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2.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3.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omments/comment4.xml" ContentType="application/vnd.openxmlformats-officedocument.presentationml.comment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comments/comment5.xml" ContentType="application/vnd.openxmlformats-officedocument.presentationml.comment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comments/comment6.xml" ContentType="application/vnd.openxmlformats-officedocument.presentationml.comments+xml"/>
  <Override PartName="/ppt/notesSlides/notesSlide118.xml" ContentType="application/vnd.openxmlformats-officedocument.presentationml.notesSlide+xml"/>
  <Override PartName="/ppt/comments/comment7.xml" ContentType="application/vnd.openxmlformats-officedocument.presentationml.comments+xml"/>
  <Override PartName="/ppt/notesSlides/notesSlide119.xml" ContentType="application/vnd.openxmlformats-officedocument.presentationml.notesSlide+xml"/>
  <Override PartName="/ppt/comments/comment8.xml" ContentType="application/vnd.openxmlformats-officedocument.presentationml.comments+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omments/comment9.xml" ContentType="application/vnd.openxmlformats-officedocument.presentationml.comment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comments/comment10.xml" ContentType="application/vnd.openxmlformats-officedocument.presentationml.comments+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comments/comment11.xml" ContentType="application/vnd.openxmlformats-officedocument.presentationml.comments+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3"/>
  </p:notesMasterIdLst>
  <p:sldIdLst>
    <p:sldId id="256" r:id="rId2"/>
    <p:sldId id="609" r:id="rId3"/>
    <p:sldId id="659" r:id="rId4"/>
    <p:sldId id="466" r:id="rId5"/>
    <p:sldId id="610" r:id="rId6"/>
    <p:sldId id="571" r:id="rId7"/>
    <p:sldId id="567" r:id="rId8"/>
    <p:sldId id="573" r:id="rId9"/>
    <p:sldId id="572" r:id="rId10"/>
    <p:sldId id="611" r:id="rId11"/>
    <p:sldId id="517" r:id="rId12"/>
    <p:sldId id="446" r:id="rId13"/>
    <p:sldId id="565" r:id="rId14"/>
    <p:sldId id="449" r:id="rId15"/>
    <p:sldId id="447" r:id="rId16"/>
    <p:sldId id="468" r:id="rId17"/>
    <p:sldId id="469" r:id="rId18"/>
    <p:sldId id="457" r:id="rId19"/>
    <p:sldId id="452" r:id="rId20"/>
    <p:sldId id="454" r:id="rId21"/>
    <p:sldId id="679" r:id="rId22"/>
    <p:sldId id="680" r:id="rId23"/>
    <p:sldId id="681" r:id="rId24"/>
    <p:sldId id="666" r:id="rId25"/>
    <p:sldId id="459" r:id="rId26"/>
    <p:sldId id="667" r:id="rId27"/>
    <p:sldId id="460" r:id="rId28"/>
    <p:sldId id="465" r:id="rId29"/>
    <p:sldId id="511" r:id="rId30"/>
    <p:sldId id="552" r:id="rId31"/>
    <p:sldId id="512" r:id="rId32"/>
    <p:sldId id="668" r:id="rId33"/>
    <p:sldId id="450" r:id="rId34"/>
    <p:sldId id="515" r:id="rId35"/>
    <p:sldId id="664" r:id="rId36"/>
    <p:sldId id="665" r:id="rId37"/>
    <p:sldId id="508" r:id="rId38"/>
    <p:sldId id="682" r:id="rId39"/>
    <p:sldId id="669" r:id="rId40"/>
    <p:sldId id="670" r:id="rId41"/>
    <p:sldId id="671" r:id="rId42"/>
    <p:sldId id="675" r:id="rId43"/>
    <p:sldId id="676" r:id="rId44"/>
    <p:sldId id="673" r:id="rId45"/>
    <p:sldId id="677" r:id="rId46"/>
    <p:sldId id="674" r:id="rId47"/>
    <p:sldId id="672" r:id="rId48"/>
    <p:sldId id="678" r:id="rId49"/>
    <p:sldId id="654" r:id="rId50"/>
    <p:sldId id="516" r:id="rId51"/>
    <p:sldId id="470" r:id="rId52"/>
    <p:sldId id="471" r:id="rId53"/>
    <p:sldId id="663" r:id="rId54"/>
    <p:sldId id="473" r:id="rId55"/>
    <p:sldId id="641" r:id="rId56"/>
    <p:sldId id="475" r:id="rId57"/>
    <p:sldId id="481" r:id="rId58"/>
    <p:sldId id="482" r:id="rId59"/>
    <p:sldId id="484" r:id="rId60"/>
    <p:sldId id="476" r:id="rId61"/>
    <p:sldId id="477" r:id="rId62"/>
    <p:sldId id="478" r:id="rId63"/>
    <p:sldId id="479" r:id="rId64"/>
    <p:sldId id="485" r:id="rId65"/>
    <p:sldId id="486" r:id="rId66"/>
    <p:sldId id="487" r:id="rId67"/>
    <p:sldId id="494" r:id="rId68"/>
    <p:sldId id="488" r:id="rId69"/>
    <p:sldId id="491" r:id="rId70"/>
    <p:sldId id="498" r:id="rId71"/>
    <p:sldId id="489" r:id="rId72"/>
    <p:sldId id="490" r:id="rId73"/>
    <p:sldId id="499" r:id="rId74"/>
    <p:sldId id="495" r:id="rId75"/>
    <p:sldId id="500" r:id="rId76"/>
    <p:sldId id="496" r:id="rId77"/>
    <p:sldId id="683" r:id="rId78"/>
    <p:sldId id="655" r:id="rId79"/>
    <p:sldId id="656" r:id="rId80"/>
    <p:sldId id="657" r:id="rId81"/>
    <p:sldId id="628" r:id="rId82"/>
    <p:sldId id="624" r:id="rId83"/>
    <p:sldId id="625" r:id="rId84"/>
    <p:sldId id="626" r:id="rId85"/>
    <p:sldId id="627" r:id="rId86"/>
    <p:sldId id="586" r:id="rId87"/>
    <p:sldId id="518" r:id="rId88"/>
    <p:sldId id="527" r:id="rId89"/>
    <p:sldId id="531" r:id="rId90"/>
    <p:sldId id="547" r:id="rId91"/>
    <p:sldId id="684" r:id="rId92"/>
    <p:sldId id="528" r:id="rId93"/>
    <p:sldId id="540" r:id="rId94"/>
    <p:sldId id="532" r:id="rId95"/>
    <p:sldId id="529" r:id="rId96"/>
    <p:sldId id="561" r:id="rId97"/>
    <p:sldId id="555" r:id="rId98"/>
    <p:sldId id="556" r:id="rId99"/>
    <p:sldId id="559" r:id="rId100"/>
    <p:sldId id="534" r:id="rId101"/>
    <p:sldId id="557" r:id="rId102"/>
    <p:sldId id="536" r:id="rId103"/>
    <p:sldId id="560" r:id="rId104"/>
    <p:sldId id="538" r:id="rId105"/>
    <p:sldId id="643" r:id="rId106"/>
    <p:sldId id="644" r:id="rId107"/>
    <p:sldId id="645" r:id="rId108"/>
    <p:sldId id="542" r:id="rId109"/>
    <p:sldId id="578" r:id="rId110"/>
    <p:sldId id="577" r:id="rId111"/>
    <p:sldId id="539" r:id="rId112"/>
    <p:sldId id="562" r:id="rId113"/>
    <p:sldId id="575" r:id="rId114"/>
    <p:sldId id="579" r:id="rId115"/>
    <p:sldId id="583" r:id="rId116"/>
    <p:sldId id="582" r:id="rId117"/>
    <p:sldId id="584" r:id="rId118"/>
    <p:sldId id="574" r:id="rId119"/>
    <p:sldId id="685" r:id="rId120"/>
    <p:sldId id="686" r:id="rId121"/>
    <p:sldId id="585" r:id="rId122"/>
    <p:sldId id="545" r:id="rId123"/>
    <p:sldId id="546" r:id="rId124"/>
    <p:sldId id="548" r:id="rId125"/>
    <p:sldId id="549" r:id="rId126"/>
    <p:sldId id="687" r:id="rId127"/>
    <p:sldId id="550" r:id="rId128"/>
    <p:sldId id="688" r:id="rId129"/>
    <p:sldId id="689" r:id="rId130"/>
    <p:sldId id="690" r:id="rId131"/>
    <p:sldId id="594" r:id="rId132"/>
    <p:sldId id="595" r:id="rId133"/>
    <p:sldId id="692" r:id="rId134"/>
    <p:sldId id="598" r:id="rId135"/>
    <p:sldId id="650" r:id="rId136"/>
    <p:sldId id="699" r:id="rId137"/>
    <p:sldId id="599" r:id="rId138"/>
    <p:sldId id="606" r:id="rId139"/>
    <p:sldId id="693" r:id="rId140"/>
    <p:sldId id="694" r:id="rId141"/>
    <p:sldId id="695" r:id="rId142"/>
    <p:sldId id="696" r:id="rId143"/>
    <p:sldId id="697" r:id="rId144"/>
    <p:sldId id="651" r:id="rId145"/>
    <p:sldId id="648" r:id="rId146"/>
    <p:sldId id="698" r:id="rId147"/>
    <p:sldId id="646" r:id="rId148"/>
    <p:sldId id="600" r:id="rId149"/>
    <p:sldId id="629" r:id="rId150"/>
    <p:sldId id="630" r:id="rId151"/>
    <p:sldId id="631" r:id="rId152"/>
    <p:sldId id="632" r:id="rId153"/>
    <p:sldId id="633" r:id="rId154"/>
    <p:sldId id="634" r:id="rId155"/>
    <p:sldId id="635" r:id="rId156"/>
    <p:sldId id="636" r:id="rId157"/>
    <p:sldId id="637" r:id="rId158"/>
    <p:sldId id="638" r:id="rId159"/>
    <p:sldId id="639" r:id="rId160"/>
    <p:sldId id="640" r:id="rId161"/>
    <p:sldId id="658" r:id="rId16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71"/>
            <p14:sldId id="567"/>
            <p14:sldId id="573"/>
            <p14:sldId id="572"/>
            <p14:sldId id="611"/>
          </p14:sldIdLst>
        </p14:section>
        <p14:section name="Unit Testing" id="{A4A7048B-0601-4EC2-A75D-35B87CECEEEF}">
          <p14:sldIdLst>
            <p14:sldId id="517"/>
            <p14:sldId id="446"/>
            <p14:sldId id="565"/>
            <p14:sldId id="449"/>
            <p14:sldId id="447"/>
            <p14:sldId id="468"/>
            <p14:sldId id="469"/>
            <p14:sldId id="457"/>
            <p14:sldId id="452"/>
            <p14:sldId id="454"/>
            <p14:sldId id="679"/>
            <p14:sldId id="680"/>
            <p14:sldId id="681"/>
            <p14:sldId id="666"/>
            <p14:sldId id="459"/>
            <p14:sldId id="667"/>
            <p14:sldId id="460"/>
            <p14:sldId id="465"/>
            <p14:sldId id="511"/>
            <p14:sldId id="552"/>
            <p14:sldId id="512"/>
            <p14:sldId id="668"/>
            <p14:sldId id="450"/>
            <p14:sldId id="515"/>
            <p14:sldId id="664"/>
            <p14:sldId id="665"/>
            <p14:sldId id="508"/>
            <p14:sldId id="682"/>
            <p14:sldId id="669"/>
            <p14:sldId id="670"/>
            <p14:sldId id="671"/>
            <p14:sldId id="675"/>
            <p14:sldId id="676"/>
            <p14:sldId id="673"/>
            <p14:sldId id="677"/>
            <p14:sldId id="674"/>
            <p14:sldId id="672"/>
            <p14:sldId id="678"/>
            <p14:sldId id="654"/>
          </p14:sldIdLst>
        </p14:section>
        <p14:section name="Test Doubles" id="{447497AC-8B54-4D5A-B9D4-6FCF4BE94401}">
          <p14:sldIdLst>
            <p14:sldId id="516"/>
            <p14:sldId id="470"/>
            <p14:sldId id="471"/>
            <p14:sldId id="663"/>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683"/>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684"/>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85"/>
            <p14:sldId id="686"/>
            <p14:sldId id="585"/>
          </p14:sldIdLst>
        </p14:section>
        <p14:section name="System Testing" id="{011EFAC1-8159-459A-B42E-5BA7D64377AF}">
          <p14:sldIdLst>
            <p14:sldId id="545"/>
            <p14:sldId id="546"/>
            <p14:sldId id="548"/>
            <p14:sldId id="549"/>
            <p14:sldId id="687"/>
            <p14:sldId id="550"/>
            <p14:sldId id="688"/>
            <p14:sldId id="689"/>
            <p14:sldId id="690"/>
            <p14:sldId id="594"/>
            <p14:sldId id="595"/>
            <p14:sldId id="692"/>
            <p14:sldId id="598"/>
            <p14:sldId id="650"/>
            <p14:sldId id="699"/>
            <p14:sldId id="599"/>
            <p14:sldId id="606"/>
            <p14:sldId id="693"/>
            <p14:sldId id="694"/>
            <p14:sldId id="695"/>
            <p14:sldId id="696"/>
            <p14:sldId id="697"/>
            <p14:sldId id="651"/>
            <p14:sldId id="648"/>
            <p14:sldId id="698"/>
            <p14:sldId id="646"/>
            <p14:sldId id="600"/>
          </p14:sldIdLst>
        </p14:section>
        <p14:section name="Design for Testeability" id="{30C96701-4962-4985-B885-470426FFB5FE}">
          <p14:sldIdLst>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07/11/2012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50.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58.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105</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a:p>
            <a:endParaRPr lang="es-PE" baseline="0" noProof="0" dirty="0" smtClean="0"/>
          </a:p>
          <a:p>
            <a:pPr marL="342900" indent="-342900">
              <a:buFont typeface="Arial" pitchFamily="34" charset="0"/>
              <a:buChar char="•"/>
            </a:pPr>
            <a:r>
              <a:rPr lang="es-PE" sz="1200" dirty="0" smtClean="0"/>
              <a:t>Extensión Manager: Instalar </a:t>
            </a:r>
            <a:r>
              <a:rPr lang="es-PE" sz="1200" dirty="0" err="1" smtClean="0"/>
              <a:t>Snippet</a:t>
            </a:r>
            <a:r>
              <a:rPr lang="es-PE" sz="1200" dirty="0" smtClean="0"/>
              <a:t> </a:t>
            </a:r>
            <a:r>
              <a:rPr lang="es-PE" sz="1200" dirty="0" err="1" smtClean="0"/>
              <a:t>Designer</a:t>
            </a:r>
            <a:endParaRPr lang="es-PE" sz="1200" dirty="0" smtClean="0"/>
          </a:p>
          <a:p>
            <a:pPr marL="342900" indent="-342900">
              <a:buFont typeface="Arial" pitchFamily="34" charset="0"/>
              <a:buChar char="•"/>
            </a:pPr>
            <a:r>
              <a:rPr lang="es-PE" sz="1200" dirty="0" err="1" smtClean="0"/>
              <a:t>Menu</a:t>
            </a:r>
            <a:r>
              <a:rPr lang="es-PE" sz="1200" dirty="0" smtClean="0"/>
              <a:t>: File-</a:t>
            </a:r>
            <a:r>
              <a:rPr lang="en-US" sz="1200" dirty="0" smtClean="0"/>
              <a:t>&gt;New-&gt;</a:t>
            </a:r>
            <a:r>
              <a:rPr lang="es-PE" sz="1200" dirty="0" smtClean="0"/>
              <a:t>File</a:t>
            </a:r>
          </a:p>
          <a:p>
            <a:pPr marL="342900" indent="-342900">
              <a:buFont typeface="Arial" pitchFamily="34" charset="0"/>
              <a:buChar char="•"/>
            </a:pPr>
            <a:r>
              <a:rPr lang="es-PE" sz="1200" dirty="0" smtClean="0"/>
              <a:t>Categoría </a:t>
            </a:r>
            <a:r>
              <a:rPr lang="es-PE" sz="1200" dirty="0" err="1" smtClean="0"/>
              <a:t>Snippet</a:t>
            </a:r>
            <a:r>
              <a:rPr lang="es-PE" sz="1200" dirty="0" smtClean="0"/>
              <a:t> </a:t>
            </a:r>
            <a:r>
              <a:rPr lang="es-PE" sz="1200" dirty="0" err="1" smtClean="0"/>
              <a:t>Designer</a:t>
            </a:r>
            <a:r>
              <a:rPr lang="es-PE" sz="1200" dirty="0" smtClean="0"/>
              <a:t>: Seleccionar </a:t>
            </a:r>
            <a:r>
              <a:rPr lang="es-PE" sz="1200" dirty="0" err="1" smtClean="0"/>
              <a:t>Code</a:t>
            </a:r>
            <a:r>
              <a:rPr lang="es-PE" sz="1200" dirty="0" smtClean="0"/>
              <a:t> </a:t>
            </a:r>
            <a:r>
              <a:rPr lang="es-PE" sz="1200" dirty="0" err="1" smtClean="0"/>
              <a:t>Snippet</a:t>
            </a:r>
            <a:endParaRPr lang="es-PE" sz="1200" dirty="0" smtClean="0"/>
          </a:p>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50</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Test</a:t>
            </a:r>
            <a:r>
              <a:rPr lang="es-PE" baseline="0" dirty="0" smtClean="0"/>
              <a:t> de Integración:</a:t>
            </a:r>
          </a:p>
          <a:p>
            <a:r>
              <a:rPr lang="es-PE" sz="1200" dirty="0" smtClean="0">
                <a:solidFill>
                  <a:schemeClr val="tx1">
                    <a:lumMod val="95000"/>
                  </a:schemeClr>
                </a:solidFill>
              </a:rPr>
              <a:t>Ayudan a unir distintas partes del sistema y a comprobar  que estas partes funcionan con datos reales.</a:t>
            </a:r>
          </a:p>
          <a:p>
            <a:r>
              <a:rPr lang="es-PE" sz="1200" dirty="0" smtClean="0">
                <a:solidFill>
                  <a:schemeClr val="tx1">
                    <a:lumMod val="95000"/>
                  </a:schemeClr>
                </a:solidFill>
              </a:rPr>
              <a:t>Son de granularidad gruesa y más frágiles que los </a:t>
            </a:r>
            <a:r>
              <a:rPr lang="es-PE" sz="1200" dirty="0" err="1" smtClean="0">
                <a:solidFill>
                  <a:schemeClr val="tx1">
                    <a:lumMod val="95000"/>
                  </a:schemeClr>
                </a:solidFill>
              </a:rPr>
              <a:t>tests</a:t>
            </a:r>
            <a:r>
              <a:rPr lang="es-PE" sz="1200" dirty="0" smtClean="0">
                <a:solidFill>
                  <a:schemeClr val="tx1">
                    <a:lumMod val="95000"/>
                  </a:schemeClr>
                </a:solidFill>
              </a:rPr>
              <a:t> unitarios.</a:t>
            </a:r>
          </a:p>
          <a:p>
            <a:endParaRPr lang="es-PE" dirty="0" smtClean="0"/>
          </a:p>
          <a:p>
            <a:r>
              <a:rPr lang="es-PE" dirty="0" smtClean="0"/>
              <a:t>Test de sistema:</a:t>
            </a:r>
          </a:p>
          <a:p>
            <a:r>
              <a:rPr lang="es-PE" sz="1200" dirty="0" smtClean="0">
                <a:solidFill>
                  <a:schemeClr val="tx1">
                    <a:lumMod val="95000"/>
                  </a:schemeClr>
                </a:solidFill>
              </a:rPr>
              <a:t>Es el mayor de los test de integración y que  puede ir de extremo a extremo de la aplicación.</a:t>
            </a:r>
          </a:p>
          <a:p>
            <a:r>
              <a:rPr lang="es-PE" sz="1200" dirty="0" smtClean="0">
                <a:solidFill>
                  <a:schemeClr val="tx1">
                    <a:lumMod val="95000"/>
                  </a:schemeClr>
                </a:solidFill>
              </a:rPr>
              <a:t>Demasiado frágiles y se recomienda acompañarlos con test de grano más fino.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82</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83</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87</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92</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97</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98</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99</a:t>
            </a:fld>
            <a:endParaRPr lang="es-PE"/>
          </a:p>
        </p:txBody>
      </p:sp>
    </p:spTree>
    <p:extLst>
      <p:ext uri="{BB962C8B-B14F-4D97-AF65-F5344CB8AC3E}">
        <p14:creationId xmlns:p14="http://schemas.microsoft.com/office/powerpoint/2010/main" val="423967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07/11/2012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5.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9.xml"/><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a:t>
            </a:r>
            <a:r>
              <a:rPr lang="es-PE" dirty="0" smtClean="0">
                <a:solidFill>
                  <a:srgbClr val="00B050"/>
                </a:solidFill>
              </a:rPr>
              <a:t>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a:t>
            </a:r>
            <a:r>
              <a:rPr lang="es-PE" sz="2800" dirty="0" smtClean="0"/>
              <a:t>"Scripting" </a:t>
            </a:r>
            <a:r>
              <a:rPr lang="es-PE" sz="2800" dirty="0" smtClean="0"/>
              <a:t>y </a:t>
            </a:r>
            <a:r>
              <a:rPr lang="es-PE" sz="2800" dirty="0" err="1" smtClean="0"/>
              <a:t>Selenium</a:t>
            </a:r>
            <a:r>
              <a:rPr lang="es-PE" sz="2800" dirty="0" smtClean="0"/>
              <a:t> </a:t>
            </a:r>
            <a:r>
              <a:rPr lang="es-PE" sz="2800" dirty="0" smtClean="0"/>
              <a:t>Web Driver crear </a:t>
            </a:r>
            <a:r>
              <a:rPr lang="es-PE" sz="2800" dirty="0" smtClean="0"/>
              <a:t>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a:t>
            </a:r>
            <a:r>
              <a:rPr lang="es-PE" sz="2400" dirty="0">
                <a:solidFill>
                  <a:srgbClr val="FFC000"/>
                </a:solidFill>
              </a:rPr>
              <a:t>://www.jimmycollins.org/blog/?p=583</a:t>
            </a:r>
            <a:endParaRPr lang="es-PE" sz="2400" dirty="0">
              <a:solidFill>
                <a:srgbClr val="FFC000"/>
              </a:solidFill>
            </a:endParaRP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y entender el funcionamiento de la clase "Shopping </a:t>
            </a:r>
            <a:r>
              <a:rPr lang="es-PE" sz="2800" dirty="0" err="1" smtClean="0"/>
              <a:t>Cart</a:t>
            </a:r>
            <a:r>
              <a:rPr lang="es-PE" sz="2800" dirty="0" smtClean="0"/>
              <a:t>".</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357301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cuál es el primer caso a ser probado y escribir su correspondiente prueba unitaria. </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Escribir pruebas unitarias para el resto de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429000"/>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el resto de casos que necesitan ser probados y escribir sus correspondientes</a:t>
            </a:r>
            <a:br>
              <a:rPr lang="es-PE" sz="2800" dirty="0" smtClean="0"/>
            </a:br>
            <a:r>
              <a:rPr lang="es-PE" sz="2800" dirty="0" smtClean="0"/>
              <a:t> pruebas unitarias. </a:t>
            </a:r>
          </a:p>
        </p:txBody>
      </p:sp>
    </p:spTree>
    <p:extLst>
      <p:ext uri="{BB962C8B-B14F-4D97-AF65-F5344CB8AC3E}">
        <p14:creationId xmlns:p14="http://schemas.microsoft.com/office/powerpoint/2010/main" val="1019606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los </a:t>
            </a:r>
            <a:r>
              <a:rPr lang="es-PE" sz="2800" dirty="0" err="1" smtClean="0"/>
              <a:t>Exceptional</a:t>
            </a:r>
            <a:r>
              <a:rPr lang="es-PE" sz="2800" dirty="0" smtClean="0"/>
              <a:t> </a:t>
            </a:r>
            <a:r>
              <a:rPr lang="es-PE" sz="2800" dirty="0" err="1" smtClean="0"/>
              <a:t>Paths</a:t>
            </a:r>
            <a:r>
              <a:rPr lang="es-PE" sz="2800" dirty="0" smtClean="0"/>
              <a:t>  y escribir sus pruebas unitarias si es que estos resultan interesantes.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53470"/>
            <a:ext cx="9135414"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solidFill>
                  <a:srgbClr val="00823B"/>
                </a:solidFill>
              </a:rPr>
              <a:t>Utilizar</a:t>
            </a:r>
            <a:r>
              <a:rPr lang="en-US" dirty="0" smtClean="0">
                <a:solidFill>
                  <a:srgbClr val="00823B"/>
                </a:solidFill>
              </a:rPr>
              <a:t> Snippets </a:t>
            </a:r>
            <a:r>
              <a:rPr lang="en-US" dirty="0" err="1" smtClean="0">
                <a:solidFill>
                  <a:srgbClr val="00823B"/>
                </a:solidFill>
              </a:rPr>
              <a:t>para</a:t>
            </a:r>
            <a:r>
              <a:rPr lang="en-US" dirty="0" smtClean="0">
                <a:solidFill>
                  <a:srgbClr val="00823B"/>
                </a:solidFill>
              </a:rPr>
              <a:t> </a:t>
            </a:r>
            <a:r>
              <a:rPr lang="en-US" dirty="0" err="1" smtClean="0">
                <a:solidFill>
                  <a:srgbClr val="00823B"/>
                </a:solidFill>
              </a:rPr>
              <a:t>aumentar</a:t>
            </a:r>
            <a:r>
              <a:rPr lang="en-US" dirty="0" smtClean="0">
                <a:solidFill>
                  <a:srgbClr val="00823B"/>
                </a:solidFill>
              </a:rPr>
              <a:t> la </a:t>
            </a:r>
            <a:r>
              <a:rPr lang="en-US" dirty="0" err="1" smtClean="0">
                <a:solidFill>
                  <a:srgbClr val="00823B"/>
                </a:solidFill>
              </a:rPr>
              <a:t>productividad</a:t>
            </a:r>
            <a:endParaRPr lang="en-US" dirty="0">
              <a:solidFill>
                <a:srgbClr val="00823B"/>
              </a:solidFill>
            </a:endParaRPr>
          </a:p>
        </p:txBody>
      </p:sp>
      <p:sp>
        <p:nvSpPr>
          <p:cNvPr id="15" name="5 Marcador de contenido"/>
          <p:cNvSpPr txBox="1">
            <a:spLocks/>
          </p:cNvSpPr>
          <p:nvPr/>
        </p:nvSpPr>
        <p:spPr bwMode="auto">
          <a:xfrm>
            <a:off x="283231" y="1539207"/>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Nos permiten crear bloques de código repetitivos de manera muy rápida. </a:t>
            </a:r>
            <a:r>
              <a:rPr lang="es-PE" sz="2800" dirty="0" err="1" smtClean="0">
                <a:solidFill>
                  <a:srgbClr val="FFC000"/>
                </a:solidFill>
              </a:rPr>
              <a:t>Ejm</a:t>
            </a:r>
            <a:r>
              <a:rPr lang="es-PE" sz="2800" dirty="0" smtClean="0">
                <a:solidFill>
                  <a:srgbClr val="FFC000"/>
                </a:solidFill>
              </a:rPr>
              <a:t>: "</a:t>
            </a:r>
            <a:r>
              <a:rPr lang="es-PE" sz="2800" dirty="0" err="1" smtClean="0">
                <a:solidFill>
                  <a:srgbClr val="FFC000"/>
                </a:solidFill>
              </a:rPr>
              <a:t>Metodos</a:t>
            </a:r>
            <a:r>
              <a:rPr lang="es-PE" sz="2800" dirty="0" smtClean="0">
                <a:solidFill>
                  <a:srgbClr val="FFC000"/>
                </a:solidFill>
              </a:rPr>
              <a:t> de prueba"</a:t>
            </a:r>
          </a:p>
        </p:txBody>
      </p:sp>
      <p:sp>
        <p:nvSpPr>
          <p:cNvPr id="2" name="1 CuadroTexto"/>
          <p:cNvSpPr txBox="1"/>
          <p:nvPr/>
        </p:nvSpPr>
        <p:spPr>
          <a:xfrm>
            <a:off x="1003119" y="2549641"/>
            <a:ext cx="6449201" cy="861774"/>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File-&gt;</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6" y="3510769"/>
            <a:ext cx="7040362" cy="30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16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Identificar el resto de funcionalidades que necesitan ser probadas y escribir sus correspondientes  casos de prueba.</a:t>
            </a:r>
          </a:p>
          <a:p>
            <a:r>
              <a:rPr lang="es-PE" sz="2800" dirty="0"/>
              <a:t>Crear y utilizar un </a:t>
            </a:r>
            <a:r>
              <a:rPr lang="es-PE" sz="2800" dirty="0" err="1"/>
              <a:t>snippet</a:t>
            </a:r>
            <a:r>
              <a:rPr lang="es-PE" sz="2800" dirty="0"/>
              <a:t> para crear pruebas unitarias</a:t>
            </a:r>
            <a:r>
              <a:rPr lang="es-PE" sz="2800" dirty="0" smtClean="0"/>
              <a:t>.</a:t>
            </a:r>
            <a:endParaRPr lang="es-PE" sz="2800" dirty="0"/>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731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37738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a:t>
            </a:r>
            <a:r>
              <a:rPr lang="es-PE" sz="2800" dirty="0" err="1" smtClean="0"/>
              <a:t>logger</a:t>
            </a:r>
            <a:r>
              <a:rPr lang="es-PE" sz="2800" dirty="0" smtClean="0"/>
              <a:t> es INFO y el nivel del mensaje es ERROR.</a:t>
            </a:r>
          </a:p>
          <a:p>
            <a:r>
              <a:rPr lang="es-PE" sz="2800" dirty="0" err="1"/>
              <a:t>IsEnabled</a:t>
            </a:r>
            <a:r>
              <a:rPr lang="es-PE" sz="2800" dirty="0"/>
              <a:t> debe retornar </a:t>
            </a:r>
            <a:r>
              <a:rPr lang="es-PE" sz="2800" dirty="0" smtClean="0"/>
              <a:t>falso si </a:t>
            </a:r>
            <a:r>
              <a:rPr lang="es-PE" sz="2800" dirty="0"/>
              <a:t>el </a:t>
            </a:r>
            <a:r>
              <a:rPr lang="es-PE" sz="2800" dirty="0" smtClean="0"/>
              <a:t>nivel </a:t>
            </a:r>
            <a:r>
              <a:rPr lang="es-PE" sz="2800" dirty="0"/>
              <a:t>del </a:t>
            </a:r>
            <a:r>
              <a:rPr lang="es-PE" sz="2800" dirty="0" err="1" smtClean="0"/>
              <a:t>logger</a:t>
            </a:r>
            <a:r>
              <a:rPr lang="es-PE" sz="2800" dirty="0" smtClean="0"/>
              <a:t> </a:t>
            </a:r>
            <a:r>
              <a:rPr lang="es-PE" sz="2800" dirty="0"/>
              <a:t>es INFO y el </a:t>
            </a:r>
            <a:r>
              <a:rPr lang="es-PE" sz="2800" dirty="0" smtClean="0"/>
              <a:t>nivel </a:t>
            </a:r>
            <a:r>
              <a:rPr lang="es-PE" sz="2800" dirty="0"/>
              <a:t>del mensaje es </a:t>
            </a:r>
            <a:r>
              <a:rPr lang="es-PE" sz="2800" dirty="0" smtClean="0"/>
              <a:t>DEBUG.</a:t>
            </a:r>
            <a:endParaRPr lang="es-PE" sz="2800" dirty="0"/>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archivo si el </a:t>
            </a:r>
            <a:r>
              <a:rPr lang="es-PE" sz="2800" dirty="0" err="1" smtClean="0"/>
              <a:t>logger</a:t>
            </a:r>
            <a:r>
              <a:rPr lang="es-PE" sz="2800" dirty="0" smtClean="0"/>
              <a:t> está habilitado.</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48605</TotalTime>
  <Words>11418</Words>
  <Application>Microsoft Office PowerPoint</Application>
  <PresentationFormat>Presentación en pantalla (4:3)</PresentationFormat>
  <Paragraphs>1472</Paragraphs>
  <Slides>161</Slides>
  <Notes>161</Notes>
  <HiddenSlides>3</HiddenSlides>
  <MMClips>0</MMClips>
  <ScaleCrop>false</ScaleCrop>
  <HeadingPairs>
    <vt:vector size="4" baseType="variant">
      <vt:variant>
        <vt:lpstr>Tema</vt:lpstr>
      </vt:variant>
      <vt:variant>
        <vt:i4>1</vt:i4>
      </vt:variant>
      <vt:variant>
        <vt:lpstr>Títulos de diapositiva</vt:lpstr>
      </vt:variant>
      <vt:variant>
        <vt:i4>161</vt:i4>
      </vt:variant>
    </vt:vector>
  </HeadingPairs>
  <TitlesOfParts>
    <vt:vector size="162" baseType="lpstr">
      <vt:lpstr>BlackTheme</vt:lpstr>
      <vt:lpstr>Test Automation</vt:lpstr>
      <vt:lpstr>Licencia de Uso</vt:lpstr>
      <vt:lpstr>Manual Testing</vt:lpstr>
      <vt:lpstr>Automate Testing</vt:lpstr>
      <vt:lpstr>Manual vs Automatizado</vt:lpstr>
      <vt:lpstr>Diferentes Tipos de Tests</vt:lpstr>
      <vt:lpstr>Pruebas del 1er Cuadrante</vt:lpstr>
      <vt:lpstr>Demostración</vt:lpstr>
      <vt:lpstr>Beneficios del 1er Cuadrante</vt:lpstr>
      <vt:lpstr>Información Adicional</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Presentación de PowerPoint</vt:lpstr>
      <vt:lpstr>Propiedades de una Prueba Unitaria</vt:lpstr>
      <vt:lpstr>¿Las Pruebas Unitarias son útiles?</vt:lpstr>
      <vt:lpstr>Ejercicio Técnicas y Prácticas  para escribir Pruebas Unitarias</vt:lpstr>
      <vt:lpstr>Comenzar probando los  "Happy Paths" </vt:lpstr>
      <vt:lpstr>Comenzar probando el caso más simple</vt:lpstr>
      <vt:lpstr>Ejercicio Cómo empezar a escribir pruebas unitarias a nuestro código.</vt:lpstr>
      <vt:lpstr>Ejercicio Escribir pruebas unitarias para el resto de Happy Paths</vt:lpstr>
      <vt:lpstr>No olvidar probar los Exceptional Paths "Interesantes" </vt:lpstr>
      <vt:lpstr>Ejercicio Identificar Exceptional Paths</vt:lpstr>
      <vt:lpstr>Presentación de PowerPoint</vt:lpstr>
      <vt:lpstr>Presentación de PowerPoint</vt:lpstr>
      <vt:lpstr>Ejercicio Completar las Pruebas Unitarias para el resto de funcionalidades.</vt:lpstr>
      <vt:lpstr>Información Adicional</vt:lpstr>
      <vt:lpstr>Test Doubles Test Automation</vt:lpstr>
      <vt:lpstr>Presentación de PowerPoint</vt:lpstr>
      <vt:lpstr>Ejercicio Revisar las pruebas realizadas a un código "no testeable"</vt:lpstr>
      <vt:lpstr>Independencia de Contexto</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Cuando usar un  Test Unitario o Integración</vt:lpstr>
      <vt:lpstr>Información Adicional</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1513</cp:revision>
  <dcterms:created xsi:type="dcterms:W3CDTF">2010-05-16T05:09:58Z</dcterms:created>
  <dcterms:modified xsi:type="dcterms:W3CDTF">2012-11-08T04:23:55Z</dcterms:modified>
</cp:coreProperties>
</file>