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609" r:id="rId2"/>
    <p:sldId id="256" r:id="rId3"/>
    <p:sldId id="659" r:id="rId4"/>
    <p:sldId id="466" r:id="rId5"/>
    <p:sldId id="610" r:id="rId6"/>
    <p:sldId id="571" r:id="rId7"/>
    <p:sldId id="572" r:id="rId8"/>
    <p:sldId id="567" r:id="rId9"/>
    <p:sldId id="61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7899" autoAdjust="0"/>
  </p:normalViewPr>
  <p:slideViewPr>
    <p:cSldViewPr>
      <p:cViewPr>
        <p:scale>
          <a:sx n="54" d="100"/>
          <a:sy n="54" d="100"/>
        </p:scale>
        <p:origin x="-160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14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26/01/2013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idev/automated-testing-vs-manual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r.com/old-blog/2004/05/26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agilejournal.com/articles/columns/column-articles/1230-effective-agile-testing-asking-the-right-questions" TargetMode="External"/><Relationship Id="rId4" Type="http://schemas.openxmlformats.org/officeDocument/2006/relationships/hyperlink" Target="http://www.codegardener.com/the-marick-test-matrix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isacrispin.com/downloads/AdpTestPlanning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- Compleja Configuración: Muchas de las pruebas</a:t>
            </a:r>
            <a:r>
              <a:rPr lang="es-PE" baseline="0" dirty="0" smtClean="0"/>
              <a:t> que ejecutamos requieren ejecutar </a:t>
            </a:r>
            <a:r>
              <a:rPr lang="es-PE" baseline="0" dirty="0" err="1" smtClean="0"/>
              <a:t>queries</a:t>
            </a:r>
            <a:r>
              <a:rPr lang="es-PE" baseline="0" dirty="0" smtClean="0"/>
              <a:t> directamente en la BD, levantar y reiniciar servidores, cambiar conexiones, revisar </a:t>
            </a:r>
            <a:r>
              <a:rPr lang="es-PE" baseline="0" dirty="0" err="1" smtClean="0"/>
              <a:t>logs</a:t>
            </a:r>
            <a:r>
              <a:rPr lang="es-PE" baseline="0" dirty="0" smtClean="0"/>
              <a:t>. Estos pasos se vuelven más complejos a medida que hayan más sistemas dependientes.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No son reusables: Cada</a:t>
            </a:r>
            <a:r>
              <a:rPr lang="es-PE" baseline="0" dirty="0" smtClean="0"/>
              <a:t> vez que ejecutemos la prueba realizaremos los mismos pasas y nos requerirá el mismo esfuerzo. No se puede reutilizar una prueba manual.</a:t>
            </a:r>
          </a:p>
          <a:p>
            <a:endParaRPr lang="es-PE" dirty="0" smtClean="0"/>
          </a:p>
          <a:p>
            <a:r>
              <a:rPr lang="es-PE" dirty="0" smtClean="0"/>
              <a:t>- Dejar pasar por alto errores: Como toda actividad</a:t>
            </a:r>
            <a:r>
              <a:rPr lang="es-PE" baseline="0" dirty="0" smtClean="0"/>
              <a:t> </a:t>
            </a:r>
            <a:r>
              <a:rPr lang="es-PE" dirty="0" smtClean="0"/>
              <a:t>manual,</a:t>
            </a:r>
            <a:r>
              <a:rPr lang="es-PE" baseline="0" dirty="0" smtClean="0"/>
              <a:t> las pruebas manuales son propensas a errores, más aún cuando casi todas las pruebas requieren procesos muy laboriosos, aburridos; nosotros como desarrolladores, seguramente muchas veces hemos dejado pasar por algo escenarios importantes. </a:t>
            </a:r>
          </a:p>
          <a:p>
            <a:endParaRPr lang="es-PE" dirty="0" smtClean="0"/>
          </a:p>
          <a:p>
            <a:r>
              <a:rPr lang="es-PE" dirty="0" smtClean="0"/>
              <a:t>- No prueban de manera efectiva:</a:t>
            </a:r>
            <a:r>
              <a:rPr lang="es-PE" baseline="0" dirty="0" smtClean="0"/>
              <a:t> Una prueba manual siempre </a:t>
            </a:r>
            <a:r>
              <a:rPr lang="es-PE" baseline="0" dirty="0" err="1" smtClean="0"/>
              <a:t>terminá</a:t>
            </a:r>
            <a:r>
              <a:rPr lang="es-PE" baseline="0" dirty="0" smtClean="0"/>
              <a:t> siendo una prueba completa del sistema, es muy difícil que un piloto prueba probar todas las partes del auto, es mucho más eficiente y efectivo que diversas partes del auto se puedan probar por herramientas e ingenieros especializados.</a:t>
            </a:r>
          </a:p>
          <a:p>
            <a:endParaRPr lang="es-PE" baseline="0" dirty="0" smtClean="0"/>
          </a:p>
          <a:p>
            <a:r>
              <a:rPr lang="es-PE" dirty="0" smtClean="0"/>
              <a:t>- Visibilidad Limitada:</a:t>
            </a:r>
            <a:r>
              <a:rPr lang="es-PE" baseline="0" dirty="0" smtClean="0"/>
              <a:t>  La gran mayoría de veces, únicamente la persona que realiza la prueba, sabe las pruebas que se han ejecutado y el resultado de las mismas, por ejemplo nosotros como desarrolladores nunca comunicamos cuales son las pruebas que hemos realizado (cuáles han faltado realizar). Y las pruebas que no son comunicadas son realizadas repetitivamente por cada persona que pruebe el sistema (</a:t>
            </a:r>
            <a:r>
              <a:rPr lang="es-PE" baseline="0" dirty="0" err="1" smtClean="0"/>
              <a:t>Dev</a:t>
            </a:r>
            <a:r>
              <a:rPr lang="es-PE" baseline="0" dirty="0" smtClean="0"/>
              <a:t>-Test-Lead-</a:t>
            </a:r>
            <a:r>
              <a:rPr lang="es-PE" baseline="0" dirty="0" err="1" smtClean="0"/>
              <a:t>Manag</a:t>
            </a:r>
            <a:r>
              <a:rPr lang="es-PE" baseline="0" dirty="0" smtClean="0"/>
              <a:t>), esta falta de visibilidad ocasiona que se pierdan gran cantidad de tiempo y dinero.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 </a:t>
            </a:r>
            <a:r>
              <a:rPr lang="es-PE" dirty="0" err="1" smtClean="0"/>
              <a:t>reemplazar</a:t>
            </a:r>
            <a:r>
              <a:rPr lang="es-PE" dirty="0" smtClean="0"/>
              <a:t>:</a:t>
            </a:r>
            <a:r>
              <a:rPr lang="es-PE" baseline="0" dirty="0" smtClean="0"/>
              <a:t> Las pruebas manuales siempre serán necesarias, pero lo que buscamos con las pruebas automatizadas es presentar una mejor alternativa para aquellas pruebas que involucran pasos muy repetitivos y laboriosos (</a:t>
            </a:r>
            <a:r>
              <a:rPr lang="es-PE" baseline="0" dirty="0" err="1" smtClean="0"/>
              <a:t>mundando</a:t>
            </a:r>
            <a:r>
              <a:rPr lang="es-PE" baseline="0" dirty="0" smtClean="0"/>
              <a:t> e intensivo); asimismo para aquellas pruebas que pueden ser realizadas de manera más efectiva y eficiente por herramientas especializadas.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 tal manera que las personas se concentren en realizar de forma manual únicamente las tareas que requieren realmente inteligencia humana.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http://www.slideshare.net/didev/automated-testing-vs-manual-testing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- Configuración Automatizada: cualquier configuración por más compleja y laboriosa que sea se encuentra automatizada de tal manera que solo se invierte en tiempo la primera vez.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Completamente Reusables: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 son código, una vez creado uno de ellos, puedes reutilizar las diversas partes del él o crear </a:t>
            </a:r>
            <a:r>
              <a:rPr lang="es-PE" baseline="0" dirty="0" err="1" smtClean="0"/>
              <a:t>structuras</a:t>
            </a:r>
            <a:r>
              <a:rPr lang="es-PE" baseline="0" dirty="0" smtClean="0"/>
              <a:t> y librerías que te permitan crear el siguiente test en menor tiempo y esfuerzo.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Pasar por alto errores: Al ser automatizadas siempre se ejecutaran por completo y de manera consistente.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Diferentes Contexto: A través de las pruebas automatizadas nosotros podemos elegir crear cual es la prueba más adecuada para determinado contexto: unitaria, integración, sistema, etc.</a:t>
            </a:r>
          </a:p>
          <a:p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Visibilidad Global:  Las pruebas automatizadas proveen reportes que permiten tanto a </a:t>
            </a:r>
            <a:r>
              <a:rPr lang="es-PE" baseline="0" dirty="0" err="1" smtClean="0"/>
              <a:t>devs</a:t>
            </a:r>
            <a:r>
              <a:rPr lang="es-PE" baseline="0" dirty="0" smtClean="0"/>
              <a:t>, test, </a:t>
            </a:r>
            <a:r>
              <a:rPr lang="es-PE" baseline="0" dirty="0" err="1" smtClean="0"/>
              <a:t>managment</a:t>
            </a:r>
            <a:r>
              <a:rPr lang="es-PE" baseline="0" dirty="0" smtClean="0"/>
              <a:t> ver el mismo estado actual de las pruebas y confiar en el estado de las mismas. No se requiere ningún esfuerzo adicional x ninguno de ellos para ver que efectivamente el sistema está funcionando.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Documentación: Las pruebas definen el comportamiento esperado del código y la aplicación. En este caso, las pruebas siempre se encontrarán sincronizadas con la aplicación, </a:t>
            </a:r>
          </a:p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Brian </a:t>
            </a:r>
            <a:r>
              <a:rPr lang="es-PE" dirty="0" err="1" smtClean="0"/>
              <a:t>Marick</a:t>
            </a:r>
            <a:endParaRPr lang="es-PE" dirty="0" smtClean="0"/>
          </a:p>
          <a:p>
            <a:r>
              <a:rPr lang="es-PE" dirty="0" smtClean="0">
                <a:hlinkClick r:id="rId3"/>
              </a:rPr>
              <a:t>http://www.exampler.com/old-blog/2004/05/26/#directions-toc</a:t>
            </a:r>
            <a:endParaRPr lang="es-PE" dirty="0" smtClean="0"/>
          </a:p>
          <a:p>
            <a:r>
              <a:rPr lang="es-PE" dirty="0" smtClean="0"/>
              <a:t>Definiciones</a:t>
            </a:r>
          </a:p>
          <a:p>
            <a:r>
              <a:rPr lang="es-PE" dirty="0" smtClean="0">
                <a:hlinkClick r:id="rId4"/>
              </a:rPr>
              <a:t>http://www.codegardener.com/the-marick-test-matrix</a:t>
            </a:r>
            <a:endParaRPr lang="es-PE" dirty="0" smtClean="0"/>
          </a:p>
          <a:p>
            <a:r>
              <a:rPr lang="es-PE" dirty="0" err="1" smtClean="0"/>
              <a:t>Righ</a:t>
            </a:r>
            <a:r>
              <a:rPr lang="es-PE" baseline="0" dirty="0" smtClean="0"/>
              <a:t> </a:t>
            </a:r>
            <a:r>
              <a:rPr lang="es-PE" baseline="0" dirty="0" err="1" smtClean="0"/>
              <a:t>Questions</a:t>
            </a:r>
            <a:endParaRPr lang="es-PE" dirty="0" smtClean="0"/>
          </a:p>
          <a:p>
            <a:r>
              <a:rPr lang="es-PE" dirty="0" smtClean="0">
                <a:hlinkClick r:id="rId5"/>
              </a:rPr>
              <a:t>http://www.agilejournal.com/articles/columns/column-articles/1230-effective-agile-testing-asking-the-right-questions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hlinkClick r:id="rId3"/>
              </a:rPr>
              <a:t>http://lisacrispin.com/downloads/AdpTestPlanning.pdf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r>
              <a:rPr lang="es-PE" baseline="0" dirty="0" smtClean="0"/>
              <a:t> de Integración: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Ayudan a unir distintas partes del sistema y a comprobar  que estas partes funcionan con datos reales.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Son de granularidad gruesa y más frágiles que los </a:t>
            </a:r>
            <a:r>
              <a:rPr lang="es-PE" sz="12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 unitarios.</a:t>
            </a:r>
          </a:p>
          <a:p>
            <a:endParaRPr lang="es-PE" dirty="0" smtClean="0"/>
          </a:p>
          <a:p>
            <a:r>
              <a:rPr lang="es-PE" dirty="0" smtClean="0"/>
              <a:t>Test de sistema: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Es el mayor de los test de integración y que  puede ir de extremo a extremo de la aplicación.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Demasiado frágiles y se recomienda acompañarlos con test de grano más fino.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26/01/2013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060848"/>
            <a:ext cx="7772400" cy="1584327"/>
          </a:xfrm>
        </p:spPr>
        <p:txBody>
          <a:bodyPr/>
          <a:lstStyle/>
          <a:p>
            <a:r>
              <a:rPr lang="en-US" sz="9600" b="1" dirty="0" smtClean="0"/>
              <a:t>Test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11500" b="1" dirty="0" smtClean="0">
                <a:solidFill>
                  <a:srgbClr val="FF0000"/>
                </a:solidFill>
              </a:rPr>
              <a:t>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179512" y="1124744"/>
            <a:ext cx="879336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Una persona toma el rol del usuario final, navega </a:t>
            </a:r>
            <a:r>
              <a:rPr lang="es-PE" sz="2800" dirty="0"/>
              <a:t>a través de las pantallas, intenta diversas formas de uso y combinaciones, compara sus resultados con el comportamiento esperado y registra sus resultados. </a:t>
            </a:r>
            <a:endParaRPr lang="es-PE" sz="2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97276" y="3302698"/>
            <a:ext cx="8640960" cy="28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Alto riesgo de pasar por alto pruebas.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</p:spTree>
    <p:extLst>
      <p:ext uri="{BB962C8B-B14F-4D97-AF65-F5344CB8AC3E}">
        <p14:creationId xmlns:p14="http://schemas.microsoft.com/office/powerpoint/2010/main" val="352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Automate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179512" y="1340768"/>
            <a:ext cx="879336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Es el uso de tecnología con el objetivo de automatizar y mejorar(no substituir) determinados procesos manuales de pruebas.</a:t>
            </a:r>
          </a:p>
          <a:p>
            <a:pPr marL="0" indent="0" algn="ctr">
              <a:buNone/>
            </a:pPr>
            <a:endParaRPr lang="es-PE" sz="28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Provee pruebas repetibles y consistentes, reduciendo el costo y tiempo de las pruebas de regresión.</a:t>
            </a:r>
          </a:p>
          <a:p>
            <a:pPr marL="0" indent="0" algn="ctr">
              <a:buNone/>
            </a:pPr>
            <a:endParaRPr lang="es-PE" sz="28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Fundamental en el Desarrollo de Software Ágil.</a:t>
            </a:r>
            <a:endParaRPr lang="es-PE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vs Automatizado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375300" y="1759956"/>
            <a:ext cx="4536008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Reducen el costo y tiempo de las pruebas de regresión.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Cualquier configuración se encuentra automatizada.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Completamente reusable.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Sin riesgo de pasar por alto alguna prueba ya existente.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Enfocan diferentes contexto de manera más efectiva.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Visibilidad Global.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170346" y="1759956"/>
            <a:ext cx="4247976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Alto riesgo de pasar por alto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pruebas.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88664" y="111362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Manual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35931" y="1113624"/>
            <a:ext cx="28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460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Diferentes Tipos de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547664" y="1800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Story Tests</a:t>
            </a:r>
          </a:p>
          <a:p>
            <a:pPr algn="ctr"/>
            <a:r>
              <a:rPr lang="en-US" sz="2200" dirty="0" smtClean="0"/>
              <a:t>Prototypes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47664" y="3744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/>
              <a:t>Unit Tests</a:t>
            </a:r>
          </a:p>
          <a:p>
            <a:pPr algn="ctr"/>
            <a:r>
              <a:rPr lang="en-US" sz="2200" smtClean="0"/>
              <a:t>Integration Tests</a:t>
            </a:r>
          </a:p>
          <a:p>
            <a:pPr algn="ctr"/>
            <a:r>
              <a:rPr lang="en-US" sz="2200" smtClean="0"/>
              <a:t>System Tests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572000" y="1800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Usability Testing</a:t>
            </a:r>
          </a:p>
          <a:p>
            <a:pPr algn="ctr"/>
            <a:r>
              <a:rPr lang="en-US" sz="2200" dirty="0" smtClean="0"/>
              <a:t>Exploratory Testing</a:t>
            </a:r>
            <a:br>
              <a:rPr lang="en-US" sz="2200" dirty="0" smtClean="0"/>
            </a:br>
            <a:r>
              <a:rPr lang="en-US" sz="2200" dirty="0" smtClean="0"/>
              <a:t>User Acceptance Tests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572000" y="3744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/>
              <a:t>Performance Testing</a:t>
            </a:r>
          </a:p>
          <a:p>
            <a:pPr algn="ctr"/>
            <a:r>
              <a:rPr lang="en-US" sz="2200" smtClean="0"/>
              <a:t>Security Testing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36092" y="1258396"/>
            <a:ext cx="2116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Business Facing</a:t>
            </a:r>
            <a:endParaRPr lang="en-U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346811" y="5758062"/>
            <a:ext cx="24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Technology Facing</a:t>
            </a:r>
            <a:endParaRPr lang="en-U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936430" y="2702348"/>
            <a:ext cx="553998" cy="21668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Develop Product</a:t>
            </a:r>
            <a:endParaRPr lang="en-U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672825" y="2664324"/>
            <a:ext cx="553998" cy="21328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400" dirty="0" smtClean="0"/>
              <a:t>Critique Product</a:t>
            </a:r>
            <a:endParaRPr lang="en-US" sz="2400" dirty="0"/>
          </a:p>
        </p:txBody>
      </p:sp>
      <p:sp>
        <p:nvSpPr>
          <p:cNvPr id="15" name="14 Octágono"/>
          <p:cNvSpPr/>
          <p:nvPr/>
        </p:nvSpPr>
        <p:spPr>
          <a:xfrm>
            <a:off x="6181363" y="1458068"/>
            <a:ext cx="1800000" cy="648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smtClean="0"/>
              <a:t>Manual</a:t>
            </a:r>
            <a:endParaRPr lang="es-PE" sz="2200" dirty="0"/>
          </a:p>
        </p:txBody>
      </p:sp>
      <p:sp>
        <p:nvSpPr>
          <p:cNvPr id="16" name="15 Octágono"/>
          <p:cNvSpPr/>
          <p:nvPr/>
        </p:nvSpPr>
        <p:spPr>
          <a:xfrm>
            <a:off x="6181363" y="5291999"/>
            <a:ext cx="1800000" cy="720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/>
              <a:t>Automated</a:t>
            </a:r>
            <a:r>
              <a:rPr lang="es-PE" sz="2200" dirty="0" smtClean="0"/>
              <a:t> </a:t>
            </a:r>
            <a:br>
              <a:rPr lang="es-PE" sz="2200" dirty="0" smtClean="0"/>
            </a:br>
            <a:r>
              <a:rPr lang="es-PE" sz="2200" dirty="0" smtClean="0"/>
              <a:t>Manual</a:t>
            </a:r>
            <a:endParaRPr lang="es-PE" sz="2200" dirty="0"/>
          </a:p>
        </p:txBody>
      </p:sp>
      <p:sp>
        <p:nvSpPr>
          <p:cNvPr id="17" name="16 Octágono"/>
          <p:cNvSpPr/>
          <p:nvPr/>
        </p:nvSpPr>
        <p:spPr>
          <a:xfrm>
            <a:off x="1043608" y="1399462"/>
            <a:ext cx="1800000" cy="720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/>
              <a:t>Automated</a:t>
            </a:r>
            <a:r>
              <a:rPr lang="es-PE" sz="2200" dirty="0" smtClean="0"/>
              <a:t> </a:t>
            </a:r>
            <a:br>
              <a:rPr lang="es-PE" sz="2200" dirty="0" smtClean="0"/>
            </a:br>
            <a:r>
              <a:rPr lang="es-PE" sz="2200" dirty="0" smtClean="0"/>
              <a:t>Manual</a:t>
            </a:r>
            <a:endParaRPr lang="es-PE" sz="2200" dirty="0"/>
          </a:p>
        </p:txBody>
      </p:sp>
      <p:sp>
        <p:nvSpPr>
          <p:cNvPr id="18" name="17 Octágono"/>
          <p:cNvSpPr/>
          <p:nvPr/>
        </p:nvSpPr>
        <p:spPr>
          <a:xfrm>
            <a:off x="1043608" y="5350606"/>
            <a:ext cx="1800000" cy="648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/>
              <a:t>Automated</a:t>
            </a:r>
            <a:endParaRPr lang="es-PE" sz="2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067944" y="37890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Q1</a:t>
            </a:r>
            <a:endParaRPr lang="es-PE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067944" y="33569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Q2</a:t>
            </a:r>
            <a:endParaRPr lang="es-PE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582676" y="33569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Q3</a:t>
            </a:r>
            <a:endParaRPr lang="es-PE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582676" y="37890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Q4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901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Beneficios del 1er </a:t>
            </a:r>
            <a:r>
              <a:rPr lang="es-PE" dirty="0">
                <a:solidFill>
                  <a:srgbClr val="00823B"/>
                </a:solidFill>
              </a:rPr>
              <a:t>C</a:t>
            </a:r>
            <a:r>
              <a:rPr lang="es-PE" dirty="0" smtClean="0">
                <a:solidFill>
                  <a:srgbClr val="00823B"/>
                </a:solidFill>
              </a:rPr>
              <a:t>uadrante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179512" y="1340768"/>
            <a:ext cx="87933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Proporcionan una capa de seguridad para agregar o modificar características de la aplicación de manera segura. </a:t>
            </a:r>
            <a:b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(sin alterar de manera equivocada el comportamiento existente)</a:t>
            </a: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95040" y="3068960"/>
            <a:ext cx="8640960" cy="28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Pruebas de Regresión.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Soporte a Refactoring.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Calidad Interna.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Hacer más en menos tiempo.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Coraje.</a:t>
            </a:r>
          </a:p>
        </p:txBody>
      </p:sp>
    </p:spTree>
    <p:extLst>
      <p:ext uri="{BB962C8B-B14F-4D97-AF65-F5344CB8AC3E}">
        <p14:creationId xmlns:p14="http://schemas.microsoft.com/office/powerpoint/2010/main" val="1748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736"/>
            <a:ext cx="8229600" cy="864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Pruebas del 1er Cuadrante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2419774" y="1313177"/>
            <a:ext cx="5752626" cy="4888965"/>
            <a:chOff x="2059734" y="1455704"/>
            <a:chExt cx="5536602" cy="4735887"/>
          </a:xfrm>
        </p:grpSpPr>
        <p:sp>
          <p:nvSpPr>
            <p:cNvPr id="7" name="6 Trapecio"/>
            <p:cNvSpPr>
              <a:spLocks noChangeAspect="1"/>
            </p:cNvSpPr>
            <p:nvPr/>
          </p:nvSpPr>
          <p:spPr>
            <a:xfrm>
              <a:off x="2776035" y="3722750"/>
              <a:ext cx="4104000" cy="1144191"/>
            </a:xfrm>
            <a:prstGeom prst="trapezoid">
              <a:avLst>
                <a:gd name="adj" fmla="val 5828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700" b="1" dirty="0" smtClean="0"/>
                <a:t>Integración</a:t>
              </a:r>
              <a:endParaRPr lang="es-PE" sz="2700" b="1" dirty="0"/>
            </a:p>
          </p:txBody>
        </p:sp>
        <p:sp>
          <p:nvSpPr>
            <p:cNvPr id="9" name="8 Trapecio"/>
            <p:cNvSpPr>
              <a:spLocks noChangeAspect="1"/>
            </p:cNvSpPr>
            <p:nvPr/>
          </p:nvSpPr>
          <p:spPr>
            <a:xfrm>
              <a:off x="2059734" y="5011584"/>
              <a:ext cx="5536602" cy="1180007"/>
            </a:xfrm>
            <a:prstGeom prst="trapezoid">
              <a:avLst>
                <a:gd name="adj" fmla="val 5741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700" b="1" dirty="0" smtClean="0"/>
                <a:t>Unitarios</a:t>
              </a:r>
              <a:endParaRPr lang="es-PE" sz="2700" b="1" dirty="0"/>
            </a:p>
          </p:txBody>
        </p:sp>
        <p:sp>
          <p:nvSpPr>
            <p:cNvPr id="10" name="9 Triángulo isósceles"/>
            <p:cNvSpPr>
              <a:spLocks noChangeAspect="1"/>
            </p:cNvSpPr>
            <p:nvPr/>
          </p:nvSpPr>
          <p:spPr>
            <a:xfrm>
              <a:off x="3496035" y="1455704"/>
              <a:ext cx="2664000" cy="2134629"/>
            </a:xfrm>
            <a:prstGeom prst="triangle">
              <a:avLst>
                <a:gd name="adj" fmla="val 4943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700" b="1" dirty="0"/>
            </a:p>
          </p:txBody>
        </p:sp>
      </p:grpSp>
      <p:cxnSp>
        <p:nvCxnSpPr>
          <p:cNvPr id="16" name="15 Conector recto de flecha"/>
          <p:cNvCxnSpPr/>
          <p:nvPr/>
        </p:nvCxnSpPr>
        <p:spPr>
          <a:xfrm flipV="1">
            <a:off x="1335208" y="1302626"/>
            <a:ext cx="87130" cy="45754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19574" y="5858876"/>
            <a:ext cx="134152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Alcance</a:t>
            </a:r>
            <a:endParaRPr lang="es-PE" sz="2800" b="1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240" y="115861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dirty="0" smtClean="0">
                <a:solidFill>
                  <a:srgbClr val="FFC000"/>
                </a:solidFill>
              </a:rPr>
              <a:t>+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450980" y="527584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dirty="0" smtClean="0">
                <a:solidFill>
                  <a:srgbClr val="FFC000"/>
                </a:solidFill>
              </a:rPr>
              <a:t>-</a:t>
            </a:r>
            <a:endParaRPr lang="es-PE" sz="5400" b="1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40363" y="2276872"/>
            <a:ext cx="1311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700" b="1" dirty="0" smtClean="0"/>
              <a:t>UI</a:t>
            </a:r>
            <a:br>
              <a:rPr lang="es-PE" sz="2700" b="1" dirty="0" smtClean="0"/>
            </a:br>
            <a:r>
              <a:rPr lang="es-PE" sz="2700" b="1" dirty="0" smtClean="0"/>
              <a:t>Sistema</a:t>
            </a:r>
            <a:endParaRPr lang="es-PE" sz="2700" b="1" dirty="0"/>
          </a:p>
        </p:txBody>
      </p:sp>
    </p:spTree>
    <p:extLst>
      <p:ext uri="{BB962C8B-B14F-4D97-AF65-F5344CB8AC3E}">
        <p14:creationId xmlns:p14="http://schemas.microsoft.com/office/powerpoint/2010/main" val="9513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Manual </a:t>
            </a:r>
            <a:r>
              <a:rPr lang="es-PE" sz="2400" dirty="0" err="1" smtClean="0"/>
              <a:t>tests</a:t>
            </a:r>
            <a:r>
              <a:rPr lang="es-PE" sz="2400" dirty="0" smtClean="0"/>
              <a:t> are </a:t>
            </a:r>
            <a:r>
              <a:rPr lang="es-PE" sz="2400" dirty="0" err="1" smtClean="0"/>
              <a:t>Important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http://www.satisfice.com/blog/archives/58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Agile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</a:t>
            </a:r>
            <a:r>
              <a:rPr lang="es-PE" sz="2400" dirty="0" err="1" smtClean="0"/>
              <a:t>Matrix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http://www.exampler.com/old-blog/2003/08/21/</a:t>
            </a:r>
          </a:p>
        </p:txBody>
      </p:sp>
    </p:spTree>
    <p:extLst>
      <p:ext uri="{BB962C8B-B14F-4D97-AF65-F5344CB8AC3E}">
        <p14:creationId xmlns:p14="http://schemas.microsoft.com/office/powerpoint/2010/main" val="1813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48706</TotalTime>
  <Words>965</Words>
  <Application>Microsoft Office PowerPoint</Application>
  <PresentationFormat>Presentación en pantalla (4:3)</PresentationFormat>
  <Paragraphs>125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BlackTheme</vt:lpstr>
      <vt:lpstr>Licencia de Uso</vt:lpstr>
      <vt:lpstr>Test Automation</vt:lpstr>
      <vt:lpstr>Manual Testing</vt:lpstr>
      <vt:lpstr>Automate Testing</vt:lpstr>
      <vt:lpstr>Manual vs Automatizado</vt:lpstr>
      <vt:lpstr>Diferentes Tipos de Tests</vt:lpstr>
      <vt:lpstr>Beneficios del 1er Cuadrante</vt:lpstr>
      <vt:lpstr>Pruebas del 1er Cuadrante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1517</cp:revision>
  <dcterms:created xsi:type="dcterms:W3CDTF">2010-05-16T05:09:58Z</dcterms:created>
  <dcterms:modified xsi:type="dcterms:W3CDTF">2013-01-26T12:19:54Z</dcterms:modified>
</cp:coreProperties>
</file>