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2.xml" ContentType="application/vnd.openxmlformats-officedocument.presentationml.comment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omments/comment3.xml" ContentType="application/vnd.openxmlformats-officedocument.presentationml.comment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omments/comment4.xml" ContentType="application/vnd.openxmlformats-officedocument.presentationml.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3"/>
  </p:notesMasterIdLst>
  <p:sldIdLst>
    <p:sldId id="684" r:id="rId2"/>
    <p:sldId id="516" r:id="rId3"/>
    <p:sldId id="470" r:id="rId4"/>
    <p:sldId id="471" r:id="rId5"/>
    <p:sldId id="473" r:id="rId6"/>
    <p:sldId id="641" r:id="rId7"/>
    <p:sldId id="475" r:id="rId8"/>
    <p:sldId id="481" r:id="rId9"/>
    <p:sldId id="482" r:id="rId10"/>
    <p:sldId id="484" r:id="rId11"/>
    <p:sldId id="476" r:id="rId12"/>
    <p:sldId id="477" r:id="rId13"/>
    <p:sldId id="478" r:id="rId14"/>
    <p:sldId id="479" r:id="rId15"/>
    <p:sldId id="485" r:id="rId16"/>
    <p:sldId id="486" r:id="rId17"/>
    <p:sldId id="487" r:id="rId18"/>
    <p:sldId id="494" r:id="rId19"/>
    <p:sldId id="488" r:id="rId20"/>
    <p:sldId id="491" r:id="rId21"/>
    <p:sldId id="498" r:id="rId22"/>
    <p:sldId id="489" r:id="rId23"/>
    <p:sldId id="490" r:id="rId24"/>
    <p:sldId id="499" r:id="rId25"/>
    <p:sldId id="495" r:id="rId26"/>
    <p:sldId id="500" r:id="rId27"/>
    <p:sldId id="496" r:id="rId28"/>
    <p:sldId id="685" r:id="rId29"/>
    <p:sldId id="683" r:id="rId30"/>
    <p:sldId id="655" r:id="rId31"/>
    <p:sldId id="656" r:id="rId32"/>
    <p:sldId id="657" r:id="rId33"/>
    <p:sldId id="628" r:id="rId34"/>
    <p:sldId id="624" r:id="rId35"/>
    <p:sldId id="625" r:id="rId36"/>
    <p:sldId id="626" r:id="rId37"/>
    <p:sldId id="627" r:id="rId38"/>
    <p:sldId id="586" r:id="rId39"/>
    <p:sldId id="629" r:id="rId40"/>
    <p:sldId id="630" r:id="rId41"/>
    <p:sldId id="631" r:id="rId42"/>
    <p:sldId id="632" r:id="rId43"/>
    <p:sldId id="633" r:id="rId44"/>
    <p:sldId id="634" r:id="rId45"/>
    <p:sldId id="635" r:id="rId46"/>
    <p:sldId id="636" r:id="rId47"/>
    <p:sldId id="637" r:id="rId48"/>
    <p:sldId id="638" r:id="rId49"/>
    <p:sldId id="639" r:id="rId50"/>
    <p:sldId id="640" r:id="rId51"/>
    <p:sldId id="658" r:id="rId5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6" autoAdjust="0"/>
    <p:restoredTop sz="85042" autoAdjust="0"/>
  </p:normalViewPr>
  <p:slideViewPr>
    <p:cSldViewPr>
      <p:cViewPr>
        <p:scale>
          <a:sx n="54" d="100"/>
          <a:sy n="54" d="100"/>
        </p:scale>
        <p:origin x="-1602" y="-264"/>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10-02T00:07:50.295" idx="2">
    <p:pos x="5512" y="3249"/>
    <p:text>Poner una definición más clara</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8-22T17:59:56.774" idx="9">
    <p:pos x="10" y="10"/>
    <p:text> Organizar mejor esta diapositiva</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08-24T13:40:16.034" idx="15">
    <p:pos x="10" y="10"/>
    <p:text>Crear un ejemplo de código</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08-24T13:40:27.865" idx="16">
    <p:pos x="10" y="10"/>
    <p:text>Cambiar el ejemplo de código</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08-22T17:59:56.774" idx="18">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26/01/2013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blog.stevensanderson.com/2009/11/04/selective-unit-testing-costs-and-benefit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www.codeproject.com/Articles/5404/The-benefits-of-automated-unit-testin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onjava.com/pub/a/onjava/2003/04/02/javaxpckbk.html"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misko.hevery.com/code-reviewers-guide/"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misko.hevery.com/code-reviewers-guide/flaw-constructor-does-real-work/"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misko.hevery.com/code-reviewers-guide/flaw-digging-into-collaborators/"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misko.hevery.com/code-reviewers-guide/flaw-brittle-global-state-singletons/"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stackoverflow.com/questions/6499871/mock-file-io-static-class-in-c-sharp" TargetMode="Externa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También</a:t>
            </a:r>
            <a:r>
              <a:rPr lang="es-PE" baseline="0" noProof="0" dirty="0" smtClean="0"/>
              <a:t> podemos observar que se ejecutan mucho más </a:t>
            </a:r>
            <a:r>
              <a:rPr lang="es-PE" baseline="0" noProof="0" dirty="0" err="1" smtClean="0"/>
              <a:t>rapido</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Por que esta discusión cual es el problema. </a:t>
            </a:r>
          </a:p>
          <a:p>
            <a:endParaRPr lang="es-PE" dirty="0" smtClean="0"/>
          </a:p>
          <a:p>
            <a:r>
              <a:rPr lang="es-PE" dirty="0" smtClean="0"/>
              <a:t>¿</a:t>
            </a:r>
            <a:r>
              <a:rPr lang="es-PE" baseline="0" dirty="0" smtClean="0"/>
              <a:t> Cuál es el problema? La realidad es q las clase tiene dependencias y esta clase tiene </a:t>
            </a:r>
            <a:r>
              <a:rPr lang="es-PE" baseline="0" dirty="0" err="1" smtClean="0"/>
              <a:t>depedencias</a:t>
            </a:r>
            <a:r>
              <a:rPr lang="es-PE" baseline="0" dirty="0" smtClean="0"/>
              <a:t> y </a:t>
            </a:r>
            <a:r>
              <a:rPr lang="es-PE" baseline="0" dirty="0" err="1" smtClean="0"/>
              <a:t>asu</a:t>
            </a:r>
            <a:r>
              <a:rPr lang="es-PE" baseline="0" dirty="0" smtClean="0"/>
              <a:t> vez más dependencias,</a:t>
            </a:r>
          </a:p>
          <a:p>
            <a:endParaRPr lang="es-PE" baseline="0" dirty="0" smtClean="0"/>
          </a:p>
          <a:p>
            <a:r>
              <a:rPr lang="es-PE" baseline="0" dirty="0" smtClean="0"/>
              <a:t>Si tenemos una clase asilada o en un extremo de la </a:t>
            </a:r>
            <a:r>
              <a:rPr lang="es-PE" baseline="0" dirty="0" err="1" smtClean="0"/>
              <a:t>jererquía</a:t>
            </a:r>
            <a:r>
              <a:rPr lang="es-PE" baseline="0" dirty="0" smtClean="0"/>
              <a:t> nadie me tiene que explicar como hacerlo por ejemplo </a:t>
            </a:r>
            <a:r>
              <a:rPr lang="es-PE" baseline="0" dirty="0" err="1" smtClean="0"/>
              <a:t>array.sort</a:t>
            </a:r>
            <a:r>
              <a:rPr lang="es-PE" baseline="0" dirty="0" smtClean="0"/>
              <a:t> es </a:t>
            </a:r>
            <a:r>
              <a:rPr lang="es-PE" baseline="0" dirty="0" err="1" smtClean="0"/>
              <a:t>facil</a:t>
            </a:r>
            <a:r>
              <a:rPr lang="es-PE" baseline="0" dirty="0" smtClean="0"/>
              <a:t>. Pero que pasa si estamos probando la página que registra clientes.</a:t>
            </a:r>
          </a:p>
          <a:p>
            <a:endParaRPr lang="es-P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Por que en la realidad las cosas no son tan fáciles, las clases dentro de nuestras aplicaciones tienen dependencias para funcionar y estas dependencias a su vez tienen más dependencias.</a:t>
            </a:r>
            <a:endParaRPr lang="es-PE" sz="1200" dirty="0" smtClean="0"/>
          </a:p>
          <a:p>
            <a:endParaRPr lang="es-PE" baseline="0" dirty="0" smtClean="0"/>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Si separamos estas dos cosas, el </a:t>
            </a:r>
            <a:r>
              <a:rPr lang="es-PE" baseline="0" dirty="0" err="1" smtClean="0"/>
              <a:t>testing</a:t>
            </a:r>
            <a:r>
              <a:rPr lang="es-PE" baseline="0" dirty="0" smtClean="0"/>
              <a:t> es una </a:t>
            </a:r>
            <a:r>
              <a:rPr lang="es-PE" baseline="0" dirty="0" err="1" smtClean="0"/>
              <a:t>taréa</a:t>
            </a:r>
            <a:r>
              <a:rPr lang="es-PE" baseline="0" dirty="0" smtClean="0"/>
              <a:t> mucho más </a:t>
            </a:r>
            <a:r>
              <a:rPr lang="es-PE" baseline="0" dirty="0" err="1" smtClean="0"/>
              <a:t>facil</a:t>
            </a:r>
            <a:r>
              <a:rPr lang="es-PE" baseline="0" dirty="0" smtClean="0"/>
              <a: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ayudan</a:t>
            </a:r>
            <a:r>
              <a:rPr lang="es-PE" baseline="0" dirty="0" smtClean="0"/>
              <a:t> a evitar escribir código repetitivo y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Flying people into space presents  interesting challenges to engineers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and astronauts, one of the more difficult being how to make sure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astronaut is ready to go into space and operate all the machinery. A full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integration test for a space shuttle would require being in space, and that’s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obviously not a safe way to test astronauts. That’s why NASA has full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simulators that mimic the surroundings of a space shuttle’s control deck,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which removes the external dependency of having to be in outer space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 stub is an object that you use just to get your code passing. In stead of performing a calculation, you could just return a fixed value.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replacement instance will  not talk to the </a:t>
            </a:r>
            <a:r>
              <a:rPr lang="en-US" sz="1200" dirty="0" err="1" smtClean="0"/>
              <a:t>filesystem</a:t>
            </a:r>
            <a:r>
              <a:rPr lang="en-US" sz="1200" dirty="0" smtClean="0"/>
              <a:t> at all, which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breaks the dependency on the </a:t>
            </a:r>
            <a:r>
              <a:rPr lang="en-US" sz="1200" dirty="0" err="1" smtClean="0"/>
              <a:t>filesystem</a:t>
            </a:r>
            <a:r>
              <a:rPr lang="en-US" sz="1200" dirty="0" smtClean="0"/>
              <a:t>. Because we aren’t testing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class that talks to the </a:t>
            </a:r>
            <a:r>
              <a:rPr lang="en-US" sz="1200" dirty="0" err="1" smtClean="0"/>
              <a:t>filesystem</a:t>
            </a:r>
            <a:r>
              <a:rPr lang="en-US" sz="1200" dirty="0" smtClean="0"/>
              <a:t>, but the code that calls this class, it’s OK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that stub class doesn’t do anything but make happy noises when run-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ning</a:t>
            </a:r>
            <a:r>
              <a:rPr lang="en-US" sz="1200" dirty="0" smtClean="0"/>
              <a:t> inside the test. Figure 3.4 shows the design after this alteration.</a:t>
            </a:r>
          </a:p>
          <a:p>
            <a:endParaRPr lang="es-PE" dirty="0" smtClean="0"/>
          </a:p>
          <a:p>
            <a:r>
              <a:rPr lang="es-PE" dirty="0" smtClean="0"/>
              <a:t>A</a:t>
            </a:r>
            <a:r>
              <a:rPr lang="es-PE" baseline="0" dirty="0" smtClean="0"/>
              <a:t> los valores de la clase reemplazada se les denomina </a:t>
            </a:r>
            <a:r>
              <a:rPr lang="es-PE" baseline="0" dirty="0" err="1" smtClean="0"/>
              <a:t>indirect</a:t>
            </a:r>
            <a:r>
              <a:rPr lang="es-PE" baseline="0" dirty="0" smtClean="0"/>
              <a:t> inputs.</a:t>
            </a:r>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can also think of interaction testing as being “action-driven test-</a:t>
            </a:r>
          </a:p>
          <a:p>
            <a:r>
              <a:rPr lang="en-US" dirty="0" err="1" smtClean="0"/>
              <a:t>ing</a:t>
            </a:r>
            <a:r>
              <a:rPr lang="en-US" dirty="0" smtClean="0"/>
              <a:t>,” and state-based testing as being “result-driven testing.”  Action-</a:t>
            </a:r>
          </a:p>
          <a:p>
            <a:r>
              <a:rPr lang="en-US" dirty="0" smtClean="0"/>
              <a:t>driven means that you test a particular action an object takes (such as </a:t>
            </a:r>
          </a:p>
          <a:p>
            <a:r>
              <a:rPr lang="en-US" dirty="0" smtClean="0"/>
              <a:t>sending a message to another object). Result-driven means you test that </a:t>
            </a:r>
          </a:p>
          <a:p>
            <a:r>
              <a:rPr lang="en-US" dirty="0" smtClean="0"/>
              <a:t>some end result is now true (that a property value has changed, for </a:t>
            </a:r>
          </a:p>
          <a:p>
            <a:r>
              <a:rPr lang="en-US" dirty="0" smtClean="0"/>
              <a:t>example). It’s usually preferable to check the end results of objects, not </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Notar que el API</a:t>
            </a:r>
            <a:r>
              <a:rPr lang="es-PE" baseline="0" dirty="0" smtClean="0"/>
              <a:t> no hace diferencia entre </a:t>
            </a:r>
            <a:r>
              <a:rPr lang="es-PE" baseline="0" dirty="0" err="1" smtClean="0"/>
              <a:t>mocks</a:t>
            </a:r>
            <a:r>
              <a:rPr lang="es-PE" baseline="0" dirty="0" smtClean="0"/>
              <a:t> o </a:t>
            </a:r>
            <a:r>
              <a:rPr lang="es-PE" baseline="0" dirty="0" err="1" smtClean="0"/>
              <a:t>stubs</a:t>
            </a:r>
            <a:r>
              <a:rPr lang="es-PE" baseline="0" dirty="0" smtClean="0"/>
              <a:t> sino la diferencia está en como lo utilizamos.</a:t>
            </a:r>
          </a:p>
          <a:p>
            <a:r>
              <a:rPr lang="es-PE" baseline="0" dirty="0" smtClean="0"/>
              <a:t>Hablar sobre </a:t>
            </a:r>
            <a:r>
              <a:rPr lang="es-PE" baseline="0" dirty="0" err="1" smtClean="0"/>
              <a:t>mockear</a:t>
            </a:r>
            <a:r>
              <a:rPr lang="es-PE" baseline="0" dirty="0" smtClean="0"/>
              <a:t> tipos concretos.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Fake</a:t>
            </a:r>
            <a:r>
              <a:rPr lang="es-PE" dirty="0" smtClean="0"/>
              <a:t>: Implementaciones totalmente</a:t>
            </a:r>
            <a:r>
              <a:rPr lang="es-PE" baseline="0" dirty="0" smtClean="0"/>
              <a:t> funcionales que utilizan cierto atajo que no las hace apropiadas para producción.</a:t>
            </a:r>
          </a:p>
          <a:p>
            <a:endParaRPr lang="es-PE" baseline="0" dirty="0" smtClean="0"/>
          </a:p>
          <a:p>
            <a:r>
              <a:rPr lang="es-ES" sz="1200" dirty="0" err="1" smtClean="0"/>
              <a:t>Reemplazan</a:t>
            </a:r>
            <a:r>
              <a:rPr lang="es-ES" sz="1200" dirty="0" smtClean="0"/>
              <a:t> al real por razones diferentes a verificar salidas o comportamientos.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Explicar </a:t>
            </a:r>
            <a:r>
              <a:rPr lang="es-PE" noProof="0" dirty="0" err="1" smtClean="0"/>
              <a:t>xq</a:t>
            </a:r>
            <a:r>
              <a:rPr lang="es-PE" noProof="0" dirty="0" smtClean="0"/>
              <a:t> prefiero utilizar interfaces para </a:t>
            </a:r>
            <a:r>
              <a:rPr lang="es-PE" noProof="0" dirty="0" err="1" smtClean="0"/>
              <a:t>mockear</a:t>
            </a:r>
            <a:r>
              <a:rPr lang="es-PE" noProof="0" dirty="0" smtClean="0"/>
              <a:t> y no clases</a:t>
            </a:r>
            <a:r>
              <a:rPr lang="es-PE" baseline="0" noProof="0" dirty="0" smtClean="0"/>
              <a:t> concretas.</a:t>
            </a:r>
          </a:p>
          <a:p>
            <a:pPr marL="0" indent="0">
              <a:buFontTx/>
              <a:buNone/>
            </a:pPr>
            <a:endParaRPr lang="es-PE" baseline="0" noProof="0" dirty="0" smtClean="0"/>
          </a:p>
          <a:p>
            <a:pPr marL="171450" indent="-171450">
              <a:buFontTx/>
              <a:buChar char="-"/>
            </a:pPr>
            <a:r>
              <a:rPr lang="es-PE" baseline="0" noProof="0" dirty="0" smtClean="0"/>
              <a:t>Crear solo la firma de test</a:t>
            </a:r>
          </a:p>
          <a:p>
            <a:pPr marL="171450" indent="-171450">
              <a:buFontTx/>
              <a:buChar char="-"/>
            </a:pPr>
            <a:r>
              <a:rPr lang="es-PE" baseline="0" noProof="0" dirty="0" smtClean="0"/>
              <a:t>Realizar la inyección y la inversión(en java el último paso extraer la interfaz y usar tipo base)</a:t>
            </a:r>
          </a:p>
          <a:p>
            <a:pPr marL="171450" indent="-171450">
              <a:buFontTx/>
              <a:buChar char="-"/>
            </a:pPr>
            <a:r>
              <a:rPr lang="es-PE" baseline="0" noProof="0" dirty="0" smtClean="0"/>
              <a:t>Terminar el test</a:t>
            </a:r>
          </a:p>
          <a:p>
            <a:pPr marL="171450" indent="-171450">
              <a:buFontTx/>
              <a:buChar char="-"/>
            </a:pPr>
            <a:endParaRPr lang="es-PE" baseline="0" noProof="0" dirty="0" smtClean="0"/>
          </a:p>
          <a:p>
            <a:pPr marL="0" indent="0">
              <a:buFontTx/>
              <a:buNone/>
            </a:pPr>
            <a:r>
              <a:rPr lang="es-PE" baseline="0" noProof="0" dirty="0" smtClean="0"/>
              <a:t>En el tercer test darse cuenta que pasa con la mantenibilidad, las herramientas ayudan, pero si lo estuvieras haciendo a mano, tendrías que modificar todos tus </a:t>
            </a:r>
            <a:r>
              <a:rPr lang="es-PE" baseline="0" noProof="0" dirty="0" err="1" smtClean="0"/>
              <a:t>tests</a:t>
            </a:r>
            <a:r>
              <a:rPr lang="es-PE" baseline="0" noProof="0" dirty="0" smtClean="0"/>
              <a:t>, y que pasa si esa clase estuviera por toda la </a:t>
            </a:r>
            <a:r>
              <a:rPr lang="es-PE" baseline="0" noProof="0" dirty="0" err="1" smtClean="0"/>
              <a:t>aplícación</a:t>
            </a:r>
            <a:r>
              <a:rPr lang="es-PE" baseline="0" noProof="0" dirty="0" smtClean="0"/>
              <a:t>? (hacer el cambio a </a:t>
            </a:r>
            <a:r>
              <a:rPr lang="es-PE" baseline="0" noProof="0" dirty="0" err="1" smtClean="0"/>
              <a:t>setup</a:t>
            </a:r>
            <a:r>
              <a:rPr lang="es-PE" baseline="0" noProof="0" dirty="0" smtClean="0"/>
              <a:t> terminando el tercer test pero antes de ejecutarlo)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Testeabilidad, facilidad para realizar pruebas.</a:t>
            </a:r>
            <a:r>
              <a:rPr lang="es-PE" baseline="0" dirty="0" smtClean="0"/>
              <a:t> Si queremos que un código sea testeable, debemos escribirlo pensando en la testeabilidad.</a:t>
            </a:r>
          </a:p>
          <a:p>
            <a:pPr marL="0" indent="0">
              <a:buFontTx/>
              <a:buNone/>
            </a:pPr>
            <a:r>
              <a:rPr lang="en-US" i="1" dirty="0" smtClean="0"/>
              <a:t>Myth: Testability can be a plug-in.</a:t>
            </a:r>
            <a:r>
              <a:rPr lang="en-US" dirty="0" smtClean="0"/>
              <a:t> </a:t>
            </a:r>
            <a:br>
              <a:rPr lang="en-US" dirty="0" smtClean="0"/>
            </a:br>
            <a:r>
              <a:rPr lang="en-US" dirty="0" smtClean="0"/>
              <a:t>Testability is a way of ensuring quality. Just like quality cannot be added in a product as a separate ingredient, testability follows the same trend. It has to be gradually built into the product over time. </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testeabilidad </a:t>
            </a:r>
            <a:r>
              <a:rPr lang="es-PE" sz="1200" dirty="0" smtClean="0">
                <a:solidFill>
                  <a:srgbClr val="FF0000"/>
                </a:solidFill>
              </a:rPr>
              <a:t>no es un </a:t>
            </a:r>
            <a:r>
              <a:rPr lang="es-PE" sz="1200" dirty="0" err="1" smtClean="0">
                <a:solidFill>
                  <a:srgbClr val="FF0000"/>
                </a:solidFill>
              </a:rPr>
              <a:t>plug</a:t>
            </a:r>
            <a:r>
              <a:rPr lang="es-PE" sz="1200" dirty="0" smtClean="0">
                <a:solidFill>
                  <a:srgbClr val="FF0000"/>
                </a:solidFill>
              </a:rPr>
              <a:t>-in</a:t>
            </a:r>
            <a:r>
              <a:rPr lang="es-PE" sz="1200" dirty="0" smtClean="0"/>
              <a:t> y tiene que gradualmente incluirse en el producto a lo largo del tiempo.</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defTabSz="357188">
              <a:buNone/>
            </a:pPr>
            <a:r>
              <a:rPr lang="es-PE" sz="2200" dirty="0" smtClean="0"/>
              <a:t>Las</a:t>
            </a:r>
            <a:r>
              <a:rPr lang="es-PE" sz="2200" baseline="0" dirty="0" smtClean="0"/>
              <a:t> </a:t>
            </a:r>
            <a:r>
              <a:rPr lang="es-PE" sz="2200" baseline="0" dirty="0" err="1" smtClean="0"/>
              <a:t>metricas</a:t>
            </a:r>
            <a:r>
              <a:rPr lang="es-PE" sz="2200" baseline="0" dirty="0" smtClean="0"/>
              <a:t> son </a:t>
            </a:r>
            <a:r>
              <a:rPr lang="es-PE" sz="2200" baseline="0" dirty="0" err="1" smtClean="0"/>
              <a:t>escenciales</a:t>
            </a:r>
            <a:r>
              <a:rPr lang="es-PE" sz="2200" baseline="0" dirty="0" smtClean="0"/>
              <a:t> en casi todas las ciencias y actividades, ya que nos permiten objetiva y </a:t>
            </a:r>
            <a:r>
              <a:rPr lang="es-PE" sz="2200" baseline="0" dirty="0" err="1" smtClean="0"/>
              <a:t>quantitativamente</a:t>
            </a:r>
            <a:r>
              <a:rPr lang="es-PE" sz="2200" baseline="0" dirty="0" smtClean="0"/>
              <a:t> el estado de las cosas. Por ejemplo tenemos toda </a:t>
            </a:r>
            <a:r>
              <a:rPr lang="es-PE" sz="2200" baseline="0" dirty="0" err="1" smtClean="0"/>
              <a:t>clas</a:t>
            </a:r>
            <a:r>
              <a:rPr lang="es-PE" sz="2200" baseline="0" dirty="0" smtClean="0"/>
              <a:t> de métricas que van desde la planificación de tiempos y costos, desempeño personal , retorno de inversión.</a:t>
            </a:r>
          </a:p>
          <a:p>
            <a:pPr marL="342900" indent="-342900" defTabSz="357188">
              <a:buFontTx/>
              <a:buChar char="-"/>
            </a:pPr>
            <a:r>
              <a:rPr lang="es-PE" sz="2200" baseline="0" dirty="0" smtClean="0"/>
              <a:t>Balance Score </a:t>
            </a:r>
            <a:r>
              <a:rPr lang="es-PE" sz="2200" baseline="0" dirty="0" err="1" smtClean="0"/>
              <a:t>Card</a:t>
            </a:r>
            <a:endParaRPr lang="es-PE" sz="2200" baseline="0" dirty="0" smtClean="0"/>
          </a:p>
          <a:p>
            <a:pPr marL="342900" indent="-342900" defTabSz="357188">
              <a:buFontTx/>
              <a:buChar char="-"/>
            </a:pPr>
            <a:r>
              <a:rPr lang="es-PE" sz="2200" baseline="0" dirty="0" smtClean="0"/>
              <a:t>Puntos de Función</a:t>
            </a:r>
          </a:p>
          <a:p>
            <a:pPr marL="342900" indent="-342900" defTabSz="357188">
              <a:buFontTx/>
              <a:buChar char="-"/>
            </a:pPr>
            <a:r>
              <a:rPr lang="es-PE" sz="2200" baseline="0" dirty="0" smtClean="0"/>
              <a:t>Líneas de Código</a:t>
            </a:r>
          </a:p>
          <a:p>
            <a:pPr marL="0" indent="0" defTabSz="357188">
              <a:buNone/>
            </a:pPr>
            <a:endParaRPr lang="es-PE" sz="2200" dirty="0" smtClean="0"/>
          </a:p>
          <a:p>
            <a:pPr marL="0" indent="0" defTabSz="357188">
              <a:buNone/>
            </a:pPr>
            <a:r>
              <a:rPr lang="es-PE" sz="2200" dirty="0" smtClean="0"/>
              <a:t>Nos ayuda a cuantificar</a:t>
            </a:r>
            <a:r>
              <a:rPr lang="es-PE" sz="2200" baseline="0" dirty="0" smtClean="0"/>
              <a:t> si la aplicación ha logrado un nivel aceptable de calidad para poder ser entregada al usuario final. Nos ayuda a identificar cuales son las líneas exactas  que han sido ejercitadas por pruebas y más importante  cuales no, de tal manera que podamos identificar algún caso importante que necesite ser probado.</a:t>
            </a:r>
            <a:endParaRPr lang="es-PE" sz="220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baseline="0" noProof="0" dirty="0" smtClean="0"/>
              <a:t>Comenzamos con Eclipse y mientras va instalando el </a:t>
            </a:r>
            <a:r>
              <a:rPr lang="es-PE" baseline="0" noProof="0" dirty="0" err="1" smtClean="0"/>
              <a:t>plugin</a:t>
            </a:r>
            <a:r>
              <a:rPr lang="es-PE" baseline="0" noProof="0" dirty="0" smtClean="0"/>
              <a:t> nos vamos al VS</a:t>
            </a:r>
          </a:p>
          <a:p>
            <a:pPr marL="0" indent="0">
              <a:buFontTx/>
              <a:buNone/>
            </a:pPr>
            <a:endParaRPr lang="es-PE" baseline="0" noProof="0" dirty="0" smtClean="0"/>
          </a:p>
          <a:p>
            <a:pPr marL="0" indent="0">
              <a:buFontTx/>
              <a:buNone/>
            </a:pPr>
            <a:r>
              <a:rPr lang="es-PE" baseline="0" noProof="0" dirty="0" smtClean="0"/>
              <a:t>Eclipse (</a:t>
            </a:r>
            <a:r>
              <a:rPr lang="es-PE" baseline="0" noProof="0" dirty="0" err="1" smtClean="0"/>
              <a:t>eCobertura</a:t>
            </a:r>
            <a:r>
              <a:rPr lang="es-PE" baseline="0" noProof="0" dirty="0" smtClean="0"/>
              <a:t>):</a:t>
            </a:r>
          </a:p>
          <a:p>
            <a:pPr marL="171450" indent="-171450">
              <a:buFontTx/>
              <a:buChar char="-"/>
            </a:pPr>
            <a:r>
              <a:rPr lang="es-PE" baseline="0" noProof="0" dirty="0" err="1" smtClean="0"/>
              <a:t>Add</a:t>
            </a:r>
            <a:r>
              <a:rPr lang="es-PE" baseline="0" noProof="0" dirty="0" smtClean="0"/>
              <a:t> software </a:t>
            </a:r>
            <a:r>
              <a:rPr lang="es-PE" sz="1200" b="0" i="0" kern="1200" dirty="0" smtClean="0">
                <a:solidFill>
                  <a:schemeClr val="tx1"/>
                </a:solidFill>
                <a:effectLst/>
                <a:latin typeface="+mn-lt"/>
                <a:ea typeface="+mn-ea"/>
                <a:cs typeface="+mn-cs"/>
              </a:rPr>
              <a:t>http://ecobertura.johoop.de/update</a:t>
            </a:r>
          </a:p>
          <a:p>
            <a:pPr marL="171450" indent="-171450">
              <a:buFontTx/>
              <a:buChar char="-"/>
            </a:pPr>
            <a:r>
              <a:rPr lang="es-PE" sz="1200" b="0" i="0" kern="1200" dirty="0" smtClean="0">
                <a:solidFill>
                  <a:schemeClr val="tx1"/>
                </a:solidFill>
                <a:effectLst/>
                <a:latin typeface="+mn-lt"/>
                <a:ea typeface="+mn-ea"/>
                <a:cs typeface="+mn-cs"/>
              </a:rPr>
              <a:t>Clic</a:t>
            </a:r>
            <a:r>
              <a:rPr lang="es-PE" sz="1200" b="0" i="0" kern="1200" baseline="0" dirty="0" smtClean="0">
                <a:solidFill>
                  <a:schemeClr val="tx1"/>
                </a:solidFill>
                <a:effectLst/>
                <a:latin typeface="+mn-lt"/>
                <a:ea typeface="+mn-ea"/>
                <a:cs typeface="+mn-cs"/>
              </a:rPr>
              <a:t> derecho "</a:t>
            </a:r>
            <a:r>
              <a:rPr lang="es-PE" sz="1200" b="0" i="0" kern="1200" baseline="0" dirty="0" err="1" smtClean="0">
                <a:solidFill>
                  <a:schemeClr val="tx1"/>
                </a:solidFill>
                <a:effectLst/>
                <a:latin typeface="+mn-lt"/>
                <a:ea typeface="+mn-ea"/>
                <a:cs typeface="+mn-cs"/>
              </a:rPr>
              <a:t>Cover</a:t>
            </a:r>
            <a:r>
              <a:rPr lang="es-PE" sz="1200" b="0" i="0" kern="1200" baseline="0" dirty="0" smtClean="0">
                <a:solidFill>
                  <a:schemeClr val="tx1"/>
                </a:solidFill>
                <a:effectLst/>
                <a:latin typeface="+mn-lt"/>
                <a:ea typeface="+mn-ea"/>
                <a:cs typeface="+mn-cs"/>
              </a:rPr>
              <a:t> As" / </a:t>
            </a:r>
            <a:r>
              <a:rPr lang="es-PE" sz="1200" b="0" i="0" kern="1200" baseline="0" dirty="0" err="1" smtClean="0">
                <a:solidFill>
                  <a:schemeClr val="tx1"/>
                </a:solidFill>
                <a:effectLst/>
                <a:latin typeface="+mn-lt"/>
                <a:ea typeface="+mn-ea"/>
                <a:cs typeface="+mn-cs"/>
              </a:rPr>
              <a:t>JUnit</a:t>
            </a:r>
            <a:endParaRPr lang="es-PE" sz="1200" b="0" i="0" kern="1200" dirty="0" smtClean="0">
              <a:solidFill>
                <a:schemeClr val="tx1"/>
              </a:solidFill>
              <a:effectLst/>
              <a:latin typeface="+mn-lt"/>
              <a:ea typeface="+mn-ea"/>
              <a:cs typeface="+mn-cs"/>
            </a:endParaRPr>
          </a:p>
          <a:p>
            <a:pPr marL="171450" indent="-171450">
              <a:buFontTx/>
              <a:buChar char="-"/>
            </a:pPr>
            <a:r>
              <a:rPr lang="es-PE" sz="1200" b="0" i="0" kern="1200" baseline="0" noProof="0" dirty="0" smtClean="0">
                <a:solidFill>
                  <a:schemeClr val="tx1"/>
                </a:solidFill>
                <a:effectLst/>
                <a:latin typeface="+mn-lt"/>
                <a:ea typeface="+mn-ea"/>
                <a:cs typeface="+mn-cs"/>
              </a:rPr>
              <a:t>Para ver los resultados: Show View / Cobertura</a:t>
            </a:r>
          </a:p>
          <a:p>
            <a:pPr marL="171450" indent="-171450">
              <a:buFontTx/>
              <a:buChar char="-"/>
            </a:pPr>
            <a:endParaRPr lang="es-PE" sz="1200" b="0" i="0" kern="1200" baseline="0" noProof="0" dirty="0" smtClean="0">
              <a:solidFill>
                <a:schemeClr val="tx1"/>
              </a:solidFill>
              <a:effectLst/>
              <a:latin typeface="+mn-lt"/>
              <a:ea typeface="+mn-ea"/>
              <a:cs typeface="+mn-cs"/>
            </a:endParaRPr>
          </a:p>
          <a:p>
            <a:pPr marL="0" indent="0">
              <a:buFontTx/>
              <a:buNone/>
            </a:pPr>
            <a:r>
              <a:rPr lang="es-PE" noProof="0" dirty="0" smtClean="0"/>
              <a:t>VS2010</a:t>
            </a:r>
            <a:r>
              <a:rPr lang="es-PE" baseline="0" noProof="0" dirty="0" smtClean="0"/>
              <a:t> </a:t>
            </a:r>
            <a:r>
              <a:rPr lang="es-PE" baseline="0" noProof="0" dirty="0" err="1" smtClean="0"/>
              <a:t>premium</a:t>
            </a:r>
            <a:r>
              <a:rPr lang="es-PE" baseline="0" noProof="0" dirty="0" smtClean="0"/>
              <a:t> para arriba:</a:t>
            </a:r>
          </a:p>
          <a:p>
            <a:pPr marL="171450" indent="-171450">
              <a:buFontTx/>
              <a:buChar char="-"/>
            </a:pPr>
            <a:r>
              <a:rPr lang="es-PE" baseline="0" noProof="0" dirty="0" smtClean="0"/>
              <a:t>Activar en local </a:t>
            </a:r>
            <a:r>
              <a:rPr lang="es-PE" baseline="0" noProof="0" dirty="0" err="1" smtClean="0"/>
              <a:t>setting</a:t>
            </a:r>
            <a:r>
              <a:rPr lang="es-PE" baseline="0" noProof="0" dirty="0" smtClean="0"/>
              <a:t>/ data and </a:t>
            </a:r>
            <a:r>
              <a:rPr lang="es-PE" baseline="0" noProof="0" dirty="0" err="1" smtClean="0"/>
              <a:t>diagnostics</a:t>
            </a:r>
            <a:r>
              <a:rPr lang="es-PE" baseline="0" noProof="0" dirty="0" smtClean="0"/>
              <a:t>.</a:t>
            </a:r>
          </a:p>
          <a:p>
            <a:pPr marL="171450" indent="-171450">
              <a:buFontTx/>
              <a:buChar char="-"/>
            </a:pPr>
            <a:r>
              <a:rPr lang="es-PE" baseline="0" noProof="0" dirty="0" smtClean="0"/>
              <a:t>Configurar las </a:t>
            </a:r>
            <a:r>
              <a:rPr lang="es-PE" baseline="0" noProof="0" dirty="0" err="1" smtClean="0"/>
              <a:t>ddls</a:t>
            </a:r>
            <a:r>
              <a:rPr lang="es-PE" baseline="0" noProof="0" dirty="0" smtClean="0"/>
              <a:t> (no considerar las </a:t>
            </a:r>
            <a:r>
              <a:rPr lang="es-PE" baseline="0" noProof="0" dirty="0" err="1" smtClean="0"/>
              <a:t>dlls</a:t>
            </a:r>
            <a:r>
              <a:rPr lang="es-PE" baseline="0" noProof="0" dirty="0" smtClean="0"/>
              <a:t> de los test)</a:t>
            </a:r>
          </a:p>
          <a:p>
            <a:pPr marL="171450" indent="-171450">
              <a:buFontTx/>
              <a:buChar char="-"/>
            </a:pPr>
            <a:r>
              <a:rPr lang="es-PE" baseline="0" noProof="0" dirty="0" smtClean="0"/>
              <a:t>Ejecutar los test de la forma tradicional y dirigirse al panel de </a:t>
            </a:r>
            <a:r>
              <a:rPr lang="es-PE" baseline="0" noProof="0" dirty="0" err="1" smtClean="0"/>
              <a:t>code</a:t>
            </a:r>
            <a:r>
              <a:rPr lang="es-PE" baseline="0" noProof="0" dirty="0" smtClean="0"/>
              <a:t> </a:t>
            </a:r>
            <a:r>
              <a:rPr lang="es-PE" baseline="0" noProof="0" dirty="0" err="1" smtClean="0"/>
              <a:t>coverage</a:t>
            </a:r>
            <a:r>
              <a:rPr lang="es-PE" baseline="0" noProof="0" dirty="0" smtClean="0"/>
              <a:t>.</a:t>
            </a:r>
          </a:p>
          <a:p>
            <a:pPr marL="0" indent="0">
              <a:buFontTx/>
              <a:buNone/>
            </a:pPr>
            <a:endParaRPr lang="es-PE" baseline="0" noProof="0" dirty="0" smtClean="0"/>
          </a:p>
          <a:p>
            <a:pPr marL="0" indent="0">
              <a:buFontTx/>
              <a:buNone/>
            </a:pPr>
            <a:endParaRPr lang="es-PE" baseline="0" noProof="0" dirty="0" smtClean="0"/>
          </a:p>
          <a:p>
            <a:pPr marL="0" indent="0">
              <a:buFontTx/>
              <a:buNone/>
            </a:pPr>
            <a:r>
              <a:rPr lang="es-PE" baseline="0" noProof="0" dirty="0" err="1" smtClean="0"/>
              <a:t>Ncrunch</a:t>
            </a:r>
            <a:r>
              <a:rPr lang="es-PE" baseline="0" noProof="0" dirty="0" smtClean="0"/>
              <a:t>: </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defTabSz="357188">
              <a:buNone/>
            </a:pPr>
            <a:r>
              <a:rPr lang="es-PE" sz="2200" dirty="0" smtClean="0"/>
              <a:t>Hay que recordar que esta</a:t>
            </a:r>
            <a:r>
              <a:rPr lang="es-PE" sz="2200" baseline="0" dirty="0" smtClean="0"/>
              <a:t> métrica determina si por lo menos un test ha pasado por ahí, pero será suficiente pasar una única vez por un camino. </a:t>
            </a:r>
          </a:p>
          <a:p>
            <a:pPr marL="0" indent="0" defTabSz="357188">
              <a:buNone/>
            </a:pPr>
            <a:endParaRPr lang="es-PE" sz="2200" baseline="0" dirty="0" smtClean="0"/>
          </a:p>
          <a:p>
            <a:pPr marL="0" indent="0" defTabSz="357188">
              <a:buNone/>
            </a:pPr>
            <a:r>
              <a:rPr lang="en-US" sz="1200" b="0" i="0" kern="1200" dirty="0" smtClean="0">
                <a:solidFill>
                  <a:schemeClr val="tx1"/>
                </a:solidFill>
                <a:effectLst/>
                <a:latin typeface="+mn-lt"/>
                <a:ea typeface="+mn-ea"/>
                <a:cs typeface="+mn-cs"/>
              </a:rPr>
              <a:t>The point of this whole anecdote is that you should try and not focus on the coverage percentage </a:t>
            </a:r>
            <a:r>
              <a:rPr lang="en-US" sz="1200" b="0" i="1" kern="1200" dirty="0" smtClean="0">
                <a:solidFill>
                  <a:schemeClr val="tx1"/>
                </a:solidFill>
                <a:effectLst/>
                <a:latin typeface="+mn-lt"/>
                <a:ea typeface="+mn-ea"/>
                <a:cs typeface="+mn-cs"/>
              </a:rPr>
              <a:t>per se</a:t>
            </a:r>
            <a:r>
              <a:rPr lang="en-US" sz="1200" b="0" i="0" kern="1200" dirty="0" smtClean="0">
                <a:solidFill>
                  <a:schemeClr val="tx1"/>
                </a:solidFill>
                <a:effectLst/>
                <a:latin typeface="+mn-lt"/>
                <a:ea typeface="+mn-ea"/>
                <a:cs typeface="+mn-cs"/>
              </a:rPr>
              <a:t>, or try to find an arbitrary number for it, but instead focus on having as much logic and functionality tested as is humanly possible.</a:t>
            </a:r>
            <a:endParaRPr lang="es-PE" sz="2200" baseline="0" dirty="0" smtClean="0"/>
          </a:p>
          <a:p>
            <a:pPr marL="0" indent="0" defTabSz="357188">
              <a:buNone/>
            </a:pPr>
            <a:endParaRPr lang="es-PE" sz="2200" baseline="0" dirty="0" smtClean="0"/>
          </a:p>
          <a:p>
            <a:pPr fontAlgn="base"/>
            <a:r>
              <a:rPr lang="en-US" sz="1200" b="0" i="0" kern="1200" dirty="0" smtClean="0">
                <a:solidFill>
                  <a:schemeClr val="tx1"/>
                </a:solidFill>
                <a:effectLst/>
                <a:latin typeface="+mn-lt"/>
                <a:ea typeface="+mn-ea"/>
                <a:cs typeface="+mn-cs"/>
              </a:rPr>
              <a:t>CC &lt; 15 : acceptable</a:t>
            </a:r>
          </a:p>
          <a:p>
            <a:pPr fontAlgn="base"/>
            <a:r>
              <a:rPr lang="en-US" sz="1200" b="0" i="0" kern="1200" dirty="0" smtClean="0">
                <a:solidFill>
                  <a:schemeClr val="tx1"/>
                </a:solidFill>
                <a:effectLst/>
                <a:latin typeface="+mn-lt"/>
                <a:ea typeface="+mn-ea"/>
                <a:cs typeface="+mn-cs"/>
              </a:rPr>
              <a:t>15 &lt; CC &lt; 20 : borderline</a:t>
            </a:r>
          </a:p>
          <a:p>
            <a:pPr fontAlgn="base"/>
            <a:r>
              <a:rPr lang="en-US" sz="1200" b="0" i="0" kern="1200" dirty="0" smtClean="0">
                <a:solidFill>
                  <a:schemeClr val="tx1"/>
                </a:solidFill>
                <a:effectLst/>
                <a:latin typeface="+mn-lt"/>
                <a:ea typeface="+mn-ea"/>
                <a:cs typeface="+mn-cs"/>
              </a:rPr>
              <a:t>20 &lt;= CC : too high</a:t>
            </a:r>
          </a:p>
          <a:p>
            <a:pPr marL="0" indent="0" defTabSz="357188">
              <a:buNone/>
            </a:pPr>
            <a:endParaRPr lang="es-PE" sz="2200" baseline="0" dirty="0" smtClean="0"/>
          </a:p>
          <a:p>
            <a:pPr marL="0" indent="0" defTabSz="357188">
              <a:buNone/>
            </a:pPr>
            <a:endParaRPr lang="es-PE" sz="2200"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http://blog.stevensanderson.com/2009/11/04/selective-unit-testing-costs-and-benefits/</a:t>
            </a:r>
            <a:endParaRPr lang="es-P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err="1" smtClean="0">
                <a:solidFill>
                  <a:schemeClr val="tx1"/>
                </a:solidFill>
                <a:effectLst/>
                <a:latin typeface="+mn-lt"/>
                <a:ea typeface="+mn-ea"/>
                <a:cs typeface="+mn-cs"/>
              </a:rPr>
              <a:t>Lograr</a:t>
            </a:r>
            <a:r>
              <a:rPr lang="en-US" sz="1200" b="0" i="0" u="sng" kern="1200" dirty="0" smtClean="0">
                <a:solidFill>
                  <a:schemeClr val="tx1"/>
                </a:solidFill>
                <a:effectLst/>
                <a:latin typeface="+mn-lt"/>
                <a:ea typeface="+mn-ea"/>
                <a:cs typeface="+mn-cs"/>
              </a:rPr>
              <a:t> un balance </a:t>
            </a:r>
            <a:r>
              <a:rPr lang="en-US" sz="1200" b="0" i="0" u="sng" kern="1200" dirty="0" err="1" smtClean="0">
                <a:solidFill>
                  <a:schemeClr val="tx1"/>
                </a:solidFill>
                <a:effectLst/>
                <a:latin typeface="+mn-lt"/>
                <a:ea typeface="+mn-ea"/>
                <a:cs typeface="+mn-cs"/>
              </a:rPr>
              <a:t>costo</a:t>
            </a:r>
            <a:r>
              <a:rPr lang="en-US" sz="1200" b="0" i="0" u="sng" kern="1200" baseline="0" dirty="0" smtClean="0">
                <a:solidFill>
                  <a:schemeClr val="tx1"/>
                </a:solidFill>
                <a:effectLst/>
                <a:latin typeface="+mn-lt"/>
                <a:ea typeface="+mn-ea"/>
                <a:cs typeface="+mn-cs"/>
              </a:rPr>
              <a:t> – </a:t>
            </a:r>
            <a:r>
              <a:rPr lang="en-US" sz="1200" b="0" i="0" u="sng" kern="1200" baseline="0" dirty="0" err="1" smtClean="0">
                <a:solidFill>
                  <a:schemeClr val="tx1"/>
                </a:solidFill>
                <a:effectLst/>
                <a:latin typeface="+mn-lt"/>
                <a:ea typeface="+mn-ea"/>
                <a:cs typeface="+mn-cs"/>
              </a:rPr>
              <a:t>beneficio</a:t>
            </a:r>
            <a:r>
              <a:rPr lang="en-US" sz="1200" b="0" i="0" u="sng" kern="1200" baseline="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Trival</a:t>
            </a:r>
            <a:r>
              <a:rPr lang="en-US" sz="1200" b="1" i="0" kern="1200" dirty="0" smtClean="0">
                <a:solidFill>
                  <a:schemeClr val="tx1"/>
                </a:solidFill>
                <a:effectLst/>
                <a:latin typeface="+mn-lt"/>
                <a:ea typeface="+mn-ea"/>
                <a:cs typeface="+mn-cs"/>
              </a:rPr>
              <a:t> code with few dependencies (bottom left)</a:t>
            </a:r>
            <a:r>
              <a:rPr lang="en-US" sz="1200" b="0" i="0" kern="1200" dirty="0" smtClean="0">
                <a:solidFill>
                  <a:schemeClr val="tx1"/>
                </a:solidFill>
                <a:effectLst/>
                <a:latin typeface="+mn-lt"/>
                <a:ea typeface="+mn-ea"/>
                <a:cs typeface="+mn-cs"/>
              </a:rPr>
              <a:t>. We needn’t worry about this code. In cost-benefit terms, it doesn’t matter whether you unit test it or not.</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b="0" i="0" kern="1200" dirty="0" smtClean="0">
                <a:solidFill>
                  <a:schemeClr val="tx1"/>
                </a:solidFill>
                <a:effectLst/>
                <a:latin typeface="+mn-lt"/>
                <a:ea typeface="+mn-ea"/>
                <a:cs typeface="+mn-cs"/>
              </a:rPr>
              <a:t>Por ejemplo </a:t>
            </a:r>
            <a:r>
              <a:rPr lang="es-PE" sz="1200" b="0" i="0" kern="1200" dirty="0" err="1" smtClean="0">
                <a:solidFill>
                  <a:schemeClr val="tx1"/>
                </a:solidFill>
                <a:effectLst/>
                <a:latin typeface="+mn-lt"/>
                <a:ea typeface="+mn-ea"/>
                <a:cs typeface="+mn-cs"/>
              </a:rPr>
              <a:t>getters</a:t>
            </a:r>
            <a:r>
              <a:rPr lang="es-PE" sz="1200" b="0" i="0" kern="1200" dirty="0" smtClean="0">
                <a:solidFill>
                  <a:schemeClr val="tx1"/>
                </a:solidFill>
                <a:effectLst/>
                <a:latin typeface="+mn-lt"/>
                <a:ea typeface="+mn-ea"/>
                <a:cs typeface="+mn-cs"/>
              </a:rPr>
              <a:t> o </a:t>
            </a:r>
            <a:r>
              <a:rPr lang="es-PE" sz="1200" b="0" i="0" kern="1200" dirty="0" err="1" smtClean="0">
                <a:solidFill>
                  <a:schemeClr val="tx1"/>
                </a:solidFill>
                <a:effectLst/>
                <a:latin typeface="+mn-lt"/>
                <a:ea typeface="+mn-ea"/>
                <a:cs typeface="+mn-cs"/>
              </a:rPr>
              <a:t>setters</a:t>
            </a:r>
            <a:r>
              <a:rPr lang="es-PE" sz="1200" b="0" i="0" kern="1200" dirty="0" smtClean="0">
                <a:solidFill>
                  <a:schemeClr val="tx1"/>
                </a:solidFill>
                <a:effectLst/>
                <a:latin typeface="+mn-lt"/>
                <a:ea typeface="+mn-ea"/>
                <a:cs typeface="+mn-cs"/>
              </a:rPr>
              <a:t> o propiedades solo devuelven los datos </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Complex code with few dependencies (top left)</a:t>
            </a:r>
            <a:r>
              <a:rPr lang="en-US" sz="1200" b="0" i="0" kern="1200" dirty="0" smtClean="0">
                <a:solidFill>
                  <a:schemeClr val="tx1"/>
                </a:solidFill>
                <a:effectLst/>
                <a:latin typeface="+mn-lt"/>
                <a:ea typeface="+mn-ea"/>
                <a:cs typeface="+mn-cs"/>
              </a:rPr>
              <a:t>. Typically this means self-contained algorithms for business rules or for things like sorting or parsing data. This cost-benefit argument goes strongly </a:t>
            </a:r>
            <a:r>
              <a:rPr lang="en-US" sz="1200" b="1" i="0" kern="1200" dirty="0" smtClean="0">
                <a:solidFill>
                  <a:schemeClr val="tx1"/>
                </a:solidFill>
                <a:effectLst/>
                <a:latin typeface="+mn-lt"/>
                <a:ea typeface="+mn-ea"/>
                <a:cs typeface="+mn-cs"/>
              </a:rPr>
              <a:t>in </a:t>
            </a:r>
            <a:r>
              <a:rPr lang="en-US" sz="1200" b="1" i="0" kern="1200" dirty="0" err="1" smtClean="0">
                <a:solidFill>
                  <a:schemeClr val="tx1"/>
                </a:solidFill>
                <a:effectLst/>
                <a:latin typeface="+mn-lt"/>
                <a:ea typeface="+mn-ea"/>
                <a:cs typeface="+mn-cs"/>
              </a:rPr>
              <a:t>favour</a:t>
            </a:r>
            <a:r>
              <a:rPr lang="en-US" sz="1200" b="1" i="0" kern="1200" dirty="0" smtClean="0">
                <a:solidFill>
                  <a:schemeClr val="tx1"/>
                </a:solidFill>
                <a:effectLst/>
                <a:latin typeface="+mn-lt"/>
                <a:ea typeface="+mn-ea"/>
                <a:cs typeface="+mn-cs"/>
              </a:rPr>
              <a:t> of unit testing</a:t>
            </a:r>
            <a:r>
              <a:rPr lang="en-US" sz="1200" b="0" i="0" kern="1200" dirty="0" smtClean="0">
                <a:solidFill>
                  <a:schemeClr val="tx1"/>
                </a:solidFill>
                <a:effectLst/>
                <a:latin typeface="+mn-lt"/>
                <a:ea typeface="+mn-ea"/>
                <a:cs typeface="+mn-cs"/>
              </a:rPr>
              <a:t> this code, because it’s cheap to do and highly beneficial.</a:t>
            </a:r>
          </a:p>
          <a:p>
            <a:r>
              <a:rPr lang="en-US" sz="1200" b="1" i="0" kern="1200" dirty="0" smtClean="0">
                <a:solidFill>
                  <a:schemeClr val="tx1"/>
                </a:solidFill>
                <a:effectLst/>
                <a:latin typeface="+mn-lt"/>
                <a:ea typeface="+mn-ea"/>
                <a:cs typeface="+mn-cs"/>
              </a:rPr>
              <a:t>Trivial code with many dependencies (bottom right)</a:t>
            </a:r>
            <a:r>
              <a:rPr lang="en-US" sz="1200" b="0" i="0" kern="1200" dirty="0" smtClean="0">
                <a:solidFill>
                  <a:schemeClr val="tx1"/>
                </a:solidFill>
                <a:effectLst/>
                <a:latin typeface="+mn-lt"/>
                <a:ea typeface="+mn-ea"/>
                <a:cs typeface="+mn-cs"/>
              </a:rPr>
              <a:t>. I’ve </a:t>
            </a:r>
            <a:r>
              <a:rPr lang="en-US" sz="1200" b="0" i="0" kern="1200" dirty="0" err="1" smtClean="0">
                <a:solidFill>
                  <a:schemeClr val="tx1"/>
                </a:solidFill>
                <a:effectLst/>
                <a:latin typeface="+mn-lt"/>
                <a:ea typeface="+mn-ea"/>
                <a:cs typeface="+mn-cs"/>
              </a:rPr>
              <a:t>labelled</a:t>
            </a:r>
            <a:r>
              <a:rPr lang="en-US" sz="1200" b="0" i="0" kern="1200" dirty="0" smtClean="0">
                <a:solidFill>
                  <a:schemeClr val="tx1"/>
                </a:solidFill>
                <a:effectLst/>
                <a:latin typeface="+mn-lt"/>
                <a:ea typeface="+mn-ea"/>
                <a:cs typeface="+mn-cs"/>
              </a:rPr>
              <a:t> this quadrant “coordinators”, because these code units tend to glue together and orchestrate interactions between other code units. This cost-benefit argument is </a:t>
            </a:r>
            <a:r>
              <a:rPr lang="en-US" sz="1200" b="1" i="0" kern="1200" dirty="0" smtClean="0">
                <a:solidFill>
                  <a:schemeClr val="tx1"/>
                </a:solidFill>
                <a:effectLst/>
                <a:latin typeface="+mn-lt"/>
                <a:ea typeface="+mn-ea"/>
                <a:cs typeface="+mn-cs"/>
              </a:rPr>
              <a:t>in </a:t>
            </a:r>
            <a:r>
              <a:rPr lang="en-US" sz="1200" b="1" i="0" kern="1200" dirty="0" err="1" smtClean="0">
                <a:solidFill>
                  <a:schemeClr val="tx1"/>
                </a:solidFill>
                <a:effectLst/>
                <a:latin typeface="+mn-lt"/>
                <a:ea typeface="+mn-ea"/>
                <a:cs typeface="+mn-cs"/>
              </a:rPr>
              <a:t>favour</a:t>
            </a:r>
            <a:r>
              <a:rPr lang="en-US" sz="1200" b="1" i="0" kern="1200" dirty="0" smtClean="0">
                <a:solidFill>
                  <a:schemeClr val="tx1"/>
                </a:solidFill>
                <a:effectLst/>
                <a:latin typeface="+mn-lt"/>
                <a:ea typeface="+mn-ea"/>
                <a:cs typeface="+mn-cs"/>
              </a:rPr>
              <a:t> of not unit testing</a:t>
            </a:r>
            <a:r>
              <a:rPr lang="en-US" sz="1200" b="0" i="0" kern="1200" dirty="0" smtClean="0">
                <a:solidFill>
                  <a:schemeClr val="tx1"/>
                </a:solidFill>
                <a:effectLst/>
                <a:latin typeface="+mn-lt"/>
                <a:ea typeface="+mn-ea"/>
                <a:cs typeface="+mn-cs"/>
              </a:rPr>
              <a:t> this code: it’s expensive to do and yields little practical benefit. Your time is finite; spend it more effectively elsewhere.</a:t>
            </a:r>
          </a:p>
          <a:p>
            <a:r>
              <a:rPr lang="en-US" sz="1200" b="1" i="0" kern="1200" dirty="0" smtClean="0">
                <a:solidFill>
                  <a:schemeClr val="tx1"/>
                </a:solidFill>
                <a:effectLst/>
                <a:latin typeface="+mn-lt"/>
                <a:ea typeface="+mn-ea"/>
                <a:cs typeface="+mn-cs"/>
              </a:rPr>
              <a:t>Complex code with many dependencies (top right)</a:t>
            </a:r>
            <a:r>
              <a:rPr lang="en-US" sz="1200" b="0" i="0" kern="1200" dirty="0" smtClean="0">
                <a:solidFill>
                  <a:schemeClr val="tx1"/>
                </a:solidFill>
                <a:effectLst/>
                <a:latin typeface="+mn-lt"/>
                <a:ea typeface="+mn-ea"/>
                <a:cs typeface="+mn-cs"/>
              </a:rPr>
              <a:t>. This code is very expensive to write with unit tests, but too risky to write without. Usually you can sidestep this dilemma by decomposing the code into two parts: the complex logic (algorithm) and the bit that interacts with many dependencies (coordinator).</a:t>
            </a:r>
          </a:p>
          <a:p>
            <a:pPr marL="0" indent="0" defTabSz="357188">
              <a:buNone/>
            </a:pPr>
            <a:endParaRPr lang="es-PE" sz="2200"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Seguramente</a:t>
            </a:r>
            <a:r>
              <a:rPr lang="es-PE" baseline="0" dirty="0" smtClean="0"/>
              <a:t> se preguntarán o cuando intenten aplicar esto en sus empresas les preguntarán en sus empresas, sobretodo las personas que les concierne mucho el tema del tiempo. ¿Cuánto tiempo más agrega esto a mi proyecto? </a:t>
            </a:r>
          </a:p>
          <a:p>
            <a:endParaRPr lang="es-PE" baseline="0" dirty="0" smtClean="0"/>
          </a:p>
          <a:p>
            <a:r>
              <a:rPr lang="es-PE" baseline="0" dirty="0" smtClean="0"/>
              <a:t>Para responder a esta pregunta tenemos que pensar en términos de todo el proyecto y no únicamente en el tiempo de programación o la programación de una funcionalidad específica.</a:t>
            </a:r>
          </a:p>
          <a:p>
            <a:endParaRPr lang="es-PE" baseline="0" dirty="0" smtClean="0"/>
          </a:p>
          <a:p>
            <a:r>
              <a:rPr lang="es-PE" baseline="0" dirty="0" smtClean="0"/>
              <a:t>Estas son estadísticas de una compañía que comenzó a adoptar </a:t>
            </a:r>
            <a:r>
              <a:rPr lang="es-PE" baseline="0" dirty="0" err="1" smtClean="0"/>
              <a:t>unit</a:t>
            </a:r>
            <a:r>
              <a:rPr lang="es-PE" baseline="0" dirty="0" smtClean="0"/>
              <a:t> </a:t>
            </a:r>
            <a:r>
              <a:rPr lang="es-PE" baseline="0" dirty="0" err="1" smtClean="0"/>
              <a:t>testing</a:t>
            </a:r>
            <a:r>
              <a:rPr lang="es-PE" baseline="0" dirty="0" smtClean="0"/>
              <a:t> en un proyecto piloto, el piloto consistía agregar funcionalidad a una gran aplicación de facturación y </a:t>
            </a:r>
            <a:r>
              <a:rPr lang="es-PE" baseline="0" dirty="0" err="1" smtClean="0"/>
              <a:t>customizar</a:t>
            </a:r>
            <a:r>
              <a:rPr lang="es-PE" baseline="0" dirty="0" smtClean="0"/>
              <a:t> algunas partes para sus diferentes clientes.</a:t>
            </a:r>
          </a:p>
          <a:p>
            <a:r>
              <a:rPr lang="es-PE" baseline="0" dirty="0" smtClean="0"/>
              <a:t>Esta compañía esta compuesta por una gran cantidad de desarrolladores alrededor de equipos y desarrolladores.</a:t>
            </a:r>
          </a:p>
          <a:p>
            <a:endParaRPr lang="es-PE" baseline="0" dirty="0" smtClean="0"/>
          </a:p>
          <a:p>
            <a:r>
              <a:rPr lang="es-PE" baseline="0" dirty="0" smtClean="0"/>
              <a:t>Se colectaron estadísticas para 2 equipos diferentes que crearon 2 funcionalidades muy similares para diferentes clientes. (Ambas funcionalidades eran muy similares en características y tamaño, y ambos equipos tenían casi la misma habilidad y experiencia). La </a:t>
            </a:r>
            <a:r>
              <a:rPr lang="es-PE" baseline="0" dirty="0" err="1" smtClean="0"/>
              <a:t>punica</a:t>
            </a:r>
            <a:r>
              <a:rPr lang="es-PE" baseline="0" dirty="0" smtClean="0"/>
              <a:t> diferencia fue q uno de los equipos utilizó </a:t>
            </a:r>
            <a:r>
              <a:rPr lang="es-PE" baseline="0" dirty="0" err="1" smtClean="0"/>
              <a:t>unit</a:t>
            </a:r>
            <a:r>
              <a:rPr lang="es-PE" baseline="0" dirty="0" smtClean="0"/>
              <a:t> </a:t>
            </a:r>
            <a:r>
              <a:rPr lang="es-PE" baseline="0" dirty="0" err="1" smtClean="0"/>
              <a:t>tests</a:t>
            </a:r>
            <a:r>
              <a:rPr lang="es-PE" baseline="0" dirty="0" smtClean="0"/>
              <a:t> y el otro no.</a:t>
            </a:r>
          </a:p>
          <a:p>
            <a:endParaRPr lang="es-PE" baseline="0" dirty="0" smtClean="0"/>
          </a:p>
          <a:p>
            <a:r>
              <a:rPr lang="es-PE" baseline="0" dirty="0" smtClean="0"/>
              <a:t>Se tomaron 3 </a:t>
            </a:r>
            <a:r>
              <a:rPr lang="es-PE" baseline="0" dirty="0" err="1" smtClean="0"/>
              <a:t>estádisticas</a:t>
            </a:r>
            <a:r>
              <a:rPr lang="es-PE" baseline="0" dirty="0" smtClean="0"/>
              <a:t>:</a:t>
            </a:r>
          </a:p>
          <a:p>
            <a:pPr marL="171450" indent="-171450">
              <a:buFontTx/>
              <a:buChar char="-"/>
            </a:pPr>
            <a:r>
              <a:rPr lang="es-PE" baseline="0" dirty="0" smtClean="0"/>
              <a:t>El tiempo que le tomó a los equipos para cada fase del desarrollo del producto.</a:t>
            </a:r>
          </a:p>
          <a:p>
            <a:pPr marL="171450" indent="-171450">
              <a:buFontTx/>
              <a:buChar char="-"/>
            </a:pPr>
            <a:r>
              <a:rPr lang="es-PE" baseline="0" dirty="0" smtClean="0"/>
              <a:t>El tiempo total en el cuál el producto fue entregado a los clientes.</a:t>
            </a:r>
          </a:p>
          <a:p>
            <a:pPr marL="171450" indent="-171450">
              <a:buFontTx/>
              <a:buChar char="-"/>
            </a:pPr>
            <a:r>
              <a:rPr lang="es-PE" baseline="0" dirty="0" smtClean="0"/>
              <a:t>La cantidad de errores encontrados en el cliente luego del </a:t>
            </a:r>
            <a:r>
              <a:rPr lang="es-PE" baseline="0" dirty="0" err="1" smtClean="0"/>
              <a:t>release</a:t>
            </a:r>
            <a:r>
              <a:rPr lang="es-PE" baseline="0" dirty="0" smtClean="0"/>
              <a:t>.</a:t>
            </a:r>
          </a:p>
          <a:p>
            <a:pPr marL="171450" indent="-171450">
              <a:buFontTx/>
              <a:buChar char="-"/>
            </a:pPr>
            <a:endParaRPr lang="es-PE" baseline="0" dirty="0" smtClean="0"/>
          </a:p>
          <a:p>
            <a:pPr marL="0" indent="0">
              <a:buFontTx/>
              <a:buNone/>
            </a:pPr>
            <a:r>
              <a:rPr lang="es-PE" baseline="0" dirty="0" smtClean="0"/>
              <a:t>Podemos observar que como ustedes suponían el tiempo del codificación es mayor cuando se realizan pruebas unitarias, e este caso era un equipo que recién estaba aprendiendo sobre pruebas unitarios y es por eso que el tiempo se duplicó.</a:t>
            </a:r>
          </a:p>
          <a:p>
            <a:pPr marL="0" indent="0">
              <a:buFontTx/>
              <a:buNone/>
            </a:pPr>
            <a:endParaRPr lang="es-PE" baseline="0" dirty="0" smtClean="0"/>
          </a:p>
          <a:p>
            <a:pPr marL="0" indent="0">
              <a:buFontTx/>
              <a:buNone/>
            </a:pPr>
            <a:r>
              <a:rPr lang="es-PE" baseline="0" dirty="0" smtClean="0"/>
              <a:t>Pero podemos observar que el tiempo de las siguientes fases disminuyó considerablemente, inclusive el tiempo total de desarrollo del producto fue menor utilizando </a:t>
            </a:r>
            <a:r>
              <a:rPr lang="es-PE" baseline="0" dirty="0" err="1" smtClean="0"/>
              <a:t>unit</a:t>
            </a:r>
            <a:r>
              <a:rPr lang="es-PE" baseline="0" dirty="0" smtClean="0"/>
              <a:t> </a:t>
            </a:r>
            <a:r>
              <a:rPr lang="es-PE" baseline="0" dirty="0" err="1" smtClean="0"/>
              <a:t>tests</a:t>
            </a:r>
            <a:r>
              <a:rPr lang="es-PE" baseline="0" dirty="0" smtClean="0"/>
              <a:t>; y los bugs encontrados fueron muchísimo menores.</a:t>
            </a:r>
          </a:p>
          <a:p>
            <a:pPr marL="0" indent="0">
              <a:buFontTx/>
              <a:buNone/>
            </a:pPr>
            <a:endParaRPr lang="es-PE" baseline="0" dirty="0" smtClean="0"/>
          </a:p>
          <a:p>
            <a:pPr marL="0" indent="0">
              <a:buFontTx/>
              <a:buNone/>
            </a:pPr>
            <a:r>
              <a:rPr lang="es-PE" baseline="0" dirty="0" smtClean="0"/>
              <a:t>Durante el proyecto piloto, los managers no creían que el piloto utilizando </a:t>
            </a:r>
            <a:r>
              <a:rPr lang="es-PE" baseline="0" dirty="0" err="1" smtClean="0"/>
              <a:t>unit</a:t>
            </a:r>
            <a:r>
              <a:rPr lang="es-PE" baseline="0" dirty="0" smtClean="0"/>
              <a:t> </a:t>
            </a:r>
            <a:r>
              <a:rPr lang="es-PE" baseline="0" dirty="0" err="1" smtClean="0"/>
              <a:t>tests</a:t>
            </a:r>
            <a:r>
              <a:rPr lang="es-PE" baseline="0" dirty="0" smtClean="0"/>
              <a:t> sería un éxito </a:t>
            </a:r>
            <a:r>
              <a:rPr lang="es-PE" baseline="0" dirty="0" err="1" smtClean="0"/>
              <a:t>xq</a:t>
            </a:r>
            <a:r>
              <a:rPr lang="es-PE" baseline="0" dirty="0" smtClean="0"/>
              <a:t> únicamente se fijaban en las estadísticas del tiempo de codificación. Es correcto pensar que utilizar UT incrementará el tiempo de programación </a:t>
            </a:r>
            <a:r>
              <a:rPr lang="es-PE" baseline="0" dirty="0" err="1" smtClean="0"/>
              <a:t>xq</a:t>
            </a:r>
            <a:r>
              <a:rPr lang="es-PE" baseline="0" dirty="0" smtClean="0"/>
              <a:t> estás escribiendo más código pero el tiempo total se ve reducido.</a:t>
            </a:r>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34</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Ya lo venimos haciendo solo que no estamos muy consientes de ellos.</a:t>
            </a:r>
          </a:p>
          <a:p>
            <a:endParaRPr lang="es-PE" dirty="0" smtClean="0"/>
          </a:p>
          <a:p>
            <a:r>
              <a:rPr lang="es-PE" dirty="0" smtClean="0"/>
              <a:t>Escribimos</a:t>
            </a:r>
            <a:r>
              <a:rPr lang="es-PE" baseline="0" dirty="0" smtClean="0"/>
              <a:t> una funcionalidad.</a:t>
            </a:r>
          </a:p>
          <a:p>
            <a:r>
              <a:rPr lang="es-PE" baseline="0" dirty="0" smtClean="0"/>
              <a:t>Ejecutamos el programa.</a:t>
            </a:r>
          </a:p>
          <a:p>
            <a:r>
              <a:rPr lang="es-PE" baseline="0" dirty="0" smtClean="0"/>
              <a:t>Escribimos una funcionalidad</a:t>
            </a:r>
          </a:p>
          <a:p>
            <a:r>
              <a:rPr lang="es-PE" baseline="0" dirty="0" smtClean="0"/>
              <a:t>….</a:t>
            </a:r>
          </a:p>
          <a:p>
            <a:endParaRPr lang="es-PE" baseline="0" dirty="0" smtClean="0"/>
          </a:p>
          <a:p>
            <a:r>
              <a:rPr lang="es-PE" baseline="0" dirty="0" smtClean="0"/>
              <a:t>En vez de ejecutar el programa manualmente( no repetible, toma mucho tiempo, </a:t>
            </a:r>
            <a:r>
              <a:rPr lang="es-PE" baseline="0" dirty="0" err="1" smtClean="0"/>
              <a:t>etc</a:t>
            </a:r>
            <a:r>
              <a:rPr lang="es-PE" baseline="0" dirty="0" smtClean="0"/>
              <a:t>) </a:t>
            </a:r>
            <a:r>
              <a:rPr lang="es-PE" baseline="0" dirty="0" err="1" smtClean="0"/>
              <a:t>xq</a:t>
            </a:r>
            <a:r>
              <a:rPr lang="es-PE" baseline="0" dirty="0" smtClean="0"/>
              <a:t> no escribimos un pequeñito programa automatizado que haga lo mismo.</a:t>
            </a:r>
          </a:p>
          <a:p>
            <a:endParaRPr lang="es-PE" baseline="0" dirty="0" smtClean="0"/>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35</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En general </a:t>
            </a:r>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decir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lso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beneficios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hacer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más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facil</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realizar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funcional</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diseño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Todos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conocemos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curva</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entonces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cuando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facilitamos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significa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minimizando</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costo</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lo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brinda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bastantes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flexibilidad</a:t>
            </a:r>
            <a:r>
              <a:rPr lang="en-US" sz="1200" b="0" i="0" kern="1200" baseline="0" dirty="0" smtClean="0">
                <a:solidFill>
                  <a:schemeClr val="tx1"/>
                </a:solidFill>
                <a:effectLst/>
                <a:latin typeface="+mn-lt"/>
                <a:ea typeface="+mn-ea"/>
                <a:cs typeface="+mn-cs"/>
              </a:rPr>
              <a:t> a </a:t>
            </a:r>
            <a:r>
              <a:rPr lang="en-US" sz="1200" b="0" i="0" kern="1200" baseline="0" dirty="0" err="1" smtClean="0">
                <a:solidFill>
                  <a:schemeClr val="tx1"/>
                </a:solidFill>
                <a:effectLst/>
                <a:latin typeface="+mn-lt"/>
                <a:ea typeface="+mn-ea"/>
                <a:cs typeface="+mn-cs"/>
              </a:rPr>
              <a:t>nuestro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proceso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desarrollo</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s-PE" dirty="0" smtClean="0">
                <a:hlinkClick r:id="rId3"/>
              </a:rPr>
              <a:t>http://www.codeproject.com/Articles/5404/The-benefits-of-automated-unit-testing</a:t>
            </a:r>
            <a:endParaRPr lang="es-PE" dirty="0" smtClean="0"/>
          </a:p>
          <a:p>
            <a:r>
              <a:rPr lang="es-PE" dirty="0" smtClean="0">
                <a:hlinkClick r:id="rId4"/>
              </a:rPr>
              <a:t>http://onjava.com/pub/a/onjava/2003/04/02/javaxpckbk.html</a:t>
            </a:r>
            <a:endParaRPr lang="en-US" sz="1200" b="0" i="0" kern="1200" dirty="0" smtClean="0">
              <a:solidFill>
                <a:schemeClr val="tx1"/>
              </a:solidFill>
              <a:effectLst/>
              <a:latin typeface="+mn-lt"/>
              <a:ea typeface="+mn-ea"/>
              <a:cs typeface="+mn-cs"/>
            </a:endParaRPr>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Guide </a:t>
            </a:r>
            <a:r>
              <a:rPr lang="es-PE" sz="1200" dirty="0" err="1" smtClean="0"/>
              <a:t>Writing</a:t>
            </a:r>
            <a:r>
              <a:rPr lang="es-PE" sz="1200" dirty="0" smtClean="0"/>
              <a:t> Testeable </a:t>
            </a:r>
            <a:r>
              <a:rPr lang="es-PE" sz="1200" dirty="0" err="1" smtClean="0"/>
              <a:t>Code</a:t>
            </a:r>
            <a:r>
              <a:rPr lang="es-PE" sz="1200" dirty="0" smtClean="0"/>
              <a:t>:</a:t>
            </a:r>
            <a:br>
              <a:rPr lang="es-PE" sz="1200" dirty="0" smtClean="0"/>
            </a:br>
            <a:r>
              <a:rPr lang="es-PE" sz="1200" dirty="0" smtClean="0">
                <a:hlinkClick r:id="rId3"/>
              </a:rPr>
              <a:t>http://misko.hevery.com/attachments/Guide-Writing%20Testable%20Code.pdf</a:t>
            </a:r>
            <a:endParaRPr lang="es-PE" sz="120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39</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a:t>
            </a:r>
            <a:r>
              <a:rPr lang="es-PE" baseline="0" noProof="0" dirty="0" smtClean="0"/>
              <a:t> que modificar en el ejercicio:</a:t>
            </a:r>
          </a:p>
          <a:p>
            <a:r>
              <a:rPr lang="es-PE" baseline="0" noProof="0" dirty="0" smtClean="0"/>
              <a:t>Segundo Test:</a:t>
            </a:r>
          </a:p>
          <a:p>
            <a:pPr marL="0" indent="0">
              <a:buFontTx/>
              <a:buNone/>
            </a:pPr>
            <a:r>
              <a:rPr lang="es-PE" baseline="0" noProof="0" dirty="0" smtClean="0"/>
              <a:t>Cambiar el 110 por 120 en el segundo test.</a:t>
            </a:r>
          </a:p>
          <a:p>
            <a:pPr marL="0" indent="0">
              <a:buFontTx/>
              <a:buNone/>
            </a:pPr>
            <a:r>
              <a:rPr lang="es-PE" baseline="0" noProof="0" dirty="0" smtClean="0"/>
              <a:t>- Que pasa perdemos la conexión a la BD.</a:t>
            </a:r>
          </a:p>
          <a:p>
            <a:pPr marL="171450" indent="-171450">
              <a:buFontTx/>
              <a:buChar char="-"/>
            </a:pPr>
            <a:r>
              <a:rPr lang="es-PE" baseline="0" noProof="0" dirty="0" smtClean="0"/>
              <a:t>Como sabemos cuál es el descuento aplicado?, que pasa si alguien cambia este valor en la BD?</a:t>
            </a:r>
          </a:p>
          <a:p>
            <a:pPr marL="0" indent="0">
              <a:buFontTx/>
              <a:buNone/>
            </a:pPr>
            <a:endParaRPr lang="es-PE" baseline="0" noProof="0" dirty="0"/>
          </a:p>
          <a:p>
            <a:r>
              <a:rPr lang="es-PE" noProof="0" dirty="0" smtClean="0"/>
              <a:t>El</a:t>
            </a:r>
            <a:r>
              <a:rPr lang="es-PE" baseline="0" noProof="0" dirty="0" smtClean="0"/>
              <a:t> problema del segundo es:</a:t>
            </a:r>
          </a:p>
          <a:p>
            <a:pPr marL="171450" indent="-171450">
              <a:buFontTx/>
              <a:buChar char="-"/>
            </a:pPr>
            <a:r>
              <a:rPr lang="es-PE" baseline="0" noProof="0" dirty="0" smtClean="0"/>
              <a:t>Ya no es un </a:t>
            </a:r>
            <a:r>
              <a:rPr lang="es-PE" baseline="0" noProof="0" dirty="0" err="1" smtClean="0"/>
              <a:t>tests</a:t>
            </a:r>
            <a:r>
              <a:rPr lang="es-PE" baseline="0" noProof="0" dirty="0" smtClean="0"/>
              <a:t> unitario</a:t>
            </a:r>
          </a:p>
          <a:p>
            <a:pPr marL="171450" indent="-171450">
              <a:buFontTx/>
              <a:buChar char="-"/>
            </a:pPr>
            <a:r>
              <a:rPr lang="es-PE" baseline="0" noProof="0" dirty="0" smtClean="0"/>
              <a:t>Necesita una configuración para correr</a:t>
            </a:r>
          </a:p>
          <a:p>
            <a:pPr marL="171450" indent="-171450">
              <a:buFontTx/>
              <a:buChar char="-"/>
            </a:pPr>
            <a:r>
              <a:rPr lang="es-PE" baseline="0" noProof="0" dirty="0" smtClean="0"/>
              <a:t>Tenemos que mirar inclusive cuales son los valores que están en la </a:t>
            </a:r>
            <a:r>
              <a:rPr lang="es-PE" baseline="0" noProof="0" dirty="0" err="1" smtClean="0"/>
              <a:t>bd</a:t>
            </a:r>
            <a:r>
              <a:rPr lang="es-PE" baseline="0" noProof="0" dirty="0" smtClean="0"/>
              <a:t> para poder escribir el aserto correcto y esos valores pueden cambiar o ser diferentes dependiendo de la máquina o la persona, por lo que el test podría fallar por motivos que son su propia lógica.</a:t>
            </a:r>
          </a:p>
          <a:p>
            <a:pPr marL="0" indent="0">
              <a:buFontTx/>
              <a:buNone/>
            </a:pPr>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cuando estamos ilusionados luego que hemos aprendido que son test unitarios, hemos vistos algunas herramientas </a:t>
            </a:r>
          </a:p>
          <a:p>
            <a:endParaRPr lang="es-PE" baseline="0" dirty="0" smtClean="0"/>
          </a:p>
          <a:p>
            <a:r>
              <a:rPr lang="es-PE" dirty="0" smtClean="0">
                <a:hlinkClick r:id="rId3"/>
              </a:rPr>
              <a:t>http://misko.hevery.com/attachments/Guide-Writing%20Testable%20Code.pdf</a:t>
            </a:r>
            <a:endParaRPr lang="es-PE" dirty="0" smtClean="0"/>
          </a:p>
          <a:p>
            <a:r>
              <a:rPr lang="es-PE" dirty="0" smtClean="0">
                <a:hlinkClick r:id="rId4"/>
              </a:rPr>
              <a:t>http://misko.hevery.com/code-reviewers-guide/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muchas</a:t>
            </a:r>
            <a:r>
              <a:rPr lang="es-PE" baseline="0" dirty="0" smtClean="0"/>
              <a:t> veces no es realmente como escribir los </a:t>
            </a:r>
            <a:r>
              <a:rPr lang="es-PE" baseline="0" dirty="0" err="1" smtClean="0"/>
              <a:t>tests</a:t>
            </a:r>
            <a:r>
              <a:rPr lang="es-PE" baseline="0" dirty="0" smtClean="0"/>
              <a:t> y </a:t>
            </a:r>
            <a:r>
              <a:rPr lang="es-PE" baseline="0" dirty="0" err="1" smtClean="0"/>
              <a:t>talvez</a:t>
            </a:r>
            <a:r>
              <a:rPr lang="es-PE" baseline="0" dirty="0" smtClean="0"/>
              <a:t> </a:t>
            </a:r>
            <a:r>
              <a:rPr lang="es-PE" baseline="0" dirty="0" err="1" smtClean="0"/>
              <a:t>nisiquiera</a:t>
            </a:r>
            <a:r>
              <a:rPr lang="es-PE" baseline="0" dirty="0" smtClean="0"/>
              <a:t> los de integración, la verdadera dificultad y que requiere más de nosotros como desarrolladores o arquitectos, personas de calidad,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n-US" dirty="0" smtClean="0"/>
              <a:t>The more work you do in the constructor, the hard it is to create your object in a test fixture. And if your constructor can construct other things that are hard themselves to construct, that’s even better! You want the transitive dependencies of every constructor to be enormous. Enormous is hard to get under test.</a:t>
            </a:r>
          </a:p>
          <a:p>
            <a:pPr rtl="0"/>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No podemos aislar esta clase para realizar pruebas ya que su creación depende de otras clases.</a:t>
            </a:r>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http://misko.hevery.com/code-reviewers-guide/flaw-constructor-does-real-work/</a:t>
            </a:r>
            <a:endParaRPr lang="es-PE" dirty="0" smtClean="0"/>
          </a:p>
          <a:p>
            <a:pPr rtl="0"/>
            <a:endParaRPr lang="es-PE" dirty="0" smtClean="0"/>
          </a:p>
          <a:p>
            <a:pPr rtl="0"/>
            <a:r>
              <a:rPr lang="es-PE" dirty="0" smtClean="0"/>
              <a:t>DIFFERENCE</a:t>
            </a:r>
            <a:r>
              <a:rPr lang="es-PE" baseline="0" dirty="0" smtClean="0"/>
              <a:t> FACTORY AND BUILDER</a:t>
            </a:r>
          </a:p>
          <a:p>
            <a:pPr fontAlgn="base"/>
            <a:r>
              <a:rPr lang="en-US" sz="1200" b="0" i="0" kern="1200" dirty="0" smtClean="0">
                <a:solidFill>
                  <a:schemeClr val="tx1"/>
                </a:solidFill>
                <a:effectLst/>
                <a:latin typeface="+mn-lt"/>
                <a:ea typeface="+mn-ea"/>
                <a:cs typeface="+mn-cs"/>
              </a:rPr>
              <a:t>The builder design pattern describes an object that knows how to craft another object of a specific type over several steps. It holds the needed state for the target item at each intermediate step.</a:t>
            </a:r>
          </a:p>
          <a:p>
            <a:pPr fontAlgn="base"/>
            <a:r>
              <a:rPr lang="en-US" sz="1200" b="0" i="0" kern="1200" dirty="0" smtClean="0">
                <a:solidFill>
                  <a:schemeClr val="tx1"/>
                </a:solidFill>
                <a:effectLst/>
                <a:latin typeface="+mn-lt"/>
                <a:ea typeface="+mn-ea"/>
                <a:cs typeface="+mn-cs"/>
              </a:rPr>
              <a:t>The factory design pattern describes an object that knows how to create several different but related kinds of object in one step, where the specific type is chosen based on given parameters.</a:t>
            </a:r>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http://misko.hevery.com/code-reviewers-guide/flaw-digging-into-collaborators/</a:t>
            </a:r>
            <a:endParaRPr lang="es-PE" dirty="0" smtClean="0"/>
          </a:p>
          <a:p>
            <a:pPr rtl="0"/>
            <a:endParaRPr lang="es-PE" dirty="0" smtClean="0"/>
          </a:p>
          <a:p>
            <a:pPr rtl="0"/>
            <a:r>
              <a:rPr lang="es-PE" dirty="0" err="1" smtClean="0"/>
              <a:t>Law</a:t>
            </a:r>
            <a:r>
              <a:rPr lang="es-PE" dirty="0" smtClean="0"/>
              <a:t> Of </a:t>
            </a:r>
            <a:r>
              <a:rPr lang="es-PE" dirty="0" err="1" smtClean="0"/>
              <a:t>Demeter</a:t>
            </a:r>
            <a:r>
              <a:rPr lang="es-PE" dirty="0" smtClean="0"/>
              <a:t>: Es un</a:t>
            </a:r>
            <a:r>
              <a:rPr lang="es-PE" baseline="0" dirty="0" smtClean="0"/>
              <a:t> lineamiento de diseño para la correcta POO. </a:t>
            </a:r>
            <a:r>
              <a:rPr lang="en-US" sz="1200" b="0" i="0" kern="1200" dirty="0" smtClean="0">
                <a:solidFill>
                  <a:schemeClr val="tx1"/>
                </a:solidFill>
                <a:effectLst/>
                <a:latin typeface="+mn-lt"/>
                <a:ea typeface="+mn-ea"/>
                <a:cs typeface="+mn-cs"/>
              </a:rPr>
              <a:t>Only access objects you created yourself, or were passed to you as an argument. Do not access objects indirectly through other objects.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Codigo</a:t>
            </a:r>
            <a:r>
              <a:rPr lang="es-PE" dirty="0" smtClean="0"/>
              <a:t> Procedural:</a:t>
            </a:r>
            <a:r>
              <a:rPr lang="es-PE" baseline="0" dirty="0" smtClean="0"/>
              <a:t> No hay objetos que guardan un estado y comportamiento, solo son llamadas continuas una luego de otra que se </a:t>
            </a:r>
            <a:r>
              <a:rPr lang="es-PE" baseline="0" dirty="0" err="1" smtClean="0"/>
              <a:t>envian</a:t>
            </a:r>
            <a:r>
              <a:rPr lang="es-PE" baseline="0" dirty="0" smtClean="0"/>
              <a:t> parámetros.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http://misko.hevery.com/code-reviewers-guide/flaw-brittle-global-state-singletons/</a:t>
            </a:r>
            <a:endParaRPr lang="es-PE" dirty="0" smtClean="0"/>
          </a:p>
          <a:p>
            <a:pPr rtl="0"/>
            <a:endParaRPr lang="es-PE" dirty="0" smtClean="0"/>
          </a:p>
          <a:p>
            <a:pPr rtl="0"/>
            <a:r>
              <a:rPr lang="en-US" sz="1200" b="0" i="1" kern="1200" dirty="0" smtClean="0">
                <a:solidFill>
                  <a:schemeClr val="tx1"/>
                </a:solidFill>
                <a:effectLst/>
                <a:latin typeface="+mn-lt"/>
                <a:ea typeface="+mn-ea"/>
                <a:cs typeface="+mn-cs"/>
              </a:rPr>
              <a:t>“The problem with using a Singleton is that it introduces a certain amount of coupling into a system — coupling that is almost always unnecessary. You are saying that your class can only collaborate with one particular implementation of a set of methods — the implementation that the Singleton provides. You will allow no substitutes. This makes it difficult to test your class in isolation from the Singleton. The very nature of test isolation assumes the ability to substitute alternative implementations… for an object’s collaborators. … [U]</a:t>
            </a:r>
            <a:r>
              <a:rPr lang="en-US" sz="1200" b="0" i="1" kern="1200" dirty="0" err="1" smtClean="0">
                <a:solidFill>
                  <a:schemeClr val="tx1"/>
                </a:solidFill>
                <a:effectLst/>
                <a:latin typeface="+mn-lt"/>
                <a:ea typeface="+mn-ea"/>
                <a:cs typeface="+mn-cs"/>
              </a:rPr>
              <a:t>nless</a:t>
            </a:r>
            <a:r>
              <a:rPr lang="en-US" sz="1200" b="0" i="1" kern="1200" dirty="0" smtClean="0">
                <a:solidFill>
                  <a:schemeClr val="tx1"/>
                </a:solidFill>
                <a:effectLst/>
                <a:latin typeface="+mn-lt"/>
                <a:ea typeface="+mn-ea"/>
                <a:cs typeface="+mn-cs"/>
              </a:rPr>
              <a:t> you change your design, you are forced to rely on the correct behavior of the Singleton in order to test any of its clients.”</a:t>
            </a:r>
            <a:r>
              <a:rPr lang="en-US" sz="1200" b="0" i="0" kern="1200" dirty="0" smtClean="0">
                <a:solidFill>
                  <a:schemeClr val="tx1"/>
                </a:solidFill>
                <a:effectLst/>
                <a:latin typeface="+mn-lt"/>
                <a:ea typeface="+mn-ea"/>
                <a:cs typeface="+mn-cs"/>
              </a:rPr>
              <a:t> [J.B. </a:t>
            </a:r>
            <a:r>
              <a:rPr lang="en-US" sz="1200" b="0" i="0" kern="1200" dirty="0" err="1" smtClean="0">
                <a:solidFill>
                  <a:schemeClr val="tx1"/>
                </a:solidFill>
                <a:effectLst/>
                <a:latin typeface="+mn-lt"/>
                <a:ea typeface="+mn-ea"/>
                <a:cs typeface="+mn-cs"/>
              </a:rPr>
              <a:t>Rainsberger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Junit</a:t>
            </a:r>
            <a:r>
              <a:rPr lang="en-US" sz="1200" b="0" i="0" kern="1200" dirty="0" smtClean="0">
                <a:solidFill>
                  <a:schemeClr val="tx1"/>
                </a:solidFill>
                <a:effectLst/>
                <a:latin typeface="+mn-lt"/>
                <a:ea typeface="+mn-ea"/>
                <a:cs typeface="+mn-cs"/>
              </a:rPr>
              <a:t> Recipes, Recipe 14.4]</a:t>
            </a:r>
          </a:p>
          <a:p>
            <a:pPr rtl="0"/>
            <a:endParaRPr lang="en-US" sz="1200" b="0" i="0" kern="1200" dirty="0" smtClean="0">
              <a:solidFill>
                <a:schemeClr val="tx1"/>
              </a:solidFill>
              <a:effectLst/>
              <a:latin typeface="+mn-lt"/>
              <a:ea typeface="+mn-ea"/>
              <a:cs typeface="+mn-cs"/>
            </a:endParaRPr>
          </a:p>
          <a:p>
            <a:pPr rtl="0"/>
            <a:r>
              <a:rPr lang="es-PE" dirty="0" smtClean="0"/>
              <a:t>File </a:t>
            </a:r>
            <a:r>
              <a:rPr lang="es-PE" dirty="0" err="1" smtClean="0"/>
              <a:t>System</a:t>
            </a:r>
            <a:r>
              <a:rPr lang="es-PE" dirty="0" smtClean="0"/>
              <a:t>,</a:t>
            </a:r>
            <a:r>
              <a:rPr lang="es-PE" baseline="0" dirty="0" smtClean="0"/>
              <a:t> Dates, HTTP </a:t>
            </a:r>
            <a:r>
              <a:rPr lang="es-PE" baseline="0" dirty="0" err="1" smtClean="0"/>
              <a:t>Clients</a:t>
            </a:r>
            <a:r>
              <a:rPr lang="es-PE" baseline="0" dirty="0" smtClean="0"/>
              <a:t>, </a:t>
            </a:r>
            <a:r>
              <a:rPr lang="es-PE" baseline="0" dirty="0" err="1" smtClean="0"/>
              <a:t>etc</a:t>
            </a:r>
            <a:endParaRPr lang="es-PE" baseline="0" dirty="0" smtClean="0"/>
          </a:p>
          <a:p>
            <a:pPr rtl="0"/>
            <a:r>
              <a:rPr lang="es-PE" dirty="0" smtClean="0">
                <a:hlinkClick r:id="rId4"/>
              </a:rPr>
              <a:t>http://stackoverflow.com/questions/6499871/mock-file-io-static-class-in-c-sharp</a:t>
            </a:r>
            <a:endParaRPr lang="es-PE" dirty="0" smtClean="0"/>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Think of containment as a </a:t>
            </a:r>
            <a:r>
              <a:rPr lang="en-US" sz="1200" b="1" i="0" kern="1200" dirty="0" smtClean="0">
                <a:solidFill>
                  <a:schemeClr val="tx1"/>
                </a:solidFill>
                <a:effectLst/>
                <a:latin typeface="+mn-lt"/>
                <a:ea typeface="+mn-ea"/>
                <a:cs typeface="+mn-cs"/>
              </a:rPr>
              <a:t>has a</a:t>
            </a:r>
            <a:r>
              <a:rPr lang="en-US" sz="1200" b="0" i="0" kern="1200" dirty="0" smtClean="0">
                <a:solidFill>
                  <a:schemeClr val="tx1"/>
                </a:solidFill>
                <a:effectLst/>
                <a:latin typeface="+mn-lt"/>
                <a:ea typeface="+mn-ea"/>
                <a:cs typeface="+mn-cs"/>
              </a:rPr>
              <a:t> relationship. A car "has an" engine, a person "has a" name, etc.</a:t>
            </a:r>
          </a:p>
          <a:p>
            <a:pPr fontAlgn="base"/>
            <a:r>
              <a:rPr lang="en-US" sz="1200" b="0" i="0" kern="1200" dirty="0" smtClean="0">
                <a:solidFill>
                  <a:schemeClr val="tx1"/>
                </a:solidFill>
                <a:effectLst/>
                <a:latin typeface="+mn-lt"/>
                <a:ea typeface="+mn-ea"/>
                <a:cs typeface="+mn-cs"/>
              </a:rPr>
              <a:t>Think of inheritance as an </a:t>
            </a:r>
            <a:r>
              <a:rPr lang="en-US" sz="1200" b="1" i="0" kern="1200" dirty="0" smtClean="0">
                <a:solidFill>
                  <a:schemeClr val="tx1"/>
                </a:solidFill>
                <a:effectLst/>
                <a:latin typeface="+mn-lt"/>
                <a:ea typeface="+mn-ea"/>
                <a:cs typeface="+mn-cs"/>
              </a:rPr>
              <a:t>is a</a:t>
            </a:r>
            <a:r>
              <a:rPr lang="en-US" sz="1200" b="0" i="0" kern="1200" dirty="0" smtClean="0">
                <a:solidFill>
                  <a:schemeClr val="tx1"/>
                </a:solidFill>
                <a:effectLst/>
                <a:latin typeface="+mn-lt"/>
                <a:ea typeface="+mn-ea"/>
                <a:cs typeface="+mn-cs"/>
              </a:rPr>
              <a:t> relationship. A car "is a" vehicle, a person "is a" mammal, etc. </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herencia crea un fuerte </a:t>
            </a:r>
            <a:r>
              <a:rPr lang="es-PE" sz="1200" dirty="0" err="1" smtClean="0"/>
              <a:t>acomplamiento</a:t>
            </a:r>
            <a:r>
              <a:rPr lang="es-PE" sz="1200" dirty="0" smtClean="0"/>
              <a:t> entre la clase padre y las subclases; las subclases deben conocer muchos detalles de implementación de la clase padre. Cuando</a:t>
            </a:r>
            <a:r>
              <a:rPr lang="es-PE" sz="1200" baseline="0" dirty="0" smtClean="0"/>
              <a:t> se hace herencia, las hijas conocen todos los métodos de la padre, mientras que en la composición solo uno o algunos.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believe that the more you start to develop using design patterns, you'll find more and more often where composition is going to be favored over inheritance. I actually believe in the </a:t>
            </a:r>
            <a:r>
              <a:rPr lang="en-US" sz="1200" b="1" i="0" kern="1200" dirty="0" smtClean="0">
                <a:solidFill>
                  <a:schemeClr val="tx1"/>
                </a:solidFill>
                <a:effectLst/>
                <a:latin typeface="+mn-lt"/>
                <a:ea typeface="+mn-ea"/>
                <a:cs typeface="+mn-cs"/>
              </a:rPr>
              <a:t>Head First: Design Patterns</a:t>
            </a:r>
            <a:r>
              <a:rPr lang="en-US" sz="1200" b="0" i="0" kern="1200" dirty="0" smtClean="0">
                <a:solidFill>
                  <a:schemeClr val="tx1"/>
                </a:solidFill>
                <a:effectLst/>
                <a:latin typeface="+mn-lt"/>
                <a:ea typeface="+mn-ea"/>
                <a:cs typeface="+mn-cs"/>
              </a:rPr>
              <a:t> book that "</a:t>
            </a:r>
            <a:r>
              <a:rPr lang="en-US" sz="1200" b="0" i="1" kern="1200" dirty="0" smtClean="0">
                <a:solidFill>
                  <a:schemeClr val="tx1"/>
                </a:solidFill>
                <a:effectLst/>
                <a:latin typeface="+mn-lt"/>
                <a:ea typeface="+mn-ea"/>
                <a:cs typeface="+mn-cs"/>
              </a:rPr>
              <a:t>Favor Composition Over Inheritance</a:t>
            </a:r>
            <a:r>
              <a:rPr lang="en-US" sz="1200" b="0" i="0" kern="1200" dirty="0" smtClean="0">
                <a:solidFill>
                  <a:schemeClr val="tx1"/>
                </a:solidFill>
                <a:effectLst/>
                <a:latin typeface="+mn-lt"/>
                <a:ea typeface="+mn-ea"/>
                <a:cs typeface="+mn-cs"/>
              </a:rPr>
              <a:t>" is one of the primary design principles.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At run-time you can not chose a different inheritance, but you can chose a different composition, this is important for tests as we want to test thing in isolation.</a:t>
            </a:r>
            <a:endParaRPr lang="en-US"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Miremos la imagen, la clase </a:t>
            </a:r>
            <a:r>
              <a:rPr lang="es-PE" dirty="0" err="1" smtClean="0"/>
              <a:t>OrderServices</a:t>
            </a:r>
            <a:r>
              <a:rPr lang="es-PE" dirty="0" smtClean="0"/>
              <a:t> depende directamente de la </a:t>
            </a:r>
            <a:r>
              <a:rPr lang="es-PE" dirty="0" err="1" smtClean="0"/>
              <a:t>DataAccess</a:t>
            </a:r>
            <a:r>
              <a:rPr lang="es-PE" baseline="0" dirty="0" smtClean="0"/>
              <a:t> </a:t>
            </a:r>
            <a:r>
              <a:rPr lang="es-PE" dirty="0" smtClean="0"/>
              <a:t>por lo que conoce muchos</a:t>
            </a:r>
            <a:r>
              <a:rPr lang="es-PE" baseline="0" dirty="0" smtClean="0"/>
              <a:t> detalles de la clase, por lo tanto se encuentra acoplado a esta clase.</a:t>
            </a:r>
          </a:p>
          <a:p>
            <a:r>
              <a:rPr lang="es-PE" baseline="0" dirty="0" smtClean="0"/>
              <a:t>Pero este acoplamiento lleva a otro problema mayor, que nuestras clases de alto nivel son más frágiles a los cambios que se puedan realizar en las de bajo nivel.</a:t>
            </a:r>
          </a:p>
          <a:p>
            <a:endParaRPr lang="es-PE" baseline="0" dirty="0" smtClean="0"/>
          </a:p>
          <a:p>
            <a:r>
              <a:rPr lang="es-PE" baseline="0" dirty="0" smtClean="0"/>
              <a:t>Esto significa que la clase </a:t>
            </a:r>
            <a:r>
              <a:rPr lang="es-PE" baseline="0" dirty="0" err="1" smtClean="0"/>
              <a:t>OrderServices</a:t>
            </a:r>
            <a:r>
              <a:rPr lang="es-PE" baseline="0" dirty="0" smtClean="0"/>
              <a:t> solo conoce un contrato contra la clase real, no sabe la implementación real de como se accederán a los datos sino únicamente que es posible hacerlo. Con esto estamos lograr desacoplar las 2 clases ya no se conocen directamente y lo único que las une es un contrato por lo tanto yo en cualquier momento podría reemplazar por completo la clase de </a:t>
            </a:r>
            <a:r>
              <a:rPr lang="es-PE" baseline="0" dirty="0" err="1" smtClean="0"/>
              <a:t>DataAccess</a:t>
            </a:r>
            <a:r>
              <a:rPr lang="es-PE" baseline="0" dirty="0" smtClean="0"/>
              <a:t> y colocar una clase que por ejemplo trabaje con archivos o en memoria y la clase </a:t>
            </a:r>
            <a:r>
              <a:rPr lang="es-PE" baseline="0" dirty="0" err="1" smtClean="0"/>
              <a:t>OrderServices</a:t>
            </a:r>
            <a:r>
              <a:rPr lang="es-PE" baseline="0" dirty="0" smtClean="0"/>
              <a:t> no se va ver afectado.</a:t>
            </a:r>
          </a:p>
          <a:p>
            <a:endParaRPr lang="es-PE" baseline="0" dirty="0" smtClean="0"/>
          </a:p>
          <a:p>
            <a:r>
              <a:rPr lang="en-US" baseline="0" dirty="0" smtClean="0"/>
              <a:t>#[</a:t>
            </a:r>
            <a:r>
              <a:rPr lang="en-US" baseline="0" dirty="0" err="1" smtClean="0"/>
              <a:t>OrderServices</a:t>
            </a:r>
            <a:r>
              <a:rPr lang="en-US" baseline="0" dirty="0" smtClean="0"/>
              <a:t>]creates-.-&gt;[</a:t>
            </a:r>
            <a:r>
              <a:rPr lang="en-US" baseline="0" dirty="0" err="1" smtClean="0"/>
              <a:t>DataAccess</a:t>
            </a:r>
            <a:r>
              <a:rPr lang="en-US" baseline="0" dirty="0" smtClean="0"/>
              <a:t>]</a:t>
            </a:r>
            <a:endParaRPr lang="en-US" b="1" baseline="0" dirty="0" smtClean="0"/>
          </a:p>
          <a:p>
            <a:r>
              <a:rPr lang="en-US" b="1" baseline="0" dirty="0" smtClean="0"/>
              <a:t>[</a:t>
            </a:r>
            <a:r>
              <a:rPr lang="en-US" b="1" baseline="0" dirty="0" err="1" smtClean="0"/>
              <a:t>DataAccess</a:t>
            </a:r>
            <a:r>
              <a:rPr lang="en-US" b="1" baseline="0" dirty="0" smtClean="0"/>
              <a:t>]-.-^[&lt;&lt;</a:t>
            </a:r>
            <a:r>
              <a:rPr lang="en-US" b="1" baseline="0" dirty="0" err="1" smtClean="0"/>
              <a:t>IDataAccess</a:t>
            </a:r>
            <a:r>
              <a:rPr lang="en-US" b="1" baseline="0" dirty="0" smtClean="0"/>
              <a:t>&gt;&gt;]</a:t>
            </a:r>
          </a:p>
          <a:p>
            <a:r>
              <a:rPr lang="en-US" b="1" baseline="0" dirty="0" smtClean="0"/>
              <a:t>[</a:t>
            </a:r>
            <a:r>
              <a:rPr lang="en-US" b="1" baseline="0" dirty="0" err="1" smtClean="0"/>
              <a:t>OrderServices</a:t>
            </a:r>
            <a:r>
              <a:rPr lang="en-US" b="1" baseline="0" dirty="0" smtClean="0"/>
              <a:t>]uses-.-&gt;[&lt;&lt;</a:t>
            </a:r>
            <a:r>
              <a:rPr lang="en-US" b="1" baseline="0" dirty="0" err="1" smtClean="0"/>
              <a:t>IDataAccess</a:t>
            </a:r>
            <a:r>
              <a:rPr lang="en-US" b="1" baseline="0" dirty="0" smtClean="0"/>
              <a:t>&gt;&gt;]</a:t>
            </a:r>
            <a:endParaRPr lang="es-PE" b="1"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t>Cuando una clase instancia</a:t>
            </a:r>
            <a:r>
              <a:rPr lang="es-PE" baseline="0" dirty="0" smtClean="0"/>
              <a:t> directamente su dependencia ambas clases están fuertemente acopladas, ya que desde ese punto la clase de alto nivel empieza a conocer muchos detalles de la clase de bajo nivel. Que pasa si algún día queremos cambiar el </a:t>
            </a:r>
            <a:r>
              <a:rPr lang="es-PE" baseline="0" dirty="0" err="1" smtClean="0"/>
              <a:t>envio</a:t>
            </a:r>
            <a:r>
              <a:rPr lang="es-PE" baseline="0" dirty="0" smtClean="0"/>
              <a:t> de mensajes para que no sea por correo electrónico, sino por </a:t>
            </a:r>
            <a:r>
              <a:rPr lang="es-PE" baseline="0" dirty="0" err="1" smtClean="0"/>
              <a:t>twitter</a:t>
            </a:r>
            <a:r>
              <a:rPr lang="es-PE" baseline="0" dirty="0" smtClean="0"/>
              <a:t> o un mensaje de </a:t>
            </a:r>
            <a:r>
              <a:rPr lang="es-PE" baseline="0" dirty="0" err="1" smtClean="0"/>
              <a:t>text</a:t>
            </a:r>
            <a:r>
              <a:rPr lang="es-PE" baseline="0" dirty="0" smtClean="0"/>
              <a:t>, esto no se podría debido a que las clases están muy acopladas y por lo tanto no son fácilmente intercambiables.</a:t>
            </a:r>
            <a:endParaRPr lang="es-PE" dirty="0" smtClean="0"/>
          </a:p>
          <a:p>
            <a:endParaRPr lang="es-PE" dirty="0" smtClean="0"/>
          </a:p>
          <a:p>
            <a:r>
              <a:rPr lang="es-PE" dirty="0" smtClean="0"/>
              <a:t>El </a:t>
            </a:r>
            <a:r>
              <a:rPr lang="es-PE" dirty="0" err="1" smtClean="0"/>
              <a:t>OrderServices</a:t>
            </a:r>
            <a:r>
              <a:rPr lang="es-PE" baseline="0" dirty="0" smtClean="0"/>
              <a:t> aún está instanciando la clase </a:t>
            </a:r>
            <a:r>
              <a:rPr lang="es-PE" baseline="0" dirty="0" err="1" smtClean="0"/>
              <a:t>emailsender</a:t>
            </a:r>
            <a:r>
              <a:rPr lang="es-PE" baseline="0" dirty="0" smtClean="0"/>
              <a:t> por lo que aún no está totalmente desacoplado, para terminar de desacoplarlos vamos a usar otro patrón denominado inyección de dependencias.</a:t>
            </a:r>
          </a:p>
          <a:p>
            <a:endParaRPr lang="es-PE" dirty="0" smtClean="0"/>
          </a:p>
          <a:p>
            <a:r>
              <a:rPr lang="es-PE" dirty="0" err="1" smtClean="0"/>
              <a:t>Assembler</a:t>
            </a:r>
            <a:r>
              <a:rPr lang="es-PE" dirty="0" smtClean="0"/>
              <a:t> es un objeto que</a:t>
            </a:r>
            <a:r>
              <a:rPr lang="es-PE" baseline="0" dirty="0" smtClean="0"/>
              <a:t> se encuentra en el exterior y se encargará de instanciar las dependencias de </a:t>
            </a:r>
            <a:r>
              <a:rPr lang="es-PE" baseline="0" dirty="0" err="1" smtClean="0"/>
              <a:t>LogManager</a:t>
            </a:r>
            <a:r>
              <a:rPr lang="es-PE" baseline="0" dirty="0" smtClean="0"/>
              <a:t>. Es decir de alguna forma estamos separando la responsabilidad </a:t>
            </a:r>
            <a:endParaRPr lang="es-PE" dirty="0" smtClean="0"/>
          </a:p>
          <a:p>
            <a:endParaRPr lang="es-PE" dirty="0" smtClean="0"/>
          </a:p>
          <a:p>
            <a:r>
              <a:rPr lang="es-PE" dirty="0" smtClean="0"/>
              <a:t>[</a:t>
            </a:r>
            <a:r>
              <a:rPr lang="es-PE" dirty="0" err="1" smtClean="0"/>
              <a:t>LogManager</a:t>
            </a:r>
            <a:r>
              <a:rPr lang="es-PE" dirty="0" smtClean="0"/>
              <a:t>]uses-.-&gt;[&lt;&lt;</a:t>
            </a:r>
            <a:r>
              <a:rPr lang="es-PE" dirty="0" err="1" smtClean="0"/>
              <a:t>IMessageSender</a:t>
            </a:r>
            <a:r>
              <a:rPr lang="es-PE" dirty="0" smtClean="0"/>
              <a:t>&gt;&gt;]</a:t>
            </a:r>
          </a:p>
          <a:p>
            <a:r>
              <a:rPr lang="es-PE" dirty="0" smtClean="0"/>
              <a:t>[</a:t>
            </a:r>
            <a:r>
              <a:rPr lang="es-PE" dirty="0" err="1" smtClean="0"/>
              <a:t>EmailSender</a:t>
            </a:r>
            <a:r>
              <a:rPr lang="es-PE" dirty="0" smtClean="0"/>
              <a:t>]-.-^[&lt;&lt;</a:t>
            </a:r>
            <a:r>
              <a:rPr lang="es-PE" dirty="0" err="1" smtClean="0"/>
              <a:t>IMessageSender</a:t>
            </a:r>
            <a:r>
              <a:rPr lang="es-PE" dirty="0" smtClean="0"/>
              <a:t>&gt;&gt;]</a:t>
            </a:r>
          </a:p>
          <a:p>
            <a:r>
              <a:rPr lang="es-PE" dirty="0" smtClean="0"/>
              <a:t>[</a:t>
            </a:r>
            <a:r>
              <a:rPr lang="es-PE" dirty="0" err="1" smtClean="0"/>
              <a:t>Assembler</a:t>
            </a:r>
            <a:r>
              <a:rPr lang="es-PE" dirty="0" smtClean="0"/>
              <a:t>]</a:t>
            </a:r>
            <a:r>
              <a:rPr lang="es-PE" dirty="0" err="1" smtClean="0"/>
              <a:t>creates</a:t>
            </a:r>
            <a:r>
              <a:rPr lang="es-PE" dirty="0" smtClean="0"/>
              <a:t>-.-&gt;[</a:t>
            </a:r>
            <a:r>
              <a:rPr lang="es-PE" dirty="0" err="1" smtClean="0"/>
              <a:t>EmailSender</a:t>
            </a:r>
            <a:r>
              <a:rPr lang="es-PE" dirty="0" smtClean="0"/>
              <a:t>]</a:t>
            </a:r>
          </a:p>
          <a:p>
            <a:r>
              <a:rPr lang="es-PE" dirty="0" smtClean="0"/>
              <a:t>[</a:t>
            </a:r>
            <a:r>
              <a:rPr lang="es-PE" dirty="0" err="1" smtClean="0"/>
              <a:t>Assembler</a:t>
            </a:r>
            <a:r>
              <a:rPr lang="es-PE" dirty="0" smtClean="0"/>
              <a:t>]</a:t>
            </a:r>
            <a:r>
              <a:rPr lang="es-PE" dirty="0" err="1" smtClean="0"/>
              <a:t>populates</a:t>
            </a:r>
            <a:r>
              <a:rPr lang="es-PE" dirty="0" smtClean="0"/>
              <a:t>-.-&gt;[</a:t>
            </a:r>
            <a:r>
              <a:rPr lang="es-PE" dirty="0" err="1" smtClean="0"/>
              <a:t>LogManager</a:t>
            </a:r>
            <a:r>
              <a:rPr lang="es-PE" dirty="0" smtClean="0"/>
              <a:t>]</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26/01/2013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26/01/2013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26/01/2013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26/01/2013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26/01/2013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26/01/2013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26/01/2013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26/01/2013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26/01/2013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26/01/2013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26/01/2013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26/01/2013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3626734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664296"/>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Modificar los test para realizar pruebas </a:t>
            </a:r>
            <a:r>
              <a:rPr lang="es-PE" dirty="0" err="1" smtClean="0">
                <a:solidFill>
                  <a:srgbClr val="00B050"/>
                </a:solidFill>
              </a:rPr>
              <a:t>unitaras</a:t>
            </a:r>
            <a:r>
              <a:rPr lang="es-PE" dirty="0" smtClean="0">
                <a:solidFill>
                  <a:srgbClr val="00B050"/>
                </a:solidFill>
              </a:rPr>
              <a:t> a clases con dependencias.</a:t>
            </a:r>
            <a:endParaRPr lang="es-PE" dirty="0">
              <a:solidFill>
                <a:srgbClr val="00B050"/>
              </a:solidFill>
            </a:endParaRPr>
          </a:p>
        </p:txBody>
      </p:sp>
      <p:sp>
        <p:nvSpPr>
          <p:cNvPr id="7" name="5 Marcador de contenido"/>
          <p:cNvSpPr txBox="1">
            <a:spLocks/>
          </p:cNvSpPr>
          <p:nvPr/>
        </p:nvSpPr>
        <p:spPr bwMode="auto">
          <a:xfrm>
            <a:off x="611560" y="4149080"/>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una nueva clase más simple que reemplace a la original solo para los propósitos de las pruebas.</a:t>
            </a:r>
          </a:p>
        </p:txBody>
      </p:sp>
    </p:spTree>
    <p:extLst>
      <p:ext uri="{BB962C8B-B14F-4D97-AF65-F5344CB8AC3E}">
        <p14:creationId xmlns:p14="http://schemas.microsoft.com/office/powerpoint/2010/main" val="3259663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El Mundo Real</a:t>
            </a:r>
            <a:endParaRPr lang="es-PE" dirty="0">
              <a:solidFill>
                <a:srgbClr val="00823B"/>
              </a:solidFill>
            </a:endParaRPr>
          </a:p>
        </p:txBody>
      </p:sp>
      <p:sp>
        <p:nvSpPr>
          <p:cNvPr id="2" name="1 Rectángulo redondeado"/>
          <p:cNvSpPr/>
          <p:nvPr/>
        </p:nvSpPr>
        <p:spPr>
          <a:xfrm>
            <a:off x="850493" y="335793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Test</a:t>
            </a:r>
            <a:endParaRPr lang="es-PE" b="1" dirty="0"/>
          </a:p>
        </p:txBody>
      </p:sp>
      <p:sp>
        <p:nvSpPr>
          <p:cNvPr id="3" name="2 Rectángulo redondeado"/>
          <p:cNvSpPr/>
          <p:nvPr/>
        </p:nvSpPr>
        <p:spPr>
          <a:xfrm>
            <a:off x="2837331" y="3357938"/>
            <a:ext cx="1440160" cy="9361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b="1" dirty="0" err="1" smtClean="0"/>
              <a:t>Class</a:t>
            </a:r>
            <a:r>
              <a:rPr lang="es-PE" b="1" dirty="0" smtClean="0"/>
              <a:t> </a:t>
            </a:r>
            <a:br>
              <a:rPr lang="es-PE" b="1" dirty="0" smtClean="0"/>
            </a:br>
            <a:r>
              <a:rPr lang="es-PE" b="1" dirty="0" err="1" smtClean="0"/>
              <a:t>Under</a:t>
            </a:r>
            <a:r>
              <a:rPr lang="es-PE" b="1" dirty="0" smtClean="0"/>
              <a:t> Test</a:t>
            </a:r>
            <a:endParaRPr lang="es-PE" b="1" dirty="0"/>
          </a:p>
        </p:txBody>
      </p:sp>
      <p:sp>
        <p:nvSpPr>
          <p:cNvPr id="7" name="6 Rectángulo redondeado"/>
          <p:cNvSpPr/>
          <p:nvPr/>
        </p:nvSpPr>
        <p:spPr>
          <a:xfrm>
            <a:off x="4810700" y="2172439"/>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8" name="7 Rectángulo redondeado"/>
          <p:cNvSpPr/>
          <p:nvPr/>
        </p:nvSpPr>
        <p:spPr>
          <a:xfrm>
            <a:off x="4810700" y="333744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9" name="8 Rectángulo redondeado"/>
          <p:cNvSpPr/>
          <p:nvPr/>
        </p:nvSpPr>
        <p:spPr>
          <a:xfrm>
            <a:off x="4810700" y="451006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cxnSp>
        <p:nvCxnSpPr>
          <p:cNvPr id="11" name="10 Conector recto de flecha"/>
          <p:cNvCxnSpPr/>
          <p:nvPr/>
        </p:nvCxnSpPr>
        <p:spPr>
          <a:xfrm flipV="1">
            <a:off x="4114194" y="2925890"/>
            <a:ext cx="648072" cy="57606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12 Conector recto de flecha"/>
          <p:cNvCxnSpPr/>
          <p:nvPr/>
        </p:nvCxnSpPr>
        <p:spPr>
          <a:xfrm>
            <a:off x="4099856" y="3841502"/>
            <a:ext cx="61616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14 Conector recto de flecha"/>
          <p:cNvCxnSpPr/>
          <p:nvPr/>
        </p:nvCxnSpPr>
        <p:spPr>
          <a:xfrm>
            <a:off x="4135255" y="4129534"/>
            <a:ext cx="580761" cy="45254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17 Rectángulo redondeado"/>
          <p:cNvSpPr/>
          <p:nvPr/>
        </p:nvSpPr>
        <p:spPr>
          <a:xfrm>
            <a:off x="6588224" y="1620050"/>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BD</a:t>
            </a:r>
            <a:endParaRPr lang="es-PE" b="1" dirty="0"/>
          </a:p>
        </p:txBody>
      </p:sp>
      <p:sp>
        <p:nvSpPr>
          <p:cNvPr id="19" name="18 Rectángulo redondeado"/>
          <p:cNvSpPr/>
          <p:nvPr/>
        </p:nvSpPr>
        <p:spPr>
          <a:xfrm>
            <a:off x="6588224" y="3978092"/>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File</a:t>
            </a:r>
            <a:br>
              <a:rPr lang="es-PE" b="1" dirty="0" smtClean="0"/>
            </a:br>
            <a:r>
              <a:rPr lang="es-PE" b="1" dirty="0" err="1" smtClean="0"/>
              <a:t>System</a:t>
            </a:r>
            <a:endParaRPr lang="es-PE" b="1" dirty="0"/>
          </a:p>
        </p:txBody>
      </p:sp>
      <p:sp>
        <p:nvSpPr>
          <p:cNvPr id="20" name="19 Rectángulo redondeado"/>
          <p:cNvSpPr/>
          <p:nvPr/>
        </p:nvSpPr>
        <p:spPr>
          <a:xfrm>
            <a:off x="6588224" y="2805472"/>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21" name="20 Rectángulo redondeado"/>
          <p:cNvSpPr/>
          <p:nvPr/>
        </p:nvSpPr>
        <p:spPr>
          <a:xfrm>
            <a:off x="6588224" y="5164805"/>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cxnSp>
        <p:nvCxnSpPr>
          <p:cNvPr id="22" name="21 Conector recto de flecha"/>
          <p:cNvCxnSpPr/>
          <p:nvPr/>
        </p:nvCxnSpPr>
        <p:spPr>
          <a:xfrm flipV="1">
            <a:off x="5976275" y="2204864"/>
            <a:ext cx="539941" cy="2880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23 Conector recto de flecha"/>
          <p:cNvCxnSpPr/>
          <p:nvPr/>
        </p:nvCxnSpPr>
        <p:spPr>
          <a:xfrm>
            <a:off x="5976275" y="2744186"/>
            <a:ext cx="539941" cy="27039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28 Conector recto de flecha"/>
          <p:cNvCxnSpPr/>
          <p:nvPr/>
        </p:nvCxnSpPr>
        <p:spPr>
          <a:xfrm>
            <a:off x="6007298" y="3923128"/>
            <a:ext cx="508918" cy="38116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1" name="30 Conector recto de flecha"/>
          <p:cNvCxnSpPr/>
          <p:nvPr/>
        </p:nvCxnSpPr>
        <p:spPr>
          <a:xfrm>
            <a:off x="6024148" y="5136546"/>
            <a:ext cx="492068" cy="30867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3" name="32 Conector recto de flecha"/>
          <p:cNvCxnSpPr/>
          <p:nvPr/>
        </p:nvCxnSpPr>
        <p:spPr>
          <a:xfrm flipV="1">
            <a:off x="6024148" y="4582074"/>
            <a:ext cx="492068" cy="32323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5" name="34 Conector recto de flecha"/>
          <p:cNvCxnSpPr/>
          <p:nvPr/>
        </p:nvCxnSpPr>
        <p:spPr>
          <a:xfrm flipV="1">
            <a:off x="5996894" y="3454196"/>
            <a:ext cx="519322" cy="35082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36 Flecha derecha"/>
          <p:cNvSpPr/>
          <p:nvPr/>
        </p:nvSpPr>
        <p:spPr>
          <a:xfrm flipV="1">
            <a:off x="2058829" y="3675329"/>
            <a:ext cx="714273" cy="45719"/>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p>
        </p:txBody>
      </p:sp>
      <p:sp>
        <p:nvSpPr>
          <p:cNvPr id="38" name="37 Flecha derecha"/>
          <p:cNvSpPr/>
          <p:nvPr/>
        </p:nvSpPr>
        <p:spPr>
          <a:xfrm rot="10800000">
            <a:off x="2055255" y="3978092"/>
            <a:ext cx="722263" cy="54218"/>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 name="3 CuadroTexto"/>
          <p:cNvSpPr txBox="1"/>
          <p:nvPr/>
        </p:nvSpPr>
        <p:spPr>
          <a:xfrm>
            <a:off x="2140057" y="3298713"/>
            <a:ext cx="500458" cy="369332"/>
          </a:xfrm>
          <a:prstGeom prst="rect">
            <a:avLst/>
          </a:prstGeom>
          <a:noFill/>
        </p:spPr>
        <p:txBody>
          <a:bodyPr wrap="none" rtlCol="0">
            <a:spAutoFit/>
          </a:bodyPr>
          <a:lstStyle/>
          <a:p>
            <a:r>
              <a:rPr lang="es-PE" b="1" dirty="0" err="1" smtClean="0">
                <a:solidFill>
                  <a:srgbClr val="FFC000"/>
                </a:solidFill>
              </a:rPr>
              <a:t>Act</a:t>
            </a:r>
            <a:endParaRPr lang="es-PE" b="1" dirty="0">
              <a:solidFill>
                <a:srgbClr val="FFC000"/>
              </a:solidFill>
            </a:endParaRPr>
          </a:p>
        </p:txBody>
      </p:sp>
      <p:sp>
        <p:nvSpPr>
          <p:cNvPr id="6" name="5 CuadroTexto"/>
          <p:cNvSpPr txBox="1"/>
          <p:nvPr/>
        </p:nvSpPr>
        <p:spPr>
          <a:xfrm>
            <a:off x="2038927" y="4031000"/>
            <a:ext cx="784189" cy="369332"/>
          </a:xfrm>
          <a:prstGeom prst="rect">
            <a:avLst/>
          </a:prstGeom>
          <a:noFill/>
        </p:spPr>
        <p:txBody>
          <a:bodyPr wrap="none" rtlCol="0">
            <a:spAutoFit/>
          </a:bodyPr>
          <a:lstStyle/>
          <a:p>
            <a:r>
              <a:rPr lang="es-PE" b="1" dirty="0" err="1" smtClean="0">
                <a:solidFill>
                  <a:srgbClr val="FFC000"/>
                </a:solidFill>
              </a:rPr>
              <a:t>Assert</a:t>
            </a:r>
            <a:endParaRPr lang="es-PE" sz="2000" b="1" dirty="0">
              <a:solidFill>
                <a:srgbClr val="FFC000"/>
              </a:solidFill>
            </a:endParaRPr>
          </a:p>
        </p:txBody>
      </p:sp>
    </p:spTree>
    <p:extLst>
      <p:ext uri="{BB962C8B-B14F-4D97-AF65-F5344CB8AC3E}">
        <p14:creationId xmlns:p14="http://schemas.microsoft.com/office/powerpoint/2010/main" val="249971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8" grpId="0" animBg="1"/>
      <p:bldP spid="19" grpId="0" animBg="1"/>
      <p:bldP spid="20"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¿Cuál es el problema?</a:t>
            </a:r>
            <a:endParaRPr lang="es-PE" dirty="0">
              <a:solidFill>
                <a:srgbClr val="00823B"/>
              </a:solidFill>
            </a:endParaRPr>
          </a:p>
        </p:txBody>
      </p:sp>
      <p:sp>
        <p:nvSpPr>
          <p:cNvPr id="25" name="24 Rectángulo"/>
          <p:cNvSpPr/>
          <p:nvPr/>
        </p:nvSpPr>
        <p:spPr>
          <a:xfrm>
            <a:off x="1115616" y="2420887"/>
            <a:ext cx="6912768"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32" name="31 CuadroTexto"/>
          <p:cNvSpPr txBox="1"/>
          <p:nvPr/>
        </p:nvSpPr>
        <p:spPr>
          <a:xfrm>
            <a:off x="1553242" y="3061118"/>
            <a:ext cx="2294859" cy="1815882"/>
          </a:xfrm>
          <a:prstGeom prst="rect">
            <a:avLst/>
          </a:prstGeom>
          <a:noFill/>
        </p:spPr>
        <p:txBody>
          <a:bodyPr wrap="square" rtlCol="0">
            <a:spAutoFit/>
          </a:bodyPr>
          <a:lstStyle/>
          <a:p>
            <a:pPr algn="ctr"/>
            <a:r>
              <a:rPr lang="es-PE" sz="2800" b="1" dirty="0" smtClean="0"/>
              <a:t>Creación </a:t>
            </a:r>
            <a:br>
              <a:rPr lang="es-PE" sz="2800" b="1" dirty="0" smtClean="0"/>
            </a:br>
            <a:r>
              <a:rPr lang="es-PE" sz="2800" b="1" dirty="0" smtClean="0"/>
              <a:t>de</a:t>
            </a:r>
            <a:br>
              <a:rPr lang="es-PE" sz="2800" b="1" dirty="0" smtClean="0"/>
            </a:br>
            <a:r>
              <a:rPr lang="es-PE" sz="2800" b="1" dirty="0" smtClean="0"/>
              <a:t> jerarquía de objetos</a:t>
            </a:r>
            <a:endParaRPr lang="es-PE" sz="2800" b="1" dirty="0"/>
          </a:p>
        </p:txBody>
      </p:sp>
      <p:sp>
        <p:nvSpPr>
          <p:cNvPr id="39" name="38 CuadroTexto"/>
          <p:cNvSpPr txBox="1"/>
          <p:nvPr/>
        </p:nvSpPr>
        <p:spPr>
          <a:xfrm>
            <a:off x="5362514" y="3276562"/>
            <a:ext cx="1686088" cy="1384995"/>
          </a:xfrm>
          <a:prstGeom prst="rect">
            <a:avLst/>
          </a:prstGeom>
          <a:noFill/>
        </p:spPr>
        <p:txBody>
          <a:bodyPr wrap="square" rtlCol="0">
            <a:spAutoFit/>
          </a:bodyPr>
          <a:lstStyle/>
          <a:p>
            <a:pPr algn="ctr"/>
            <a:r>
              <a:rPr lang="es-PE" sz="2800" b="1" dirty="0" smtClean="0"/>
              <a:t>Lógica </a:t>
            </a:r>
            <a:br>
              <a:rPr lang="es-PE" sz="2800" b="1" dirty="0" smtClean="0"/>
            </a:br>
            <a:r>
              <a:rPr lang="es-PE" sz="2800" b="1" dirty="0" smtClean="0"/>
              <a:t>de Negocios</a:t>
            </a:r>
            <a:endParaRPr lang="es-PE" sz="2800" b="1" dirty="0"/>
          </a:p>
        </p:txBody>
      </p:sp>
      <p:sp>
        <p:nvSpPr>
          <p:cNvPr id="40" name="39 CuadroTexto"/>
          <p:cNvSpPr txBox="1"/>
          <p:nvPr/>
        </p:nvSpPr>
        <p:spPr>
          <a:xfrm>
            <a:off x="1975589" y="1674314"/>
            <a:ext cx="5192833" cy="584775"/>
          </a:xfrm>
          <a:prstGeom prst="rect">
            <a:avLst/>
          </a:prstGeom>
          <a:noFill/>
        </p:spPr>
        <p:txBody>
          <a:bodyPr wrap="none" rtlCol="0">
            <a:spAutoFit/>
          </a:bodyPr>
          <a:lstStyle/>
          <a:p>
            <a:pPr algn="ctr"/>
            <a:r>
              <a:rPr lang="es-PE" sz="3200" b="1" dirty="0" smtClean="0">
                <a:solidFill>
                  <a:srgbClr val="FF0000"/>
                </a:solidFill>
              </a:rPr>
              <a:t>Responsabilidades de la clase</a:t>
            </a:r>
          </a:p>
        </p:txBody>
      </p:sp>
    </p:spTree>
    <p:extLst>
      <p:ext uri="{BB962C8B-B14F-4D97-AF65-F5344CB8AC3E}">
        <p14:creationId xmlns:p14="http://schemas.microsoft.com/office/powerpoint/2010/main" val="123525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Encontrando la solución</a:t>
            </a:r>
            <a:endParaRPr lang="es-PE" dirty="0">
              <a:solidFill>
                <a:srgbClr val="00823B"/>
              </a:solidFill>
            </a:endParaRPr>
          </a:p>
        </p:txBody>
      </p:sp>
      <p:sp>
        <p:nvSpPr>
          <p:cNvPr id="27" name="26 Forma libre"/>
          <p:cNvSpPr/>
          <p:nvPr/>
        </p:nvSpPr>
        <p:spPr>
          <a:xfrm>
            <a:off x="774835" y="2440021"/>
            <a:ext cx="4526280" cy="3099527"/>
          </a:xfrm>
          <a:custGeom>
            <a:avLst/>
            <a:gdLst>
              <a:gd name="connsiteX0" fmla="*/ 0 w 4526280"/>
              <a:gd name="connsiteY0" fmla="*/ 0 h 4274820"/>
              <a:gd name="connsiteX1" fmla="*/ 0 w 4526280"/>
              <a:gd name="connsiteY1" fmla="*/ 4274820 h 4274820"/>
              <a:gd name="connsiteX2" fmla="*/ 3543300 w 4526280"/>
              <a:gd name="connsiteY2" fmla="*/ 4251960 h 4274820"/>
              <a:gd name="connsiteX3" fmla="*/ 2514600 w 4526280"/>
              <a:gd name="connsiteY3" fmla="*/ 3429000 h 4274820"/>
              <a:gd name="connsiteX4" fmla="*/ 3909060 w 4526280"/>
              <a:gd name="connsiteY4" fmla="*/ 2811780 h 4274820"/>
              <a:gd name="connsiteX5" fmla="*/ 2194560 w 4526280"/>
              <a:gd name="connsiteY5" fmla="*/ 1874520 h 4274820"/>
              <a:gd name="connsiteX6" fmla="*/ 4526280 w 4526280"/>
              <a:gd name="connsiteY6" fmla="*/ 800100 h 4274820"/>
              <a:gd name="connsiteX7" fmla="*/ 3520440 w 4526280"/>
              <a:gd name="connsiteY7" fmla="*/ 22860 h 4274820"/>
              <a:gd name="connsiteX8" fmla="*/ 0 w 4526280"/>
              <a:gd name="connsiteY8" fmla="*/ 0 h 4274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26280" h="4274820">
                <a:moveTo>
                  <a:pt x="0" y="0"/>
                </a:moveTo>
                <a:lnTo>
                  <a:pt x="0" y="4274820"/>
                </a:lnTo>
                <a:lnTo>
                  <a:pt x="3543300" y="4251960"/>
                </a:lnTo>
                <a:lnTo>
                  <a:pt x="2514600" y="3429000"/>
                </a:lnTo>
                <a:lnTo>
                  <a:pt x="3909060" y="2811780"/>
                </a:lnTo>
                <a:lnTo>
                  <a:pt x="2194560" y="1874520"/>
                </a:lnTo>
                <a:lnTo>
                  <a:pt x="4526280" y="800100"/>
                </a:lnTo>
                <a:lnTo>
                  <a:pt x="3520440" y="2286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orma libre"/>
          <p:cNvSpPr/>
          <p:nvPr/>
        </p:nvSpPr>
        <p:spPr>
          <a:xfrm>
            <a:off x="3707904" y="2454087"/>
            <a:ext cx="4709160" cy="3076666"/>
          </a:xfrm>
          <a:custGeom>
            <a:avLst/>
            <a:gdLst>
              <a:gd name="connsiteX0" fmla="*/ 4709160 w 4709160"/>
              <a:gd name="connsiteY0" fmla="*/ 0 h 4251960"/>
              <a:gd name="connsiteX1" fmla="*/ 4709160 w 4709160"/>
              <a:gd name="connsiteY1" fmla="*/ 4251960 h 4251960"/>
              <a:gd name="connsiteX2" fmla="*/ 1394460 w 4709160"/>
              <a:gd name="connsiteY2" fmla="*/ 4251960 h 4251960"/>
              <a:gd name="connsiteX3" fmla="*/ 365760 w 4709160"/>
              <a:gd name="connsiteY3" fmla="*/ 3451860 h 4251960"/>
              <a:gd name="connsiteX4" fmla="*/ 1714500 w 4709160"/>
              <a:gd name="connsiteY4" fmla="*/ 2788920 h 4251960"/>
              <a:gd name="connsiteX5" fmla="*/ 0 w 4709160"/>
              <a:gd name="connsiteY5" fmla="*/ 1897380 h 4251960"/>
              <a:gd name="connsiteX6" fmla="*/ 2331720 w 4709160"/>
              <a:gd name="connsiteY6" fmla="*/ 800100 h 4251960"/>
              <a:gd name="connsiteX7" fmla="*/ 1348740 w 4709160"/>
              <a:gd name="connsiteY7" fmla="*/ 22860 h 4251960"/>
              <a:gd name="connsiteX8" fmla="*/ 4709160 w 4709160"/>
              <a:gd name="connsiteY8" fmla="*/ 0 h 425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09160" h="4251960">
                <a:moveTo>
                  <a:pt x="4709160" y="0"/>
                </a:moveTo>
                <a:lnTo>
                  <a:pt x="4709160" y="4251960"/>
                </a:lnTo>
                <a:lnTo>
                  <a:pt x="1394460" y="4251960"/>
                </a:lnTo>
                <a:lnTo>
                  <a:pt x="365760" y="3451860"/>
                </a:lnTo>
                <a:lnTo>
                  <a:pt x="1714500" y="2788920"/>
                </a:lnTo>
                <a:lnTo>
                  <a:pt x="0" y="1897380"/>
                </a:lnTo>
                <a:lnTo>
                  <a:pt x="2331720" y="800100"/>
                </a:lnTo>
                <a:lnTo>
                  <a:pt x="1348740" y="22860"/>
                </a:lnTo>
                <a:lnTo>
                  <a:pt x="470916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2" name="31 CuadroTexto"/>
          <p:cNvSpPr txBox="1"/>
          <p:nvPr/>
        </p:nvSpPr>
        <p:spPr>
          <a:xfrm>
            <a:off x="953917" y="3053278"/>
            <a:ext cx="2294859" cy="1815882"/>
          </a:xfrm>
          <a:prstGeom prst="rect">
            <a:avLst/>
          </a:prstGeom>
          <a:noFill/>
        </p:spPr>
        <p:txBody>
          <a:bodyPr wrap="square" rtlCol="0">
            <a:spAutoFit/>
          </a:bodyPr>
          <a:lstStyle/>
          <a:p>
            <a:pPr algn="ctr"/>
            <a:r>
              <a:rPr lang="es-PE" sz="2800" b="1" dirty="0" smtClean="0"/>
              <a:t>Creación </a:t>
            </a:r>
            <a:br>
              <a:rPr lang="es-PE" sz="2800" b="1" dirty="0" smtClean="0"/>
            </a:br>
            <a:r>
              <a:rPr lang="es-PE" sz="2800" b="1" dirty="0" smtClean="0"/>
              <a:t>de </a:t>
            </a:r>
            <a:br>
              <a:rPr lang="es-PE" sz="2800" b="1" dirty="0" smtClean="0"/>
            </a:br>
            <a:r>
              <a:rPr lang="es-PE" sz="2800" b="1" dirty="0" smtClean="0"/>
              <a:t>jerarquía de objetos</a:t>
            </a:r>
            <a:endParaRPr lang="es-PE" sz="2800" b="1" dirty="0"/>
          </a:p>
        </p:txBody>
      </p:sp>
      <p:sp>
        <p:nvSpPr>
          <p:cNvPr id="39" name="38 CuadroTexto"/>
          <p:cNvSpPr txBox="1"/>
          <p:nvPr/>
        </p:nvSpPr>
        <p:spPr>
          <a:xfrm>
            <a:off x="6205558" y="3257261"/>
            <a:ext cx="1686088" cy="1384995"/>
          </a:xfrm>
          <a:prstGeom prst="rect">
            <a:avLst/>
          </a:prstGeom>
          <a:noFill/>
        </p:spPr>
        <p:txBody>
          <a:bodyPr wrap="square" rtlCol="0">
            <a:spAutoFit/>
          </a:bodyPr>
          <a:lstStyle/>
          <a:p>
            <a:pPr algn="ctr"/>
            <a:r>
              <a:rPr lang="es-PE" sz="2800" b="1" dirty="0" smtClean="0"/>
              <a:t>Lógica </a:t>
            </a:r>
            <a:br>
              <a:rPr lang="es-PE" sz="2800" b="1" dirty="0" smtClean="0"/>
            </a:br>
            <a:r>
              <a:rPr lang="es-PE" sz="2800" b="1" dirty="0" smtClean="0"/>
              <a:t>de Negocios</a:t>
            </a:r>
            <a:endParaRPr lang="es-PE" sz="2800" b="1" dirty="0"/>
          </a:p>
        </p:txBody>
      </p:sp>
      <p:sp>
        <p:nvSpPr>
          <p:cNvPr id="40" name="39 CuadroTexto"/>
          <p:cNvSpPr txBox="1"/>
          <p:nvPr/>
        </p:nvSpPr>
        <p:spPr>
          <a:xfrm>
            <a:off x="5076057" y="1381926"/>
            <a:ext cx="3341008" cy="1077218"/>
          </a:xfrm>
          <a:prstGeom prst="rect">
            <a:avLst/>
          </a:prstGeom>
          <a:noFill/>
        </p:spPr>
        <p:txBody>
          <a:bodyPr wrap="square" rtlCol="0">
            <a:spAutoFit/>
          </a:bodyPr>
          <a:lstStyle/>
          <a:p>
            <a:pPr algn="ctr"/>
            <a:r>
              <a:rPr lang="es-PE" sz="3200" b="1" dirty="0" smtClean="0">
                <a:solidFill>
                  <a:srgbClr val="FF0000"/>
                </a:solidFill>
              </a:rPr>
              <a:t>Responsabilidades de la clase</a:t>
            </a:r>
          </a:p>
        </p:txBody>
      </p:sp>
      <p:sp>
        <p:nvSpPr>
          <p:cNvPr id="9" name="8 CuadroTexto"/>
          <p:cNvSpPr txBox="1"/>
          <p:nvPr/>
        </p:nvSpPr>
        <p:spPr>
          <a:xfrm>
            <a:off x="755576" y="1377551"/>
            <a:ext cx="3725157" cy="1077218"/>
          </a:xfrm>
          <a:prstGeom prst="rect">
            <a:avLst/>
          </a:prstGeom>
          <a:noFill/>
        </p:spPr>
        <p:txBody>
          <a:bodyPr wrap="square" rtlCol="0">
            <a:spAutoFit/>
          </a:bodyPr>
          <a:lstStyle/>
          <a:p>
            <a:pPr algn="ctr"/>
            <a:r>
              <a:rPr lang="es-PE" sz="3200" b="1" dirty="0" smtClean="0">
                <a:solidFill>
                  <a:srgbClr val="FFC000"/>
                </a:solidFill>
              </a:rPr>
              <a:t>Responsabilidades de una clase externa</a:t>
            </a:r>
          </a:p>
        </p:txBody>
      </p:sp>
    </p:spTree>
    <p:extLst>
      <p:ext uri="{BB962C8B-B14F-4D97-AF65-F5344CB8AC3E}">
        <p14:creationId xmlns:p14="http://schemas.microsoft.com/office/powerpoint/2010/main" val="1031645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Encontrando la solución</a:t>
            </a:r>
            <a:endParaRPr lang="es-PE" dirty="0">
              <a:solidFill>
                <a:srgbClr val="00823B"/>
              </a:solidFill>
            </a:endParaRPr>
          </a:p>
        </p:txBody>
      </p:sp>
      <p:grpSp>
        <p:nvGrpSpPr>
          <p:cNvPr id="17" name="16 Grupo"/>
          <p:cNvGrpSpPr/>
          <p:nvPr/>
        </p:nvGrpSpPr>
        <p:grpSpPr>
          <a:xfrm>
            <a:off x="2177148" y="2164825"/>
            <a:ext cx="5112335" cy="3272785"/>
            <a:chOff x="850493" y="2172439"/>
            <a:chExt cx="5112335" cy="3272785"/>
          </a:xfrm>
        </p:grpSpPr>
        <p:sp>
          <p:nvSpPr>
            <p:cNvPr id="2" name="1 Rectángulo redondeado"/>
            <p:cNvSpPr/>
            <p:nvPr/>
          </p:nvSpPr>
          <p:spPr>
            <a:xfrm>
              <a:off x="850493" y="335793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Test</a:t>
              </a:r>
              <a:endParaRPr lang="es-PE" b="1" dirty="0"/>
            </a:p>
          </p:txBody>
        </p:sp>
        <p:sp>
          <p:nvSpPr>
            <p:cNvPr id="3" name="2 Rectángulo redondeado"/>
            <p:cNvSpPr/>
            <p:nvPr/>
          </p:nvSpPr>
          <p:spPr>
            <a:xfrm>
              <a:off x="2837331" y="3357938"/>
              <a:ext cx="1440160" cy="9361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b="1" dirty="0" err="1" smtClean="0"/>
                <a:t>Class</a:t>
              </a:r>
              <a:r>
                <a:rPr lang="es-PE" b="1" dirty="0" smtClean="0"/>
                <a:t> </a:t>
              </a:r>
              <a:br>
                <a:rPr lang="es-PE" b="1" dirty="0" smtClean="0"/>
              </a:br>
              <a:r>
                <a:rPr lang="es-PE" b="1" dirty="0" err="1" smtClean="0"/>
                <a:t>Under</a:t>
              </a:r>
              <a:r>
                <a:rPr lang="es-PE" b="1" dirty="0" smtClean="0"/>
                <a:t> Test</a:t>
              </a:r>
              <a:endParaRPr lang="es-PE" b="1" dirty="0"/>
            </a:p>
          </p:txBody>
        </p:sp>
        <p:sp>
          <p:nvSpPr>
            <p:cNvPr id="7" name="6 Rectángulo redondeado"/>
            <p:cNvSpPr/>
            <p:nvPr/>
          </p:nvSpPr>
          <p:spPr>
            <a:xfrm>
              <a:off x="4810700" y="2172439"/>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sp>
          <p:nvSpPr>
            <p:cNvPr id="8" name="7 Rectángulo redondeado"/>
            <p:cNvSpPr/>
            <p:nvPr/>
          </p:nvSpPr>
          <p:spPr>
            <a:xfrm>
              <a:off x="4810700" y="333744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sp>
          <p:nvSpPr>
            <p:cNvPr id="9" name="8 Rectángulo redondeado"/>
            <p:cNvSpPr/>
            <p:nvPr/>
          </p:nvSpPr>
          <p:spPr>
            <a:xfrm>
              <a:off x="4810700" y="451006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cxnSp>
          <p:nvCxnSpPr>
            <p:cNvPr id="11" name="10 Conector recto de flecha"/>
            <p:cNvCxnSpPr/>
            <p:nvPr/>
          </p:nvCxnSpPr>
          <p:spPr>
            <a:xfrm flipV="1">
              <a:off x="1619672" y="2925890"/>
              <a:ext cx="3142594" cy="55748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12 Conector recto de flecha"/>
            <p:cNvCxnSpPr/>
            <p:nvPr/>
          </p:nvCxnSpPr>
          <p:spPr>
            <a:xfrm>
              <a:off x="1691680" y="3841502"/>
              <a:ext cx="3024336"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14 Conector recto de flecha"/>
            <p:cNvCxnSpPr/>
            <p:nvPr/>
          </p:nvCxnSpPr>
          <p:spPr>
            <a:xfrm>
              <a:off x="1619672" y="4230414"/>
              <a:ext cx="3096344" cy="50947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36 Flecha derecha"/>
            <p:cNvSpPr/>
            <p:nvPr/>
          </p:nvSpPr>
          <p:spPr>
            <a:xfrm flipV="1">
              <a:off x="2058829" y="3675329"/>
              <a:ext cx="714273" cy="45719"/>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p>
          </p:txBody>
        </p:sp>
        <p:sp>
          <p:nvSpPr>
            <p:cNvPr id="38" name="37 Flecha derecha"/>
            <p:cNvSpPr/>
            <p:nvPr/>
          </p:nvSpPr>
          <p:spPr>
            <a:xfrm rot="10800000">
              <a:off x="2055255" y="3978092"/>
              <a:ext cx="722263" cy="54218"/>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 name="3 CuadroTexto"/>
            <p:cNvSpPr txBox="1"/>
            <p:nvPr/>
          </p:nvSpPr>
          <p:spPr>
            <a:xfrm>
              <a:off x="2169553" y="3313461"/>
              <a:ext cx="500458" cy="369332"/>
            </a:xfrm>
            <a:prstGeom prst="rect">
              <a:avLst/>
            </a:prstGeom>
            <a:noFill/>
          </p:spPr>
          <p:txBody>
            <a:bodyPr wrap="none" rtlCol="0">
              <a:spAutoFit/>
            </a:bodyPr>
            <a:lstStyle/>
            <a:p>
              <a:r>
                <a:rPr lang="es-PE" b="1" dirty="0" err="1" smtClean="0">
                  <a:solidFill>
                    <a:srgbClr val="FFC000"/>
                  </a:solidFill>
                </a:rPr>
                <a:t>Act</a:t>
              </a:r>
              <a:endParaRPr lang="es-PE" b="1" dirty="0">
                <a:solidFill>
                  <a:srgbClr val="FFC000"/>
                </a:solidFill>
              </a:endParaRPr>
            </a:p>
          </p:txBody>
        </p:sp>
        <p:sp>
          <p:nvSpPr>
            <p:cNvPr id="6" name="5 CuadroTexto"/>
            <p:cNvSpPr txBox="1"/>
            <p:nvPr/>
          </p:nvSpPr>
          <p:spPr>
            <a:xfrm>
              <a:off x="2053675" y="4001504"/>
              <a:ext cx="784189" cy="369332"/>
            </a:xfrm>
            <a:prstGeom prst="rect">
              <a:avLst/>
            </a:prstGeom>
            <a:noFill/>
          </p:spPr>
          <p:txBody>
            <a:bodyPr wrap="none" rtlCol="0">
              <a:spAutoFit/>
            </a:bodyPr>
            <a:lstStyle/>
            <a:p>
              <a:r>
                <a:rPr lang="es-PE" b="1" dirty="0" err="1" smtClean="0">
                  <a:solidFill>
                    <a:srgbClr val="FFC000"/>
                  </a:solidFill>
                </a:rPr>
                <a:t>Assert</a:t>
              </a:r>
              <a:endParaRPr lang="es-PE" sz="2000" b="1" dirty="0">
                <a:solidFill>
                  <a:srgbClr val="FFC000"/>
                </a:solidFill>
              </a:endParaRPr>
            </a:p>
          </p:txBody>
        </p:sp>
      </p:grpSp>
    </p:spTree>
    <p:extLst>
      <p:ext uri="{BB962C8B-B14F-4D97-AF65-F5344CB8AC3E}">
        <p14:creationId xmlns:p14="http://schemas.microsoft.com/office/powerpoint/2010/main" val="408075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8864" y="341784"/>
            <a:ext cx="8229600" cy="710952"/>
          </a:xfrm>
        </p:spPr>
        <p:txBody>
          <a:bodyPr/>
          <a:lstStyle/>
          <a:p>
            <a:r>
              <a:rPr lang="es-PE" dirty="0" smtClean="0">
                <a:solidFill>
                  <a:srgbClr val="00823B"/>
                </a:solidFill>
              </a:rPr>
              <a:t>Test </a:t>
            </a:r>
            <a:r>
              <a:rPr lang="es-PE" dirty="0" err="1" smtClean="0">
                <a:solidFill>
                  <a:srgbClr val="00823B"/>
                </a:solidFill>
              </a:rPr>
              <a:t>Doubles</a:t>
            </a:r>
            <a:endParaRPr lang="es-PE" dirty="0">
              <a:solidFill>
                <a:srgbClr val="00823B"/>
              </a:solidFill>
            </a:endParaRPr>
          </a:p>
        </p:txBody>
      </p:sp>
      <p:sp>
        <p:nvSpPr>
          <p:cNvPr id="2" name="1 CuadroTexto"/>
          <p:cNvSpPr txBox="1"/>
          <p:nvPr/>
        </p:nvSpPr>
        <p:spPr>
          <a:xfrm>
            <a:off x="397810" y="5085184"/>
            <a:ext cx="8352928" cy="1384995"/>
          </a:xfrm>
          <a:prstGeom prst="rect">
            <a:avLst/>
          </a:prstGeom>
          <a:noFill/>
        </p:spPr>
        <p:txBody>
          <a:bodyPr wrap="square" rtlCol="0">
            <a:spAutoFit/>
          </a:bodyPr>
          <a:lstStyle/>
          <a:p>
            <a:pPr algn="ctr"/>
            <a:r>
              <a:rPr lang="es-PE" sz="2800" dirty="0"/>
              <a:t>Son todos aquellos objetos que han sido creados para reemplazar a los objetos reales con el propósito de hacer pruebas</a:t>
            </a:r>
          </a:p>
        </p:txBody>
      </p:sp>
      <p:grpSp>
        <p:nvGrpSpPr>
          <p:cNvPr id="70" name="69 Grupo"/>
          <p:cNvGrpSpPr/>
          <p:nvPr/>
        </p:nvGrpSpPr>
        <p:grpSpPr>
          <a:xfrm>
            <a:off x="2053288" y="1196752"/>
            <a:ext cx="5117201" cy="3636516"/>
            <a:chOff x="2053288" y="1196752"/>
            <a:chExt cx="5117201" cy="3636516"/>
          </a:xfrm>
        </p:grpSpPr>
        <p:sp>
          <p:nvSpPr>
            <p:cNvPr id="39" name="38 Rectángulo redondeado"/>
            <p:cNvSpPr/>
            <p:nvPr/>
          </p:nvSpPr>
          <p:spPr>
            <a:xfrm>
              <a:off x="4019172" y="1568709"/>
              <a:ext cx="1059082" cy="8350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387198" y="2414531"/>
              <a:ext cx="308067" cy="40345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abajo"/>
            <p:cNvSpPr/>
            <p:nvPr/>
          </p:nvSpPr>
          <p:spPr>
            <a:xfrm>
              <a:off x="4387198" y="1196752"/>
              <a:ext cx="308067" cy="371956"/>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2" name="41 Rectángulo redondeado"/>
            <p:cNvSpPr/>
            <p:nvPr/>
          </p:nvSpPr>
          <p:spPr>
            <a:xfrm>
              <a:off x="4032753" y="2828437"/>
              <a:ext cx="1059082" cy="8350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E" sz="2000" b="1" dirty="0" smtClean="0"/>
                <a:t>Test </a:t>
              </a:r>
              <a:r>
                <a:rPr lang="es-PE" sz="2000" b="1" dirty="0" err="1" smtClean="0"/>
                <a:t>Double</a:t>
              </a:r>
              <a:endParaRPr lang="es-PE" sz="2000" b="1" dirty="0"/>
            </a:p>
          </p:txBody>
        </p:sp>
        <p:sp>
          <p:nvSpPr>
            <p:cNvPr id="43" name="42 Rectángulo redondeado"/>
            <p:cNvSpPr/>
            <p:nvPr/>
          </p:nvSpPr>
          <p:spPr>
            <a:xfrm>
              <a:off x="2744682" y="2828437"/>
              <a:ext cx="1059082" cy="8350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E" sz="2000" b="1" dirty="0" smtClean="0"/>
                <a:t>Test </a:t>
              </a:r>
              <a:r>
                <a:rPr lang="es-PE" sz="2000" b="1" dirty="0" err="1" smtClean="0"/>
                <a:t>Double</a:t>
              </a:r>
              <a:endParaRPr lang="es-PE" sz="2000" b="1" dirty="0"/>
            </a:p>
          </p:txBody>
        </p:sp>
        <p:sp>
          <p:nvSpPr>
            <p:cNvPr id="44" name="43 Flecha doblada hacia arriba"/>
            <p:cNvSpPr/>
            <p:nvPr/>
          </p:nvSpPr>
          <p:spPr>
            <a:xfrm rot="10800000">
              <a:off x="3091920" y="1852868"/>
              <a:ext cx="913135" cy="975565"/>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45" name="44 Grupo"/>
            <p:cNvGrpSpPr/>
            <p:nvPr/>
          </p:nvGrpSpPr>
          <p:grpSpPr>
            <a:xfrm>
              <a:off x="2053288" y="3878912"/>
              <a:ext cx="1220597" cy="954356"/>
              <a:chOff x="683568" y="1844824"/>
              <a:chExt cx="1296144" cy="1152128"/>
            </a:xfrm>
          </p:grpSpPr>
          <p:cxnSp>
            <p:nvCxnSpPr>
              <p:cNvPr id="66" name="65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66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67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68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6" name="45 Grupo"/>
            <p:cNvGrpSpPr/>
            <p:nvPr/>
          </p:nvGrpSpPr>
          <p:grpSpPr>
            <a:xfrm>
              <a:off x="4649504" y="3878912"/>
              <a:ext cx="1220597" cy="954356"/>
              <a:chOff x="683568" y="1844824"/>
              <a:chExt cx="1296144" cy="1152128"/>
            </a:xfrm>
          </p:grpSpPr>
          <p:cxnSp>
            <p:nvCxnSpPr>
              <p:cNvPr id="62" name="6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6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7" name="46 Grupo"/>
            <p:cNvGrpSpPr/>
            <p:nvPr/>
          </p:nvGrpSpPr>
          <p:grpSpPr>
            <a:xfrm>
              <a:off x="3337219" y="3878912"/>
              <a:ext cx="1220597" cy="954356"/>
              <a:chOff x="683568" y="1844824"/>
              <a:chExt cx="1296144" cy="1152128"/>
            </a:xfrm>
          </p:grpSpPr>
          <p:cxnSp>
            <p:nvCxnSpPr>
              <p:cNvPr id="58" name="57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58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59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60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8" name="47 Grupo"/>
            <p:cNvGrpSpPr/>
            <p:nvPr/>
          </p:nvGrpSpPr>
          <p:grpSpPr>
            <a:xfrm>
              <a:off x="5949892" y="3878912"/>
              <a:ext cx="1220597" cy="954356"/>
              <a:chOff x="683568" y="1844824"/>
              <a:chExt cx="1296144" cy="1152128"/>
            </a:xfrm>
          </p:grpSpPr>
          <p:cxnSp>
            <p:nvCxnSpPr>
              <p:cNvPr id="54" name="53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56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9" name="48 Grupo"/>
            <p:cNvGrpSpPr/>
            <p:nvPr/>
          </p:nvGrpSpPr>
          <p:grpSpPr>
            <a:xfrm>
              <a:off x="5259803" y="2757410"/>
              <a:ext cx="1220597" cy="954356"/>
              <a:chOff x="683568" y="1844824"/>
              <a:chExt cx="1296144" cy="1152128"/>
            </a:xfrm>
          </p:grpSpPr>
          <p:cxnSp>
            <p:nvCxnSpPr>
              <p:cNvPr id="50" name="49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50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51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74444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78465" y="569945"/>
            <a:ext cx="8229600" cy="720080"/>
          </a:xfrm>
        </p:spPr>
        <p:txBody>
          <a:bodyPr/>
          <a:lstStyle/>
          <a:p>
            <a:r>
              <a:rPr lang="es-PE" dirty="0" err="1" smtClean="0">
                <a:solidFill>
                  <a:srgbClr val="00823B"/>
                </a:solidFill>
              </a:rPr>
              <a:t>Isolation</a:t>
            </a:r>
            <a:r>
              <a:rPr lang="es-PE" dirty="0" smtClean="0">
                <a:solidFill>
                  <a:srgbClr val="00823B"/>
                </a:solidFill>
              </a:rPr>
              <a:t> </a:t>
            </a:r>
            <a:r>
              <a:rPr lang="es-PE" strike="sngStrike" dirty="0" smtClean="0">
                <a:solidFill>
                  <a:srgbClr val="00823B"/>
                </a:solidFill>
              </a:rPr>
              <a:t>Mocking</a:t>
            </a:r>
            <a:r>
              <a:rPr lang="es-PE" dirty="0" smtClean="0">
                <a:solidFill>
                  <a:srgbClr val="00823B"/>
                </a:solidFill>
              </a:rPr>
              <a:t> </a:t>
            </a:r>
            <a:r>
              <a:rPr lang="es-PE" dirty="0" err="1" smtClean="0">
                <a:solidFill>
                  <a:srgbClr val="00823B"/>
                </a:solidFill>
              </a:rPr>
              <a:t>Frameworks</a:t>
            </a:r>
            <a:endParaRPr lang="es-PE" dirty="0">
              <a:solidFill>
                <a:srgbClr val="00823B"/>
              </a:solidFill>
            </a:endParaRPr>
          </a:p>
        </p:txBody>
      </p:sp>
      <p:sp>
        <p:nvSpPr>
          <p:cNvPr id="2" name="1 CuadroTexto"/>
          <p:cNvSpPr txBox="1"/>
          <p:nvPr/>
        </p:nvSpPr>
        <p:spPr>
          <a:xfrm>
            <a:off x="971600" y="1556792"/>
            <a:ext cx="7200800" cy="1815882"/>
          </a:xfrm>
          <a:prstGeom prst="rect">
            <a:avLst/>
          </a:prstGeom>
          <a:noFill/>
        </p:spPr>
        <p:txBody>
          <a:bodyPr wrap="square" rtlCol="0">
            <a:spAutoFit/>
          </a:bodyPr>
          <a:lstStyle/>
          <a:p>
            <a:pPr marL="457200" indent="-457200">
              <a:buFont typeface="Arial" pitchFamily="34" charset="0"/>
              <a:buChar char="•"/>
            </a:pPr>
            <a:r>
              <a:rPr lang="es-PE" sz="2800" dirty="0" smtClean="0"/>
              <a:t>Crear test </a:t>
            </a:r>
            <a:r>
              <a:rPr lang="es-PE" sz="2800" dirty="0" err="1" smtClean="0"/>
              <a:t>doubles</a:t>
            </a:r>
            <a:r>
              <a:rPr lang="es-PE" sz="2800" dirty="0" smtClean="0"/>
              <a:t> de manera más simple, rápida y sin errores.</a:t>
            </a:r>
            <a:br>
              <a:rPr lang="es-PE" sz="2800" dirty="0" smtClean="0"/>
            </a:br>
            <a:endParaRPr lang="es-PE" sz="2800" dirty="0" smtClean="0"/>
          </a:p>
          <a:p>
            <a:pPr marL="457200" indent="-457200">
              <a:buFont typeface="Arial" pitchFamily="34" charset="0"/>
              <a:buChar char="•"/>
            </a:pPr>
            <a:r>
              <a:rPr lang="es-PE" sz="2800" dirty="0" smtClean="0"/>
              <a:t>Evitar escribir código repetitivo.</a:t>
            </a:r>
            <a:endParaRPr lang="es-PE" sz="2800" dirty="0"/>
          </a:p>
        </p:txBody>
      </p:sp>
      <p:sp>
        <p:nvSpPr>
          <p:cNvPr id="3" name="2 Rectángulo"/>
          <p:cNvSpPr/>
          <p:nvPr/>
        </p:nvSpPr>
        <p:spPr>
          <a:xfrm>
            <a:off x="1614691" y="3607856"/>
            <a:ext cx="5914617" cy="1477328"/>
          </a:xfrm>
          <a:prstGeom prst="rect">
            <a:avLst/>
          </a:prstGeom>
        </p:spPr>
        <p:txBody>
          <a:bodyPr wrap="square">
            <a:spAutoFit/>
          </a:bodyPr>
          <a:lstStyle/>
          <a:p>
            <a:pPr marL="457200" indent="-457200">
              <a:buFont typeface="Courier New" pitchFamily="49" charset="0"/>
              <a:buChar char="o"/>
            </a:pPr>
            <a:r>
              <a:rPr lang="es-PE" sz="3000" dirty="0">
                <a:solidFill>
                  <a:srgbClr val="FF0000"/>
                </a:solidFill>
              </a:rPr>
              <a:t>.</a:t>
            </a:r>
            <a:r>
              <a:rPr lang="es-PE" sz="3000" dirty="0" smtClean="0">
                <a:solidFill>
                  <a:srgbClr val="FF0000"/>
                </a:solidFill>
              </a:rPr>
              <a:t>NET:  </a:t>
            </a:r>
            <a:r>
              <a:rPr lang="es-PE" sz="2800" dirty="0" err="1" smtClean="0">
                <a:solidFill>
                  <a:srgbClr val="FFC000"/>
                </a:solidFill>
              </a:rPr>
              <a:t>Moq</a:t>
            </a:r>
            <a:r>
              <a:rPr lang="es-PE" sz="2800" dirty="0">
                <a:solidFill>
                  <a:srgbClr val="FFC000"/>
                </a:solidFill>
              </a:rPr>
              <a:t>,</a:t>
            </a:r>
            <a:r>
              <a:rPr lang="es-PE" sz="2800" dirty="0">
                <a:solidFill>
                  <a:srgbClr val="FF0000"/>
                </a:solidFill>
              </a:rPr>
              <a:t> </a:t>
            </a:r>
            <a:r>
              <a:rPr lang="es-PE" sz="2400" dirty="0" err="1"/>
              <a:t>RhinoMock</a:t>
            </a:r>
            <a:r>
              <a:rPr lang="es-PE" sz="2400" dirty="0"/>
              <a:t>, </a:t>
            </a:r>
            <a:r>
              <a:rPr lang="es-PE" sz="2400" dirty="0" err="1"/>
              <a:t>Typemock</a:t>
            </a:r>
            <a:r>
              <a:rPr lang="es-PE" sz="2400" dirty="0"/>
              <a:t> </a:t>
            </a:r>
            <a:endParaRPr lang="es-PE" sz="3000" dirty="0"/>
          </a:p>
          <a:p>
            <a:pPr marL="457200" indent="-457200">
              <a:buFont typeface="Courier New" pitchFamily="49" charset="0"/>
              <a:buChar char="o"/>
            </a:pPr>
            <a:r>
              <a:rPr lang="es-PE" sz="3000" dirty="0" smtClean="0">
                <a:solidFill>
                  <a:srgbClr val="FF0000"/>
                </a:solidFill>
              </a:rPr>
              <a:t>Java:  </a:t>
            </a:r>
            <a:r>
              <a:rPr lang="es-PE" sz="2800" dirty="0" err="1" smtClean="0"/>
              <a:t>Mockito</a:t>
            </a:r>
            <a:r>
              <a:rPr lang="es-PE" sz="2800" dirty="0"/>
              <a:t>, </a:t>
            </a:r>
            <a:r>
              <a:rPr lang="es-PE" sz="2400" dirty="0" err="1"/>
              <a:t>EasyMock</a:t>
            </a:r>
            <a:r>
              <a:rPr lang="es-PE" sz="2400" dirty="0"/>
              <a:t>, </a:t>
            </a:r>
            <a:r>
              <a:rPr lang="es-PE" sz="2400" dirty="0" err="1"/>
              <a:t>Jmock</a:t>
            </a:r>
            <a:endParaRPr lang="es-PE" sz="2400" dirty="0"/>
          </a:p>
          <a:p>
            <a:pPr marL="457200" indent="-457200">
              <a:buFont typeface="Courier New" pitchFamily="49" charset="0"/>
              <a:buChar char="o"/>
            </a:pPr>
            <a:r>
              <a:rPr lang="es-PE" sz="3000" dirty="0">
                <a:solidFill>
                  <a:srgbClr val="FF0000"/>
                </a:solidFill>
              </a:rPr>
              <a:t>Ruby: </a:t>
            </a:r>
            <a:r>
              <a:rPr lang="es-PE" sz="2400" dirty="0" err="1" smtClean="0"/>
              <a:t>RSpec</a:t>
            </a:r>
            <a:r>
              <a:rPr lang="es-PE" sz="2400" dirty="0" smtClean="0"/>
              <a:t> </a:t>
            </a:r>
            <a:r>
              <a:rPr lang="es-PE" sz="2400" dirty="0" err="1" smtClean="0"/>
              <a:t>Built</a:t>
            </a:r>
            <a:r>
              <a:rPr lang="es-PE" sz="2400" dirty="0" smtClean="0"/>
              <a:t>-in, </a:t>
            </a:r>
            <a:r>
              <a:rPr lang="es-PE" sz="2400" dirty="0"/>
              <a:t>Mocha</a:t>
            </a:r>
          </a:p>
        </p:txBody>
      </p:sp>
    </p:spTree>
    <p:extLst>
      <p:ext uri="{BB962C8B-B14F-4D97-AF65-F5344CB8AC3E}">
        <p14:creationId xmlns:p14="http://schemas.microsoft.com/office/powerpoint/2010/main" val="3037587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272837"/>
            <a:ext cx="6696744" cy="1143000"/>
          </a:xfrm>
        </p:spPr>
        <p:txBody>
          <a:bodyPr/>
          <a:lstStyle/>
          <a:p>
            <a:r>
              <a:rPr lang="es-PE" dirty="0" smtClean="0">
                <a:solidFill>
                  <a:srgbClr val="00823B"/>
                </a:solidFill>
              </a:rPr>
              <a:t>Tipos de Test </a:t>
            </a:r>
            <a:r>
              <a:rPr lang="es-PE" dirty="0" err="1" smtClean="0">
                <a:solidFill>
                  <a:srgbClr val="00823B"/>
                </a:solidFill>
              </a:rPr>
              <a:t>Doubles</a:t>
            </a:r>
            <a:endParaRPr lang="es-PE" dirty="0">
              <a:solidFill>
                <a:srgbClr val="00823B"/>
              </a:solidFill>
            </a:endParaRPr>
          </a:p>
        </p:txBody>
      </p:sp>
      <p:sp>
        <p:nvSpPr>
          <p:cNvPr id="3" name="2 CuadroTexto"/>
          <p:cNvSpPr txBox="1"/>
          <p:nvPr/>
        </p:nvSpPr>
        <p:spPr>
          <a:xfrm>
            <a:off x="3760618" y="2560836"/>
            <a:ext cx="1964000" cy="2308324"/>
          </a:xfrm>
          <a:prstGeom prst="rect">
            <a:avLst/>
          </a:prstGeom>
          <a:noFill/>
        </p:spPr>
        <p:txBody>
          <a:bodyPr wrap="none" rtlCol="0">
            <a:spAutoFit/>
          </a:bodyPr>
          <a:lstStyle/>
          <a:p>
            <a:pPr algn="ctr"/>
            <a:r>
              <a:rPr lang="es-PE" sz="3600" dirty="0" err="1" smtClean="0">
                <a:solidFill>
                  <a:srgbClr val="FF0000"/>
                </a:solidFill>
              </a:rPr>
              <a:t>Stubs</a:t>
            </a:r>
            <a:endParaRPr lang="es-PE" sz="3600" dirty="0" smtClean="0">
              <a:solidFill>
                <a:srgbClr val="FF0000"/>
              </a:solidFill>
            </a:endParaRPr>
          </a:p>
          <a:p>
            <a:pPr algn="ctr"/>
            <a:r>
              <a:rPr lang="es-PE" sz="3600" dirty="0" err="1" smtClean="0">
                <a:solidFill>
                  <a:srgbClr val="FF0000"/>
                </a:solidFill>
              </a:rPr>
              <a:t>Mocks</a:t>
            </a:r>
            <a:endParaRPr lang="es-PE" sz="3600" dirty="0" smtClean="0">
              <a:solidFill>
                <a:srgbClr val="FF0000"/>
              </a:solidFill>
            </a:endParaRPr>
          </a:p>
          <a:p>
            <a:pPr algn="ctr"/>
            <a:r>
              <a:rPr lang="es-PE" sz="3600" dirty="0" err="1" smtClean="0">
                <a:solidFill>
                  <a:srgbClr val="FF0000"/>
                </a:solidFill>
              </a:rPr>
              <a:t>Dummies</a:t>
            </a:r>
            <a:endParaRPr lang="es-PE" sz="3600" dirty="0" smtClean="0">
              <a:solidFill>
                <a:srgbClr val="FF0000"/>
              </a:solidFill>
            </a:endParaRPr>
          </a:p>
          <a:p>
            <a:pPr algn="ctr"/>
            <a:r>
              <a:rPr lang="es-PE" sz="3600" dirty="0" err="1" smtClean="0">
                <a:solidFill>
                  <a:srgbClr val="FF0000"/>
                </a:solidFill>
              </a:rPr>
              <a:t>Fakes</a:t>
            </a:r>
            <a:endParaRPr lang="es-PE" sz="3600" dirty="0" smtClean="0">
              <a:solidFill>
                <a:srgbClr val="FF0000"/>
              </a:solidFill>
            </a:endParaRPr>
          </a:p>
        </p:txBody>
      </p:sp>
    </p:spTree>
    <p:extLst>
      <p:ext uri="{BB962C8B-B14F-4D97-AF65-F5344CB8AC3E}">
        <p14:creationId xmlns:p14="http://schemas.microsoft.com/office/powerpoint/2010/main" val="27043916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28699" y="44624"/>
            <a:ext cx="8229600" cy="936104"/>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Stubs</a:t>
            </a:r>
            <a:endParaRPr lang="es-PE" dirty="0">
              <a:solidFill>
                <a:srgbClr val="FF0000"/>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008588"/>
            <a:ext cx="7643706" cy="5732780"/>
          </a:xfrm>
          <a:prstGeom prst="rect">
            <a:avLst/>
          </a:prstGeom>
          <a:ln>
            <a:noFill/>
          </a:ln>
          <a:effectLst>
            <a:softEdge rad="112500"/>
          </a:effectLst>
        </p:spPr>
      </p:pic>
      <p:pic>
        <p:nvPicPr>
          <p:cNvPr id="2" name="1 Imagen"/>
          <p:cNvPicPr>
            <a:picLocks noChangeAspect="1"/>
          </p:cNvPicPr>
          <p:nvPr/>
        </p:nvPicPr>
        <p:blipFill rotWithShape="1">
          <a:blip r:embed="rId4">
            <a:extLst>
              <a:ext uri="{BEBA8EAE-BF5A-486C-A8C5-ECC9F3942E4B}">
                <a14:imgProps xmlns:a14="http://schemas.microsoft.com/office/drawing/2010/main">
                  <a14:imgLayer r:embed="rId5">
                    <a14:imgEffect>
                      <a14:backgroundRemoval t="0" b="100000" l="0" r="100000">
                        <a14:foregroundMark x1="9706" y1="59727" x2="9706" y2="59727"/>
                        <a14:foregroundMark x1="19706" y1="83618" x2="19706" y2="83618"/>
                        <a14:foregroundMark x1="39706" y1="48464" x2="39706" y2="48464"/>
                        <a14:foregroundMark x1="70000" y1="49147" x2="70000" y2="49147"/>
                        <a14:foregroundMark x1="30000" y1="30375" x2="30000" y2="30375"/>
                        <a14:foregroundMark x1="25588" y1="53584" x2="25588" y2="53584"/>
                        <a14:foregroundMark x1="44412" y1="47440" x2="44412" y2="47440"/>
                        <a14:foregroundMark x1="60882" y1="52901" x2="60882" y2="52901"/>
                        <a14:foregroundMark x1="75000" y1="53584" x2="73235" y2="42321"/>
                        <a14:foregroundMark x1="56471" y1="48123" x2="52941" y2="41980"/>
                        <a14:foregroundMark x1="43529" y1="53584" x2="41176" y2="40273"/>
                        <a14:foregroundMark x1="27647" y1="54608" x2="29118" y2="43345"/>
                        <a14:foregroundMark x1="47647" y1="65870" x2="47647" y2="65870"/>
                        <a14:foregroundMark x1="20588" y1="44369" x2="25000" y2="49488"/>
                        <a14:foregroundMark x1="57647" y1="38908" x2="57647" y2="38908"/>
                        <a14:foregroundMark x1="29412" y1="28328" x2="29412" y2="28328"/>
                      </a14:backgroundRemoval>
                    </a14:imgEffect>
                  </a14:imgLayer>
                </a14:imgProps>
              </a:ext>
              <a:ext uri="{28A0092B-C50C-407E-A947-70E740481C1C}">
                <a14:useLocalDpi xmlns:a14="http://schemas.microsoft.com/office/drawing/2010/main" val="0"/>
              </a:ext>
            </a:extLst>
          </a:blip>
          <a:srcRect l="5706" r="5360" b="5351"/>
          <a:stretch/>
        </p:blipFill>
        <p:spPr>
          <a:xfrm>
            <a:off x="6771497" y="1067976"/>
            <a:ext cx="1632167" cy="1496928"/>
          </a:xfrm>
          <a:prstGeom prst="rect">
            <a:avLst/>
          </a:prstGeom>
        </p:spPr>
      </p:pic>
    </p:spTree>
    <p:extLst>
      <p:ext uri="{BB962C8B-B14F-4D97-AF65-F5344CB8AC3E}">
        <p14:creationId xmlns:p14="http://schemas.microsoft.com/office/powerpoint/2010/main" val="24875198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28699" y="260648"/>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Stubs</a:t>
            </a:r>
            <a:endParaRPr lang="es-PE" dirty="0">
              <a:solidFill>
                <a:srgbClr val="FF0000"/>
              </a:solidFill>
            </a:endParaRPr>
          </a:p>
        </p:txBody>
      </p:sp>
      <p:sp>
        <p:nvSpPr>
          <p:cNvPr id="2" name="1 CuadroTexto"/>
          <p:cNvSpPr txBox="1"/>
          <p:nvPr/>
        </p:nvSpPr>
        <p:spPr>
          <a:xfrm>
            <a:off x="395537" y="1556792"/>
            <a:ext cx="8496943" cy="4832092"/>
          </a:xfrm>
          <a:prstGeom prst="rect">
            <a:avLst/>
          </a:prstGeom>
          <a:noFill/>
        </p:spPr>
        <p:txBody>
          <a:bodyPr wrap="square" rtlCol="0">
            <a:spAutoFit/>
          </a:bodyPr>
          <a:lstStyle/>
          <a:p>
            <a:pPr marL="457200" indent="-457200">
              <a:buFont typeface="Arial" pitchFamily="34" charset="0"/>
              <a:buChar char="•"/>
            </a:pPr>
            <a:r>
              <a:rPr lang="es-ES" sz="2800" dirty="0" smtClean="0"/>
              <a:t>Reemplaza una dependencia existente en el sistema de tal manera que </a:t>
            </a:r>
            <a:r>
              <a:rPr lang="es-ES" sz="2800" dirty="0" smtClean="0">
                <a:solidFill>
                  <a:srgbClr val="FFC000"/>
                </a:solidFill>
              </a:rPr>
              <a:t>el test no tenga que lidiar directamente con esa dependencia.</a:t>
            </a:r>
          </a:p>
          <a:p>
            <a:pPr marL="457200" indent="-457200">
              <a:buFont typeface="Arial" pitchFamily="34" charset="0"/>
              <a:buChar char="•"/>
            </a:pPr>
            <a:endParaRPr lang="es-ES" sz="2800" dirty="0"/>
          </a:p>
          <a:p>
            <a:pPr marL="457200" indent="-457200">
              <a:buFont typeface="Arial" pitchFamily="34" charset="0"/>
              <a:buChar char="•"/>
            </a:pPr>
            <a:r>
              <a:rPr lang="es-ES" sz="2800" dirty="0" smtClean="0">
                <a:solidFill>
                  <a:srgbClr val="FFC000"/>
                </a:solidFill>
              </a:rPr>
              <a:t>La prueba tiene el control sobre este test </a:t>
            </a:r>
            <a:r>
              <a:rPr lang="es-ES" sz="2800" dirty="0" err="1" smtClean="0">
                <a:solidFill>
                  <a:srgbClr val="FFC000"/>
                </a:solidFill>
              </a:rPr>
              <a:t>double</a:t>
            </a:r>
            <a:r>
              <a:rPr lang="es-ES" sz="2800" dirty="0" smtClean="0">
                <a:solidFill>
                  <a:srgbClr val="FFC000"/>
                </a:solidFill>
              </a:rPr>
              <a:t>, </a:t>
            </a:r>
            <a:r>
              <a:rPr lang="es-ES" sz="2800" dirty="0" smtClean="0"/>
              <a:t>por lo que puede indicarle respuestas predefinidas a ciertas llamadas.</a:t>
            </a:r>
          </a:p>
          <a:p>
            <a:pPr marL="457200" indent="-457200">
              <a:buFont typeface="Arial" pitchFamily="34" charset="0"/>
              <a:buChar char="•"/>
            </a:pPr>
            <a:endParaRPr lang="es-ES" sz="2800" dirty="0"/>
          </a:p>
          <a:p>
            <a:pPr marL="457200" indent="-457200">
              <a:buFont typeface="Arial" pitchFamily="34" charset="0"/>
              <a:buChar char="•"/>
            </a:pPr>
            <a:r>
              <a:rPr lang="es-ES" sz="2800" dirty="0" smtClean="0"/>
              <a:t>Son utilizados cuando nuestro método en prueba depende de un valor que es retornado por otro componente.</a:t>
            </a:r>
          </a:p>
        </p:txBody>
      </p:sp>
    </p:spTree>
    <p:extLst>
      <p:ext uri="{BB962C8B-B14F-4D97-AF65-F5344CB8AC3E}">
        <p14:creationId xmlns:p14="http://schemas.microsoft.com/office/powerpoint/2010/main" val="2365568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556792"/>
            <a:ext cx="8204448" cy="2592288"/>
          </a:xfrm>
        </p:spPr>
        <p:txBody>
          <a:bodyPr/>
          <a:lstStyle/>
          <a:p>
            <a:r>
              <a:rPr lang="en-US" sz="11500" b="1" dirty="0" smtClean="0">
                <a:solidFill>
                  <a:srgbClr val="FF0000"/>
                </a:solidFill>
              </a:rPr>
              <a:t>Test Doubles</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428775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052736"/>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Utilizar un </a:t>
            </a:r>
            <a:r>
              <a:rPr lang="es-PE" dirty="0" err="1" smtClean="0">
                <a:solidFill>
                  <a:srgbClr val="00B050"/>
                </a:solidFill>
              </a:rPr>
              <a:t>stub</a:t>
            </a:r>
            <a:r>
              <a:rPr lang="es-PE" dirty="0" smtClean="0">
                <a:solidFill>
                  <a:srgbClr val="00B050"/>
                </a:solidFill>
              </a:rPr>
              <a:t> para realizar pruebas unitarias</a:t>
            </a:r>
            <a:endParaRPr lang="es-PE" dirty="0">
              <a:solidFill>
                <a:srgbClr val="00B050"/>
              </a:solidFill>
            </a:endParaRPr>
          </a:p>
        </p:txBody>
      </p:sp>
      <p:sp>
        <p:nvSpPr>
          <p:cNvPr id="7" name="5 Marcador de contenido"/>
          <p:cNvSpPr txBox="1">
            <a:spLocks/>
          </p:cNvSpPr>
          <p:nvPr/>
        </p:nvSpPr>
        <p:spPr bwMode="auto">
          <a:xfrm>
            <a:off x="621829"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Revisar las pruebas anteriormente creadas e identificar el </a:t>
            </a:r>
            <a:r>
              <a:rPr lang="es-PE" sz="2800" dirty="0" err="1" smtClean="0"/>
              <a:t>stub</a:t>
            </a:r>
            <a:r>
              <a:rPr lang="es-PE" sz="2800" dirty="0" smtClean="0"/>
              <a:t>.</a:t>
            </a:r>
          </a:p>
          <a:p>
            <a:r>
              <a:rPr lang="es-PE" sz="2800" dirty="0" smtClean="0"/>
              <a:t>Utilizar una framework para reemplazar el </a:t>
            </a:r>
            <a:r>
              <a:rPr lang="es-PE" sz="2800" dirty="0" err="1" smtClean="0"/>
              <a:t>stub</a:t>
            </a:r>
            <a:r>
              <a:rPr lang="es-PE" sz="2800" dirty="0" smtClean="0"/>
              <a:t> creado de forma manual.</a:t>
            </a:r>
          </a:p>
        </p:txBody>
      </p:sp>
    </p:spTree>
    <p:extLst>
      <p:ext uri="{BB962C8B-B14F-4D97-AF65-F5344CB8AC3E}">
        <p14:creationId xmlns:p14="http://schemas.microsoft.com/office/powerpoint/2010/main" val="3795491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8864" y="332656"/>
            <a:ext cx="8229600" cy="720080"/>
          </a:xfrm>
        </p:spPr>
        <p:txBody>
          <a:bodyPr/>
          <a:lstStyle/>
          <a:p>
            <a:r>
              <a:rPr lang="es-PE" dirty="0" err="1" smtClean="0">
                <a:solidFill>
                  <a:srgbClr val="00823B"/>
                </a:solidFill>
              </a:rPr>
              <a:t>State</a:t>
            </a:r>
            <a:r>
              <a:rPr lang="es-PE" dirty="0" smtClean="0">
                <a:solidFill>
                  <a:srgbClr val="00823B"/>
                </a:solidFill>
              </a:rPr>
              <a:t> </a:t>
            </a:r>
            <a:r>
              <a:rPr lang="es-PE" dirty="0" err="1" smtClean="0">
                <a:solidFill>
                  <a:srgbClr val="00823B"/>
                </a:solidFill>
              </a:rPr>
              <a:t>Testing</a:t>
            </a:r>
            <a:r>
              <a:rPr lang="es-PE" dirty="0" smtClean="0">
                <a:solidFill>
                  <a:srgbClr val="00823B"/>
                </a:solidFill>
              </a:rPr>
              <a:t> VS </a:t>
            </a:r>
            <a:r>
              <a:rPr lang="es-PE" dirty="0" err="1" smtClean="0">
                <a:solidFill>
                  <a:srgbClr val="00823B"/>
                </a:solidFill>
              </a:rPr>
              <a:t>Interaction</a:t>
            </a:r>
            <a:r>
              <a:rPr lang="es-PE" dirty="0" smtClean="0">
                <a:solidFill>
                  <a:srgbClr val="00823B"/>
                </a:solidFill>
              </a:rPr>
              <a:t> </a:t>
            </a:r>
            <a:r>
              <a:rPr lang="es-PE" dirty="0" err="1" smtClean="0">
                <a:solidFill>
                  <a:srgbClr val="00823B"/>
                </a:solidFill>
              </a:rPr>
              <a:t>Testing</a:t>
            </a:r>
            <a:endParaRPr lang="es-PE" dirty="0">
              <a:solidFill>
                <a:srgbClr val="00823B"/>
              </a:solidFill>
            </a:endParaRPr>
          </a:p>
        </p:txBody>
      </p:sp>
      <p:sp>
        <p:nvSpPr>
          <p:cNvPr id="6" name="5 CuadroTexto"/>
          <p:cNvSpPr txBox="1"/>
          <p:nvPr/>
        </p:nvSpPr>
        <p:spPr>
          <a:xfrm>
            <a:off x="438066" y="1340768"/>
            <a:ext cx="8280920" cy="4339650"/>
          </a:xfrm>
          <a:prstGeom prst="rect">
            <a:avLst/>
          </a:prstGeom>
          <a:noFill/>
        </p:spPr>
        <p:txBody>
          <a:bodyPr wrap="square" rtlCol="0">
            <a:spAutoFit/>
          </a:bodyPr>
          <a:lstStyle/>
          <a:p>
            <a:pPr algn="ctr"/>
            <a:r>
              <a:rPr lang="es-ES" sz="3600" dirty="0" err="1" smtClean="0">
                <a:solidFill>
                  <a:srgbClr val="FF0000"/>
                </a:solidFill>
              </a:rPr>
              <a:t>State</a:t>
            </a:r>
            <a:r>
              <a:rPr lang="es-ES" sz="3600" dirty="0" smtClean="0">
                <a:solidFill>
                  <a:srgbClr val="FF0000"/>
                </a:solidFill>
              </a:rPr>
              <a:t> </a:t>
            </a:r>
            <a:r>
              <a:rPr lang="es-ES" sz="3600" dirty="0" err="1" smtClean="0">
                <a:solidFill>
                  <a:srgbClr val="FF0000"/>
                </a:solidFill>
              </a:rPr>
              <a:t>Testing</a:t>
            </a:r>
            <a:r>
              <a:rPr lang="es-ES" sz="3600" dirty="0" smtClean="0">
                <a:solidFill>
                  <a:srgbClr val="FF0000"/>
                </a:solidFill>
              </a:rPr>
              <a:t> </a:t>
            </a:r>
          </a:p>
          <a:p>
            <a:r>
              <a:rPr lang="es-ES" sz="2800" dirty="0" smtClean="0">
                <a:solidFill>
                  <a:srgbClr val="FFC000"/>
                </a:solidFill>
              </a:rPr>
              <a:t>(</a:t>
            </a:r>
            <a:r>
              <a:rPr lang="es-ES" sz="2800" dirty="0" err="1" smtClean="0">
                <a:solidFill>
                  <a:srgbClr val="FFC000"/>
                </a:solidFill>
              </a:rPr>
              <a:t>Result</a:t>
            </a:r>
            <a:r>
              <a:rPr lang="es-ES" sz="2800" dirty="0" smtClean="0">
                <a:solidFill>
                  <a:srgbClr val="FFC000"/>
                </a:solidFill>
              </a:rPr>
              <a:t> </a:t>
            </a:r>
            <a:r>
              <a:rPr lang="es-ES" sz="2800" dirty="0" err="1" smtClean="0">
                <a:solidFill>
                  <a:srgbClr val="FFC000"/>
                </a:solidFill>
              </a:rPr>
              <a:t>Driven</a:t>
            </a:r>
            <a:r>
              <a:rPr lang="es-ES" sz="2800" dirty="0" smtClean="0">
                <a:solidFill>
                  <a:srgbClr val="FFC000"/>
                </a:solidFill>
              </a:rPr>
              <a:t>) </a:t>
            </a:r>
            <a:br>
              <a:rPr lang="es-ES" sz="2800" dirty="0" smtClean="0">
                <a:solidFill>
                  <a:srgbClr val="FFC000"/>
                </a:solidFill>
              </a:rPr>
            </a:br>
            <a:r>
              <a:rPr lang="es-ES" sz="2800" dirty="0" smtClean="0"/>
              <a:t>Verificamos si un resultado final es el esperado.</a:t>
            </a:r>
            <a:br>
              <a:rPr lang="es-ES" sz="2800" dirty="0" smtClean="0"/>
            </a:br>
            <a:r>
              <a:rPr lang="es-ES" sz="2800" dirty="0" err="1" smtClean="0"/>
              <a:t>Ejm</a:t>
            </a:r>
            <a:r>
              <a:rPr lang="es-ES" sz="2800" dirty="0" smtClean="0"/>
              <a:t>: que una propiedad ha cambiado su valor.</a:t>
            </a:r>
          </a:p>
          <a:p>
            <a:pPr algn="ctr"/>
            <a:endParaRPr lang="es-ES" sz="3600" dirty="0">
              <a:solidFill>
                <a:srgbClr val="FF0000"/>
              </a:solidFill>
            </a:endParaRPr>
          </a:p>
          <a:p>
            <a:pPr algn="ctr"/>
            <a:r>
              <a:rPr lang="es-ES" sz="3600" dirty="0" err="1">
                <a:solidFill>
                  <a:srgbClr val="FF0000"/>
                </a:solidFill>
              </a:rPr>
              <a:t>Interation</a:t>
            </a:r>
            <a:r>
              <a:rPr lang="es-ES" sz="3600" dirty="0">
                <a:solidFill>
                  <a:srgbClr val="FF0000"/>
                </a:solidFill>
              </a:rPr>
              <a:t> </a:t>
            </a:r>
            <a:r>
              <a:rPr lang="es-ES" sz="3600" dirty="0" err="1">
                <a:solidFill>
                  <a:srgbClr val="FF0000"/>
                </a:solidFill>
              </a:rPr>
              <a:t>Testing</a:t>
            </a:r>
            <a:r>
              <a:rPr lang="es-ES" sz="3600" dirty="0">
                <a:solidFill>
                  <a:srgbClr val="FF0000"/>
                </a:solidFill>
              </a:rPr>
              <a:t> </a:t>
            </a:r>
          </a:p>
          <a:p>
            <a:r>
              <a:rPr lang="es-ES" sz="2800" dirty="0" smtClean="0">
                <a:solidFill>
                  <a:srgbClr val="FFC000"/>
                </a:solidFill>
              </a:rPr>
              <a:t>(</a:t>
            </a:r>
            <a:r>
              <a:rPr lang="es-ES" sz="2800" dirty="0" err="1" smtClean="0">
                <a:solidFill>
                  <a:srgbClr val="FFC000"/>
                </a:solidFill>
              </a:rPr>
              <a:t>Action</a:t>
            </a:r>
            <a:r>
              <a:rPr lang="es-ES" sz="2800" dirty="0" smtClean="0">
                <a:solidFill>
                  <a:srgbClr val="FFC000"/>
                </a:solidFill>
              </a:rPr>
              <a:t> </a:t>
            </a:r>
            <a:r>
              <a:rPr lang="es-ES" sz="2800" dirty="0" err="1" smtClean="0">
                <a:solidFill>
                  <a:srgbClr val="FFC000"/>
                </a:solidFill>
              </a:rPr>
              <a:t>Driven</a:t>
            </a:r>
            <a:r>
              <a:rPr lang="es-ES" sz="2800" dirty="0" smtClean="0">
                <a:solidFill>
                  <a:srgbClr val="FFC000"/>
                </a:solidFill>
              </a:rPr>
              <a:t>)</a:t>
            </a:r>
            <a:r>
              <a:rPr lang="es-ES" sz="2800" dirty="0" smtClean="0"/>
              <a:t/>
            </a:r>
            <a:br>
              <a:rPr lang="es-ES" sz="2800" dirty="0" smtClean="0"/>
            </a:br>
            <a:r>
              <a:rPr lang="es-ES" sz="2800" dirty="0" smtClean="0"/>
              <a:t>Verificamos si una determinada acción se ha producido. </a:t>
            </a:r>
            <a:r>
              <a:rPr lang="es-ES" sz="2800" dirty="0" err="1" smtClean="0"/>
              <a:t>Ejm</a:t>
            </a:r>
            <a:r>
              <a:rPr lang="es-ES" sz="2800" dirty="0" smtClean="0"/>
              <a:t>: que se ha enviado un mensaje hacia otro objeto.</a:t>
            </a:r>
          </a:p>
        </p:txBody>
      </p:sp>
    </p:spTree>
    <p:extLst>
      <p:ext uri="{BB962C8B-B14F-4D97-AF65-F5344CB8AC3E}">
        <p14:creationId xmlns:p14="http://schemas.microsoft.com/office/powerpoint/2010/main" val="41523132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273984"/>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Mocks</a:t>
            </a:r>
            <a:endParaRPr lang="es-PE" dirty="0">
              <a:solidFill>
                <a:srgbClr val="FF0000"/>
              </a:solidFill>
            </a:endParaRPr>
          </a:p>
        </p:txBody>
      </p:sp>
      <p:sp>
        <p:nvSpPr>
          <p:cNvPr id="4" name="3 CuadroTexto"/>
          <p:cNvSpPr txBox="1"/>
          <p:nvPr/>
        </p:nvSpPr>
        <p:spPr>
          <a:xfrm>
            <a:off x="467544" y="2570128"/>
            <a:ext cx="8208911" cy="1938992"/>
          </a:xfrm>
          <a:prstGeom prst="rect">
            <a:avLst/>
          </a:prstGeom>
          <a:noFill/>
        </p:spPr>
        <p:txBody>
          <a:bodyPr wrap="square" rtlCol="0">
            <a:spAutoFit/>
          </a:bodyPr>
          <a:lstStyle/>
          <a:p>
            <a:pPr algn="ctr"/>
            <a:r>
              <a:rPr lang="es-ES" sz="3000" dirty="0" smtClean="0"/>
              <a:t>Nos permiten verificar si un objeto ha enviado o recibido un determinado mensaje de otro objeto. (Si un objeto ha interactuado correctamente con otro objeto)</a:t>
            </a:r>
            <a:endParaRPr lang="es-PE" sz="3000" dirty="0"/>
          </a:p>
        </p:txBody>
      </p:sp>
    </p:spTree>
    <p:extLst>
      <p:ext uri="{BB962C8B-B14F-4D97-AF65-F5344CB8AC3E}">
        <p14:creationId xmlns:p14="http://schemas.microsoft.com/office/powerpoint/2010/main" val="37196131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92391" y="260648"/>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 </a:t>
            </a:r>
            <a:r>
              <a:rPr lang="es-PE" sz="6000" dirty="0" err="1" smtClean="0">
                <a:solidFill>
                  <a:srgbClr val="FF0000"/>
                </a:solidFill>
              </a:rPr>
              <a:t>Mocks</a:t>
            </a:r>
            <a:endParaRPr lang="es-PE" dirty="0">
              <a:solidFill>
                <a:srgbClr val="FF0000"/>
              </a:solidFill>
            </a:endParaRPr>
          </a:p>
        </p:txBody>
      </p:sp>
      <p:sp>
        <p:nvSpPr>
          <p:cNvPr id="4" name="3 CuadroTexto"/>
          <p:cNvSpPr txBox="1"/>
          <p:nvPr/>
        </p:nvSpPr>
        <p:spPr>
          <a:xfrm>
            <a:off x="467543" y="1628800"/>
            <a:ext cx="8208911" cy="4401205"/>
          </a:xfrm>
          <a:prstGeom prst="rect">
            <a:avLst/>
          </a:prstGeom>
          <a:noFill/>
        </p:spPr>
        <p:txBody>
          <a:bodyPr wrap="square" rtlCol="0">
            <a:spAutoFit/>
          </a:bodyPr>
          <a:lstStyle/>
          <a:p>
            <a:pPr marL="457200" indent="-457200">
              <a:buFont typeface="Arial" pitchFamily="34" charset="0"/>
              <a:buChar char="•"/>
            </a:pPr>
            <a:r>
              <a:rPr lang="es-ES" sz="2800" dirty="0" smtClean="0"/>
              <a:t>No devuelve resultados predefinidos, sino está pendiente que 2 objetos hayan interactuado de manera esperada.</a:t>
            </a:r>
            <a:endParaRPr lang="es-ES" sz="2800" dirty="0" smtClean="0">
              <a:solidFill>
                <a:srgbClr val="FF0000"/>
              </a:solidFill>
            </a:endParaRPr>
          </a:p>
          <a:p>
            <a:pPr marL="457200" indent="-457200">
              <a:buFont typeface="Arial" pitchFamily="34" charset="0"/>
              <a:buChar char="•"/>
            </a:pPr>
            <a:endParaRPr lang="es-ES" sz="2800" dirty="0" smtClean="0"/>
          </a:p>
          <a:p>
            <a:pPr marL="457200" indent="-457200">
              <a:buFont typeface="Arial" pitchFamily="34" charset="0"/>
              <a:buChar char="•"/>
            </a:pPr>
            <a:r>
              <a:rPr lang="es-ES" sz="2800" dirty="0" smtClean="0"/>
              <a:t>El </a:t>
            </a:r>
            <a:r>
              <a:rPr lang="es-ES" sz="2800" dirty="0" err="1" smtClean="0"/>
              <a:t>Assert</a:t>
            </a:r>
            <a:r>
              <a:rPr lang="es-ES" sz="2800" dirty="0" smtClean="0"/>
              <a:t> ya no se ejecuta sobre la clase en prueba sino sobre el </a:t>
            </a:r>
            <a:r>
              <a:rPr lang="es-ES" sz="2800" dirty="0" err="1" smtClean="0"/>
              <a:t>mock</a:t>
            </a:r>
            <a:r>
              <a:rPr lang="es-ES" sz="2800" dirty="0" smtClean="0"/>
              <a:t>.</a:t>
            </a:r>
            <a:endParaRPr lang="es-ES" sz="2800" dirty="0"/>
          </a:p>
          <a:p>
            <a:pPr marL="457200" indent="-457200">
              <a:buFont typeface="Arial" pitchFamily="34" charset="0"/>
              <a:buChar char="•"/>
            </a:pPr>
            <a:endParaRPr lang="es-ES" sz="2800" dirty="0"/>
          </a:p>
          <a:p>
            <a:pPr marL="457200" indent="-457200">
              <a:buFont typeface="Arial" pitchFamily="34" charset="0"/>
              <a:buChar char="•"/>
            </a:pPr>
            <a:r>
              <a:rPr lang="es-ES" sz="2800" dirty="0"/>
              <a:t>Lo usamos para probar acciones que no pueden ser observadas a través de la API pública de la clase que se está probando. </a:t>
            </a:r>
            <a:endParaRPr lang="es-ES" sz="2800" dirty="0" smtClean="0"/>
          </a:p>
        </p:txBody>
      </p:sp>
    </p:spTree>
    <p:extLst>
      <p:ext uri="{BB962C8B-B14F-4D97-AF65-F5344CB8AC3E}">
        <p14:creationId xmlns:p14="http://schemas.microsoft.com/office/powerpoint/2010/main" val="3515921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052736"/>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Utilizar un </a:t>
            </a:r>
            <a:r>
              <a:rPr lang="es-PE" dirty="0" err="1" smtClean="0">
                <a:solidFill>
                  <a:srgbClr val="00B050"/>
                </a:solidFill>
              </a:rPr>
              <a:t>mock</a:t>
            </a:r>
            <a:r>
              <a:rPr lang="es-PE" dirty="0" smtClean="0">
                <a:solidFill>
                  <a:srgbClr val="00B050"/>
                </a:solidFill>
              </a:rPr>
              <a:t> para realizar pruebas unitarias</a:t>
            </a:r>
            <a:endParaRPr lang="es-PE" dirty="0">
              <a:solidFill>
                <a:srgbClr val="00B050"/>
              </a:solidFill>
            </a:endParaRPr>
          </a:p>
        </p:txBody>
      </p:sp>
      <p:sp>
        <p:nvSpPr>
          <p:cNvPr id="7" name="5 Marcador de contenido"/>
          <p:cNvSpPr txBox="1">
            <a:spLocks/>
          </p:cNvSpPr>
          <p:nvPr/>
        </p:nvSpPr>
        <p:spPr bwMode="auto">
          <a:xfrm>
            <a:off x="621829"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Revisar las pruebas anteriormente creadas e identificar el </a:t>
            </a:r>
            <a:r>
              <a:rPr lang="es-PE" sz="2800" dirty="0" err="1" smtClean="0"/>
              <a:t>mock</a:t>
            </a:r>
            <a:r>
              <a:rPr lang="es-PE" sz="2800" dirty="0" smtClean="0"/>
              <a:t>.</a:t>
            </a:r>
          </a:p>
          <a:p>
            <a:r>
              <a:rPr lang="es-PE" sz="2800" dirty="0" smtClean="0"/>
              <a:t>Utilizar una framework para reemplazar el </a:t>
            </a:r>
            <a:r>
              <a:rPr lang="es-PE" sz="2800" dirty="0" err="1" smtClean="0"/>
              <a:t>mock</a:t>
            </a:r>
            <a:r>
              <a:rPr lang="es-PE" sz="2800" dirty="0" smtClean="0"/>
              <a:t> creado de forma manual.</a:t>
            </a:r>
          </a:p>
        </p:txBody>
      </p:sp>
    </p:spTree>
    <p:extLst>
      <p:ext uri="{BB962C8B-B14F-4D97-AF65-F5344CB8AC3E}">
        <p14:creationId xmlns:p14="http://schemas.microsoft.com/office/powerpoint/2010/main" val="38739826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1" y="1268760"/>
            <a:ext cx="8229600" cy="792088"/>
          </a:xfrm>
        </p:spPr>
        <p:txBody>
          <a:bodyPr/>
          <a:lstStyle/>
          <a:p>
            <a:r>
              <a:rPr lang="es-PE" dirty="0" smtClean="0">
                <a:solidFill>
                  <a:srgbClr val="00823B"/>
                </a:solidFill>
              </a:rPr>
              <a:t>Como los diferenciamos fácilmente</a:t>
            </a:r>
            <a:endParaRPr lang="es-PE" dirty="0">
              <a:solidFill>
                <a:srgbClr val="00823B"/>
              </a:solidFill>
            </a:endParaRPr>
          </a:p>
        </p:txBody>
      </p:sp>
      <p:sp>
        <p:nvSpPr>
          <p:cNvPr id="2" name="1 CuadroTexto"/>
          <p:cNvSpPr txBox="1"/>
          <p:nvPr/>
        </p:nvSpPr>
        <p:spPr>
          <a:xfrm>
            <a:off x="971601" y="2405206"/>
            <a:ext cx="7200800" cy="2554545"/>
          </a:xfrm>
          <a:prstGeom prst="rect">
            <a:avLst/>
          </a:prstGeom>
          <a:noFill/>
        </p:spPr>
        <p:txBody>
          <a:bodyPr wrap="square" rtlCol="0">
            <a:spAutoFit/>
          </a:bodyPr>
          <a:lstStyle/>
          <a:p>
            <a:r>
              <a:rPr lang="es-ES" sz="3600" dirty="0" err="1" smtClean="0">
                <a:solidFill>
                  <a:srgbClr val="FF0000"/>
                </a:solidFill>
              </a:rPr>
              <a:t>Stub</a:t>
            </a:r>
            <a:r>
              <a:rPr lang="es-ES" sz="3600" dirty="0" smtClean="0">
                <a:solidFill>
                  <a:srgbClr val="FF0000"/>
                </a:solidFill>
              </a:rPr>
              <a:t>: </a:t>
            </a:r>
            <a:r>
              <a:rPr lang="es-ES" sz="2800" dirty="0" smtClean="0"/>
              <a:t>El Test </a:t>
            </a:r>
            <a:r>
              <a:rPr lang="es-ES" sz="2800" dirty="0" err="1" smtClean="0"/>
              <a:t>Double</a:t>
            </a:r>
            <a:r>
              <a:rPr lang="es-ES" sz="2800" dirty="0" smtClean="0"/>
              <a:t> que permite que el test pueda terminar su ejecución.</a:t>
            </a:r>
            <a:endParaRPr lang="es-ES" sz="2800" dirty="0"/>
          </a:p>
          <a:p>
            <a:endParaRPr lang="es-ES" sz="2800" dirty="0" smtClean="0"/>
          </a:p>
          <a:p>
            <a:r>
              <a:rPr lang="es-ES" sz="3600" dirty="0" err="1" smtClean="0">
                <a:solidFill>
                  <a:srgbClr val="FF0000"/>
                </a:solidFill>
              </a:rPr>
              <a:t>Mock</a:t>
            </a:r>
            <a:r>
              <a:rPr lang="es-ES" sz="3600" dirty="0" smtClean="0">
                <a:solidFill>
                  <a:srgbClr val="FF0000"/>
                </a:solidFill>
              </a:rPr>
              <a:t>: </a:t>
            </a:r>
            <a:r>
              <a:rPr lang="es-ES" sz="2800" dirty="0" smtClean="0"/>
              <a:t>El Test </a:t>
            </a:r>
            <a:r>
              <a:rPr lang="es-ES" sz="2800" dirty="0" err="1" smtClean="0"/>
              <a:t>Double</a:t>
            </a:r>
            <a:r>
              <a:rPr lang="es-ES" sz="2800" dirty="0" smtClean="0"/>
              <a:t> sobre el cuál se realiza un aserto.</a:t>
            </a:r>
          </a:p>
        </p:txBody>
      </p:sp>
    </p:spTree>
    <p:extLst>
      <p:ext uri="{BB962C8B-B14F-4D97-AF65-F5344CB8AC3E}">
        <p14:creationId xmlns:p14="http://schemas.microsoft.com/office/powerpoint/2010/main" val="2405238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92391" y="116632"/>
            <a:ext cx="8229600" cy="720080"/>
          </a:xfrm>
        </p:spPr>
        <p:txBody>
          <a:bodyPr/>
          <a:lstStyle/>
          <a:p>
            <a:r>
              <a:rPr lang="es-PE" dirty="0" smtClean="0">
                <a:solidFill>
                  <a:srgbClr val="00823B"/>
                </a:solidFill>
              </a:rPr>
              <a:t>Explorando el API de </a:t>
            </a:r>
            <a:r>
              <a:rPr lang="es-PE" dirty="0" err="1" smtClean="0">
                <a:solidFill>
                  <a:srgbClr val="00823B"/>
                </a:solidFill>
              </a:rPr>
              <a:t>Moq</a:t>
            </a:r>
            <a:endParaRPr lang="es-PE" dirty="0">
              <a:solidFill>
                <a:srgbClr val="FF0000"/>
              </a:solidFill>
            </a:endParaRPr>
          </a:p>
        </p:txBody>
      </p:sp>
      <p:sp>
        <p:nvSpPr>
          <p:cNvPr id="4" name="3 CuadroTexto"/>
          <p:cNvSpPr txBox="1"/>
          <p:nvPr/>
        </p:nvSpPr>
        <p:spPr>
          <a:xfrm>
            <a:off x="319561" y="2008127"/>
            <a:ext cx="8208911" cy="492443"/>
          </a:xfrm>
          <a:prstGeom prst="rect">
            <a:avLst/>
          </a:prstGeom>
          <a:noFill/>
        </p:spPr>
        <p:txBody>
          <a:bodyPr wrap="square" rtlCol="0">
            <a:spAutoFit/>
          </a:bodyPr>
          <a:lstStyle/>
          <a:p>
            <a:pPr marL="457200" indent="-457200">
              <a:buFont typeface="Courier New" pitchFamily="49" charset="0"/>
              <a:buChar char="o"/>
            </a:pPr>
            <a:r>
              <a:rPr lang="es-ES" sz="2600" dirty="0" err="1" smtClean="0"/>
              <a:t>Stubbing</a:t>
            </a:r>
            <a:endParaRPr lang="es-ES" sz="2600" dirty="0" smtClean="0"/>
          </a:p>
        </p:txBody>
      </p:sp>
      <p:sp>
        <p:nvSpPr>
          <p:cNvPr id="6" name="5 CuadroTexto"/>
          <p:cNvSpPr txBox="1"/>
          <p:nvPr/>
        </p:nvSpPr>
        <p:spPr>
          <a:xfrm>
            <a:off x="317763" y="5208415"/>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a:solidFill>
                  <a:schemeClr val="tx1"/>
                </a:solidFill>
              </a:rPr>
              <a:t>Verificar comportamiento</a:t>
            </a:r>
          </a:p>
        </p:txBody>
      </p:sp>
      <p:sp>
        <p:nvSpPr>
          <p:cNvPr id="7" name="6 CuadroTexto"/>
          <p:cNvSpPr txBox="1"/>
          <p:nvPr/>
        </p:nvSpPr>
        <p:spPr>
          <a:xfrm>
            <a:off x="317765" y="3031315"/>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err="1">
                <a:solidFill>
                  <a:schemeClr val="tx1"/>
                </a:solidFill>
              </a:rPr>
              <a:t>Argument</a:t>
            </a:r>
            <a:r>
              <a:rPr lang="es-ES" dirty="0">
                <a:solidFill>
                  <a:schemeClr val="tx1"/>
                </a:solidFill>
              </a:rPr>
              <a:t> </a:t>
            </a:r>
            <a:r>
              <a:rPr lang="es-ES" dirty="0" err="1">
                <a:solidFill>
                  <a:schemeClr val="tx1"/>
                </a:solidFill>
              </a:rPr>
              <a:t>Matchers</a:t>
            </a:r>
            <a:endParaRPr lang="es-ES" dirty="0">
              <a:solidFill>
                <a:schemeClr val="tx1"/>
              </a:solidFill>
            </a:endParaRPr>
          </a:p>
        </p:txBody>
      </p:sp>
      <p:sp>
        <p:nvSpPr>
          <p:cNvPr id="8" name="7 CuadroTexto"/>
          <p:cNvSpPr txBox="1"/>
          <p:nvPr/>
        </p:nvSpPr>
        <p:spPr>
          <a:xfrm>
            <a:off x="317764" y="4127857"/>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err="1">
                <a:solidFill>
                  <a:schemeClr val="tx1"/>
                </a:solidFill>
              </a:rPr>
              <a:t>Stubbing</a:t>
            </a:r>
            <a:r>
              <a:rPr lang="es-ES" dirty="0">
                <a:solidFill>
                  <a:schemeClr val="tx1"/>
                </a:solidFill>
              </a:rPr>
              <a:t> </a:t>
            </a:r>
            <a:r>
              <a:rPr lang="es-ES" dirty="0" smtClean="0">
                <a:solidFill>
                  <a:schemeClr val="tx1"/>
                </a:solidFill>
              </a:rPr>
              <a:t>con </a:t>
            </a:r>
            <a:r>
              <a:rPr lang="es-ES" dirty="0">
                <a:solidFill>
                  <a:schemeClr val="tx1"/>
                </a:solidFill>
              </a:rPr>
              <a:t>excepciones</a:t>
            </a:r>
          </a:p>
        </p:txBody>
      </p:sp>
      <p:sp>
        <p:nvSpPr>
          <p:cNvPr id="10" name="9 CuadroTexto"/>
          <p:cNvSpPr txBox="1"/>
          <p:nvPr/>
        </p:nvSpPr>
        <p:spPr>
          <a:xfrm>
            <a:off x="319561" y="980728"/>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a:solidFill>
                  <a:schemeClr val="tx1"/>
                </a:solidFill>
              </a:rPr>
              <a:t>Creando un Test </a:t>
            </a:r>
            <a:r>
              <a:rPr lang="es-ES" dirty="0" err="1">
                <a:solidFill>
                  <a:schemeClr val="tx1"/>
                </a:solidFill>
              </a:rPr>
              <a:t>Double</a:t>
            </a:r>
            <a:endParaRPr lang="es-ES"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61" y="1497407"/>
            <a:ext cx="427680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61" y="2510802"/>
            <a:ext cx="8533333"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561" y="4641564"/>
            <a:ext cx="8561787"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766" y="3569657"/>
            <a:ext cx="8504877"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561" y="5742989"/>
            <a:ext cx="797760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1258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404664"/>
            <a:ext cx="8229600" cy="710952"/>
          </a:xfrm>
        </p:spPr>
        <p:txBody>
          <a:bodyPr/>
          <a:lstStyle/>
          <a:p>
            <a:r>
              <a:rPr lang="es-PE" dirty="0" smtClean="0">
                <a:solidFill>
                  <a:srgbClr val="00823B"/>
                </a:solidFill>
              </a:rPr>
              <a:t>Otros Test </a:t>
            </a:r>
            <a:r>
              <a:rPr lang="es-PE" dirty="0" err="1" smtClean="0">
                <a:solidFill>
                  <a:srgbClr val="00823B"/>
                </a:solidFill>
              </a:rPr>
              <a:t>Doubles</a:t>
            </a:r>
            <a:endParaRPr lang="es-PE" dirty="0">
              <a:solidFill>
                <a:srgbClr val="00823B"/>
              </a:solidFill>
            </a:endParaRPr>
          </a:p>
        </p:txBody>
      </p:sp>
      <p:sp>
        <p:nvSpPr>
          <p:cNvPr id="2" name="1 CuadroTexto"/>
          <p:cNvSpPr txBox="1"/>
          <p:nvPr/>
        </p:nvSpPr>
        <p:spPr>
          <a:xfrm>
            <a:off x="3249382" y="1613158"/>
            <a:ext cx="5181239" cy="1754326"/>
          </a:xfrm>
          <a:prstGeom prst="rect">
            <a:avLst/>
          </a:prstGeom>
          <a:noFill/>
        </p:spPr>
        <p:txBody>
          <a:bodyPr wrap="square" rtlCol="0">
            <a:spAutoFit/>
          </a:bodyPr>
          <a:lstStyle/>
          <a:p>
            <a:pPr algn="ctr"/>
            <a:r>
              <a:rPr lang="es-ES" sz="3600" dirty="0" err="1" smtClean="0">
                <a:solidFill>
                  <a:srgbClr val="FF0000"/>
                </a:solidFill>
              </a:rPr>
              <a:t>Dummy</a:t>
            </a:r>
            <a:endParaRPr lang="es-ES" sz="2400" dirty="0" smtClean="0">
              <a:solidFill>
                <a:srgbClr val="FF0000"/>
              </a:solidFill>
            </a:endParaRPr>
          </a:p>
          <a:p>
            <a:pPr algn="ctr"/>
            <a:r>
              <a:rPr lang="es-ES" sz="2400" dirty="0" smtClean="0"/>
              <a:t>Objetos </a:t>
            </a:r>
            <a:r>
              <a:rPr lang="es-ES" sz="2400" dirty="0"/>
              <a:t>que se encuentran instanciados pero nunca se utilizan, usualmente para llenar una lista de parámetros.</a:t>
            </a: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078" y="1244791"/>
            <a:ext cx="2540000" cy="2667000"/>
          </a:xfrm>
          <a:prstGeom prst="rect">
            <a:avLst/>
          </a:prstGeom>
          <a:ln>
            <a:noFill/>
          </a:ln>
          <a:effectLst>
            <a:softEdge rad="112500"/>
          </a:effectLst>
        </p:spPr>
      </p:pic>
      <p:pic>
        <p:nvPicPr>
          <p:cNvPr id="6"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5405" y="4234103"/>
            <a:ext cx="3463059" cy="2053952"/>
          </a:xfrm>
          <a:prstGeom prst="rect">
            <a:avLst/>
          </a:prstGeom>
          <a:ln>
            <a:noFill/>
          </a:ln>
          <a:effectLst>
            <a:softEdge rad="112500"/>
          </a:effectLst>
        </p:spPr>
      </p:pic>
      <p:sp>
        <p:nvSpPr>
          <p:cNvPr id="7" name="6 CuadroTexto"/>
          <p:cNvSpPr txBox="1"/>
          <p:nvPr/>
        </p:nvSpPr>
        <p:spPr>
          <a:xfrm>
            <a:off x="179512" y="4081576"/>
            <a:ext cx="5181239" cy="2185214"/>
          </a:xfrm>
          <a:prstGeom prst="rect">
            <a:avLst/>
          </a:prstGeom>
          <a:noFill/>
        </p:spPr>
        <p:txBody>
          <a:bodyPr wrap="square" rtlCol="0">
            <a:spAutoFit/>
          </a:bodyPr>
          <a:lstStyle/>
          <a:p>
            <a:pPr algn="ctr"/>
            <a:r>
              <a:rPr lang="es-ES" sz="4000" dirty="0" err="1" smtClean="0">
                <a:solidFill>
                  <a:srgbClr val="FF0000"/>
                </a:solidFill>
              </a:rPr>
              <a:t>Fake</a:t>
            </a:r>
            <a:endParaRPr lang="es-ES" sz="2400" dirty="0" smtClean="0">
              <a:solidFill>
                <a:srgbClr val="FF0000"/>
              </a:solidFill>
            </a:endParaRPr>
          </a:p>
          <a:p>
            <a:pPr algn="ctr"/>
            <a:r>
              <a:rPr lang="es-ES" sz="2400" dirty="0" smtClean="0"/>
              <a:t>Remplazan a la dependencia real por razones diferentes a verificar salidas o comportamientos. Tienen la misma  funcionalidad pero más sencilla</a:t>
            </a:r>
            <a:endParaRPr lang="es-ES" sz="2400" dirty="0"/>
          </a:p>
        </p:txBody>
      </p:sp>
    </p:spTree>
    <p:extLst>
      <p:ext uri="{BB962C8B-B14F-4D97-AF65-F5344CB8AC3E}">
        <p14:creationId xmlns:p14="http://schemas.microsoft.com/office/powerpoint/2010/main" val="41072642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Snahider\Desktop\FullStack.png"/>
          <p:cNvPicPr>
            <a:picLocks noChangeAspect="1" noChangeArrowheads="1"/>
          </p:cNvPicPr>
          <p:nvPr/>
        </p:nvPicPr>
        <p:blipFill rotWithShape="1">
          <a:blip r:embed="rId3">
            <a:extLst>
              <a:ext uri="{28A0092B-C50C-407E-A947-70E740481C1C}">
                <a14:useLocalDpi xmlns:a14="http://schemas.microsoft.com/office/drawing/2010/main" val="0"/>
              </a:ext>
            </a:extLst>
          </a:blip>
          <a:srcRect b="2424"/>
          <a:stretch/>
        </p:blipFill>
        <p:spPr bwMode="auto">
          <a:xfrm>
            <a:off x="0" y="1116178"/>
            <a:ext cx="9144000" cy="5481174"/>
          </a:xfrm>
          <a:prstGeom prst="rect">
            <a:avLst/>
          </a:prstGeom>
          <a:noFill/>
          <a:extLst>
            <a:ext uri="{909E8E84-426E-40DD-AFC4-6F175D3DCCD1}">
              <a14:hiddenFill xmlns:a14="http://schemas.microsoft.com/office/drawing/2010/main">
                <a:solidFill>
                  <a:srgbClr val="FFFFFF"/>
                </a:solidFill>
              </a14:hiddenFill>
            </a:ext>
          </a:extLst>
        </p:spPr>
      </p:pic>
      <p:sp>
        <p:nvSpPr>
          <p:cNvPr id="11" name="2 Título"/>
          <p:cNvSpPr>
            <a:spLocks noGrp="1"/>
          </p:cNvSpPr>
          <p:nvPr>
            <p:ph type="title"/>
          </p:nvPr>
        </p:nvSpPr>
        <p:spPr>
          <a:xfrm>
            <a:off x="457200" y="188640"/>
            <a:ext cx="8229600" cy="792088"/>
          </a:xfrm>
        </p:spPr>
        <p:txBody>
          <a:bodyPr/>
          <a:lstStyle/>
          <a:p>
            <a:r>
              <a:rPr lang="es-PE" dirty="0" smtClean="0">
                <a:solidFill>
                  <a:srgbClr val="00823B"/>
                </a:solidFill>
              </a:rPr>
              <a:t>¿Dónde aplicar Mocking</a:t>
            </a:r>
            <a:r>
              <a:rPr lang="en-US" dirty="0" smtClean="0">
                <a:solidFill>
                  <a:srgbClr val="00823B"/>
                </a:solidFill>
              </a:rPr>
              <a:t>?</a:t>
            </a:r>
            <a:endParaRPr lang="es-PE" dirty="0">
              <a:solidFill>
                <a:srgbClr val="00823B"/>
              </a:solidFill>
            </a:endParaRPr>
          </a:p>
        </p:txBody>
      </p:sp>
      <p:sp>
        <p:nvSpPr>
          <p:cNvPr id="7" name="6 Rectángulo redondeado"/>
          <p:cNvSpPr/>
          <p:nvPr/>
        </p:nvSpPr>
        <p:spPr>
          <a:xfrm>
            <a:off x="1459737" y="2765011"/>
            <a:ext cx="3672000" cy="864000"/>
          </a:xfrm>
          <a:prstGeom prst="roundRect">
            <a:avLst/>
          </a:prstGeom>
          <a:noFill/>
          <a:ln w="1016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solidFill>
                <a:schemeClr val="dk1"/>
              </a:solidFill>
            </a:endParaRPr>
          </a:p>
        </p:txBody>
      </p:sp>
      <p:sp>
        <p:nvSpPr>
          <p:cNvPr id="12" name="11 CuadroTexto"/>
          <p:cNvSpPr txBox="1"/>
          <p:nvPr/>
        </p:nvSpPr>
        <p:spPr>
          <a:xfrm>
            <a:off x="5581780" y="1397094"/>
            <a:ext cx="3347864" cy="1815882"/>
          </a:xfrm>
          <a:prstGeom prst="rect">
            <a:avLst/>
          </a:prstGeom>
          <a:noFill/>
        </p:spPr>
        <p:txBody>
          <a:bodyPr wrap="square" rtlCol="0">
            <a:spAutoFit/>
          </a:bodyPr>
          <a:lstStyle/>
          <a:p>
            <a:pPr algn="ctr"/>
            <a:r>
              <a:rPr lang="es-PE" sz="2800" b="1" dirty="0" smtClean="0">
                <a:solidFill>
                  <a:srgbClr val="C00000"/>
                </a:solidFill>
              </a:rPr>
              <a:t>Clases con dependencias que necesiten probarse unitariamente.</a:t>
            </a:r>
            <a:endParaRPr lang="es-PE" sz="2800" b="1" dirty="0">
              <a:solidFill>
                <a:srgbClr val="C00000"/>
              </a:solidFill>
            </a:endParaRPr>
          </a:p>
        </p:txBody>
      </p:sp>
      <p:sp>
        <p:nvSpPr>
          <p:cNvPr id="6" name="5 Rectángulo redondeado"/>
          <p:cNvSpPr/>
          <p:nvPr/>
        </p:nvSpPr>
        <p:spPr>
          <a:xfrm>
            <a:off x="1459737" y="4077072"/>
            <a:ext cx="3672000" cy="864000"/>
          </a:xfrm>
          <a:prstGeom prst="roundRect">
            <a:avLst/>
          </a:prstGeom>
          <a:noFill/>
          <a:ln w="76200">
            <a:solidFill>
              <a:srgbClr val="C00000"/>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solidFill>
                <a:schemeClr val="dk1"/>
              </a:solidFill>
            </a:endParaRPr>
          </a:p>
        </p:txBody>
      </p:sp>
      <p:cxnSp>
        <p:nvCxnSpPr>
          <p:cNvPr id="3" name="2 Conector recto de flecha"/>
          <p:cNvCxnSpPr/>
          <p:nvPr/>
        </p:nvCxnSpPr>
        <p:spPr>
          <a:xfrm>
            <a:off x="3278152" y="3629011"/>
            <a:ext cx="0" cy="448061"/>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242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412776"/>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Realizar pruebas unitarias a clases con dependencias</a:t>
            </a:r>
            <a:endParaRPr lang="es-PE" dirty="0">
              <a:solidFill>
                <a:srgbClr val="00B050"/>
              </a:solidFill>
            </a:endParaRPr>
          </a:p>
        </p:txBody>
      </p:sp>
      <p:sp>
        <p:nvSpPr>
          <p:cNvPr id="4" name="5 Marcador de contenido"/>
          <p:cNvSpPr txBox="1">
            <a:spLocks/>
          </p:cNvSpPr>
          <p:nvPr/>
        </p:nvSpPr>
        <p:spPr bwMode="auto">
          <a:xfrm>
            <a:off x="467544" y="3615546"/>
            <a:ext cx="8208912" cy="12536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Utilizar </a:t>
            </a:r>
            <a:r>
              <a:rPr lang="es-PE" sz="2800" dirty="0" err="1" smtClean="0"/>
              <a:t>stubs</a:t>
            </a:r>
            <a:r>
              <a:rPr lang="es-PE" sz="2800" dirty="0" smtClean="0"/>
              <a:t> y </a:t>
            </a:r>
            <a:r>
              <a:rPr lang="es-PE" sz="2800" dirty="0" err="1" smtClean="0"/>
              <a:t>mocks</a:t>
            </a:r>
            <a:r>
              <a:rPr lang="es-PE" sz="2800" dirty="0" smtClean="0"/>
              <a:t> para realizar pruebas unitarias a la clase "</a:t>
            </a:r>
            <a:r>
              <a:rPr lang="es-PE" sz="2800" dirty="0" err="1" smtClean="0"/>
              <a:t>CostoEnvioService</a:t>
            </a:r>
            <a:r>
              <a:rPr lang="es-PE" sz="2800" dirty="0" smtClean="0"/>
              <a:t>" y "</a:t>
            </a:r>
            <a:r>
              <a:rPr lang="es-PE" sz="2800" dirty="0" err="1" smtClean="0"/>
              <a:t>OrdenService</a:t>
            </a:r>
            <a:r>
              <a:rPr lang="es-PE" sz="2800" dirty="0" smtClean="0"/>
              <a:t>"</a:t>
            </a:r>
          </a:p>
        </p:txBody>
      </p:sp>
    </p:spTree>
    <p:extLst>
      <p:ext uri="{BB962C8B-B14F-4D97-AF65-F5344CB8AC3E}">
        <p14:creationId xmlns:p14="http://schemas.microsoft.com/office/powerpoint/2010/main" val="3006028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5 Marcador de contenido"/>
          <p:cNvSpPr txBox="1">
            <a:spLocks/>
          </p:cNvSpPr>
          <p:nvPr/>
        </p:nvSpPr>
        <p:spPr bwMode="auto">
          <a:xfrm>
            <a:off x="306029" y="1196752"/>
            <a:ext cx="8523356" cy="36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t>La testeabilidad es un </a:t>
            </a:r>
            <a:r>
              <a:rPr lang="es-PE" sz="2600" dirty="0" smtClean="0">
                <a:solidFill>
                  <a:srgbClr val="FFC000"/>
                </a:solidFill>
              </a:rPr>
              <a:t>atributo de calidad del código</a:t>
            </a:r>
            <a:r>
              <a:rPr lang="es-PE" sz="2600" dirty="0" smtClean="0">
                <a:solidFill>
                  <a:srgbClr val="FF0000"/>
                </a:solidFill>
              </a:rPr>
              <a:t> </a:t>
            </a:r>
            <a:r>
              <a:rPr lang="es-PE" sz="2600" dirty="0" smtClean="0"/>
              <a:t>que permite que las pruebas automatizadas sean realizadas de manera fácil y efectiva.</a:t>
            </a:r>
          </a:p>
          <a:p>
            <a:pPr marL="0" indent="0">
              <a:buNone/>
            </a:pPr>
            <a:endParaRPr lang="es-PE" sz="2600" dirty="0"/>
          </a:p>
          <a:p>
            <a:r>
              <a:rPr lang="es-PE" sz="2600" dirty="0" smtClean="0"/>
              <a:t>La testeabilidad por lo general es </a:t>
            </a:r>
            <a:r>
              <a:rPr lang="es-PE" sz="2600" dirty="0" smtClean="0">
                <a:solidFill>
                  <a:srgbClr val="FFC000"/>
                </a:solidFill>
              </a:rPr>
              <a:t>señal de un buen diseño.</a:t>
            </a:r>
          </a:p>
          <a:p>
            <a:endParaRPr lang="es-PE" sz="2400" dirty="0" smtClean="0">
              <a:solidFill>
                <a:srgbClr val="FF0000"/>
              </a:solidFill>
            </a:endParaRPr>
          </a:p>
          <a:p>
            <a:r>
              <a:rPr lang="es-PE" sz="2600" dirty="0"/>
              <a:t>Si queremos que un código sea testeable, debemos </a:t>
            </a:r>
            <a:r>
              <a:rPr lang="es-PE" sz="2600" dirty="0" smtClean="0">
                <a:solidFill>
                  <a:srgbClr val="FFC000"/>
                </a:solidFill>
              </a:rPr>
              <a:t>escribir pensando </a:t>
            </a:r>
            <a:r>
              <a:rPr lang="es-PE" sz="2600" dirty="0">
                <a:solidFill>
                  <a:srgbClr val="FFC000"/>
                </a:solidFill>
              </a:rPr>
              <a:t>en la testeabilidad.</a:t>
            </a:r>
          </a:p>
          <a:p>
            <a:endParaRPr lang="es-PE" sz="2400" dirty="0">
              <a:solidFill>
                <a:srgbClr val="FF0000"/>
              </a:solidFill>
            </a:endParaRPr>
          </a:p>
        </p:txBody>
      </p:sp>
      <p:sp>
        <p:nvSpPr>
          <p:cNvPr id="2" name="1 Rectángulo"/>
          <p:cNvSpPr/>
          <p:nvPr/>
        </p:nvSpPr>
        <p:spPr>
          <a:xfrm>
            <a:off x="296939" y="5085184"/>
            <a:ext cx="8523356" cy="1077218"/>
          </a:xfrm>
          <a:prstGeom prst="rect">
            <a:avLst/>
          </a:prstGeom>
        </p:spPr>
        <p:txBody>
          <a:bodyPr wrap="square">
            <a:spAutoFit/>
          </a:bodyPr>
          <a:lstStyle/>
          <a:p>
            <a:pPr algn="ctr"/>
            <a:r>
              <a:rPr lang="es-PE" sz="3200" dirty="0">
                <a:solidFill>
                  <a:srgbClr val="FF0000"/>
                </a:solidFill>
              </a:rPr>
              <a:t>No  cualquier código puede ser probado de manera unitaria.</a:t>
            </a:r>
          </a:p>
        </p:txBody>
      </p:sp>
      <p:sp>
        <p:nvSpPr>
          <p:cNvPr id="6" name="2 Título"/>
          <p:cNvSpPr txBox="1">
            <a:spLocks/>
          </p:cNvSpPr>
          <p:nvPr/>
        </p:nvSpPr>
        <p:spPr bwMode="auto">
          <a:xfrm>
            <a:off x="0" y="255786"/>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smtClean="0">
                <a:solidFill>
                  <a:srgbClr val="00823B"/>
                </a:solidFill>
              </a:rPr>
              <a:t>Testeabilidad</a:t>
            </a:r>
            <a:endParaRPr lang="en-US" dirty="0">
              <a:solidFill>
                <a:srgbClr val="00823B"/>
              </a:solidFill>
            </a:endParaRPr>
          </a:p>
        </p:txBody>
      </p:sp>
    </p:spTree>
    <p:extLst>
      <p:ext uri="{BB962C8B-B14F-4D97-AF65-F5344CB8AC3E}">
        <p14:creationId xmlns:p14="http://schemas.microsoft.com/office/powerpoint/2010/main" val="6094597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908720"/>
            <a:ext cx="8229600" cy="720000"/>
          </a:xfrm>
        </p:spPr>
        <p:txBody>
          <a:bodyPr/>
          <a:lstStyle/>
          <a:p>
            <a:r>
              <a:rPr lang="es-PE" dirty="0" err="1" smtClean="0">
                <a:solidFill>
                  <a:srgbClr val="00823B"/>
                </a:solidFill>
              </a:rPr>
              <a:t>Code</a:t>
            </a:r>
            <a:r>
              <a:rPr lang="es-PE" dirty="0" smtClean="0">
                <a:solidFill>
                  <a:srgbClr val="00823B"/>
                </a:solidFill>
              </a:rPr>
              <a:t> </a:t>
            </a:r>
            <a:r>
              <a:rPr lang="es-PE" dirty="0" err="1" smtClean="0">
                <a:solidFill>
                  <a:srgbClr val="00823B"/>
                </a:solidFill>
              </a:rPr>
              <a:t>Coverage</a:t>
            </a:r>
            <a:endParaRPr lang="es-PE" dirty="0">
              <a:solidFill>
                <a:srgbClr val="00823B"/>
              </a:solidFill>
            </a:endParaRPr>
          </a:p>
        </p:txBody>
      </p:sp>
      <p:sp>
        <p:nvSpPr>
          <p:cNvPr id="6" name="5 Marcador de contenido"/>
          <p:cNvSpPr txBox="1">
            <a:spLocks/>
          </p:cNvSpPr>
          <p:nvPr/>
        </p:nvSpPr>
        <p:spPr bwMode="auto">
          <a:xfrm>
            <a:off x="565765" y="2437731"/>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Valor cuantitativo que indica que cantidad del código ha sido ejercitada por un conjunto de casos de prueba.</a:t>
            </a:r>
          </a:p>
        </p:txBody>
      </p:sp>
      <p:sp>
        <p:nvSpPr>
          <p:cNvPr id="10" name="9 Rectángulo"/>
          <p:cNvSpPr/>
          <p:nvPr/>
        </p:nvSpPr>
        <p:spPr>
          <a:xfrm>
            <a:off x="1071739" y="4021907"/>
            <a:ext cx="6980940" cy="1384995"/>
          </a:xfrm>
          <a:prstGeom prst="rect">
            <a:avLst/>
          </a:prstGeom>
        </p:spPr>
        <p:txBody>
          <a:bodyPr wrap="square">
            <a:spAutoFit/>
          </a:bodyPr>
          <a:lstStyle/>
          <a:p>
            <a:pPr marL="457200" indent="-457200">
              <a:buFont typeface="Courier New" pitchFamily="49" charset="0"/>
              <a:buChar char="o"/>
            </a:pPr>
            <a:r>
              <a:rPr lang="es-PE" sz="2800" dirty="0">
                <a:solidFill>
                  <a:srgbClr val="FF0000"/>
                </a:solidFill>
              </a:rPr>
              <a:t>.</a:t>
            </a:r>
            <a:r>
              <a:rPr lang="es-PE" sz="2800" dirty="0" smtClean="0">
                <a:solidFill>
                  <a:srgbClr val="FF0000"/>
                </a:solidFill>
              </a:rPr>
              <a:t>NET:  </a:t>
            </a:r>
            <a:r>
              <a:rPr lang="es-PE" sz="2400" dirty="0" err="1" smtClean="0"/>
              <a:t>NCover</a:t>
            </a:r>
            <a:r>
              <a:rPr lang="es-PE" sz="2400" dirty="0" smtClean="0"/>
              <a:t>, Visual Studio, </a:t>
            </a:r>
            <a:r>
              <a:rPr lang="es-PE" sz="2400" dirty="0" err="1"/>
              <a:t>NCrunch</a:t>
            </a:r>
            <a:r>
              <a:rPr lang="es-PE" sz="2400" dirty="0"/>
              <a:t>, </a:t>
            </a:r>
            <a:r>
              <a:rPr lang="es-PE" sz="2400" dirty="0" err="1"/>
              <a:t>OpenCover</a:t>
            </a:r>
            <a:endParaRPr lang="es-PE" sz="2400" dirty="0" smtClean="0"/>
          </a:p>
          <a:p>
            <a:pPr marL="457200" indent="-457200">
              <a:buFont typeface="Courier New" pitchFamily="49" charset="0"/>
              <a:buChar char="o"/>
            </a:pPr>
            <a:r>
              <a:rPr lang="es-PE" sz="2800" dirty="0" smtClean="0">
                <a:solidFill>
                  <a:srgbClr val="FF0000"/>
                </a:solidFill>
              </a:rPr>
              <a:t>Java:  </a:t>
            </a:r>
            <a:r>
              <a:rPr lang="es-PE" sz="2400" dirty="0" err="1" smtClean="0"/>
              <a:t>Clover</a:t>
            </a:r>
            <a:r>
              <a:rPr lang="es-PE" sz="2400" dirty="0" smtClean="0"/>
              <a:t>, EMMA, Cobertura</a:t>
            </a:r>
          </a:p>
          <a:p>
            <a:pPr marL="457200" indent="-457200">
              <a:buFont typeface="Courier New" pitchFamily="49" charset="0"/>
              <a:buChar char="o"/>
            </a:pPr>
            <a:r>
              <a:rPr lang="es-PE" sz="2800" dirty="0" smtClean="0">
                <a:solidFill>
                  <a:srgbClr val="FF0000"/>
                </a:solidFill>
              </a:rPr>
              <a:t>Ruby</a:t>
            </a:r>
            <a:r>
              <a:rPr lang="es-PE" sz="2800" dirty="0">
                <a:solidFill>
                  <a:srgbClr val="FF0000"/>
                </a:solidFill>
              </a:rPr>
              <a:t>: </a:t>
            </a:r>
            <a:r>
              <a:rPr lang="es-PE" sz="2400" dirty="0" err="1" smtClean="0"/>
              <a:t>RCov</a:t>
            </a:r>
            <a:endParaRPr lang="es-PE" sz="2400" dirty="0"/>
          </a:p>
        </p:txBody>
      </p:sp>
      <p:sp>
        <p:nvSpPr>
          <p:cNvPr id="11" name="5 Marcador de contenido"/>
          <p:cNvSpPr txBox="1">
            <a:spLocks/>
          </p:cNvSpPr>
          <p:nvPr/>
        </p:nvSpPr>
        <p:spPr bwMode="auto">
          <a:xfrm>
            <a:off x="565767" y="1772816"/>
            <a:ext cx="799288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Métrica de calidad del software.</a:t>
            </a:r>
          </a:p>
        </p:txBody>
      </p:sp>
    </p:spTree>
    <p:extLst>
      <p:ext uri="{BB962C8B-B14F-4D97-AF65-F5344CB8AC3E}">
        <p14:creationId xmlns:p14="http://schemas.microsoft.com/office/powerpoint/2010/main" val="29346675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764704"/>
            <a:ext cx="8229600" cy="237626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Medir el </a:t>
            </a:r>
            <a:r>
              <a:rPr lang="es-PE" dirty="0" err="1" smtClean="0">
                <a:solidFill>
                  <a:srgbClr val="00B050"/>
                </a:solidFill>
              </a:rPr>
              <a:t>Code</a:t>
            </a:r>
            <a:r>
              <a:rPr lang="es-PE" dirty="0" smtClean="0">
                <a:solidFill>
                  <a:srgbClr val="00B050"/>
                </a:solidFill>
              </a:rPr>
              <a:t> </a:t>
            </a:r>
            <a:r>
              <a:rPr lang="es-PE" dirty="0" err="1" smtClean="0">
                <a:solidFill>
                  <a:srgbClr val="00B050"/>
                </a:solidFill>
              </a:rPr>
              <a:t>Coverage</a:t>
            </a:r>
            <a:r>
              <a:rPr lang="es-PE" dirty="0" smtClean="0">
                <a:solidFill>
                  <a:srgbClr val="00B050"/>
                </a:solidFill>
              </a:rPr>
              <a:t> en una aplicación.</a:t>
            </a:r>
            <a:endParaRPr lang="es-PE" dirty="0">
              <a:solidFill>
                <a:srgbClr val="00B050"/>
              </a:solidFill>
            </a:endParaRPr>
          </a:p>
        </p:txBody>
      </p:sp>
      <p:sp>
        <p:nvSpPr>
          <p:cNvPr id="7" name="5 Marcador de contenido"/>
          <p:cNvSpPr txBox="1">
            <a:spLocks/>
          </p:cNvSpPr>
          <p:nvPr/>
        </p:nvSpPr>
        <p:spPr bwMode="auto">
          <a:xfrm>
            <a:off x="611560"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Medir el </a:t>
            </a:r>
            <a:r>
              <a:rPr lang="es-PE" sz="2800" dirty="0" err="1" smtClean="0"/>
              <a:t>code</a:t>
            </a:r>
            <a:r>
              <a:rPr lang="es-PE" sz="2800" dirty="0" smtClean="0"/>
              <a:t> </a:t>
            </a:r>
            <a:r>
              <a:rPr lang="es-PE" sz="2800" dirty="0" err="1" smtClean="0"/>
              <a:t>coverage</a:t>
            </a:r>
            <a:r>
              <a:rPr lang="es-PE" sz="2800" dirty="0" smtClean="0"/>
              <a:t> utilizando las herramientas integradas dentro de los IDES.</a:t>
            </a:r>
          </a:p>
          <a:p>
            <a:r>
              <a:rPr lang="es-PE" sz="2800" dirty="0" smtClean="0"/>
              <a:t>Analizar los resultados e identificar las áreas que no han sido ejercidas por ninguna prueba.</a:t>
            </a:r>
          </a:p>
        </p:txBody>
      </p:sp>
    </p:spTree>
    <p:extLst>
      <p:ext uri="{BB962C8B-B14F-4D97-AF65-F5344CB8AC3E}">
        <p14:creationId xmlns:p14="http://schemas.microsoft.com/office/powerpoint/2010/main" val="14777993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965" y="319418"/>
            <a:ext cx="8964488" cy="1224136"/>
          </a:xfrm>
        </p:spPr>
        <p:txBody>
          <a:bodyPr/>
          <a:lstStyle/>
          <a:p>
            <a:r>
              <a:rPr lang="es-PE" dirty="0" smtClean="0">
                <a:solidFill>
                  <a:srgbClr val="00823B"/>
                </a:solidFill>
              </a:rPr>
              <a:t>¿ Tenemos que lograr 100%  </a:t>
            </a:r>
            <a:br>
              <a:rPr lang="es-PE" dirty="0" smtClean="0">
                <a:solidFill>
                  <a:srgbClr val="00823B"/>
                </a:solidFill>
              </a:rPr>
            </a:br>
            <a:r>
              <a:rPr lang="es-PE" dirty="0" smtClean="0">
                <a:solidFill>
                  <a:srgbClr val="00823B"/>
                </a:solidFill>
              </a:rPr>
              <a:t>de </a:t>
            </a:r>
            <a:r>
              <a:rPr lang="es-PE" dirty="0" err="1" smtClean="0">
                <a:solidFill>
                  <a:srgbClr val="00823B"/>
                </a:solidFill>
              </a:rPr>
              <a:t>Coverage</a:t>
            </a:r>
            <a:r>
              <a:rPr lang="es-PE" dirty="0" smtClean="0">
                <a:solidFill>
                  <a:srgbClr val="00823B"/>
                </a:solidFill>
              </a:rPr>
              <a:t> ?</a:t>
            </a:r>
            <a:endParaRPr lang="es-PE" dirty="0">
              <a:solidFill>
                <a:srgbClr val="00823B"/>
              </a:solidFill>
            </a:endParaRPr>
          </a:p>
        </p:txBody>
      </p:sp>
      <p:sp>
        <p:nvSpPr>
          <p:cNvPr id="6" name="5 Marcador de contenido"/>
          <p:cNvSpPr txBox="1">
            <a:spLocks/>
          </p:cNvSpPr>
          <p:nvPr/>
        </p:nvSpPr>
        <p:spPr bwMode="auto">
          <a:xfrm>
            <a:off x="272234" y="1772547"/>
            <a:ext cx="8744626" cy="10138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El </a:t>
            </a:r>
            <a:r>
              <a:rPr lang="es-PE" sz="2800" dirty="0" err="1" smtClean="0"/>
              <a:t>coverage</a:t>
            </a:r>
            <a:r>
              <a:rPr lang="es-PE" sz="2800" dirty="0" smtClean="0"/>
              <a:t> no nos dice si hemos cubierto los caminos más riesgosos o si los caminos cubiertos han valido el esfuerzo. </a:t>
            </a:r>
          </a:p>
        </p:txBody>
      </p:sp>
      <p:sp>
        <p:nvSpPr>
          <p:cNvPr id="7" name="5 Marcador de contenido"/>
          <p:cNvSpPr txBox="1">
            <a:spLocks/>
          </p:cNvSpPr>
          <p:nvPr/>
        </p:nvSpPr>
        <p:spPr bwMode="auto">
          <a:xfrm>
            <a:off x="272234" y="3532984"/>
            <a:ext cx="7992888" cy="19442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s-ES"/>
            </a:defPPr>
            <a:lvl1pPr indent="0" algn="ctr" fontAlgn="base">
              <a:spcBef>
                <a:spcPct val="20000"/>
              </a:spcBef>
              <a:spcAft>
                <a:spcPct val="0"/>
              </a:spcAft>
              <a:buFont typeface="Arial" charset="0"/>
              <a:buNone/>
              <a:defRPr sz="2800"/>
            </a:lvl1pPr>
            <a:lvl2pPr marL="742950" indent="-285750" fontAlgn="base">
              <a:spcBef>
                <a:spcPct val="20000"/>
              </a:spcBef>
              <a:spcAft>
                <a:spcPct val="0"/>
              </a:spcAft>
              <a:buFont typeface="Arial" charset="0"/>
              <a:buChar char="–"/>
              <a:defRPr sz="2800"/>
            </a:lvl2pPr>
            <a:lvl3pPr marL="1143000" indent="-228600" fontAlgn="base">
              <a:spcBef>
                <a:spcPct val="20000"/>
              </a:spcBef>
              <a:spcAft>
                <a:spcPct val="0"/>
              </a:spcAft>
              <a:buFont typeface="Arial" charset="0"/>
              <a:buChar char="•"/>
              <a:defRPr sz="2400"/>
            </a:lvl3pPr>
            <a:lvl4pPr marL="1600200" indent="-228600" fontAlgn="base">
              <a:spcBef>
                <a:spcPct val="20000"/>
              </a:spcBef>
              <a:spcAft>
                <a:spcPct val="0"/>
              </a:spcAft>
              <a:buFont typeface="Arial" charset="0"/>
              <a:buChar char="–"/>
              <a:defRPr sz="2000"/>
            </a:lvl4pPr>
            <a:lvl5pPr marL="2057400" indent="-228600" fontAlgn="base">
              <a:spcBef>
                <a:spcPct val="20000"/>
              </a:spcBef>
              <a:spcAft>
                <a:spcPct val="0"/>
              </a:spcAft>
              <a:buFont typeface="Arial"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l"/>
            <a:r>
              <a:rPr lang="es-PE" dirty="0"/>
              <a:t>El valor adecuado depende de cada aplicación.</a:t>
            </a:r>
          </a:p>
          <a:p>
            <a:pPr lvl="1"/>
            <a:r>
              <a:rPr lang="es-PE" dirty="0" smtClean="0"/>
              <a:t>60</a:t>
            </a:r>
            <a:r>
              <a:rPr lang="es-PE" dirty="0"/>
              <a:t>% es un </a:t>
            </a:r>
            <a:r>
              <a:rPr lang="es-PE" dirty="0" smtClean="0"/>
              <a:t>valor aceptable</a:t>
            </a:r>
            <a:r>
              <a:rPr lang="es-PE" dirty="0"/>
              <a:t>.</a:t>
            </a:r>
          </a:p>
          <a:p>
            <a:pPr lvl="1"/>
            <a:r>
              <a:rPr lang="es-PE" dirty="0"/>
              <a:t>Valor proporcional a la complejidad </a:t>
            </a:r>
            <a:r>
              <a:rPr lang="es-PE" dirty="0" err="1"/>
              <a:t>ciclomática</a:t>
            </a:r>
            <a:r>
              <a:rPr lang="es-PE" dirty="0"/>
              <a:t>.</a:t>
            </a:r>
          </a:p>
        </p:txBody>
      </p:sp>
      <p:sp>
        <p:nvSpPr>
          <p:cNvPr id="9" name="8 CuadroTexto"/>
          <p:cNvSpPr txBox="1"/>
          <p:nvPr/>
        </p:nvSpPr>
        <p:spPr>
          <a:xfrm>
            <a:off x="1594673" y="2799216"/>
            <a:ext cx="6099748" cy="584775"/>
          </a:xfrm>
          <a:prstGeom prst="rect">
            <a:avLst/>
          </a:prstGeom>
          <a:noFill/>
        </p:spPr>
        <p:txBody>
          <a:bodyPr wrap="none" rtlCol="0">
            <a:spAutoFit/>
          </a:bodyPr>
          <a:lstStyle/>
          <a:p>
            <a:pPr algn="ctr"/>
            <a:r>
              <a:rPr lang="es-PE" sz="3200" dirty="0" smtClean="0">
                <a:solidFill>
                  <a:srgbClr val="FF0000"/>
                </a:solidFill>
              </a:rPr>
              <a:t>Lograr un balance costo - beneficio.</a:t>
            </a:r>
            <a:endParaRPr lang="es-PE" sz="3200" dirty="0">
              <a:solidFill>
                <a:srgbClr val="FF0000"/>
              </a:solidFill>
            </a:endParaRPr>
          </a:p>
        </p:txBody>
      </p:sp>
      <p:sp>
        <p:nvSpPr>
          <p:cNvPr id="12" name="11 CuadroTexto"/>
          <p:cNvSpPr txBox="1"/>
          <p:nvPr/>
        </p:nvSpPr>
        <p:spPr>
          <a:xfrm>
            <a:off x="166109" y="5229200"/>
            <a:ext cx="8956876" cy="584775"/>
          </a:xfrm>
          <a:prstGeom prst="rect">
            <a:avLst/>
          </a:prstGeom>
          <a:noFill/>
        </p:spPr>
        <p:txBody>
          <a:bodyPr wrap="none" rtlCol="0">
            <a:spAutoFit/>
          </a:bodyPr>
          <a:lstStyle/>
          <a:p>
            <a:pPr algn="ctr"/>
            <a:r>
              <a:rPr lang="es-PE" sz="3200" dirty="0">
                <a:solidFill>
                  <a:srgbClr val="FF0000"/>
                </a:solidFill>
              </a:rPr>
              <a:t>¿ Será suficiente pasar una única vez por un camino?</a:t>
            </a:r>
          </a:p>
        </p:txBody>
      </p:sp>
    </p:spTree>
    <p:extLst>
      <p:ext uri="{BB962C8B-B14F-4D97-AF65-F5344CB8AC3E}">
        <p14:creationId xmlns:p14="http://schemas.microsoft.com/office/powerpoint/2010/main" val="26532995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965" y="278936"/>
            <a:ext cx="8964488" cy="1224136"/>
          </a:xfrm>
        </p:spPr>
        <p:txBody>
          <a:bodyPr/>
          <a:lstStyle/>
          <a:p>
            <a:r>
              <a:rPr lang="es-PE" dirty="0" smtClean="0">
                <a:solidFill>
                  <a:srgbClr val="00823B"/>
                </a:solidFill>
              </a:rPr>
              <a:t>Costo vs Beneficio</a:t>
            </a:r>
            <a:br>
              <a:rPr lang="es-PE" dirty="0" smtClean="0">
                <a:solidFill>
                  <a:srgbClr val="00823B"/>
                </a:solidFill>
              </a:rPr>
            </a:br>
            <a:r>
              <a:rPr lang="es-PE" dirty="0" smtClean="0">
                <a:solidFill>
                  <a:srgbClr val="00823B"/>
                </a:solidFill>
              </a:rPr>
              <a:t>de las pruebas unitarias</a:t>
            </a:r>
            <a:endParaRPr lang="es-PE" dirty="0">
              <a:solidFill>
                <a:srgbClr val="00823B"/>
              </a:solidFill>
            </a:endParaRPr>
          </a:p>
        </p:txBody>
      </p:sp>
      <p:grpSp>
        <p:nvGrpSpPr>
          <p:cNvPr id="41" name="40 Grupo"/>
          <p:cNvGrpSpPr/>
          <p:nvPr/>
        </p:nvGrpSpPr>
        <p:grpSpPr>
          <a:xfrm>
            <a:off x="324264" y="1838256"/>
            <a:ext cx="8352928" cy="3985296"/>
            <a:chOff x="323528" y="2564904"/>
            <a:chExt cx="8352928" cy="3985296"/>
          </a:xfrm>
        </p:grpSpPr>
        <p:sp>
          <p:nvSpPr>
            <p:cNvPr id="10" name="9 Rectángulo redondeado"/>
            <p:cNvSpPr/>
            <p:nvPr/>
          </p:nvSpPr>
          <p:spPr>
            <a:xfrm>
              <a:off x="3329576" y="2801512"/>
              <a:ext cx="2520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Algoritmos</a:t>
              </a:r>
              <a:endParaRPr lang="es-ES" sz="2000" b="1" dirty="0">
                <a:solidFill>
                  <a:schemeClr val="tx1"/>
                </a:solidFill>
              </a:endParaRPr>
            </a:p>
          </p:txBody>
        </p:sp>
        <p:sp>
          <p:nvSpPr>
            <p:cNvPr id="12" name="11 Rectángulo redondeado"/>
            <p:cNvSpPr/>
            <p:nvPr/>
          </p:nvSpPr>
          <p:spPr>
            <a:xfrm>
              <a:off x="5849856" y="2801512"/>
              <a:ext cx="2520000" cy="1260000"/>
            </a:xfrm>
            <a:prstGeom prst="roundRect">
              <a:avLst>
                <a:gd name="adj" fmla="val 0"/>
              </a:avLst>
            </a:prstGeom>
            <a:solidFill>
              <a:schemeClr val="accent3">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solidFill>
                    <a:schemeClr val="tx1"/>
                  </a:solidFill>
                </a:rPr>
                <a:t>Código complicado – Necesita </a:t>
              </a:r>
              <a:r>
                <a:rPr lang="es-ES" sz="2000" b="1" dirty="0" err="1">
                  <a:solidFill>
                    <a:schemeClr val="tx1"/>
                  </a:solidFill>
                </a:rPr>
                <a:t>r</a:t>
              </a:r>
              <a:r>
                <a:rPr lang="es-ES" sz="2000" b="1" dirty="0" err="1" smtClean="0">
                  <a:solidFill>
                    <a:schemeClr val="tx1"/>
                  </a:solidFill>
                </a:rPr>
                <a:t>efactorizar</a:t>
              </a:r>
              <a:endParaRPr lang="es-ES" sz="2000" b="1" dirty="0">
                <a:solidFill>
                  <a:schemeClr val="tx1"/>
                </a:solidFill>
              </a:endParaRPr>
            </a:p>
          </p:txBody>
        </p:sp>
        <p:sp>
          <p:nvSpPr>
            <p:cNvPr id="13" name="12 Rectángulo redondeado"/>
            <p:cNvSpPr/>
            <p:nvPr/>
          </p:nvSpPr>
          <p:spPr>
            <a:xfrm>
              <a:off x="3329576" y="4055576"/>
              <a:ext cx="2520000" cy="1260000"/>
            </a:xfrm>
            <a:prstGeom prst="roundRect">
              <a:avLst>
                <a:gd name="adj" fmla="val 0"/>
              </a:avLst>
            </a:prstGeom>
            <a:solidFill>
              <a:schemeClr val="accent3">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solidFill>
                    <a:schemeClr val="tx1"/>
                  </a:solidFill>
                </a:rPr>
                <a:t>Código Trivial</a:t>
              </a:r>
            </a:p>
          </p:txBody>
        </p:sp>
        <p:sp>
          <p:nvSpPr>
            <p:cNvPr id="14" name="13 Rectángulo redondeado"/>
            <p:cNvSpPr/>
            <p:nvPr/>
          </p:nvSpPr>
          <p:spPr>
            <a:xfrm>
              <a:off x="5849856" y="4055576"/>
              <a:ext cx="2520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tx1"/>
                  </a:solidFill>
                </a:rPr>
                <a:t>Coordinadores</a:t>
              </a:r>
              <a:endParaRPr lang="es-ES" sz="2000" b="1" dirty="0">
                <a:solidFill>
                  <a:schemeClr val="tx1"/>
                </a:solidFill>
              </a:endParaRPr>
            </a:p>
          </p:txBody>
        </p:sp>
        <p:cxnSp>
          <p:nvCxnSpPr>
            <p:cNvPr id="15" name="14 Conector recto de flecha"/>
            <p:cNvCxnSpPr/>
            <p:nvPr/>
          </p:nvCxnSpPr>
          <p:spPr>
            <a:xfrm flipH="1" flipV="1">
              <a:off x="3310192" y="2564904"/>
              <a:ext cx="18288" cy="2769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p:nvPr/>
          </p:nvCxnSpPr>
          <p:spPr>
            <a:xfrm>
              <a:off x="3310192" y="5337384"/>
              <a:ext cx="53662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4406689" y="5337384"/>
              <a:ext cx="848309" cy="523220"/>
            </a:xfrm>
            <a:prstGeom prst="rect">
              <a:avLst/>
            </a:prstGeom>
            <a:noFill/>
          </p:spPr>
          <p:txBody>
            <a:bodyPr wrap="none" rtlCol="0">
              <a:spAutoFit/>
            </a:bodyPr>
            <a:lstStyle/>
            <a:p>
              <a:r>
                <a:rPr lang="es-PE" sz="2800" b="1" dirty="0" smtClean="0"/>
                <a:t>Bajo</a:t>
              </a:r>
              <a:endParaRPr lang="es-PE" sz="2800" b="1" dirty="0"/>
            </a:p>
          </p:txBody>
        </p:sp>
        <p:sp>
          <p:nvSpPr>
            <p:cNvPr id="30" name="29 CuadroTexto"/>
            <p:cNvSpPr txBox="1"/>
            <p:nvPr/>
          </p:nvSpPr>
          <p:spPr>
            <a:xfrm>
              <a:off x="6707502" y="5337384"/>
              <a:ext cx="804707" cy="523220"/>
            </a:xfrm>
            <a:prstGeom prst="rect">
              <a:avLst/>
            </a:prstGeom>
            <a:noFill/>
          </p:spPr>
          <p:txBody>
            <a:bodyPr wrap="none" rtlCol="0">
              <a:spAutoFit/>
            </a:bodyPr>
            <a:lstStyle/>
            <a:p>
              <a:r>
                <a:rPr lang="es-PE" sz="2800" b="1" dirty="0" smtClean="0"/>
                <a:t>Alto</a:t>
              </a:r>
              <a:endParaRPr lang="es-PE" sz="2800" b="1" dirty="0"/>
            </a:p>
          </p:txBody>
        </p:sp>
        <p:sp>
          <p:nvSpPr>
            <p:cNvPr id="33" name="32 CuadroTexto"/>
            <p:cNvSpPr txBox="1"/>
            <p:nvPr/>
          </p:nvSpPr>
          <p:spPr>
            <a:xfrm>
              <a:off x="2461883" y="4423966"/>
              <a:ext cx="848309" cy="523220"/>
            </a:xfrm>
            <a:prstGeom prst="rect">
              <a:avLst/>
            </a:prstGeom>
            <a:noFill/>
          </p:spPr>
          <p:txBody>
            <a:bodyPr wrap="none" rtlCol="0">
              <a:spAutoFit/>
            </a:bodyPr>
            <a:lstStyle/>
            <a:p>
              <a:r>
                <a:rPr lang="es-PE" sz="2800" b="1" dirty="0" smtClean="0"/>
                <a:t>Bajo</a:t>
              </a:r>
              <a:endParaRPr lang="es-PE" sz="2800" b="1" dirty="0"/>
            </a:p>
          </p:txBody>
        </p:sp>
        <p:sp>
          <p:nvSpPr>
            <p:cNvPr id="34" name="33 CuadroTexto"/>
            <p:cNvSpPr txBox="1"/>
            <p:nvPr/>
          </p:nvSpPr>
          <p:spPr>
            <a:xfrm>
              <a:off x="2483683" y="3169902"/>
              <a:ext cx="804707" cy="523220"/>
            </a:xfrm>
            <a:prstGeom prst="rect">
              <a:avLst/>
            </a:prstGeom>
            <a:noFill/>
          </p:spPr>
          <p:txBody>
            <a:bodyPr wrap="none" rtlCol="0">
              <a:spAutoFit/>
            </a:bodyPr>
            <a:lstStyle/>
            <a:p>
              <a:r>
                <a:rPr lang="es-PE" sz="2800" b="1" dirty="0" smtClean="0"/>
                <a:t>Alto</a:t>
              </a:r>
              <a:endParaRPr lang="es-PE" sz="2800" b="1" dirty="0"/>
            </a:p>
          </p:txBody>
        </p:sp>
        <p:sp>
          <p:nvSpPr>
            <p:cNvPr id="36" name="35 CuadroTexto"/>
            <p:cNvSpPr txBox="1"/>
            <p:nvPr/>
          </p:nvSpPr>
          <p:spPr>
            <a:xfrm>
              <a:off x="4355976" y="5842314"/>
              <a:ext cx="3053144" cy="707886"/>
            </a:xfrm>
            <a:prstGeom prst="rect">
              <a:avLst/>
            </a:prstGeom>
            <a:noFill/>
          </p:spPr>
          <p:txBody>
            <a:bodyPr wrap="none" rtlCol="0">
              <a:spAutoFit/>
            </a:bodyPr>
            <a:lstStyle/>
            <a:p>
              <a:pPr algn="ctr"/>
              <a:r>
                <a:rPr lang="es-PE" sz="2000" b="1" dirty="0" smtClean="0"/>
                <a:t>Costo de la prueba</a:t>
              </a:r>
            </a:p>
            <a:p>
              <a:pPr algn="ctr"/>
              <a:r>
                <a:rPr lang="es-PE" sz="2000" dirty="0" smtClean="0"/>
                <a:t>≈ Número de dependencias</a:t>
              </a:r>
              <a:endParaRPr lang="es-PE" sz="2000" dirty="0"/>
            </a:p>
          </p:txBody>
        </p:sp>
        <p:sp>
          <p:nvSpPr>
            <p:cNvPr id="37" name="36 CuadroTexto"/>
            <p:cNvSpPr txBox="1"/>
            <p:nvPr/>
          </p:nvSpPr>
          <p:spPr>
            <a:xfrm>
              <a:off x="323528" y="3707569"/>
              <a:ext cx="2568074" cy="707886"/>
            </a:xfrm>
            <a:prstGeom prst="rect">
              <a:avLst/>
            </a:prstGeom>
            <a:noFill/>
          </p:spPr>
          <p:txBody>
            <a:bodyPr wrap="none" rtlCol="0">
              <a:spAutoFit/>
            </a:bodyPr>
            <a:lstStyle/>
            <a:p>
              <a:pPr algn="ctr"/>
              <a:r>
                <a:rPr lang="es-PE" sz="2000" b="1" dirty="0" smtClean="0"/>
                <a:t>Beneficio de la prueba</a:t>
              </a:r>
            </a:p>
            <a:p>
              <a:pPr algn="ctr"/>
              <a:r>
                <a:rPr lang="es-PE" sz="2000" dirty="0" smtClean="0"/>
                <a:t>≈ Código no obvio</a:t>
              </a:r>
              <a:endParaRPr lang="es-PE" sz="2000" dirty="0"/>
            </a:p>
          </p:txBody>
        </p:sp>
      </p:grpSp>
      <p:sp>
        <p:nvSpPr>
          <p:cNvPr id="43" name="42 CuadroTexto"/>
          <p:cNvSpPr txBox="1"/>
          <p:nvPr/>
        </p:nvSpPr>
        <p:spPr>
          <a:xfrm>
            <a:off x="251520" y="5967568"/>
            <a:ext cx="4307461" cy="369332"/>
          </a:xfrm>
          <a:prstGeom prst="rect">
            <a:avLst/>
          </a:prstGeom>
          <a:noFill/>
        </p:spPr>
        <p:txBody>
          <a:bodyPr wrap="none" rtlCol="0">
            <a:spAutoFit/>
          </a:bodyPr>
          <a:lstStyle/>
          <a:p>
            <a:r>
              <a:rPr lang="es-PE" i="1" dirty="0" smtClean="0">
                <a:solidFill>
                  <a:srgbClr val="FFC000"/>
                </a:solidFill>
              </a:rPr>
              <a:t>Steven </a:t>
            </a:r>
            <a:r>
              <a:rPr lang="es-PE" i="1" dirty="0" err="1" smtClean="0">
                <a:solidFill>
                  <a:srgbClr val="FFC000"/>
                </a:solidFill>
              </a:rPr>
              <a:t>Sanderson</a:t>
            </a:r>
            <a:r>
              <a:rPr lang="es-PE" i="1" dirty="0">
                <a:solidFill>
                  <a:srgbClr val="FFC000"/>
                </a:solidFill>
              </a:rPr>
              <a:t> B</a:t>
            </a:r>
            <a:r>
              <a:rPr lang="es-PE" i="1" dirty="0" smtClean="0">
                <a:solidFill>
                  <a:srgbClr val="FFC000"/>
                </a:solidFill>
              </a:rPr>
              <a:t>log:  http</a:t>
            </a:r>
            <a:r>
              <a:rPr lang="es-PE" i="1" dirty="0">
                <a:solidFill>
                  <a:srgbClr val="FFC000"/>
                </a:solidFill>
              </a:rPr>
              <a:t>://bit.ly/lNGDjq</a:t>
            </a:r>
          </a:p>
        </p:txBody>
      </p:sp>
    </p:spTree>
    <p:extLst>
      <p:ext uri="{BB962C8B-B14F-4D97-AF65-F5344CB8AC3E}">
        <p14:creationId xmlns:p14="http://schemas.microsoft.com/office/powerpoint/2010/main" val="1417803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4108853354"/>
              </p:ext>
            </p:extLst>
          </p:nvPr>
        </p:nvGraphicFramePr>
        <p:xfrm>
          <a:off x="457200" y="1764640"/>
          <a:ext cx="8229600" cy="3464560"/>
        </p:xfrm>
        <a:graphic>
          <a:graphicData uri="http://schemas.openxmlformats.org/drawingml/2006/table">
            <a:tbl>
              <a:tblPr firstRow="1" lastRow="1" bandRow="1">
                <a:tableStyleId>{7DF18680-E054-41AD-8BC1-D1AEF772440D}</a:tableStyleId>
              </a:tblPr>
              <a:tblGrid>
                <a:gridCol w="2818656"/>
                <a:gridCol w="2667744"/>
                <a:gridCol w="2743200"/>
              </a:tblGrid>
              <a:tr h="370840">
                <a:tc>
                  <a:txBody>
                    <a:bodyPr/>
                    <a:lstStyle/>
                    <a:p>
                      <a:pPr algn="ctr"/>
                      <a:r>
                        <a:rPr lang="es-PE" sz="2000" dirty="0" err="1" smtClean="0"/>
                        <a:t>Stage</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without</a:t>
                      </a:r>
                      <a:r>
                        <a:rPr lang="es-PE" sz="2000" dirty="0" smtClean="0"/>
                        <a:t> </a:t>
                      </a:r>
                      <a:r>
                        <a:rPr lang="es-PE" sz="2000" dirty="0" err="1" smtClean="0"/>
                        <a:t>tests</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a:t>
                      </a:r>
                      <a:r>
                        <a:rPr lang="es-PE" sz="2000" dirty="0" smtClean="0"/>
                        <a:t> </a:t>
                      </a:r>
                      <a:r>
                        <a:rPr lang="es-PE" sz="2000" dirty="0" err="1" smtClean="0"/>
                        <a:t>tests</a:t>
                      </a:r>
                      <a:endParaRPr lang="es-PE" sz="2000" dirty="0"/>
                    </a:p>
                  </a:txBody>
                  <a:tcPr>
                    <a:solidFill>
                      <a:schemeClr val="accent1">
                        <a:lumMod val="50000"/>
                      </a:schemeClr>
                    </a:solidFill>
                  </a:tcPr>
                </a:tc>
              </a:tr>
              <a:tr h="370840">
                <a:tc>
                  <a:txBody>
                    <a:bodyPr/>
                    <a:lstStyle/>
                    <a:p>
                      <a:r>
                        <a:rPr lang="es-PE" sz="1800" dirty="0" err="1" smtClean="0"/>
                        <a:t>Implementation</a:t>
                      </a:r>
                      <a:r>
                        <a:rPr lang="es-PE" sz="1800" dirty="0" smtClean="0"/>
                        <a:t> (</a:t>
                      </a:r>
                      <a:r>
                        <a:rPr lang="es-PE" sz="1800" dirty="0" err="1" smtClean="0"/>
                        <a:t>Coding</a:t>
                      </a:r>
                      <a:r>
                        <a:rPr lang="es-PE" sz="1800" dirty="0" smtClean="0"/>
                        <a:t>)</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14 </a:t>
                      </a:r>
                      <a:r>
                        <a:rPr lang="es-PE" sz="1800" dirty="0" err="1" smtClean="0"/>
                        <a:t>days</a:t>
                      </a:r>
                      <a:endParaRPr lang="es-PE" sz="1800" dirty="0"/>
                    </a:p>
                  </a:txBody>
                  <a:tcPr/>
                </a:tc>
              </a:tr>
              <a:tr h="370840">
                <a:tc>
                  <a:txBody>
                    <a:bodyPr/>
                    <a:lstStyle/>
                    <a:p>
                      <a:r>
                        <a:rPr lang="es-PE" sz="1800" dirty="0" smtClean="0"/>
                        <a:t>Integration</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2 </a:t>
                      </a:r>
                      <a:r>
                        <a:rPr lang="es-PE" sz="1800" dirty="0" err="1" smtClean="0"/>
                        <a:t>days</a:t>
                      </a:r>
                      <a:endParaRPr lang="es-PE" sz="1800" dirty="0"/>
                    </a:p>
                  </a:txBody>
                  <a:tcPr/>
                </a:tc>
              </a:tr>
              <a:tr h="370840">
                <a:tc>
                  <a:txBody>
                    <a:bodyPr/>
                    <a:lstStyle/>
                    <a:p>
                      <a:r>
                        <a:rPr lang="es-PE" sz="1800" dirty="0" err="1" smtClean="0"/>
                        <a:t>Testing</a:t>
                      </a:r>
                      <a:r>
                        <a:rPr lang="es-PE" sz="1800" dirty="0" smtClean="0"/>
                        <a:t> and bug </a:t>
                      </a:r>
                      <a:r>
                        <a:rPr lang="es-PE" sz="1800" dirty="0" err="1" smtClean="0"/>
                        <a:t>fixing</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3 days </a:t>
                      </a:r>
                    </a:p>
                    <a:p>
                      <a:r>
                        <a:rPr lang="en-US" sz="1600" i="1" dirty="0" smtClean="0"/>
                        <a:t>Testing, 3 days </a:t>
                      </a:r>
                    </a:p>
                    <a:p>
                      <a:r>
                        <a:rPr lang="en-US" sz="1600" i="1" dirty="0" smtClean="0"/>
                        <a:t>Fixing, 2 days </a:t>
                      </a:r>
                    </a:p>
                    <a:p>
                      <a:r>
                        <a:rPr lang="en-US" sz="1600" i="1" dirty="0" smtClean="0"/>
                        <a:t>Testing, 1 day</a:t>
                      </a:r>
                    </a:p>
                    <a:p>
                      <a:r>
                        <a:rPr lang="en-US" sz="1800" dirty="0" smtClean="0"/>
                        <a:t>Total: 12 days</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1 day</a:t>
                      </a:r>
                    </a:p>
                    <a:p>
                      <a:r>
                        <a:rPr lang="en-US" sz="1600" i="1" dirty="0" smtClean="0"/>
                        <a:t>Testing, 1 day</a:t>
                      </a:r>
                    </a:p>
                    <a:p>
                      <a:r>
                        <a:rPr lang="en-US" sz="1600" i="1" dirty="0" smtClean="0"/>
                        <a:t>Fixing, 1 day</a:t>
                      </a:r>
                    </a:p>
                    <a:p>
                      <a:r>
                        <a:rPr lang="en-US" sz="1600" i="1" dirty="0" smtClean="0"/>
                        <a:t>Testing, 1 day</a:t>
                      </a:r>
                    </a:p>
                    <a:p>
                      <a:r>
                        <a:rPr lang="en-US" sz="1800" dirty="0" smtClean="0"/>
                        <a:t>Total: 8 days</a:t>
                      </a:r>
                      <a:endParaRPr lang="es-PE" sz="1800" dirty="0"/>
                    </a:p>
                  </a:txBody>
                  <a:tcPr>
                    <a:lnB w="381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s-PE" sz="1800" b="1" kern="1200" dirty="0" smtClean="0">
                          <a:solidFill>
                            <a:schemeClr val="lt1"/>
                          </a:solidFill>
                          <a:latin typeface="+mn-lt"/>
                          <a:ea typeface="+mn-ea"/>
                          <a:cs typeface="+mn-cs"/>
                        </a:rPr>
                        <a:t>Total </a:t>
                      </a:r>
                      <a:r>
                        <a:rPr lang="es-PE" sz="1800" b="1" kern="1200" dirty="0" err="1" smtClean="0">
                          <a:solidFill>
                            <a:schemeClr val="lt1"/>
                          </a:solidFill>
                          <a:latin typeface="+mn-lt"/>
                          <a:ea typeface="+mn-ea"/>
                          <a:cs typeface="+mn-cs"/>
                        </a:rPr>
                        <a:t>Release</a:t>
                      </a:r>
                      <a:r>
                        <a:rPr lang="es-PE" sz="1800" b="1" kern="1200" dirty="0" smtClean="0">
                          <a:solidFill>
                            <a:schemeClr val="lt1"/>
                          </a:solidFill>
                          <a:latin typeface="+mn-lt"/>
                          <a:ea typeface="+mn-ea"/>
                          <a:cs typeface="+mn-cs"/>
                        </a:rPr>
                        <a:t> Time</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26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24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r>
              <a:tr h="370840">
                <a:tc>
                  <a:txBody>
                    <a:bodyPr/>
                    <a:lstStyle/>
                    <a:p>
                      <a:r>
                        <a:rPr lang="es-PE" sz="1800" dirty="0" smtClean="0"/>
                        <a:t>Bugs </a:t>
                      </a:r>
                      <a:r>
                        <a:rPr lang="es-PE" sz="1800" dirty="0" err="1" smtClean="0"/>
                        <a:t>found</a:t>
                      </a:r>
                      <a:r>
                        <a:rPr lang="es-PE" sz="1800" dirty="0" smtClean="0"/>
                        <a:t> in</a:t>
                      </a:r>
                      <a:r>
                        <a:rPr lang="es-PE" sz="1800" baseline="0" dirty="0" smtClean="0"/>
                        <a:t> </a:t>
                      </a:r>
                      <a:r>
                        <a:rPr lang="es-PE" sz="1800" baseline="0" dirty="0" err="1" smtClean="0"/>
                        <a:t>production</a:t>
                      </a:r>
                      <a:endParaRPr lang="es-PE" sz="1800" dirty="0"/>
                    </a:p>
                  </a:txBody>
                  <a:tcPr>
                    <a:solidFill>
                      <a:schemeClr val="accent1"/>
                    </a:solidFill>
                  </a:tcPr>
                </a:tc>
                <a:tc>
                  <a:txBody>
                    <a:bodyPr/>
                    <a:lstStyle/>
                    <a:p>
                      <a:r>
                        <a:rPr lang="es-PE" sz="1800" dirty="0" smtClean="0"/>
                        <a:t>71</a:t>
                      </a:r>
                      <a:endParaRPr lang="es-PE" sz="1800" dirty="0"/>
                    </a:p>
                  </a:txBody>
                  <a:tcPr>
                    <a:solidFill>
                      <a:schemeClr val="accent1"/>
                    </a:solidFill>
                  </a:tcPr>
                </a:tc>
                <a:tc>
                  <a:txBody>
                    <a:bodyPr/>
                    <a:lstStyle/>
                    <a:p>
                      <a:r>
                        <a:rPr lang="es-PE" sz="1800" dirty="0" smtClean="0"/>
                        <a:t>11</a:t>
                      </a:r>
                      <a:endParaRPr lang="es-PE" sz="1800" dirty="0"/>
                    </a:p>
                  </a:txBody>
                  <a:tcPr>
                    <a:solidFill>
                      <a:schemeClr val="accent1"/>
                    </a:solidFill>
                  </a:tcPr>
                </a:tc>
              </a:tr>
            </a:tbl>
          </a:graphicData>
        </a:graphic>
      </p:graphicFrame>
      <p:sp>
        <p:nvSpPr>
          <p:cNvPr id="5" name="4 Rectángulo"/>
          <p:cNvSpPr/>
          <p:nvPr/>
        </p:nvSpPr>
        <p:spPr>
          <a:xfrm>
            <a:off x="395536" y="5397023"/>
            <a:ext cx="8208912" cy="1200329"/>
          </a:xfrm>
          <a:prstGeom prst="rect">
            <a:avLst/>
          </a:prstGeom>
        </p:spPr>
        <p:txBody>
          <a:bodyPr wrap="square">
            <a:spAutoFit/>
          </a:bodyPr>
          <a:lstStyle/>
          <a:p>
            <a:pPr algn="ctr"/>
            <a:r>
              <a:rPr lang="es-PE" sz="2400" dirty="0" err="1" smtClean="0"/>
              <a:t>Unit</a:t>
            </a:r>
            <a:r>
              <a:rPr lang="es-PE" sz="2400" dirty="0" smtClean="0"/>
              <a:t> </a:t>
            </a:r>
            <a:r>
              <a:rPr lang="es-PE" sz="2400" dirty="0" err="1" smtClean="0"/>
              <a:t>testing</a:t>
            </a:r>
            <a:r>
              <a:rPr lang="es-PE" sz="2400" dirty="0" smtClean="0"/>
              <a:t> puede duplicar el tiempo que toma programar alguna funcionalidad pero el tiempo total de desarrollo del producto se ve reducido.</a:t>
            </a:r>
            <a:endParaRPr lang="es-PE" sz="2400" dirty="0"/>
          </a:p>
        </p:txBody>
      </p:sp>
      <p:sp>
        <p:nvSpPr>
          <p:cNvPr id="6" name="2 Título"/>
          <p:cNvSpPr>
            <a:spLocks noGrp="1"/>
          </p:cNvSpPr>
          <p:nvPr>
            <p:ph type="title"/>
          </p:nvPr>
        </p:nvSpPr>
        <p:spPr>
          <a:xfrm>
            <a:off x="483459" y="260648"/>
            <a:ext cx="8229600" cy="1224136"/>
          </a:xfrm>
        </p:spPr>
        <p:txBody>
          <a:bodyPr/>
          <a:lstStyle/>
          <a:p>
            <a:r>
              <a:rPr lang="es-PE" dirty="0" smtClean="0">
                <a:solidFill>
                  <a:srgbClr val="00823B"/>
                </a:solidFill>
              </a:rPr>
              <a:t>¿ Cuanto tiempo más me cuesta utilizar pruebas unitarias ?</a:t>
            </a:r>
            <a:endParaRPr lang="es-PE" dirty="0">
              <a:solidFill>
                <a:srgbClr val="00823B"/>
              </a:solidFill>
            </a:endParaRPr>
          </a:p>
        </p:txBody>
      </p:sp>
    </p:spTree>
    <p:extLst>
      <p:ext uri="{BB962C8B-B14F-4D97-AF65-F5344CB8AC3E}">
        <p14:creationId xmlns:p14="http://schemas.microsoft.com/office/powerpoint/2010/main" val="21763116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39552" y="1484784"/>
            <a:ext cx="8208912" cy="3970318"/>
          </a:xfrm>
          <a:prstGeom prst="rect">
            <a:avLst/>
          </a:prstGeom>
        </p:spPr>
        <p:txBody>
          <a:bodyPr wrap="square">
            <a:spAutoFit/>
          </a:bodyPr>
          <a:lstStyle/>
          <a:p>
            <a:r>
              <a:rPr lang="es-PE" sz="3600" dirty="0" smtClean="0"/>
              <a:t>……. pero no ha sido:</a:t>
            </a:r>
          </a:p>
          <a:p>
            <a:endParaRPr lang="es-PE" sz="3600" dirty="0" smtClean="0"/>
          </a:p>
          <a:p>
            <a:pPr marL="342900" indent="-342900">
              <a:buFont typeface="Arial" pitchFamily="34" charset="0"/>
              <a:buChar char="•"/>
            </a:pPr>
            <a:r>
              <a:rPr lang="es-PE" sz="3600" dirty="0" smtClean="0"/>
              <a:t>Estructurado</a:t>
            </a:r>
          </a:p>
          <a:p>
            <a:pPr marL="342900" indent="-342900">
              <a:buFont typeface="Arial" pitchFamily="34" charset="0"/>
              <a:buChar char="•"/>
            </a:pPr>
            <a:r>
              <a:rPr lang="es-PE" sz="3600" dirty="0" smtClean="0"/>
              <a:t>Consistente</a:t>
            </a:r>
          </a:p>
          <a:p>
            <a:pPr marL="342900" indent="-342900">
              <a:buFont typeface="Arial" pitchFamily="34" charset="0"/>
              <a:buChar char="•"/>
            </a:pPr>
            <a:r>
              <a:rPr lang="es-PE" sz="3600" dirty="0" smtClean="0"/>
              <a:t>Repetible</a:t>
            </a:r>
          </a:p>
          <a:p>
            <a:pPr marL="342900" indent="-342900">
              <a:buFont typeface="Arial" pitchFamily="34" charset="0"/>
              <a:buChar char="•"/>
            </a:pPr>
            <a:r>
              <a:rPr lang="es-PE" sz="3600" dirty="0" smtClean="0"/>
              <a:t>Fácil</a:t>
            </a:r>
          </a:p>
          <a:p>
            <a:pPr marL="342900" indent="-342900">
              <a:buFont typeface="Arial" pitchFamily="34" charset="0"/>
              <a:buChar char="•"/>
            </a:pPr>
            <a:r>
              <a:rPr lang="es-PE" sz="3600" dirty="0"/>
              <a:t>En todo el </a:t>
            </a:r>
            <a:r>
              <a:rPr lang="es-PE" sz="3600" dirty="0" smtClean="0"/>
              <a:t>código</a:t>
            </a:r>
            <a:endParaRPr lang="es-PE" sz="3600" dirty="0"/>
          </a:p>
        </p:txBody>
      </p:sp>
      <p:sp>
        <p:nvSpPr>
          <p:cNvPr id="6" name="2 Título"/>
          <p:cNvSpPr>
            <a:spLocks noGrp="1"/>
          </p:cNvSpPr>
          <p:nvPr>
            <p:ph type="title"/>
          </p:nvPr>
        </p:nvSpPr>
        <p:spPr>
          <a:xfrm>
            <a:off x="395536" y="260648"/>
            <a:ext cx="8461539" cy="936104"/>
          </a:xfrm>
        </p:spPr>
        <p:txBody>
          <a:bodyPr/>
          <a:lstStyle/>
          <a:p>
            <a:r>
              <a:rPr lang="es-PE" dirty="0" smtClean="0">
                <a:solidFill>
                  <a:srgbClr val="00823B"/>
                </a:solidFill>
              </a:rPr>
              <a:t>Todos ya lo venimos haciendo</a:t>
            </a:r>
            <a:endParaRPr lang="es-PE" dirty="0">
              <a:solidFill>
                <a:srgbClr val="00823B"/>
              </a:solidFill>
            </a:endParaRPr>
          </a:p>
        </p:txBody>
      </p:sp>
    </p:spTree>
    <p:extLst>
      <p:ext uri="{BB962C8B-B14F-4D97-AF65-F5344CB8AC3E}">
        <p14:creationId xmlns:p14="http://schemas.microsoft.com/office/powerpoint/2010/main" val="37982658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5486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Presentando </a:t>
            </a:r>
            <a:r>
              <a:rPr lang="es-PE" dirty="0" err="1" smtClean="0">
                <a:solidFill>
                  <a:srgbClr val="00B050"/>
                </a:solidFill>
              </a:rPr>
              <a:t>Unit</a:t>
            </a:r>
            <a:r>
              <a:rPr lang="es-PE" dirty="0" smtClean="0">
                <a:solidFill>
                  <a:srgbClr val="00B050"/>
                </a:solidFill>
              </a:rPr>
              <a:t> </a:t>
            </a:r>
            <a:r>
              <a:rPr lang="es-PE" dirty="0" err="1" smtClean="0">
                <a:solidFill>
                  <a:srgbClr val="00B050"/>
                </a:solidFill>
              </a:rPr>
              <a:t>Testing</a:t>
            </a:r>
            <a:r>
              <a:rPr lang="es-PE" dirty="0" smtClean="0">
                <a:solidFill>
                  <a:srgbClr val="00B050"/>
                </a:solidFill>
              </a:rPr>
              <a:t>  </a:t>
            </a:r>
            <a:br>
              <a:rPr lang="es-PE" dirty="0" smtClean="0">
                <a:solidFill>
                  <a:srgbClr val="00B050"/>
                </a:solidFill>
              </a:rPr>
            </a:br>
            <a:r>
              <a:rPr lang="es-PE" dirty="0" smtClean="0">
                <a:solidFill>
                  <a:srgbClr val="00B050"/>
                </a:solidFill>
              </a:rPr>
              <a:t>a tu equipo</a:t>
            </a:r>
            <a:endParaRPr lang="es-PE" dirty="0">
              <a:solidFill>
                <a:srgbClr val="00B050"/>
              </a:solidFill>
            </a:endParaRPr>
          </a:p>
        </p:txBody>
      </p:sp>
      <p:sp>
        <p:nvSpPr>
          <p:cNvPr id="7" name="5 Marcador de contenido"/>
          <p:cNvSpPr txBox="1">
            <a:spLocks/>
          </p:cNvSpPr>
          <p:nvPr/>
        </p:nvSpPr>
        <p:spPr bwMode="auto">
          <a:xfrm>
            <a:off x="395536" y="2195736"/>
            <a:ext cx="8424936" cy="4329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Cuando uno empieza a introducir </a:t>
            </a:r>
            <a:r>
              <a:rPr lang="es-PE" sz="2800" dirty="0" err="1" smtClean="0"/>
              <a:t>Unit</a:t>
            </a:r>
            <a:r>
              <a:rPr lang="es-PE" sz="2800" dirty="0" smtClean="0"/>
              <a:t> </a:t>
            </a:r>
            <a:r>
              <a:rPr lang="es-PE" sz="2800" dirty="0" err="1" smtClean="0"/>
              <a:t>Testing</a:t>
            </a:r>
            <a:r>
              <a:rPr lang="es-PE" sz="2800" dirty="0" smtClean="0"/>
              <a:t> a su equipo debe estar preparado para responder toda clase de preguntas. </a:t>
            </a:r>
          </a:p>
          <a:p>
            <a:pPr marL="0" indent="0">
              <a:buNone/>
            </a:pPr>
            <a:endParaRPr lang="es-PE" sz="2800" dirty="0" smtClean="0"/>
          </a:p>
          <a:p>
            <a:r>
              <a:rPr lang="es-PE" sz="2800" dirty="0" smtClean="0"/>
              <a:t>Cada uno debe pensar en alguna pregunta o algún argumento en contra que le podrían hacer . </a:t>
            </a:r>
            <a:r>
              <a:rPr lang="es-PE" sz="2800" dirty="0" err="1" smtClean="0"/>
              <a:t>Ejm</a:t>
            </a:r>
            <a:r>
              <a:rPr lang="es-PE" sz="2800" dirty="0" smtClean="0"/>
              <a:t>:</a:t>
            </a:r>
          </a:p>
          <a:p>
            <a:pPr lvl="1"/>
            <a:r>
              <a:rPr lang="es-PE" sz="2400" dirty="0" smtClean="0"/>
              <a:t>¿ Las personas de QA ya no son necesarias ?</a:t>
            </a:r>
          </a:p>
          <a:p>
            <a:r>
              <a:rPr lang="es-PE" sz="2800" dirty="0" smtClean="0"/>
              <a:t>Compartirlo y discutirlo con el resto del grupo.</a:t>
            </a:r>
          </a:p>
        </p:txBody>
      </p:sp>
    </p:spTree>
    <p:extLst>
      <p:ext uri="{BB962C8B-B14F-4D97-AF65-F5344CB8AC3E}">
        <p14:creationId xmlns:p14="http://schemas.microsoft.com/office/powerpoint/2010/main" val="25775208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4608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rgbClr val="FFC000"/>
                </a:solidFill>
              </a:rPr>
              <a:t>Realizar cambios es mucho más sencillo.</a:t>
            </a:r>
          </a:p>
          <a:p>
            <a:r>
              <a:rPr lang="es-PE" sz="2800" dirty="0" smtClean="0"/>
              <a:t>Nuevas funcionalidades no rompen las existentes.</a:t>
            </a:r>
          </a:p>
          <a:p>
            <a:r>
              <a:rPr lang="es-PE" sz="2800" dirty="0" smtClean="0">
                <a:solidFill>
                  <a:srgbClr val="FFC000"/>
                </a:solidFill>
              </a:rPr>
              <a:t>El proceso de desarrollo se vuelve más flexible.</a:t>
            </a:r>
          </a:p>
          <a:p>
            <a:r>
              <a:rPr lang="es-PE" sz="2800" dirty="0"/>
              <a:t>Los problemas se encuentran temprano en el ciclo de desarrollo</a:t>
            </a:r>
            <a:r>
              <a:rPr lang="es-PE" sz="2800" dirty="0" smtClean="0"/>
              <a:t>.</a:t>
            </a:r>
          </a:p>
          <a:p>
            <a:r>
              <a:rPr lang="es-PE" sz="2800" dirty="0" smtClean="0">
                <a:solidFill>
                  <a:srgbClr val="FFC000"/>
                </a:solidFill>
              </a:rPr>
              <a:t>El diseño mejora debido a que el código es forzado a ser más desacoplado y testeable.</a:t>
            </a:r>
          </a:p>
          <a:p>
            <a:r>
              <a:rPr lang="es-PE" sz="2800" dirty="0"/>
              <a:t>Código que funciona ahora, funcionará en el futuro.</a:t>
            </a:r>
          </a:p>
          <a:p>
            <a:r>
              <a:rPr lang="es-PE" sz="2800" dirty="0" smtClean="0">
                <a:solidFill>
                  <a:srgbClr val="FFC000"/>
                </a:solidFill>
              </a:rPr>
              <a:t>La necesidad de pruebas manuales se reduce.</a:t>
            </a:r>
          </a:p>
        </p:txBody>
      </p:sp>
      <p:sp>
        <p:nvSpPr>
          <p:cNvPr id="4" name="2 Título"/>
          <p:cNvSpPr txBox="1">
            <a:spLocks/>
          </p:cNvSpPr>
          <p:nvPr/>
        </p:nvSpPr>
        <p:spPr bwMode="auto">
          <a:xfrm>
            <a:off x="493204" y="33265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Beneficios de las pruebas unitarias</a:t>
            </a:r>
            <a:endParaRPr lang="es-PE" dirty="0">
              <a:solidFill>
                <a:srgbClr val="00823B"/>
              </a:solidFill>
            </a:endParaRPr>
          </a:p>
        </p:txBody>
      </p:sp>
    </p:spTree>
    <p:extLst>
      <p:ext uri="{BB962C8B-B14F-4D97-AF65-F5344CB8AC3E}">
        <p14:creationId xmlns:p14="http://schemas.microsoft.com/office/powerpoint/2010/main" val="30262636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2677656"/>
          </a:xfrm>
          <a:prstGeom prst="rect">
            <a:avLst/>
          </a:prstGeom>
          <a:noFill/>
        </p:spPr>
        <p:txBody>
          <a:bodyPr wrap="square" rtlCol="0">
            <a:spAutoFit/>
          </a:bodyPr>
          <a:lstStyle/>
          <a:p>
            <a:pPr marL="457200" indent="-457200">
              <a:buFont typeface="Arial" pitchFamily="34" charset="0"/>
              <a:buChar char="•"/>
            </a:pPr>
            <a:r>
              <a:rPr lang="es-PE" sz="2400" dirty="0" err="1" smtClean="0"/>
              <a:t>Moq</a:t>
            </a:r>
            <a:r>
              <a:rPr lang="es-PE" sz="2400" dirty="0" smtClean="0"/>
              <a:t>: </a:t>
            </a:r>
            <a:r>
              <a:rPr lang="es-PE" sz="2400" dirty="0" smtClean="0">
                <a:solidFill>
                  <a:srgbClr val="FFC000"/>
                </a:solidFill>
              </a:rPr>
              <a:t>http</a:t>
            </a:r>
            <a:r>
              <a:rPr lang="es-PE" sz="2400" dirty="0">
                <a:solidFill>
                  <a:srgbClr val="FFC000"/>
                </a:solidFill>
              </a:rPr>
              <a:t>://code.google.com/p/moq/</a:t>
            </a:r>
          </a:p>
          <a:p>
            <a:endParaRPr lang="es-PE" sz="2400" dirty="0" smtClean="0"/>
          </a:p>
          <a:p>
            <a:pPr marL="457200" indent="-457200">
              <a:buFont typeface="Arial" pitchFamily="34" charset="0"/>
              <a:buChar char="•"/>
            </a:pPr>
            <a:r>
              <a:rPr lang="es-PE" sz="2400" dirty="0" err="1" smtClean="0"/>
              <a:t>Ncrunch</a:t>
            </a:r>
            <a:r>
              <a:rPr lang="es-PE" sz="2400" dirty="0" smtClean="0"/>
              <a:t>: </a:t>
            </a:r>
            <a:r>
              <a:rPr lang="es-PE" sz="2400" dirty="0">
                <a:solidFill>
                  <a:srgbClr val="FFC000"/>
                </a:solidFill>
              </a:rPr>
              <a:t>http://www.ncrunch.net/</a:t>
            </a:r>
          </a:p>
          <a:p>
            <a:endParaRPr lang="es-PE" sz="2400" dirty="0" smtClean="0"/>
          </a:p>
          <a:p>
            <a:pPr marL="457200" indent="-457200">
              <a:buFont typeface="Arial" pitchFamily="34" charset="0"/>
              <a:buChar char="•"/>
            </a:pPr>
            <a:r>
              <a:rPr lang="es-PE" sz="2400" dirty="0" err="1" smtClean="0"/>
              <a:t>Mock</a:t>
            </a:r>
            <a:r>
              <a:rPr lang="es-PE" sz="2400" dirty="0" smtClean="0"/>
              <a:t> </a:t>
            </a:r>
            <a:r>
              <a:rPr lang="es-PE" sz="2400" dirty="0" err="1" smtClean="0"/>
              <a:t>Static</a:t>
            </a:r>
            <a:r>
              <a:rPr lang="es-PE" sz="2400" dirty="0" smtClean="0"/>
              <a:t> File </a:t>
            </a:r>
            <a:r>
              <a:rPr lang="es-PE" sz="2400" dirty="0" err="1" smtClean="0"/>
              <a:t>Class</a:t>
            </a:r>
            <a:r>
              <a:rPr lang="es-PE" sz="2400" dirty="0" smtClean="0"/>
              <a:t>:</a:t>
            </a:r>
            <a:br>
              <a:rPr lang="es-PE" sz="2400" dirty="0" smtClean="0"/>
            </a:br>
            <a:r>
              <a:rPr lang="es-PE" sz="2400" dirty="0" smtClean="0">
                <a:solidFill>
                  <a:srgbClr val="FFC000"/>
                </a:solidFill>
              </a:rPr>
              <a:t>http</a:t>
            </a:r>
            <a:r>
              <a:rPr lang="es-PE" sz="2400" dirty="0">
                <a:solidFill>
                  <a:srgbClr val="FFC000"/>
                </a:solidFill>
              </a:rPr>
              <a:t>://stackoverflow.com/questions/6499871/mock-file-io-static-class-in-c-sharp</a:t>
            </a:r>
            <a:endParaRPr lang="es-PE" sz="2400" dirty="0" smtClean="0">
              <a:solidFill>
                <a:srgbClr val="FFC000"/>
              </a:solidFill>
            </a:endParaRPr>
          </a:p>
        </p:txBody>
      </p:sp>
    </p:spTree>
    <p:extLst>
      <p:ext uri="{BB962C8B-B14F-4D97-AF65-F5344CB8AC3E}">
        <p14:creationId xmlns:p14="http://schemas.microsoft.com/office/powerpoint/2010/main" val="39131514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Design for</a:t>
            </a:r>
            <a:br>
              <a:rPr lang="en-US" sz="11500" b="1" dirty="0" smtClean="0">
                <a:solidFill>
                  <a:srgbClr val="FF0000"/>
                </a:solidFill>
              </a:rPr>
            </a:br>
            <a:r>
              <a:rPr lang="en-US" sz="11500" b="1" dirty="0" err="1" smtClean="0">
                <a:solidFill>
                  <a:srgbClr val="FF0000"/>
                </a:solidFill>
              </a:rPr>
              <a:t>Testeability</a:t>
            </a:r>
            <a:r>
              <a:rPr lang="en-US" sz="11500" b="1" dirty="0" smtClean="0">
                <a:solidFill>
                  <a:srgbClr val="FF0000"/>
                </a:solidFill>
              </a:rPr>
              <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17568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Revisar las pruebas realizadas a un código "no testeable"</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¿Cuál es el problema del código de producción?</a:t>
            </a:r>
            <a:br>
              <a:rPr lang="es-PE" sz="2800" dirty="0" smtClean="0"/>
            </a:br>
            <a:r>
              <a:rPr lang="es-PE" sz="2800" dirty="0" smtClean="0"/>
              <a:t>"Es un código muy acoplado"</a:t>
            </a:r>
          </a:p>
        </p:txBody>
      </p:sp>
    </p:spTree>
    <p:extLst>
      <p:ext uri="{BB962C8B-B14F-4D97-AF65-F5344CB8AC3E}">
        <p14:creationId xmlns:p14="http://schemas.microsoft.com/office/powerpoint/2010/main" val="38588747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72" y="836712"/>
            <a:ext cx="8229600" cy="1143000"/>
          </a:xfrm>
        </p:spPr>
        <p:txBody>
          <a:bodyPr/>
          <a:lstStyle/>
          <a:p>
            <a:r>
              <a:rPr lang="es-PE" dirty="0" smtClean="0">
                <a:solidFill>
                  <a:srgbClr val="00823B"/>
                </a:solidFill>
              </a:rPr>
              <a:t>¿ Como escribimos código que sea fácil de probar ?</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772" y="2564904"/>
            <a:ext cx="3403600" cy="3403600"/>
          </a:xfrm>
          <a:prstGeom prst="rect">
            <a:avLst/>
          </a:prstGeom>
          <a:ln>
            <a:noFill/>
          </a:ln>
          <a:effectLst>
            <a:softEdge rad="112500"/>
          </a:effectLst>
        </p:spPr>
      </p:pic>
    </p:spTree>
    <p:extLst>
      <p:ext uri="{BB962C8B-B14F-4D97-AF65-F5344CB8AC3E}">
        <p14:creationId xmlns:p14="http://schemas.microsoft.com/office/powerpoint/2010/main" val="42891575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772816"/>
            <a:ext cx="8229600" cy="3024336"/>
          </a:xfrm>
        </p:spPr>
        <p:txBody>
          <a:bodyPr/>
          <a:lstStyle/>
          <a:p>
            <a:r>
              <a:rPr lang="es-PE" sz="4000" i="1" dirty="0" smtClean="0"/>
              <a:t>«No hay ningún secreto en cómo escribir los </a:t>
            </a:r>
            <a:r>
              <a:rPr lang="es-PE" sz="4000" i="1" dirty="0" err="1" smtClean="0"/>
              <a:t>tests</a:t>
            </a:r>
            <a:r>
              <a:rPr lang="es-PE" sz="4000" i="1" dirty="0" smtClean="0"/>
              <a:t>,</a:t>
            </a:r>
            <a:r>
              <a:rPr lang="es-PE" i="1" dirty="0" smtClean="0">
                <a:solidFill>
                  <a:srgbClr val="FFC000"/>
                </a:solidFill>
              </a:rPr>
              <a:t/>
            </a:r>
            <a:br>
              <a:rPr lang="es-PE" i="1" dirty="0" smtClean="0">
                <a:solidFill>
                  <a:srgbClr val="FFC000"/>
                </a:solidFill>
              </a:rPr>
            </a:br>
            <a:r>
              <a:rPr lang="es-PE" i="1" dirty="0" smtClean="0">
                <a:solidFill>
                  <a:srgbClr val="FF0000"/>
                </a:solidFill>
              </a:rPr>
              <a:t>solo hay secretos en cómo escribir código testeable.»</a:t>
            </a:r>
            <a:endParaRPr lang="es-PE" i="1" dirty="0">
              <a:solidFill>
                <a:srgbClr val="FF0000"/>
              </a:solidFill>
            </a:endParaRPr>
          </a:p>
        </p:txBody>
      </p:sp>
      <p:sp>
        <p:nvSpPr>
          <p:cNvPr id="2" name="1 CuadroTexto"/>
          <p:cNvSpPr txBox="1"/>
          <p:nvPr/>
        </p:nvSpPr>
        <p:spPr>
          <a:xfrm>
            <a:off x="6876256" y="4782199"/>
            <a:ext cx="1600182" cy="400110"/>
          </a:xfrm>
          <a:prstGeom prst="rect">
            <a:avLst/>
          </a:prstGeom>
          <a:noFill/>
        </p:spPr>
        <p:txBody>
          <a:bodyPr wrap="none" rtlCol="0">
            <a:spAutoFit/>
          </a:bodyPr>
          <a:lstStyle/>
          <a:p>
            <a:r>
              <a:rPr lang="es-PE" sz="2000" dirty="0" err="1" smtClean="0">
                <a:solidFill>
                  <a:srgbClr val="FFC000"/>
                </a:solidFill>
              </a:rPr>
              <a:t>Misko</a:t>
            </a:r>
            <a:r>
              <a:rPr lang="es-PE" sz="2000" dirty="0" smtClean="0">
                <a:solidFill>
                  <a:srgbClr val="FFC000"/>
                </a:solidFill>
              </a:rPr>
              <a:t> </a:t>
            </a:r>
            <a:r>
              <a:rPr lang="es-PE" sz="2000" dirty="0" err="1" smtClean="0">
                <a:solidFill>
                  <a:srgbClr val="FFC000"/>
                </a:solidFill>
              </a:rPr>
              <a:t>Hevery</a:t>
            </a:r>
            <a:endParaRPr lang="es-PE" sz="2000" dirty="0">
              <a:solidFill>
                <a:srgbClr val="FFC000"/>
              </a:solidFill>
            </a:endParaRPr>
          </a:p>
        </p:txBody>
      </p:sp>
    </p:spTree>
    <p:extLst>
      <p:ext uri="{BB962C8B-B14F-4D97-AF65-F5344CB8AC3E}">
        <p14:creationId xmlns:p14="http://schemas.microsoft.com/office/powerpoint/2010/main" val="40629234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325086"/>
            <a:ext cx="8229600" cy="1143000"/>
          </a:xfrm>
        </p:spPr>
        <p:txBody>
          <a:bodyPr/>
          <a:lstStyle/>
          <a:p>
            <a:r>
              <a:rPr lang="es-PE" dirty="0" smtClean="0">
                <a:solidFill>
                  <a:srgbClr val="00823B"/>
                </a:solidFill>
              </a:rPr>
              <a:t>Como podemos mejorar la testeabilidad</a:t>
            </a:r>
            <a:endParaRPr lang="es-PE" dirty="0">
              <a:solidFill>
                <a:srgbClr val="00823B"/>
              </a:solidFill>
            </a:endParaRPr>
          </a:p>
        </p:txBody>
      </p:sp>
      <p:sp>
        <p:nvSpPr>
          <p:cNvPr id="2" name="1 CuadroTexto"/>
          <p:cNvSpPr txBox="1"/>
          <p:nvPr/>
        </p:nvSpPr>
        <p:spPr>
          <a:xfrm>
            <a:off x="683568" y="2924944"/>
            <a:ext cx="7776864" cy="2246769"/>
          </a:xfrm>
          <a:prstGeom prst="rect">
            <a:avLst/>
          </a:prstGeom>
          <a:noFill/>
        </p:spPr>
        <p:txBody>
          <a:bodyPr wrap="square" rtlCol="0">
            <a:spAutoFit/>
          </a:bodyPr>
          <a:lstStyle/>
          <a:p>
            <a:pPr marL="571500" indent="-571500">
              <a:buFont typeface="Arial" pitchFamily="34" charset="0"/>
              <a:buChar char="•"/>
            </a:pPr>
            <a:r>
              <a:rPr lang="es-ES" sz="2800" dirty="0">
                <a:solidFill>
                  <a:srgbClr val="FF0000"/>
                </a:solidFill>
              </a:rPr>
              <a:t>Aislar las dependencias e inyectarlas</a:t>
            </a:r>
            <a:r>
              <a:rPr lang="es-ES" sz="2800" dirty="0" smtClean="0">
                <a:solidFill>
                  <a:srgbClr val="FF0000"/>
                </a:solidFill>
              </a:rPr>
              <a:t>.</a:t>
            </a:r>
          </a:p>
          <a:p>
            <a:pPr marL="571500" indent="-571500">
              <a:buFont typeface="Arial" pitchFamily="34" charset="0"/>
              <a:buChar char="•"/>
            </a:pPr>
            <a:r>
              <a:rPr lang="es-ES" sz="2800" dirty="0" smtClean="0"/>
              <a:t>No realizar trabajo en el constructor.</a:t>
            </a:r>
          </a:p>
          <a:p>
            <a:pPr marL="571500" indent="-571500">
              <a:buFont typeface="Arial" pitchFamily="34" charset="0"/>
              <a:buChar char="•"/>
            </a:pPr>
            <a:r>
              <a:rPr lang="es-ES" sz="2800" dirty="0" smtClean="0"/>
              <a:t>Preferir la composición sobre la herencia.</a:t>
            </a:r>
          </a:p>
          <a:p>
            <a:pPr marL="571500" indent="-571500">
              <a:buFont typeface="Arial" pitchFamily="34" charset="0"/>
              <a:buChar char="•"/>
            </a:pPr>
            <a:r>
              <a:rPr lang="es-ES" sz="2800" dirty="0" smtClean="0"/>
              <a:t>Evitar métodos y clases estáticas o el patrón </a:t>
            </a:r>
            <a:r>
              <a:rPr lang="es-ES" sz="2800" dirty="0" err="1" smtClean="0"/>
              <a:t>singleton</a:t>
            </a:r>
            <a:r>
              <a:rPr lang="es-ES" sz="2800" dirty="0" smtClean="0"/>
              <a:t>.</a:t>
            </a:r>
          </a:p>
        </p:txBody>
      </p:sp>
    </p:spTree>
    <p:extLst>
      <p:ext uri="{BB962C8B-B14F-4D97-AF65-F5344CB8AC3E}">
        <p14:creationId xmlns:p14="http://schemas.microsoft.com/office/powerpoint/2010/main" val="11977804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332656"/>
            <a:ext cx="8712968" cy="844646"/>
          </a:xfrm>
        </p:spPr>
        <p:txBody>
          <a:bodyPr/>
          <a:lstStyle/>
          <a:p>
            <a:r>
              <a:rPr lang="es-PE" dirty="0" smtClean="0">
                <a:solidFill>
                  <a:srgbClr val="00823B"/>
                </a:solidFill>
              </a:rPr>
              <a:t>No realizar </a:t>
            </a:r>
            <a:r>
              <a:rPr lang="es-PE" dirty="0">
                <a:solidFill>
                  <a:srgbClr val="00823B"/>
                </a:solidFill>
              </a:rPr>
              <a:t>t</a:t>
            </a:r>
            <a:r>
              <a:rPr lang="es-PE" dirty="0" smtClean="0">
                <a:solidFill>
                  <a:srgbClr val="00823B"/>
                </a:solidFill>
              </a:rPr>
              <a:t>rabajo en el constructor</a:t>
            </a:r>
            <a:endParaRPr lang="es-PE" dirty="0">
              <a:solidFill>
                <a:srgbClr val="00823B"/>
              </a:solidFill>
            </a:endParaRPr>
          </a:p>
        </p:txBody>
      </p:sp>
      <p:sp>
        <p:nvSpPr>
          <p:cNvPr id="8" name="7 CuadroTexto"/>
          <p:cNvSpPr txBox="1"/>
          <p:nvPr/>
        </p:nvSpPr>
        <p:spPr>
          <a:xfrm>
            <a:off x="428909" y="5355213"/>
            <a:ext cx="8220131" cy="954107"/>
          </a:xfrm>
          <a:prstGeom prst="rect">
            <a:avLst/>
          </a:prstGeom>
          <a:noFill/>
        </p:spPr>
        <p:txBody>
          <a:bodyPr wrap="square" rtlCol="0">
            <a:spAutoFit/>
          </a:bodyPr>
          <a:lstStyle/>
          <a:p>
            <a:pPr algn="ctr"/>
            <a:r>
              <a:rPr lang="es-PE" sz="2800" dirty="0" smtClean="0">
                <a:solidFill>
                  <a:srgbClr val="FF0000"/>
                </a:solidFill>
              </a:rPr>
              <a:t>Mientras </a:t>
            </a:r>
            <a:r>
              <a:rPr lang="es-PE" sz="2800" dirty="0">
                <a:solidFill>
                  <a:srgbClr val="FF0000"/>
                </a:solidFill>
              </a:rPr>
              <a:t>más trabajo hagamos en el constructor, más difícil será crear el objeto para hacer pruebas con el.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393" y="1220754"/>
            <a:ext cx="7415162" cy="400844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39014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240299"/>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a:t>El operador New en el constructor.</a:t>
            </a:r>
          </a:p>
          <a:p>
            <a:pPr lvl="1" indent="-457200">
              <a:buFont typeface="Wingdings" pitchFamily="2" charset="2"/>
              <a:buChar char="§"/>
            </a:pPr>
            <a:r>
              <a:rPr lang="es-PE" sz="2400" dirty="0"/>
              <a:t>Cualquier tipo de lógica (condicionales, iteraciones</a:t>
            </a:r>
            <a:r>
              <a:rPr lang="es-PE" sz="2400" dirty="0" smtClean="0"/>
              <a:t>).</a:t>
            </a:r>
          </a:p>
          <a:p>
            <a:pPr lvl="1" indent="-457200">
              <a:buFont typeface="Wingdings" pitchFamily="2" charset="2"/>
              <a:buChar char="§"/>
            </a:pPr>
            <a:r>
              <a:rPr lang="es-PE" sz="2400" dirty="0" smtClean="0"/>
              <a:t>Construir </a:t>
            </a:r>
            <a:r>
              <a:rPr lang="es-PE" sz="2400" dirty="0"/>
              <a:t>un grafo complejo de objetos en el constructor</a:t>
            </a:r>
            <a:r>
              <a:rPr lang="es-PE" sz="2400" dirty="0" smtClean="0"/>
              <a:t>.</a:t>
            </a:r>
          </a:p>
          <a:p>
            <a:pPr lvl="1" indent="-457200">
              <a:buFont typeface="Wingdings" pitchFamily="2" charset="2"/>
              <a:buChar char="§"/>
            </a:pPr>
            <a:r>
              <a:rPr lang="es-PE" sz="2400" dirty="0"/>
              <a:t>Cualquier cosa adicional a solo asignar parámetros</a:t>
            </a:r>
            <a:r>
              <a:rPr lang="es-PE" sz="2400" dirty="0" smtClean="0"/>
              <a:t>.</a:t>
            </a:r>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Nos fuerza a realizar trabajo y utilizar dependencias innecesarias en los </a:t>
            </a:r>
            <a:r>
              <a:rPr lang="es-PE" sz="2400" dirty="0" err="1" smtClean="0"/>
              <a:t>tests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Pasar los objetos directamente.</a:t>
            </a:r>
          </a:p>
          <a:p>
            <a:pPr marL="342900" indent="-342900">
              <a:buFont typeface="Arial" pitchFamily="34" charset="0"/>
              <a:buChar char="•"/>
            </a:pPr>
            <a:r>
              <a:rPr lang="es-PE" sz="2400" dirty="0" smtClean="0"/>
              <a:t>Utilizar un objeto "Factory"  o "</a:t>
            </a:r>
            <a:r>
              <a:rPr lang="es-PE" sz="2400" dirty="0" err="1" smtClean="0"/>
              <a:t>Builder</a:t>
            </a:r>
            <a:r>
              <a:rPr lang="es-PE" sz="2400" dirty="0" smtClean="0"/>
              <a:t>".</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a:solidFill>
                  <a:srgbClr val="00823B"/>
                </a:solidFill>
              </a:rPr>
              <a:t>No realizar trabajo en el constructor</a:t>
            </a:r>
          </a:p>
        </p:txBody>
      </p:sp>
    </p:spTree>
    <p:extLst>
      <p:ext uri="{BB962C8B-B14F-4D97-AF65-F5344CB8AC3E}">
        <p14:creationId xmlns:p14="http://schemas.microsoft.com/office/powerpoint/2010/main" val="24224616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116632"/>
            <a:ext cx="8712968" cy="936104"/>
          </a:xfrm>
        </p:spPr>
        <p:txBody>
          <a:body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
        <p:nvSpPr>
          <p:cNvPr id="8" name="7 CuadroTexto"/>
          <p:cNvSpPr txBox="1"/>
          <p:nvPr/>
        </p:nvSpPr>
        <p:spPr>
          <a:xfrm>
            <a:off x="428909" y="4437112"/>
            <a:ext cx="8220131" cy="2246769"/>
          </a:xfrm>
          <a:prstGeom prst="rect">
            <a:avLst/>
          </a:prstGeom>
          <a:noFill/>
        </p:spPr>
        <p:txBody>
          <a:bodyPr wrap="square" rtlCol="0">
            <a:spAutoFit/>
          </a:bodyPr>
          <a:lstStyle/>
          <a:p>
            <a:pPr algn="ctr"/>
            <a:r>
              <a:rPr lang="es-PE" sz="2800" dirty="0" smtClean="0"/>
              <a:t>No obtener el objeto </a:t>
            </a:r>
            <a:r>
              <a:rPr lang="es-PE" sz="2800" dirty="0"/>
              <a:t>en interés </a:t>
            </a:r>
            <a:r>
              <a:rPr lang="es-PE" sz="2800" dirty="0" smtClean="0"/>
              <a:t>navegando a través </a:t>
            </a:r>
            <a:r>
              <a:rPr lang="es-PE" sz="2800" dirty="0"/>
              <a:t>del </a:t>
            </a:r>
            <a:r>
              <a:rPr lang="es-PE" sz="2800" dirty="0" smtClean="0"/>
              <a:t>todo el grafo de objetos.</a:t>
            </a:r>
          </a:p>
          <a:p>
            <a:pPr algn="ctr"/>
            <a:endParaRPr lang="es-PE" sz="2800" dirty="0" smtClean="0"/>
          </a:p>
          <a:p>
            <a:pPr algn="ctr"/>
            <a:r>
              <a:rPr lang="es-PE" sz="2800" dirty="0" smtClean="0"/>
              <a:t>Cada objeto por el cuál naveguemos será un objeto adicional que debemos instanciar en el </a:t>
            </a:r>
            <a:r>
              <a:rPr lang="es-PE" sz="2800" dirty="0" err="1" smtClean="0"/>
              <a:t>setup</a:t>
            </a:r>
            <a:r>
              <a:rPr lang="es-PE" sz="2800" dirty="0"/>
              <a:t> </a:t>
            </a:r>
            <a:r>
              <a:rPr lang="es-PE" sz="2800" dirty="0" smtClean="0"/>
              <a:t>del </a:t>
            </a:r>
            <a:r>
              <a:rPr lang="es-PE" sz="2800" dirty="0" err="1" smtClean="0"/>
              <a:t>tests</a:t>
            </a:r>
            <a:r>
              <a:rPr lang="es-PE" sz="2800" dirty="0" smtClean="0"/>
              <a:t>.</a:t>
            </a:r>
            <a:endParaRPr lang="es-PE"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3352" y="1188408"/>
            <a:ext cx="6651244" cy="306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9113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052736"/>
            <a:ext cx="8175090" cy="5078313"/>
          </a:xfrm>
          <a:prstGeom prst="rect">
            <a:avLst/>
          </a:prstGeom>
          <a:noFill/>
        </p:spPr>
        <p:txBody>
          <a:bodyPr wrap="square" rtlCol="0">
            <a:spAutoFit/>
          </a:bodyPr>
          <a:lstStyle/>
          <a:p>
            <a:r>
              <a:rPr lang="es-PE" sz="2800" b="1" dirty="0" smtClean="0">
                <a:solidFill>
                  <a:srgbClr val="FFC000"/>
                </a:solidFill>
              </a:rPr>
              <a:t>Señales</a:t>
            </a:r>
          </a:p>
          <a:p>
            <a:pPr marL="457200" indent="-457200">
              <a:buFont typeface="Wingdings" pitchFamily="2" charset="2"/>
              <a:buChar char="§"/>
            </a:pPr>
            <a:r>
              <a:rPr lang="es-PE" sz="2400" dirty="0" smtClean="0"/>
              <a:t>Parámetros que no son usados directamente, solo son usados para acceder a otro objeto.</a:t>
            </a:r>
          </a:p>
          <a:p>
            <a:pPr marL="457200" indent="-457200">
              <a:buFont typeface="Wingdings" pitchFamily="2" charset="2"/>
              <a:buChar char="§"/>
            </a:pPr>
            <a:r>
              <a:rPr lang="es-PE" sz="2400" dirty="0" smtClean="0"/>
              <a:t>Más de un "." en las llamadas de  métodos. </a:t>
            </a:r>
          </a:p>
          <a:p>
            <a:pPr marL="457200" indent="-457200">
              <a:buFont typeface="Wingdings" pitchFamily="2" charset="2"/>
              <a:buChar char="§"/>
            </a:pPr>
            <a:r>
              <a:rPr lang="es-PE" sz="2400" dirty="0" smtClean="0"/>
              <a:t>Violación a "</a:t>
            </a:r>
            <a:r>
              <a:rPr lang="es-PE" sz="2400" dirty="0" err="1" smtClean="0"/>
              <a:t>Law</a:t>
            </a:r>
            <a:r>
              <a:rPr lang="es-PE" sz="2400" dirty="0" smtClean="0"/>
              <a:t> of </a:t>
            </a:r>
            <a:r>
              <a:rPr lang="es-PE" sz="2400" dirty="0" err="1" smtClean="0"/>
              <a:t>Demeter</a:t>
            </a:r>
            <a:r>
              <a:rPr lang="es-PE" sz="2400" dirty="0" smtClean="0"/>
              <a:t>".</a:t>
            </a:r>
          </a:p>
          <a:p>
            <a:pPr marL="457200"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err="1" smtClean="0"/>
              <a:t>Fixture</a:t>
            </a:r>
            <a:r>
              <a:rPr lang="es-PE" sz="2400" dirty="0" smtClean="0"/>
              <a:t> </a:t>
            </a:r>
            <a:r>
              <a:rPr lang="es-PE" sz="2400" dirty="0" err="1" smtClean="0"/>
              <a:t>Setup</a:t>
            </a:r>
            <a:r>
              <a:rPr lang="es-PE" sz="2400" dirty="0" smtClean="0"/>
              <a:t> complejo: Tener que instanciar más objetos de los que son realmente necesarios.</a:t>
            </a:r>
          </a:p>
          <a:p>
            <a:pPr marL="457200" indent="-457200">
              <a:buFont typeface="Wingdings" pitchFamily="2" charset="2"/>
              <a:buChar char="§"/>
            </a:pPr>
            <a:r>
              <a:rPr lang="es-PE" sz="2400" dirty="0" smtClean="0"/>
              <a:t>Tener que crear </a:t>
            </a:r>
            <a:r>
              <a:rPr lang="es-PE" sz="2400" dirty="0" err="1" smtClean="0"/>
              <a:t>mocks</a:t>
            </a:r>
            <a:r>
              <a:rPr lang="es-PE" sz="2400" dirty="0" smtClean="0"/>
              <a:t> que retornen otros </a:t>
            </a:r>
            <a:r>
              <a:rPr lang="es-PE" sz="2400" dirty="0" err="1" smtClean="0"/>
              <a:t>mocks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Ingresar directamente como parámetro el objeto en interés.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Tree>
    <p:extLst>
      <p:ext uri="{BB962C8B-B14F-4D97-AF65-F5344CB8AC3E}">
        <p14:creationId xmlns:p14="http://schemas.microsoft.com/office/powerpoint/2010/main" val="36196623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39" y="404664"/>
            <a:ext cx="8229600" cy="834116"/>
          </a:xfrm>
        </p:spPr>
        <p:txBody>
          <a:bodyPr/>
          <a:lstStyle/>
          <a:p>
            <a:r>
              <a:rPr lang="es-PE" dirty="0" smtClean="0">
                <a:solidFill>
                  <a:srgbClr val="00823B"/>
                </a:solidFill>
              </a:rPr>
              <a:t>Evitar Campos y Métodos Estáticos</a:t>
            </a:r>
            <a:endParaRPr lang="es-PE" dirty="0">
              <a:solidFill>
                <a:srgbClr val="00823B"/>
              </a:solidFill>
            </a:endParaRPr>
          </a:p>
        </p:txBody>
      </p:sp>
      <p:sp>
        <p:nvSpPr>
          <p:cNvPr id="8" name="7 CuadroTexto"/>
          <p:cNvSpPr txBox="1"/>
          <p:nvPr/>
        </p:nvSpPr>
        <p:spPr>
          <a:xfrm>
            <a:off x="694787" y="4811668"/>
            <a:ext cx="7776864" cy="1569660"/>
          </a:xfrm>
          <a:prstGeom prst="rect">
            <a:avLst/>
          </a:prstGeom>
          <a:noFill/>
        </p:spPr>
        <p:txBody>
          <a:bodyPr wrap="square" rtlCol="0">
            <a:spAutoFit/>
          </a:bodyPr>
          <a:lstStyle/>
          <a:p>
            <a:pPr algn="ctr"/>
            <a:r>
              <a:rPr lang="es-PE" sz="2400" dirty="0" smtClean="0"/>
              <a:t>Al momento de ejecutar un test unitario, instancio la clase y remplazo las dependencias reales con </a:t>
            </a:r>
            <a:r>
              <a:rPr lang="es-PE" sz="2400" dirty="0" err="1" smtClean="0"/>
              <a:t>testdoubles</a:t>
            </a:r>
            <a:r>
              <a:rPr lang="es-PE" sz="2400" dirty="0" smtClean="0"/>
              <a:t>. </a:t>
            </a:r>
            <a:br>
              <a:rPr lang="es-PE" sz="2400" dirty="0" smtClean="0"/>
            </a:br>
            <a:r>
              <a:rPr lang="es-PE" sz="2400" dirty="0" smtClean="0"/>
              <a:t>El problema con código procedural es que no hay nada que podamos remplazar ya que no existe el objeto como tal.</a:t>
            </a:r>
            <a:endParaRPr lang="es-PE" sz="2400" dirty="0" smtClean="0">
              <a:solidFill>
                <a:srgbClr val="FFC000"/>
              </a:solidFill>
            </a:endParaRPr>
          </a:p>
        </p:txBody>
      </p:sp>
      <p:sp>
        <p:nvSpPr>
          <p:cNvPr id="9" name="8 CuadroTexto"/>
          <p:cNvSpPr txBox="1"/>
          <p:nvPr/>
        </p:nvSpPr>
        <p:spPr>
          <a:xfrm>
            <a:off x="718330" y="3771037"/>
            <a:ext cx="7776864" cy="954107"/>
          </a:xfrm>
          <a:prstGeom prst="rect">
            <a:avLst/>
          </a:prstGeom>
          <a:noFill/>
        </p:spPr>
        <p:txBody>
          <a:bodyPr wrap="square" rtlCol="0">
            <a:spAutoFit/>
          </a:bodyPr>
          <a:lstStyle/>
          <a:p>
            <a:pPr algn="ctr"/>
            <a:r>
              <a:rPr lang="es-PE" sz="2800" dirty="0" smtClean="0">
                <a:solidFill>
                  <a:srgbClr val="FF0000"/>
                </a:solidFill>
              </a:rPr>
              <a:t>Los métodos estáticos son código procedural y no Orientado a Objetos.</a:t>
            </a:r>
          </a:p>
        </p:txBody>
      </p:sp>
      <p:grpSp>
        <p:nvGrpSpPr>
          <p:cNvPr id="3" name="2 Grupo"/>
          <p:cNvGrpSpPr/>
          <p:nvPr/>
        </p:nvGrpSpPr>
        <p:grpSpPr>
          <a:xfrm>
            <a:off x="1212188" y="1315361"/>
            <a:ext cx="6936702" cy="2366007"/>
            <a:chOff x="1534949" y="1315361"/>
            <a:chExt cx="6936702" cy="2366007"/>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949" y="1315361"/>
              <a:ext cx="6936702" cy="236600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2552" y="2021564"/>
              <a:ext cx="4052406" cy="509929"/>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grpSp>
    </p:spTree>
    <p:extLst>
      <p:ext uri="{BB962C8B-B14F-4D97-AF65-F5344CB8AC3E}">
        <p14:creationId xmlns:p14="http://schemas.microsoft.com/office/powerpoint/2010/main" val="21676140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447645"/>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err="1" smtClean="0"/>
              <a:t>Singletons</a:t>
            </a:r>
            <a:r>
              <a:rPr lang="es-PE" sz="2400" dirty="0" smtClean="0"/>
              <a:t>, campos o métodos estáticos.</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cierto acoplamiento que no permite remplazar e intercambiar objetos para las pruebas.</a:t>
            </a:r>
          </a:p>
          <a:p>
            <a:pPr marL="457200" indent="-457200">
              <a:buFont typeface="Wingdings" pitchFamily="2" charset="2"/>
              <a:buChar char="§"/>
            </a:pPr>
            <a:r>
              <a:rPr lang="es-PE" sz="2400" dirty="0" smtClean="0"/>
              <a:t>Los campos </a:t>
            </a:r>
            <a:r>
              <a:rPr lang="es-PE" sz="2400" dirty="0" err="1" smtClean="0"/>
              <a:t>singleton</a:t>
            </a:r>
            <a:r>
              <a:rPr lang="es-PE" sz="2400" dirty="0" smtClean="0"/>
              <a:t> mantienen su estado (Global </a:t>
            </a:r>
            <a:r>
              <a:rPr lang="es-PE" sz="2400" dirty="0" err="1" smtClean="0"/>
              <a:t>State</a:t>
            </a:r>
            <a:r>
              <a:rPr lang="es-PE" sz="2400" dirty="0" smtClean="0"/>
              <a:t>) por lo tanto se necesita restablecer ese estado en cada </a:t>
            </a:r>
            <a:r>
              <a:rPr lang="es-PE" sz="2400" dirty="0" err="1" smtClean="0"/>
              <a:t>tests</a:t>
            </a:r>
            <a:r>
              <a:rPr lang="es-PE" sz="2400" dirty="0" smtClean="0"/>
              <a:t>.</a:t>
            </a:r>
          </a:p>
          <a:p>
            <a:pPr marL="457200" indent="-457200">
              <a:buFont typeface="Wingdings" pitchFamily="2" charset="2"/>
              <a:buChar char="§"/>
            </a:pPr>
            <a:r>
              <a:rPr lang="es-PE" sz="2400" dirty="0" smtClean="0"/>
              <a:t>Evita ejecutar </a:t>
            </a:r>
            <a:r>
              <a:rPr lang="es-PE" sz="2400" dirty="0" err="1" smtClean="0"/>
              <a:t>tests</a:t>
            </a:r>
            <a:r>
              <a:rPr lang="es-PE" sz="2400" dirty="0" smtClean="0"/>
              <a:t> en paralelo.</a:t>
            </a:r>
          </a:p>
          <a:p>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Remplazar los </a:t>
            </a:r>
            <a:r>
              <a:rPr lang="es-PE" sz="2400" dirty="0" err="1" smtClean="0"/>
              <a:t>singletons</a:t>
            </a:r>
            <a:r>
              <a:rPr lang="es-PE" sz="2400" dirty="0" smtClean="0"/>
              <a:t> por instancias de objetos.</a:t>
            </a:r>
          </a:p>
          <a:p>
            <a:pPr marL="342900" indent="-342900">
              <a:buFont typeface="Arial" pitchFamily="34" charset="0"/>
              <a:buChar char="•"/>
            </a:pPr>
            <a:r>
              <a:rPr lang="es-PE" sz="2400" dirty="0" smtClean="0"/>
              <a:t>Delegar el manejo de la vida del objeto al  IOC </a:t>
            </a:r>
            <a:r>
              <a:rPr lang="es-PE" sz="2400" dirty="0" err="1" smtClean="0"/>
              <a:t>Container</a:t>
            </a:r>
            <a:r>
              <a:rPr lang="es-PE" sz="2400" dirty="0" smtClean="0"/>
              <a:t>.</a:t>
            </a:r>
          </a:p>
          <a:p>
            <a:pPr marL="342900" indent="-342900">
              <a:buFont typeface="Arial" pitchFamily="34" charset="0"/>
              <a:buChar char="•"/>
            </a:pPr>
            <a:r>
              <a:rPr lang="es-PE" sz="2400" dirty="0" smtClean="0"/>
              <a:t>Encapsular el </a:t>
            </a:r>
            <a:r>
              <a:rPr lang="es-PE" sz="2400" dirty="0" err="1" smtClean="0"/>
              <a:t>singleton</a:t>
            </a:r>
            <a:r>
              <a:rPr lang="es-PE" sz="2400" dirty="0" smtClean="0"/>
              <a:t> por un "</a:t>
            </a:r>
            <a:r>
              <a:rPr lang="es-PE" sz="2400" dirty="0" err="1" smtClean="0"/>
              <a:t>Wrapper</a:t>
            </a:r>
            <a:r>
              <a:rPr lang="es-PE" sz="2400" dirty="0" smtClean="0"/>
              <a:t>" (Librerías  Externas)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smtClean="0">
                <a:solidFill>
                  <a:srgbClr val="00823B"/>
                </a:solidFill>
              </a:rPr>
              <a:t>Evitar Campos y Métodos Estáticos</a:t>
            </a:r>
            <a:endParaRPr lang="es-PE" dirty="0">
              <a:solidFill>
                <a:srgbClr val="00823B"/>
              </a:solidFill>
            </a:endParaRPr>
          </a:p>
        </p:txBody>
      </p:sp>
    </p:spTree>
    <p:extLst>
      <p:ext uri="{BB962C8B-B14F-4D97-AF65-F5344CB8AC3E}">
        <p14:creationId xmlns:p14="http://schemas.microsoft.com/office/powerpoint/2010/main" val="18435102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
        <p:nvSpPr>
          <p:cNvPr id="6" name="5 CuadroTexto"/>
          <p:cNvSpPr txBox="1"/>
          <p:nvPr/>
        </p:nvSpPr>
        <p:spPr>
          <a:xfrm>
            <a:off x="5790922" y="990390"/>
            <a:ext cx="2205287" cy="523220"/>
          </a:xfrm>
          <a:prstGeom prst="rect">
            <a:avLst/>
          </a:prstGeom>
          <a:noFill/>
        </p:spPr>
        <p:txBody>
          <a:bodyPr wrap="square" rtlCol="0">
            <a:spAutoFit/>
          </a:bodyPr>
          <a:lstStyle/>
          <a:p>
            <a:pPr algn="ctr"/>
            <a:r>
              <a:rPr lang="es-ES" sz="2800" dirty="0" smtClean="0">
                <a:solidFill>
                  <a:srgbClr val="FF0000"/>
                </a:solidFill>
              </a:rPr>
              <a:t>Composición</a:t>
            </a:r>
          </a:p>
        </p:txBody>
      </p:sp>
      <p:sp>
        <p:nvSpPr>
          <p:cNvPr id="7" name="6 CuadroTexto"/>
          <p:cNvSpPr txBox="1"/>
          <p:nvPr/>
        </p:nvSpPr>
        <p:spPr>
          <a:xfrm>
            <a:off x="1238850" y="990390"/>
            <a:ext cx="2205287" cy="523220"/>
          </a:xfrm>
          <a:prstGeom prst="rect">
            <a:avLst/>
          </a:prstGeom>
          <a:noFill/>
        </p:spPr>
        <p:txBody>
          <a:bodyPr wrap="square" rtlCol="0">
            <a:spAutoFit/>
          </a:bodyPr>
          <a:lstStyle/>
          <a:p>
            <a:pPr algn="ctr"/>
            <a:r>
              <a:rPr lang="es-ES" sz="2800" dirty="0" smtClean="0">
                <a:solidFill>
                  <a:srgbClr val="FF0000"/>
                </a:solidFill>
              </a:rPr>
              <a:t>Herencia</a:t>
            </a:r>
          </a:p>
        </p:txBody>
      </p:sp>
      <p:sp>
        <p:nvSpPr>
          <p:cNvPr id="8" name="7 CuadroTexto"/>
          <p:cNvSpPr txBox="1"/>
          <p:nvPr/>
        </p:nvSpPr>
        <p:spPr>
          <a:xfrm>
            <a:off x="364365" y="4653136"/>
            <a:ext cx="8363950" cy="1815882"/>
          </a:xfrm>
          <a:prstGeom prst="rect">
            <a:avLst/>
          </a:prstGeom>
          <a:noFill/>
        </p:spPr>
        <p:txBody>
          <a:bodyPr wrap="square" rtlCol="0">
            <a:spAutoFit/>
          </a:bodyPr>
          <a:lstStyle/>
          <a:p>
            <a:pPr algn="ctr"/>
            <a:r>
              <a:rPr lang="es-PE" sz="2800" dirty="0" smtClean="0"/>
              <a:t>La herencia crea un fuerte acoplamiento entre la clase padre y las clases hijas.</a:t>
            </a:r>
          </a:p>
          <a:p>
            <a:pPr algn="ctr"/>
            <a:r>
              <a:rPr lang="es-PE" sz="2800" dirty="0" smtClean="0"/>
              <a:t>En ejecución no se puede elegir una herencia diferente,  pero si se puede elegir una composición diferente</a:t>
            </a:r>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618" y="1513610"/>
            <a:ext cx="4487897" cy="303917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62" y="1513610"/>
            <a:ext cx="4680000" cy="232078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207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599423"/>
            <a:ext cx="8229600" cy="720000"/>
          </a:xfrm>
        </p:spPr>
        <p:txBody>
          <a:bodyPr/>
          <a:lstStyle/>
          <a:p>
            <a:r>
              <a:rPr lang="es-PE" dirty="0">
                <a:solidFill>
                  <a:srgbClr val="00823B"/>
                </a:solidFill>
              </a:rPr>
              <a:t>Inversión de Dependencias</a:t>
            </a:r>
          </a:p>
        </p:txBody>
      </p:sp>
      <p:sp>
        <p:nvSpPr>
          <p:cNvPr id="2" name="1 CuadroTexto"/>
          <p:cNvSpPr txBox="1"/>
          <p:nvPr/>
        </p:nvSpPr>
        <p:spPr>
          <a:xfrm>
            <a:off x="476251" y="1535527"/>
            <a:ext cx="8191500" cy="1569660"/>
          </a:xfrm>
          <a:prstGeom prst="rect">
            <a:avLst/>
          </a:prstGeom>
          <a:noFill/>
        </p:spPr>
        <p:txBody>
          <a:bodyPr wrap="square" rtlCol="0">
            <a:spAutoFit/>
          </a:bodyPr>
          <a:lstStyle/>
          <a:p>
            <a:pPr algn="ctr"/>
            <a:r>
              <a:rPr lang="es-PE" sz="3200" i="1" dirty="0" smtClean="0"/>
              <a:t>Las clases de alto nivel no deben depender directamente de clases de bajo nivel sino de abstracciones de estas clases.</a:t>
            </a:r>
            <a:endParaRPr lang="es-PE" sz="3200" i="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10" y="3356992"/>
            <a:ext cx="8811678" cy="2653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8" y="3923982"/>
            <a:ext cx="831532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0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smtClean="0"/>
              <a:t>Herencia como una forma fácil de reutilizar comportamiento.</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acoplamiento que no permite remplazar objetos de la jerarquía de la herencia.</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El propósito de la herencia es el polimorfismo y no la reutilización. </a:t>
            </a:r>
            <a:r>
              <a:rPr lang="es-PE" sz="2400" dirty="0"/>
              <a:t> </a:t>
            </a:r>
            <a:r>
              <a:rPr lang="es-PE" sz="2400" dirty="0" smtClean="0"/>
              <a:t/>
            </a:r>
            <a:br>
              <a:rPr lang="es-PE" sz="2400" dirty="0" smtClean="0"/>
            </a:br>
            <a:r>
              <a:rPr lang="es-PE" sz="2400" dirty="0" smtClean="0"/>
              <a:t>Sino se está tomando ventaja del polimorfismo usar composición.</a:t>
            </a:r>
          </a:p>
        </p:txBody>
      </p:sp>
      <p:sp>
        <p:nvSpPr>
          <p:cNvPr id="4"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Tree>
    <p:extLst>
      <p:ext uri="{BB962C8B-B14F-4D97-AF65-F5344CB8AC3E}">
        <p14:creationId xmlns:p14="http://schemas.microsoft.com/office/powerpoint/2010/main" val="27437564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1200329"/>
          </a:xfrm>
          <a:prstGeom prst="rect">
            <a:avLst/>
          </a:prstGeom>
          <a:noFill/>
        </p:spPr>
        <p:txBody>
          <a:bodyPr wrap="square" rtlCol="0">
            <a:spAutoFit/>
          </a:bodyPr>
          <a:lstStyle/>
          <a:p>
            <a:pPr marL="457200" indent="-457200">
              <a:buFont typeface="Arial" pitchFamily="34" charset="0"/>
              <a:buChar char="•"/>
              <a:defRPr/>
            </a:pPr>
            <a:r>
              <a:rPr lang="es-PE" sz="2400" dirty="0"/>
              <a:t>Guide </a:t>
            </a:r>
            <a:r>
              <a:rPr lang="es-PE" sz="2400" dirty="0" err="1"/>
              <a:t>Writing</a:t>
            </a:r>
            <a:r>
              <a:rPr lang="es-PE" sz="2400" dirty="0"/>
              <a:t> Testeable </a:t>
            </a:r>
            <a:r>
              <a:rPr lang="es-PE" sz="2400" dirty="0" err="1"/>
              <a:t>Code</a:t>
            </a:r>
            <a:r>
              <a:rPr lang="es-PE" sz="2400" dirty="0"/>
              <a:t>:</a:t>
            </a:r>
            <a:br>
              <a:rPr lang="es-PE" sz="2400" dirty="0"/>
            </a:br>
            <a:r>
              <a:rPr lang="es-PE" sz="2400" dirty="0">
                <a:solidFill>
                  <a:srgbClr val="FFC000"/>
                </a:solidFill>
              </a:rPr>
              <a:t>http://misko.hevery.com/attachments/Guide-Writing%20Testable%20Code.pdf</a:t>
            </a:r>
          </a:p>
        </p:txBody>
      </p:sp>
    </p:spTree>
    <p:extLst>
      <p:ext uri="{BB962C8B-B14F-4D97-AF65-F5344CB8AC3E}">
        <p14:creationId xmlns:p14="http://schemas.microsoft.com/office/powerpoint/2010/main" val="102593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n-US" dirty="0" err="1" smtClean="0">
                <a:solidFill>
                  <a:srgbClr val="00B050"/>
                </a:solidFill>
              </a:rPr>
              <a:t>Refactorizar</a:t>
            </a:r>
            <a:r>
              <a:rPr lang="es-PE" dirty="0" smtClean="0">
                <a:solidFill>
                  <a:srgbClr val="00B050"/>
                </a:solidFill>
              </a:rPr>
              <a:t> el código para mejorar su testeabilidad.</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Aplicar el principio de inversión de dependencias para desacoplar el código.</a:t>
            </a:r>
          </a:p>
        </p:txBody>
      </p:sp>
    </p:spTree>
    <p:extLst>
      <p:ext uri="{BB962C8B-B14F-4D97-AF65-F5344CB8AC3E}">
        <p14:creationId xmlns:p14="http://schemas.microsoft.com/office/powerpoint/2010/main" val="1276800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692696"/>
            <a:ext cx="8229600" cy="1143000"/>
          </a:xfrm>
        </p:spPr>
        <p:txBody>
          <a:bodyPr/>
          <a:lstStyle/>
          <a:p>
            <a:r>
              <a:rPr lang="es-PE" dirty="0" smtClean="0">
                <a:solidFill>
                  <a:srgbClr val="00823B"/>
                </a:solidFill>
              </a:rPr>
              <a:t>Inyección de Dependencias</a:t>
            </a:r>
            <a:endParaRPr lang="es-PE" dirty="0">
              <a:solidFill>
                <a:srgbClr val="00823B"/>
              </a:solidFill>
            </a:endParaRPr>
          </a:p>
        </p:txBody>
      </p:sp>
      <p:sp>
        <p:nvSpPr>
          <p:cNvPr id="2" name="1 CuadroTexto"/>
          <p:cNvSpPr txBox="1"/>
          <p:nvPr/>
        </p:nvSpPr>
        <p:spPr>
          <a:xfrm>
            <a:off x="971601" y="1844824"/>
            <a:ext cx="7200800" cy="954107"/>
          </a:xfrm>
          <a:prstGeom prst="rect">
            <a:avLst/>
          </a:prstGeom>
          <a:noFill/>
        </p:spPr>
        <p:txBody>
          <a:bodyPr wrap="square" rtlCol="0">
            <a:spAutoFit/>
          </a:bodyPr>
          <a:lstStyle/>
          <a:p>
            <a:pPr algn="ctr"/>
            <a:r>
              <a:rPr lang="es-PE" sz="2800" i="1" dirty="0" smtClean="0"/>
              <a:t>Proveer las instancias de las clases dependencia desde fuera del ámbito de la clase.</a:t>
            </a:r>
            <a:endParaRPr lang="es-PE" sz="2800" i="1"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0" y="3141882"/>
            <a:ext cx="8969478" cy="2231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72008" y="3666289"/>
            <a:ext cx="2382282" cy="1152128"/>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3" name="2 CuadroTexto"/>
          <p:cNvSpPr txBox="1"/>
          <p:nvPr/>
        </p:nvSpPr>
        <p:spPr>
          <a:xfrm>
            <a:off x="722764" y="3196550"/>
            <a:ext cx="1184940" cy="461665"/>
          </a:xfrm>
          <a:prstGeom prst="rect">
            <a:avLst/>
          </a:prstGeom>
          <a:noFill/>
        </p:spPr>
        <p:txBody>
          <a:bodyPr wrap="none" rtlCol="0">
            <a:spAutoFit/>
          </a:bodyPr>
          <a:lstStyle/>
          <a:p>
            <a:r>
              <a:rPr lang="es-PE" sz="2400" b="1" dirty="0" err="1" smtClean="0">
                <a:solidFill>
                  <a:srgbClr val="FF0000"/>
                </a:solidFill>
              </a:rPr>
              <a:t>Outside</a:t>
            </a:r>
            <a:endParaRPr lang="es-PE" sz="2400" b="1" dirty="0">
              <a:solidFill>
                <a:srgbClr val="FF0000"/>
              </a:solidFill>
            </a:endParaRPr>
          </a:p>
        </p:txBody>
      </p:sp>
    </p:spTree>
    <p:extLst>
      <p:ext uri="{BB962C8B-B14F-4D97-AF65-F5344CB8AC3E}">
        <p14:creationId xmlns:p14="http://schemas.microsoft.com/office/powerpoint/2010/main" val="164014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n-US" dirty="0" err="1" smtClean="0">
                <a:solidFill>
                  <a:srgbClr val="00B050"/>
                </a:solidFill>
              </a:rPr>
              <a:t>Refactorizar</a:t>
            </a:r>
            <a:r>
              <a:rPr lang="es-PE" dirty="0" smtClean="0">
                <a:solidFill>
                  <a:srgbClr val="00B050"/>
                </a:solidFill>
              </a:rPr>
              <a:t> el código para mejorar su testeabilidad.</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inyección de dependencias para desacoplar el código.</a:t>
            </a:r>
          </a:p>
        </p:txBody>
      </p:sp>
    </p:spTree>
    <p:extLst>
      <p:ext uri="{BB962C8B-B14F-4D97-AF65-F5344CB8AC3E}">
        <p14:creationId xmlns:p14="http://schemas.microsoft.com/office/powerpoint/2010/main" val="288713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57819" y="1418000"/>
            <a:ext cx="8229600" cy="1143000"/>
          </a:xfrm>
        </p:spPr>
        <p:txBody>
          <a:bodyPr/>
          <a:lstStyle/>
          <a:p>
            <a:r>
              <a:rPr lang="es-PE" dirty="0" smtClean="0">
                <a:solidFill>
                  <a:srgbClr val="00823B"/>
                </a:solidFill>
              </a:rPr>
              <a:t>¿ Cuál es el siguiente paso ?</a:t>
            </a:r>
            <a:endParaRPr lang="es-PE" dirty="0">
              <a:solidFill>
                <a:srgbClr val="00823B"/>
              </a:solidFill>
            </a:endParaRPr>
          </a:p>
        </p:txBody>
      </p:sp>
      <p:sp>
        <p:nvSpPr>
          <p:cNvPr id="2" name="1 CuadroTexto"/>
          <p:cNvSpPr txBox="1"/>
          <p:nvPr/>
        </p:nvSpPr>
        <p:spPr>
          <a:xfrm>
            <a:off x="407178" y="2714144"/>
            <a:ext cx="8352927" cy="1938992"/>
          </a:xfrm>
          <a:prstGeom prst="rect">
            <a:avLst/>
          </a:prstGeom>
          <a:noFill/>
        </p:spPr>
        <p:txBody>
          <a:bodyPr wrap="square" rtlCol="0">
            <a:spAutoFit/>
          </a:bodyPr>
          <a:lstStyle/>
          <a:p>
            <a:pPr algn="ctr"/>
            <a:r>
              <a:rPr lang="es-PE" sz="3000" dirty="0" smtClean="0"/>
              <a:t>Ahora que la clases no depende de una implementación específica, los </a:t>
            </a:r>
            <a:r>
              <a:rPr lang="es-PE" sz="3000" dirty="0" err="1" smtClean="0"/>
              <a:t>tests</a:t>
            </a:r>
            <a:r>
              <a:rPr lang="es-PE" sz="3000" dirty="0" smtClean="0"/>
              <a:t> pueden decidir cualquier implementación e inyectarla a la clase que están probando.</a:t>
            </a:r>
          </a:p>
        </p:txBody>
      </p:sp>
    </p:spTree>
    <p:extLst>
      <p:ext uri="{BB962C8B-B14F-4D97-AF65-F5344CB8AC3E}">
        <p14:creationId xmlns:p14="http://schemas.microsoft.com/office/powerpoint/2010/main" val="3738564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48864</TotalTime>
  <Words>3986</Words>
  <Application>Microsoft Office PowerPoint</Application>
  <PresentationFormat>Presentación en pantalla (4:3)</PresentationFormat>
  <Paragraphs>520</Paragraphs>
  <Slides>51</Slides>
  <Notes>51</Notes>
  <HiddenSlides>0</HiddenSlides>
  <MMClips>0</MMClips>
  <ScaleCrop>false</ScaleCrop>
  <HeadingPairs>
    <vt:vector size="4" baseType="variant">
      <vt:variant>
        <vt:lpstr>Tema</vt:lpstr>
      </vt:variant>
      <vt:variant>
        <vt:i4>1</vt:i4>
      </vt:variant>
      <vt:variant>
        <vt:lpstr>Títulos de diapositiva</vt:lpstr>
      </vt:variant>
      <vt:variant>
        <vt:i4>51</vt:i4>
      </vt:variant>
    </vt:vector>
  </HeadingPairs>
  <TitlesOfParts>
    <vt:vector size="52" baseType="lpstr">
      <vt:lpstr>BlackTheme</vt:lpstr>
      <vt:lpstr>Licencia de Uso</vt:lpstr>
      <vt:lpstr>Test Doubles Test Automation</vt:lpstr>
      <vt:lpstr>Presentación de PowerPoint</vt:lpstr>
      <vt:lpstr>Ejercicio Revisar las pruebas realizadas a un código "no testeable"</vt:lpstr>
      <vt:lpstr>Inversión de Dependencias</vt:lpstr>
      <vt:lpstr>Ejercicio Refactorizar el código para mejorar su testeabilidad.</vt:lpstr>
      <vt:lpstr>Inyección de Dependencias</vt:lpstr>
      <vt:lpstr>Ejercicio Refactorizar el código para mejorar su testeabilidad.</vt:lpstr>
      <vt:lpstr>¿ Cuál es el siguiente paso ?</vt:lpstr>
      <vt:lpstr>Ejercicio Modificar los test para realizar pruebas unitaras a clases con dependencias.</vt:lpstr>
      <vt:lpstr>El Mundo Real</vt:lpstr>
      <vt:lpstr>¿Cuál es el problema?</vt:lpstr>
      <vt:lpstr>Encontrando la solución</vt:lpstr>
      <vt:lpstr>Encontrando la solución</vt:lpstr>
      <vt:lpstr>Test Doubles</vt:lpstr>
      <vt:lpstr>Isolation Mocking Frameworks</vt:lpstr>
      <vt:lpstr>Tipos de Test Doubles</vt:lpstr>
      <vt:lpstr>Test Doubles: Stubs</vt:lpstr>
      <vt:lpstr>Test Doubles: Stubs</vt:lpstr>
      <vt:lpstr>Ejercicio Utilizar un stub para realizar pruebas unitarias</vt:lpstr>
      <vt:lpstr>State Testing VS Interaction Testing</vt:lpstr>
      <vt:lpstr>Test Doubles: Mocks</vt:lpstr>
      <vt:lpstr>Test Doubles : Mocks</vt:lpstr>
      <vt:lpstr>Ejercicio Utilizar un mock para realizar pruebas unitarias</vt:lpstr>
      <vt:lpstr>Como los diferenciamos fácilmente</vt:lpstr>
      <vt:lpstr>Explorando el API de Moq</vt:lpstr>
      <vt:lpstr>Otros Test Doubles</vt:lpstr>
      <vt:lpstr>¿Dónde aplicar Mocking?</vt:lpstr>
      <vt:lpstr>Ejercicio Realizar pruebas unitarias a clases con dependencias</vt:lpstr>
      <vt:lpstr>Code Coverage</vt:lpstr>
      <vt:lpstr>Ejercicio Medir el Code Coverage en una aplicación.</vt:lpstr>
      <vt:lpstr>¿ Tenemos que lograr 100%   de Coverage ?</vt:lpstr>
      <vt:lpstr>Costo vs Beneficio de las pruebas unitarias</vt:lpstr>
      <vt:lpstr>¿ Cuanto tiempo más me cuesta utilizar pruebas unitarias ?</vt:lpstr>
      <vt:lpstr>Todos ya lo venimos haciendo</vt:lpstr>
      <vt:lpstr>Ejercicio Presentando Unit Testing   a tu equipo</vt:lpstr>
      <vt:lpstr>Presentación de PowerPoint</vt:lpstr>
      <vt:lpstr>Información Adicional</vt:lpstr>
      <vt:lpstr>Design for Testeability Test Automation</vt:lpstr>
      <vt:lpstr>¿ Como escribimos código que sea fácil de probar ?</vt:lpstr>
      <vt:lpstr>«No hay ningún secreto en cómo escribir los tests, solo hay secretos en cómo escribir código testeable.»</vt:lpstr>
      <vt:lpstr>Como podemos mejorar la testeabilidad</vt:lpstr>
      <vt:lpstr>No realizar trabajo en el constructor</vt:lpstr>
      <vt:lpstr>Presentación de PowerPoint</vt:lpstr>
      <vt:lpstr> Digging into the Collaborators</vt:lpstr>
      <vt:lpstr>Presentación de PowerPoint</vt:lpstr>
      <vt:lpstr>Evitar Campos y Métodos Estáticos</vt:lpstr>
      <vt:lpstr>Presentación de PowerPoint</vt:lpstr>
      <vt:lpstr>Composition over Inheritance</vt:lpstr>
      <vt:lpstr>Composition over Inheritance</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1519</cp:revision>
  <dcterms:created xsi:type="dcterms:W3CDTF">2010-05-16T05:09:58Z</dcterms:created>
  <dcterms:modified xsi:type="dcterms:W3CDTF">2013-01-26T21:23:51Z</dcterms:modified>
</cp:coreProperties>
</file>