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1"/>
  </p:notesMasterIdLst>
  <p:sldIdLst>
    <p:sldId id="683" r:id="rId2"/>
    <p:sldId id="517" r:id="rId3"/>
    <p:sldId id="446" r:id="rId4"/>
    <p:sldId id="565" r:id="rId5"/>
    <p:sldId id="449" r:id="rId6"/>
    <p:sldId id="447" r:id="rId7"/>
    <p:sldId id="468" r:id="rId8"/>
    <p:sldId id="469" r:id="rId9"/>
    <p:sldId id="457" r:id="rId10"/>
    <p:sldId id="452" r:id="rId11"/>
    <p:sldId id="454" r:id="rId12"/>
    <p:sldId id="679" r:id="rId13"/>
    <p:sldId id="680" r:id="rId14"/>
    <p:sldId id="681" r:id="rId15"/>
    <p:sldId id="666" r:id="rId16"/>
    <p:sldId id="459" r:id="rId17"/>
    <p:sldId id="667" r:id="rId18"/>
    <p:sldId id="460" r:id="rId19"/>
    <p:sldId id="465" r:id="rId20"/>
    <p:sldId id="511" r:id="rId21"/>
    <p:sldId id="552" r:id="rId22"/>
    <p:sldId id="512" r:id="rId23"/>
    <p:sldId id="668" r:id="rId24"/>
    <p:sldId id="450" r:id="rId25"/>
    <p:sldId id="515" r:id="rId26"/>
    <p:sldId id="664" r:id="rId27"/>
    <p:sldId id="682" r:id="rId28"/>
    <p:sldId id="685" r:id="rId29"/>
    <p:sldId id="669" r:id="rId30"/>
    <p:sldId id="674" r:id="rId31"/>
    <p:sldId id="670" r:id="rId32"/>
    <p:sldId id="671" r:id="rId33"/>
    <p:sldId id="675" r:id="rId34"/>
    <p:sldId id="673" r:id="rId35"/>
    <p:sldId id="677" r:id="rId36"/>
    <p:sldId id="678" r:id="rId37"/>
    <p:sldId id="686" r:id="rId38"/>
    <p:sldId id="684" r:id="rId39"/>
    <p:sldId id="654" r:id="rId4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2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23B"/>
    <a:srgbClr val="EE0000"/>
    <a:srgbClr val="F60000"/>
    <a:srgbClr val="009A46"/>
    <a:srgbClr val="E20000"/>
    <a:srgbClr val="D2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36" autoAdjust="0"/>
    <p:restoredTop sz="81176" autoAdjust="0"/>
  </p:normalViewPr>
  <p:slideViewPr>
    <p:cSldViewPr>
      <p:cViewPr>
        <p:scale>
          <a:sx n="54" d="100"/>
          <a:sy n="54" d="100"/>
        </p:scale>
        <p:origin x="-1602" y="-192"/>
      </p:cViewPr>
      <p:guideLst>
        <p:guide orient="horz" pos="2160"/>
        <p:guide pos="2880"/>
      </p:guideLst>
    </p:cSldViewPr>
  </p:slideViewPr>
  <p:outlineViewPr>
    <p:cViewPr>
      <p:scale>
        <a:sx n="33" d="100"/>
        <a:sy n="33" d="100"/>
      </p:scale>
      <p:origin x="0" y="13182"/>
    </p:cViewPr>
  </p:outlineViewPr>
  <p:notesTextViewPr>
    <p:cViewPr>
      <p:scale>
        <a:sx n="100" d="100"/>
        <a:sy n="100" d="100"/>
      </p:scale>
      <p:origin x="0" y="0"/>
    </p:cViewPr>
  </p:notesTextViewPr>
  <p:sorterViewPr>
    <p:cViewPr>
      <p:scale>
        <a:sx n="100" d="100"/>
        <a:sy n="100" d="100"/>
      </p:scale>
      <p:origin x="0" y="34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8-22T17:59:56.774" idx="17">
    <p:pos x="10" y="10"/>
    <p:text> Organizar mejor esta diapositiva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5FC4C-9EE1-4746-A368-724F618FC790}" type="datetimeFigureOut">
              <a:rPr lang="es-PE" smtClean="0"/>
              <a:t>04/02/2013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E5A63-0F1F-4DC0-ADE0-CC17EBA6F230}" type="slidenum">
              <a:rPr lang="es-PE" smtClean="0"/>
              <a:t>‹Nº›</a:t>
            </a:fld>
            <a:endParaRPr lang="es-PE"/>
          </a:p>
        </p:txBody>
      </p:sp>
    </p:spTree>
    <p:extLst>
      <p:ext uri="{BB962C8B-B14F-4D97-AF65-F5344CB8AC3E}">
        <p14:creationId xmlns:p14="http://schemas.microsoft.com/office/powerpoint/2010/main" val="45108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quora.com/Software-Engineering/What-is-software-unit-testing-and-why-is-it-important"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www.youtube.com/view_play_list?p=BDAB2BA83BB6588E"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en.wikipedia.org/wiki/Scenario_(computin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en.wikipedia.org/wiki/Happy_path"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Un test</a:t>
            </a:r>
            <a:r>
              <a:rPr lang="es-PE" baseline="0" noProof="0" dirty="0" smtClean="0"/>
              <a:t> </a:t>
            </a:r>
            <a:r>
              <a:rPr lang="es-PE" baseline="0" noProof="0" dirty="0" err="1" smtClean="0"/>
              <a:t>fixture</a:t>
            </a:r>
            <a:r>
              <a:rPr lang="es-PE" baseline="0" noProof="0" dirty="0" smtClean="0"/>
              <a:t> es algo que contiene todo lo necesario para verificar y ejecutar un conjunto e pruebas. En este caso vamos a tener un test </a:t>
            </a:r>
            <a:r>
              <a:rPr lang="es-PE" baseline="0" noProof="0" dirty="0" err="1" smtClean="0"/>
              <a:t>fixture</a:t>
            </a:r>
            <a:r>
              <a:rPr lang="es-PE" baseline="0" noProof="0" dirty="0" smtClean="0"/>
              <a:t> por cada clase de nuestro proyecto de producción, es decir vamos a tener un conjunto de pruebas por cada clase ( si queremos probar una clase, vamos a crear un archivos con el mismo nombre pero con el postfijo </a:t>
            </a:r>
            <a:r>
              <a:rPr lang="es-PE" baseline="0" noProof="0" dirty="0" err="1" smtClean="0"/>
              <a:t>tests</a:t>
            </a:r>
            <a:r>
              <a:rPr lang="es-PE" baseline="0" noProof="0" dirty="0" smtClean="0"/>
              <a:t> donde se encuentren nuestras pruebas) en la cual dicho conjunto de pruebas va estar orientado específicamente a probar el comportamiento de su clase de producción correspondiente.</a:t>
            </a:r>
          </a:p>
          <a:p>
            <a:r>
              <a:rPr lang="es-PE" baseline="0" noProof="0" dirty="0" smtClean="0"/>
              <a:t>.</a:t>
            </a:r>
          </a:p>
          <a:p>
            <a:r>
              <a:rPr lang="es-PE" baseline="0" noProof="0" dirty="0" smtClean="0"/>
              <a:t>Si tenemos una dentro de un  directorio en el proyecto de producción ese directorio también lo ponemos en el proyecto de pruebas y ahí colocamos la clase con las pruebas</a:t>
            </a:r>
          </a:p>
          <a:p>
            <a:endParaRPr lang="en-US" baseline="0" noProof="0" dirty="0" smtClean="0"/>
          </a:p>
          <a:p>
            <a:r>
              <a:rPr lang="en-US" baseline="0" noProof="0" dirty="0" smtClean="0"/>
              <a:t>El primer </a:t>
            </a:r>
            <a:r>
              <a:rPr lang="en-US" baseline="0" noProof="0" dirty="0" err="1" smtClean="0"/>
              <a:t>proyecto</a:t>
            </a:r>
            <a:r>
              <a:rPr lang="en-US" baseline="0" noProof="0" dirty="0" smtClean="0"/>
              <a:t> o el </a:t>
            </a:r>
            <a:r>
              <a:rPr lang="en-US" baseline="0" noProof="0" dirty="0" err="1" smtClean="0"/>
              <a:t>código</a:t>
            </a:r>
            <a:r>
              <a:rPr lang="en-US" baseline="0" noProof="0" dirty="0" smtClean="0"/>
              <a:t> </a:t>
            </a:r>
            <a:r>
              <a:rPr lang="en-US" baseline="0" noProof="0" dirty="0" err="1" smtClean="0"/>
              <a:t>que</a:t>
            </a:r>
            <a:r>
              <a:rPr lang="en-US" baseline="0" noProof="0" dirty="0" smtClean="0"/>
              <a:t> </a:t>
            </a:r>
            <a:r>
              <a:rPr lang="en-US" baseline="0" noProof="0" dirty="0" err="1" smtClean="0"/>
              <a:t>vamos</a:t>
            </a:r>
            <a:r>
              <a:rPr lang="en-US" baseline="0" noProof="0" dirty="0" smtClean="0"/>
              <a:t> a </a:t>
            </a:r>
            <a:r>
              <a:rPr lang="en-US" baseline="0" noProof="0" dirty="0" err="1" smtClean="0"/>
              <a:t>probar</a:t>
            </a:r>
            <a:r>
              <a:rPr lang="en-US" baseline="0" noProof="0" dirty="0" smtClean="0"/>
              <a:t> </a:t>
            </a:r>
            <a:r>
              <a:rPr lang="en-US" baseline="0" noProof="0" dirty="0" err="1" smtClean="0"/>
              <a:t>es</a:t>
            </a:r>
            <a:r>
              <a:rPr lang="en-US" baseline="0" noProof="0" dirty="0" smtClean="0"/>
              <a:t> </a:t>
            </a:r>
            <a:r>
              <a:rPr lang="en-US" baseline="0" noProof="0" dirty="0" err="1" smtClean="0"/>
              <a:t>denominado</a:t>
            </a:r>
            <a:r>
              <a:rPr lang="en-US" baseline="0" noProof="0" dirty="0" smtClean="0"/>
              <a:t> </a:t>
            </a:r>
            <a:r>
              <a:rPr lang="en-US" baseline="0" noProof="0" dirty="0" err="1" smtClean="0"/>
              <a:t>código</a:t>
            </a:r>
            <a:r>
              <a:rPr lang="en-US" baseline="0" noProof="0" dirty="0" smtClean="0"/>
              <a:t> de </a:t>
            </a:r>
            <a:r>
              <a:rPr lang="en-US" baseline="0" noProof="0" dirty="0" err="1" smtClean="0"/>
              <a:t>producción</a:t>
            </a:r>
            <a:r>
              <a:rPr lang="en-US" baseline="0" noProof="0" dirty="0" smtClean="0"/>
              <a:t>.</a:t>
            </a:r>
          </a:p>
          <a:p>
            <a:endParaRPr lang="en-US" baseline="0" noProof="0" dirty="0" smtClean="0"/>
          </a:p>
          <a:p>
            <a:r>
              <a:rPr lang="en-US" baseline="0" noProof="0" dirty="0" smtClean="0"/>
              <a:t>En NET </a:t>
            </a:r>
            <a:r>
              <a:rPr lang="en-US" baseline="0" noProof="0" dirty="0" err="1" smtClean="0"/>
              <a:t>es</a:t>
            </a:r>
            <a:r>
              <a:rPr lang="en-US" baseline="0" noProof="0" dirty="0" smtClean="0"/>
              <a:t> </a:t>
            </a:r>
            <a:r>
              <a:rPr lang="en-US" baseline="0" noProof="0" dirty="0" err="1" smtClean="0"/>
              <a:t>más</a:t>
            </a:r>
            <a:r>
              <a:rPr lang="en-US" baseline="0" noProof="0" dirty="0" smtClean="0"/>
              <a:t> </a:t>
            </a:r>
            <a:r>
              <a:rPr lang="en-US" baseline="0" noProof="0" dirty="0" err="1" smtClean="0"/>
              <a:t>común</a:t>
            </a:r>
            <a:r>
              <a:rPr lang="en-US" baseline="0" noProof="0" dirty="0" smtClean="0"/>
              <a:t> </a:t>
            </a:r>
            <a:r>
              <a:rPr lang="en-US" baseline="0" noProof="0" dirty="0" err="1" smtClean="0"/>
              <a:t>tener</a:t>
            </a:r>
            <a:r>
              <a:rPr lang="en-US" baseline="0" noProof="0" dirty="0" smtClean="0"/>
              <a:t> </a:t>
            </a:r>
            <a:r>
              <a:rPr lang="en-US" baseline="0" noProof="0" dirty="0" err="1" smtClean="0"/>
              <a:t>como</a:t>
            </a:r>
            <a:r>
              <a:rPr lang="en-US" baseline="0" noProof="0" dirty="0" smtClean="0"/>
              <a:t> </a:t>
            </a:r>
            <a:r>
              <a:rPr lang="en-US" baseline="0" noProof="0" dirty="0" err="1" smtClean="0"/>
              <a:t>convensión</a:t>
            </a:r>
            <a:r>
              <a:rPr lang="en-US" baseline="0" noProof="0" dirty="0" smtClean="0"/>
              <a:t> TESTS en plural, </a:t>
            </a:r>
            <a:r>
              <a:rPr lang="en-US" baseline="0" noProof="0" dirty="0" err="1" smtClean="0"/>
              <a:t>pero</a:t>
            </a:r>
            <a:r>
              <a:rPr lang="en-US" baseline="0" noProof="0" dirty="0" smtClean="0"/>
              <a:t> </a:t>
            </a:r>
            <a:r>
              <a:rPr lang="en-US" baseline="0" noProof="0" dirty="0" err="1" smtClean="0"/>
              <a:t>vamos</a:t>
            </a:r>
            <a:r>
              <a:rPr lang="en-US" baseline="0" noProof="0" dirty="0" smtClean="0"/>
              <a:t> a </a:t>
            </a:r>
            <a:r>
              <a:rPr lang="en-US" baseline="0" noProof="0" dirty="0" err="1" smtClean="0"/>
              <a:t>utilizar</a:t>
            </a:r>
            <a:r>
              <a:rPr lang="en-US" baseline="0" noProof="0" dirty="0" smtClean="0"/>
              <a:t> </a:t>
            </a:r>
            <a:r>
              <a:rPr lang="en-US" baseline="0" noProof="0" dirty="0" err="1" smtClean="0"/>
              <a:t>esta</a:t>
            </a:r>
            <a:r>
              <a:rPr lang="en-US" baseline="0" noProof="0" dirty="0" smtClean="0"/>
              <a:t> </a:t>
            </a:r>
            <a:r>
              <a:rPr lang="en-US" baseline="0" noProof="0" dirty="0" err="1" smtClean="0"/>
              <a:t>por</a:t>
            </a:r>
            <a:r>
              <a:rPr lang="en-US" baseline="0" noProof="0" dirty="0" smtClean="0"/>
              <a:t> </a:t>
            </a:r>
            <a:r>
              <a:rPr lang="en-US" baseline="0" noProof="0" dirty="0" err="1" smtClean="0"/>
              <a:t>hacerlo</a:t>
            </a:r>
            <a:r>
              <a:rPr lang="en-US" baseline="0" noProof="0" dirty="0" smtClean="0"/>
              <a:t> </a:t>
            </a:r>
            <a:r>
              <a:rPr lang="en-US" baseline="0" noProof="0" dirty="0" err="1" smtClean="0"/>
              <a:t>más</a:t>
            </a:r>
            <a:r>
              <a:rPr lang="en-US" baseline="0" noProof="0" dirty="0" smtClean="0"/>
              <a:t> </a:t>
            </a:r>
            <a:r>
              <a:rPr lang="en-US" baseline="0" noProof="0" dirty="0" err="1" smtClean="0"/>
              <a:t>homogeneo</a:t>
            </a:r>
            <a:r>
              <a:rPr lang="en-US" baseline="0" noProof="0" dirty="0" smtClean="0"/>
              <a:t> con JAVA.</a:t>
            </a:r>
          </a:p>
          <a:p>
            <a:endParaRPr lang="en-US" baseline="0" noProof="0" dirty="0" smtClean="0"/>
          </a:p>
          <a:p>
            <a:r>
              <a:rPr lang="en-US" b="1" u="sng" baseline="0" noProof="0" dirty="0" err="1" smtClean="0"/>
              <a:t>Ordenar</a:t>
            </a:r>
            <a:r>
              <a:rPr lang="en-US" b="1" u="sng" baseline="0" noProof="0" dirty="0" smtClean="0"/>
              <a:t> </a:t>
            </a:r>
            <a:r>
              <a:rPr lang="en-US" b="1" u="sng" baseline="0" noProof="0" dirty="0" err="1" smtClean="0"/>
              <a:t>explicación</a:t>
            </a:r>
            <a:r>
              <a:rPr lang="en-US" b="1" u="sng" baseline="0" noProof="0" dirty="0" smtClean="0"/>
              <a:t> de </a:t>
            </a:r>
            <a:r>
              <a:rPr lang="en-US" b="1" u="sng" baseline="0" noProof="0" dirty="0" err="1" smtClean="0"/>
              <a:t>convenciones</a:t>
            </a:r>
            <a:endParaRPr lang="es-PE" b="1" u="sng"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Cada prueba es independiente de la otra y se ejecutan en un orden totalmente aleatorio.</a:t>
            </a:r>
          </a:p>
          <a:p>
            <a:pPr marL="0" indent="0">
              <a:buFontTx/>
              <a:buNone/>
            </a:pPr>
            <a:endParaRPr lang="es-PE" noProof="0" dirty="0" smtClean="0"/>
          </a:p>
          <a:p>
            <a:pPr marL="0" indent="0">
              <a:buFontTx/>
              <a:buNone/>
            </a:pPr>
            <a:r>
              <a:rPr lang="es-PE" noProof="0" dirty="0" err="1" smtClean="0"/>
              <a:t>TestClass</a:t>
            </a:r>
            <a:r>
              <a:rPr lang="es-PE" noProof="0" dirty="0" smtClean="0"/>
              <a:t>: Denota</a:t>
            </a:r>
            <a:r>
              <a:rPr lang="es-PE" baseline="0" noProof="0" dirty="0" smtClean="0"/>
              <a:t> las clases que contendrán los test automatizados.</a:t>
            </a:r>
          </a:p>
          <a:p>
            <a:pPr marL="0" indent="0">
              <a:buFontTx/>
              <a:buNone/>
            </a:pPr>
            <a:r>
              <a:rPr lang="es-PE" baseline="0" noProof="0" dirty="0" err="1" smtClean="0"/>
              <a:t>TestMethod</a:t>
            </a:r>
            <a:r>
              <a:rPr lang="es-PE" baseline="0" noProof="0" dirty="0" smtClean="0"/>
              <a:t>: Denota que es un test automatizado</a:t>
            </a:r>
            <a:endParaRPr lang="es-PE" noProof="0" dirty="0" smtClean="0"/>
          </a:p>
          <a:p>
            <a:pPr marL="171450" indent="-171450">
              <a:buFontTx/>
              <a:buChar char="-"/>
            </a:pPr>
            <a:endParaRPr lang="es-PE" noProof="0" dirty="0" smtClean="0"/>
          </a:p>
          <a:p>
            <a:r>
              <a:rPr lang="es-PE" noProof="0" dirty="0" smtClean="0"/>
              <a:t>Como seguimos el </a:t>
            </a:r>
            <a:r>
              <a:rPr lang="es-PE" noProof="0" dirty="0" err="1" smtClean="0"/>
              <a:t>patron</a:t>
            </a:r>
            <a:r>
              <a:rPr lang="es-PE" noProof="0" dirty="0" smtClean="0"/>
              <a:t> </a:t>
            </a:r>
            <a:r>
              <a:rPr lang="es-PE" noProof="0" dirty="0" err="1" smtClean="0"/>
              <a:t>fixture</a:t>
            </a:r>
            <a:r>
              <a:rPr lang="es-PE" baseline="0" noProof="0" dirty="0" smtClean="0"/>
              <a:t> per </a:t>
            </a:r>
            <a:r>
              <a:rPr lang="es-PE" baseline="0" noProof="0" dirty="0" err="1" smtClean="0"/>
              <a:t>class</a:t>
            </a:r>
            <a:r>
              <a:rPr lang="es-PE" baseline="0" noProof="0" dirty="0" smtClean="0"/>
              <a:t>, vamos a escribir todos nuestros test dentro de la nueva clase que hemos creado y tiene la extensión test.</a:t>
            </a:r>
          </a:p>
          <a:p>
            <a:r>
              <a:rPr lang="es-PE" baseline="0" noProof="0" dirty="0" smtClean="0"/>
              <a:t>Dentro de </a:t>
            </a:r>
            <a:r>
              <a:rPr lang="es-PE" baseline="0" noProof="0" dirty="0" err="1" smtClean="0"/>
              <a:t>nunit</a:t>
            </a:r>
            <a:r>
              <a:rPr lang="es-PE" baseline="0" noProof="0" dirty="0" smtClean="0"/>
              <a:t> existen atributos que son muy importantes y que sirven para habilitar la clase y los métodos para que sean reconocidos como pruebas.</a:t>
            </a:r>
            <a:endParaRPr lang="es-PE" noProof="0" dirty="0" smtClean="0"/>
          </a:p>
          <a:p>
            <a:r>
              <a:rPr lang="es-PE" noProof="0" dirty="0" smtClean="0"/>
              <a:t>Los </a:t>
            </a:r>
            <a:r>
              <a:rPr lang="es-PE" noProof="0" dirty="0" err="1" smtClean="0"/>
              <a:t>assertos</a:t>
            </a:r>
            <a:r>
              <a:rPr lang="es-PE" noProof="0" dirty="0" smtClean="0"/>
              <a:t> son proporcionados por la frameworks de pruebas,</a:t>
            </a:r>
            <a:r>
              <a:rPr lang="es-PE" baseline="0" noProof="0" dirty="0" smtClean="0"/>
              <a:t> en este caso </a:t>
            </a:r>
            <a:r>
              <a:rPr lang="es-PE" baseline="0" noProof="0" dirty="0" err="1" smtClean="0"/>
              <a:t>nunit</a:t>
            </a:r>
            <a:r>
              <a:rPr lang="es-PE" baseline="0" noProof="0" dirty="0" smtClean="0"/>
              <a:t>, es por eso que tenemos el </a:t>
            </a:r>
            <a:r>
              <a:rPr lang="es-PE" baseline="0" noProof="0" dirty="0" err="1" smtClean="0"/>
              <a:t>namespace</a:t>
            </a:r>
            <a:r>
              <a:rPr lang="es-PE" baseline="0" noProof="0" dirty="0" smtClean="0"/>
              <a:t> importado en la parte superior.</a:t>
            </a:r>
          </a:p>
          <a:p>
            <a:endParaRPr lang="es-PE" noProof="0" dirty="0" smtClean="0"/>
          </a:p>
          <a:p>
            <a:r>
              <a:rPr lang="es-PE" noProof="0" dirty="0" smtClean="0"/>
              <a:t>Se crea una clase solo para el propósito de las pruebas.</a:t>
            </a:r>
          </a:p>
          <a:p>
            <a:r>
              <a:rPr lang="es-PE" noProof="0" dirty="0" smtClean="0"/>
              <a:t>Los</a:t>
            </a:r>
            <a:r>
              <a:rPr lang="es-PE" baseline="0" noProof="0" dirty="0" smtClean="0"/>
              <a:t> atributos habilitan la funcionalidad de las pruebas.</a:t>
            </a:r>
          </a:p>
          <a:p>
            <a:r>
              <a:rPr lang="es-PE" baseline="0" noProof="0" dirty="0" smtClean="0"/>
              <a:t>Las pruebas son métodos públicos sin argumentos ,en el cuál se coloca como nombre del método una sentencia que represente a la prueba.</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t>Podemos agregar mensajes adicionales para que sean mostrados en caso el test falle.</a:t>
            </a:r>
            <a:endParaRPr lang="es-PE" sz="1200" dirty="0" smtClean="0">
              <a:solidFill>
                <a:srgbClr val="FFC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PE" sz="1200" b="1" dirty="0" err="1" smtClean="0">
                <a:solidFill>
                  <a:srgbClr val="FFC000"/>
                </a:solidFill>
              </a:rPr>
              <a:t>Assert.AreEqual</a:t>
            </a:r>
            <a:r>
              <a:rPr lang="es-PE" sz="1200" b="1" dirty="0" smtClean="0">
                <a:solidFill>
                  <a:srgbClr val="FFC000"/>
                </a:solidFill>
              </a:rPr>
              <a:t> </a:t>
            </a:r>
            <a:r>
              <a:rPr lang="es-PE" sz="1200" b="1" dirty="0" err="1" smtClean="0">
                <a:solidFill>
                  <a:srgbClr val="FFC000"/>
                </a:solidFill>
              </a:rPr>
              <a:t>failed</a:t>
            </a:r>
            <a:r>
              <a:rPr lang="es-PE" sz="1200" b="1" dirty="0" smtClean="0">
                <a:solidFill>
                  <a:srgbClr val="FFC000"/>
                </a:solidFill>
              </a:rPr>
              <a:t>. </a:t>
            </a:r>
            <a:r>
              <a:rPr lang="es-PE" sz="1200" b="1" dirty="0" err="1" smtClean="0">
                <a:solidFill>
                  <a:srgbClr val="FFC000"/>
                </a:solidFill>
              </a:rPr>
              <a:t>Expected</a:t>
            </a:r>
            <a:r>
              <a:rPr lang="es-PE" sz="1200" b="1" dirty="0" smtClean="0">
                <a:solidFill>
                  <a:srgbClr val="FFC000"/>
                </a:solidFill>
              </a:rPr>
              <a:t>: </a:t>
            </a:r>
            <a:r>
              <a:rPr lang="en-US" sz="1200" b="1" dirty="0" smtClean="0">
                <a:solidFill>
                  <a:srgbClr val="FFC000"/>
                </a:solidFill>
              </a:rPr>
              <a:t>&lt;2&gt;, Actual: &lt;0&gt;. 1+1 </a:t>
            </a:r>
            <a:r>
              <a:rPr lang="en-US" sz="1200" b="1" dirty="0" err="1" smtClean="0">
                <a:solidFill>
                  <a:srgbClr val="FFC000"/>
                </a:solidFill>
              </a:rPr>
              <a:t>debería</a:t>
            </a:r>
            <a:r>
              <a:rPr lang="en-US" sz="1200" b="1" dirty="0" smtClean="0">
                <a:solidFill>
                  <a:srgbClr val="FFC000"/>
                </a:solidFill>
              </a:rPr>
              <a:t> </a:t>
            </a:r>
            <a:r>
              <a:rPr lang="en-US" sz="1200" b="1" dirty="0" err="1" smtClean="0">
                <a:solidFill>
                  <a:srgbClr val="FFC000"/>
                </a:solidFill>
              </a:rPr>
              <a:t>ser</a:t>
            </a:r>
            <a:r>
              <a:rPr lang="en-US" sz="1200" b="1" dirty="0" smtClean="0">
                <a:solidFill>
                  <a:srgbClr val="FFC000"/>
                </a:solidFill>
              </a:rPr>
              <a:t> 2</a:t>
            </a:r>
            <a:endParaRPr lang="es-PE" sz="1200" b="1" dirty="0" smtClean="0">
              <a:solidFill>
                <a:srgbClr val="FFC000"/>
              </a:solidFill>
            </a:endParaRPr>
          </a:p>
          <a:p>
            <a:endParaRPr lang="es-PE" noProof="0" dirty="0" smtClean="0"/>
          </a:p>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noProof="0" dirty="0" smtClean="0"/>
              <a:t>Tenemos el nombre de las clases y los métodos que contendrán la prueba, pero ahora cuál es su contenido, este contenido también está dividido en 2 partes principales.</a:t>
            </a:r>
          </a:p>
          <a:p>
            <a:endParaRPr lang="es-PE" baseline="0" noProof="0" dirty="0" smtClean="0"/>
          </a:p>
          <a:p>
            <a:r>
              <a:rPr lang="es-PE" baseline="0" noProof="0" dirty="0" smtClean="0"/>
              <a:t>Cada una de estas partes está separada por un espacio en blanco para mejorar su legibilidad.</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baseline="0" noProof="0" dirty="0" smtClean="0"/>
              <a:t>Opcionales: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smtClean="0"/>
              <a:t>Al ingresar dos y sacar uno, el </a:t>
            </a:r>
            <a:r>
              <a:rPr lang="es-PE" sz="1200" dirty="0" err="1" smtClean="0"/>
              <a:t>stack</a:t>
            </a:r>
            <a:r>
              <a:rPr lang="es-PE" sz="1200" dirty="0" smtClean="0"/>
              <a:t> no está </a:t>
            </a:r>
            <a:r>
              <a:rPr lang="es-PE" sz="1200" dirty="0" err="1" smtClean="0"/>
              <a:t>vacio</a:t>
            </a:r>
            <a:r>
              <a:rPr lang="es-PE" sz="1200" dirty="0" smtClean="0"/>
              <a: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smtClean="0"/>
              <a:t>Al ingresar dos y obtener dos, el segundo elemento obtenido es igual al primero que se ha ingresado.</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s-PE" sz="1200" dirty="0" smtClean="0"/>
          </a:p>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Varios</a:t>
            </a:r>
            <a:r>
              <a:rPr lang="en-US" sz="1200" b="0" i="0" kern="1200" dirty="0" smtClean="0">
                <a:solidFill>
                  <a:schemeClr val="tx1"/>
                </a:solidFill>
                <a:effectLst/>
                <a:latin typeface="+mn-lt"/>
                <a:ea typeface="+mn-ea"/>
                <a:cs typeface="+mn-cs"/>
              </a:rPr>
              <a:t> tests </a:t>
            </a:r>
            <a:r>
              <a:rPr lang="en-US" sz="1200" b="0" i="0" kern="1200" dirty="0" err="1" smtClean="0">
                <a:solidFill>
                  <a:schemeClr val="tx1"/>
                </a:solidFill>
                <a:effectLst/>
                <a:latin typeface="+mn-lt"/>
                <a:ea typeface="+mn-ea"/>
                <a:cs typeface="+mn-cs"/>
              </a:rPr>
              <a:t>comparten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mismas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secciones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código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particularmente</a:t>
            </a:r>
            <a:r>
              <a:rPr lang="en-US" sz="1200" b="0" i="0" kern="1200" baseline="0" dirty="0" smtClean="0">
                <a:solidFill>
                  <a:schemeClr val="tx1"/>
                </a:solidFill>
                <a:effectLst/>
                <a:latin typeface="+mn-lt"/>
                <a:ea typeface="+mn-ea"/>
                <a:cs typeface="+mn-cs"/>
              </a:rPr>
              <a:t> la arrange(</a:t>
            </a:r>
            <a:r>
              <a:rPr lang="en-US" sz="1200" b="0" i="0" kern="1200" baseline="0" dirty="0" err="1" smtClean="0">
                <a:solidFill>
                  <a:schemeClr val="tx1"/>
                </a:solidFill>
                <a:effectLst/>
                <a:latin typeface="+mn-lt"/>
                <a:ea typeface="+mn-ea"/>
                <a:cs typeface="+mn-cs"/>
              </a:rPr>
              <a:t>donde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establecemos</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contexto</a:t>
            </a:r>
            <a:r>
              <a:rPr lang="en-US" sz="1200" b="0" i="0" kern="1200" baseline="0" dirty="0" smtClean="0">
                <a:solidFill>
                  <a:schemeClr val="tx1"/>
                </a:solidFill>
                <a:effectLst/>
                <a:latin typeface="+mn-lt"/>
                <a:ea typeface="+mn-ea"/>
                <a:cs typeface="+mn-cs"/>
              </a:rPr>
              <a:t> de la </a:t>
            </a:r>
            <a:r>
              <a:rPr lang="en-US" sz="1200" b="0" i="0" kern="1200" baseline="0" dirty="0" err="1" smtClean="0">
                <a:solidFill>
                  <a:schemeClr val="tx1"/>
                </a:solidFill>
                <a:effectLst/>
                <a:latin typeface="+mn-lt"/>
                <a:ea typeface="+mn-ea"/>
                <a:cs typeface="+mn-cs"/>
              </a:rPr>
              <a:t>prueba</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Para los test </a:t>
            </a:r>
            <a:r>
              <a:rPr lang="en-US" sz="1200" b="0" i="0" kern="1200" dirty="0" err="1" smtClean="0">
                <a:solidFill>
                  <a:schemeClr val="tx1"/>
                </a:solidFill>
                <a:effectLst/>
                <a:latin typeface="+mn-lt"/>
                <a:ea typeface="+mn-ea"/>
                <a:cs typeface="+mn-cs"/>
              </a:rPr>
              <a:t>unitarios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muy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importante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que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cualquier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instancia</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objeto</a:t>
            </a:r>
            <a:r>
              <a:rPr lang="en-US" sz="1200" b="0" i="0" kern="1200" baseline="0" dirty="0" smtClean="0">
                <a:solidFill>
                  <a:schemeClr val="tx1"/>
                </a:solidFill>
                <a:effectLst/>
                <a:latin typeface="+mn-lt"/>
                <a:ea typeface="+mn-ea"/>
                <a:cs typeface="+mn-cs"/>
              </a:rPr>
              <a:t> u </a:t>
            </a:r>
            <a:r>
              <a:rPr lang="en-US" sz="1200" b="0" i="0" kern="1200" baseline="0" dirty="0" err="1" smtClean="0">
                <a:solidFill>
                  <a:schemeClr val="tx1"/>
                </a:solidFill>
                <a:effectLst/>
                <a:latin typeface="+mn-lt"/>
                <a:ea typeface="+mn-ea"/>
                <a:cs typeface="+mn-cs"/>
              </a:rPr>
              <a:t>información</a:t>
            </a:r>
            <a:r>
              <a:rPr lang="en-US" sz="1200" b="0" i="0" kern="1200" baseline="0" dirty="0" smtClean="0">
                <a:solidFill>
                  <a:schemeClr val="tx1"/>
                </a:solidFill>
                <a:effectLst/>
                <a:latin typeface="+mn-lt"/>
                <a:ea typeface="+mn-ea"/>
                <a:cs typeface="+mn-cs"/>
              </a:rPr>
              <a:t> de un test </a:t>
            </a:r>
            <a:r>
              <a:rPr lang="en-US" sz="1200" b="0" i="0" kern="1200" baseline="0" dirty="0" err="1" smtClean="0">
                <a:solidFill>
                  <a:schemeClr val="tx1"/>
                </a:solidFill>
                <a:effectLst/>
                <a:latin typeface="+mn-lt"/>
                <a:ea typeface="+mn-ea"/>
                <a:cs typeface="+mn-cs"/>
              </a:rPr>
              <a:t>previamente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ejecutado</a:t>
            </a:r>
            <a:r>
              <a:rPr lang="en-US" sz="1200" b="0" i="0" kern="1200" baseline="0" dirty="0" smtClean="0">
                <a:solidFill>
                  <a:schemeClr val="tx1"/>
                </a:solidFill>
                <a:effectLst/>
                <a:latin typeface="+mn-lt"/>
                <a:ea typeface="+mn-ea"/>
                <a:cs typeface="+mn-cs"/>
              </a:rPr>
              <a:t> sea </a:t>
            </a:r>
            <a:r>
              <a:rPr lang="en-US" sz="1200" b="0" i="0" kern="1200" baseline="0" dirty="0" err="1" smtClean="0">
                <a:solidFill>
                  <a:schemeClr val="tx1"/>
                </a:solidFill>
                <a:effectLst/>
                <a:latin typeface="+mn-lt"/>
                <a:ea typeface="+mn-ea"/>
                <a:cs typeface="+mn-cs"/>
              </a:rPr>
              <a:t>borrada</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tal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manera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siguiente</a:t>
            </a:r>
            <a:r>
              <a:rPr lang="en-US" sz="1200" b="0" i="0" kern="1200" baseline="0" dirty="0" smtClean="0">
                <a:solidFill>
                  <a:schemeClr val="tx1"/>
                </a:solidFill>
                <a:effectLst/>
                <a:latin typeface="+mn-lt"/>
                <a:ea typeface="+mn-ea"/>
                <a:cs typeface="+mn-cs"/>
              </a:rPr>
              <a:t> test se </a:t>
            </a:r>
            <a:r>
              <a:rPr lang="en-US" sz="1200" b="0" i="0" kern="1200" baseline="0" dirty="0" err="1" smtClean="0">
                <a:solidFill>
                  <a:schemeClr val="tx1"/>
                </a:solidFill>
                <a:effectLst/>
                <a:latin typeface="+mn-lt"/>
                <a:ea typeface="+mn-ea"/>
                <a:cs typeface="+mn-cs"/>
              </a:rPr>
              <a:t>ejecute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ningún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otro</a:t>
            </a:r>
            <a:r>
              <a:rPr lang="en-US" sz="1200" b="0" i="0" kern="1200" baseline="0" dirty="0" smtClean="0">
                <a:solidFill>
                  <a:schemeClr val="tx1"/>
                </a:solidFill>
                <a:effectLst/>
                <a:latin typeface="+mn-lt"/>
                <a:ea typeface="+mn-ea"/>
                <a:cs typeface="+mn-cs"/>
              </a:rPr>
              <a:t> test se </a:t>
            </a:r>
            <a:r>
              <a:rPr lang="en-US" sz="1200" b="0" i="0" kern="1200" baseline="0" dirty="0" err="1" smtClean="0">
                <a:solidFill>
                  <a:schemeClr val="tx1"/>
                </a:solidFill>
                <a:effectLst/>
                <a:latin typeface="+mn-lt"/>
                <a:ea typeface="+mn-ea"/>
                <a:cs typeface="+mn-cs"/>
              </a:rPr>
              <a:t>hubiera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ejecutado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previamente</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Podemos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pensar</a:t>
            </a:r>
            <a:r>
              <a:rPr lang="en-US" sz="1200" b="0" i="0" kern="1200" dirty="0" smtClean="0">
                <a:solidFill>
                  <a:schemeClr val="tx1"/>
                </a:solidFill>
                <a:effectLst/>
                <a:latin typeface="+mn-lt"/>
                <a:ea typeface="+mn-ea"/>
                <a:cs typeface="+mn-cs"/>
              </a:rPr>
              <a:t> al setup y al</a:t>
            </a:r>
            <a:r>
              <a:rPr lang="en-US" sz="1200" b="0" i="0" kern="1200" baseline="0" dirty="0" smtClean="0">
                <a:solidFill>
                  <a:schemeClr val="tx1"/>
                </a:solidFill>
                <a:effectLst/>
                <a:latin typeface="+mn-lt"/>
                <a:ea typeface="+mn-ea"/>
                <a:cs typeface="+mn-cs"/>
              </a:rPr>
              <a:t> teardown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fuera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constructores</a:t>
            </a:r>
            <a:r>
              <a:rPr lang="en-US" sz="1200" b="0" i="0" kern="1200" baseline="0" dirty="0" smtClean="0">
                <a:solidFill>
                  <a:schemeClr val="tx1"/>
                </a:solidFill>
                <a:effectLst/>
                <a:latin typeface="+mn-lt"/>
                <a:ea typeface="+mn-ea"/>
                <a:cs typeface="+mn-cs"/>
              </a:rPr>
              <a:t> o </a:t>
            </a:r>
            <a:r>
              <a:rPr lang="en-US" sz="1200" b="0" i="0" kern="1200" baseline="0" dirty="0" err="1" smtClean="0">
                <a:solidFill>
                  <a:schemeClr val="tx1"/>
                </a:solidFill>
                <a:effectLst/>
                <a:latin typeface="+mn-lt"/>
                <a:ea typeface="+mn-ea"/>
                <a:cs typeface="+mn-cs"/>
              </a:rPr>
              <a:t>destructores</a:t>
            </a:r>
            <a:r>
              <a:rPr lang="en-US" sz="1200" b="0" i="0" kern="1200" baseline="0" dirty="0" smtClean="0">
                <a:solidFill>
                  <a:schemeClr val="tx1"/>
                </a:solidFill>
                <a:effectLst/>
                <a:latin typeface="+mn-lt"/>
                <a:ea typeface="+mn-ea"/>
                <a:cs typeface="+mn-cs"/>
              </a:rPr>
              <a:t> de un test.</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Solo </a:t>
            </a:r>
            <a:r>
              <a:rPr lang="en-US" sz="1200" b="0" i="0" kern="1200" baseline="0" dirty="0" err="1" smtClean="0">
                <a:solidFill>
                  <a:schemeClr val="tx1"/>
                </a:solidFill>
                <a:effectLst/>
                <a:latin typeface="+mn-lt"/>
                <a:ea typeface="+mn-ea"/>
                <a:cs typeface="+mn-cs"/>
              </a:rPr>
              <a:t>podemos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tener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uno</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ellos</a:t>
            </a:r>
            <a:r>
              <a:rPr lang="en-US" sz="1200" b="0" i="0" kern="1200" baseline="0" dirty="0" smtClean="0">
                <a:solidFill>
                  <a:schemeClr val="tx1"/>
                </a:solidFill>
                <a:effectLst/>
                <a:latin typeface="+mn-lt"/>
                <a:ea typeface="+mn-ea"/>
                <a:cs typeface="+mn-cs"/>
              </a:rPr>
              <a:t> x </a:t>
            </a:r>
            <a:r>
              <a:rPr lang="en-US" sz="1200" b="0" i="0" kern="1200" baseline="0" dirty="0" err="1" smtClean="0">
                <a:solidFill>
                  <a:schemeClr val="tx1"/>
                </a:solidFill>
                <a:effectLst/>
                <a:latin typeface="+mn-lt"/>
                <a:ea typeface="+mn-ea"/>
                <a:cs typeface="+mn-cs"/>
              </a:rPr>
              <a:t>cada</a:t>
            </a:r>
            <a:r>
              <a:rPr lang="en-US" sz="1200" b="0" i="0" kern="1200" baseline="0" dirty="0" smtClean="0">
                <a:solidFill>
                  <a:schemeClr val="tx1"/>
                </a:solidFill>
                <a:effectLst/>
                <a:latin typeface="+mn-lt"/>
                <a:ea typeface="+mn-ea"/>
                <a:cs typeface="+mn-cs"/>
              </a:rPr>
              <a:t> test fixture.</a:t>
            </a:r>
            <a:endParaRPr lang="en-US" sz="1200" b="0" i="0" kern="1200" dirty="0" smtClean="0">
              <a:solidFill>
                <a:schemeClr val="tx1"/>
              </a:solidFill>
              <a:effectLst/>
              <a:latin typeface="+mn-lt"/>
              <a:ea typeface="+mn-ea"/>
              <a:cs typeface="+mn-cs"/>
            </a:endParaRPr>
          </a:p>
          <a:p>
            <a:pPr marL="0" indent="0">
              <a:buFontTx/>
              <a:buNone/>
            </a:pPr>
            <a:endParaRPr lang="es-PE" dirty="0" smtClean="0"/>
          </a:p>
          <a:p>
            <a:pPr marL="0" indent="0">
              <a:buFontTx/>
              <a:buNone/>
            </a:pPr>
            <a:endParaRPr lang="es-PE" dirty="0" smtClean="0"/>
          </a:p>
          <a:p>
            <a:pPr marL="0" indent="0">
              <a:buFontTx/>
              <a:buNone/>
            </a:pPr>
            <a:r>
              <a:rPr lang="es-PE" dirty="0" smtClean="0"/>
              <a:t>De manera similar al </a:t>
            </a:r>
            <a:r>
              <a:rPr lang="es-PE" dirty="0" err="1" smtClean="0"/>
              <a:t>setup</a:t>
            </a:r>
            <a:r>
              <a:rPr lang="es-PE" dirty="0" smtClean="0"/>
              <a:t>,</a:t>
            </a:r>
            <a:r>
              <a:rPr lang="es-PE" baseline="0" dirty="0" smtClean="0"/>
              <a:t> podemos utilizar el </a:t>
            </a:r>
            <a:r>
              <a:rPr lang="es-PE" baseline="0" dirty="0" err="1" smtClean="0"/>
              <a:t>tear</a:t>
            </a:r>
            <a:r>
              <a:rPr lang="es-PE" baseline="0" dirty="0" smtClean="0"/>
              <a:t> </a:t>
            </a:r>
            <a:r>
              <a:rPr lang="es-PE" baseline="0" dirty="0" err="1" smtClean="0"/>
              <a:t>down</a:t>
            </a:r>
            <a:r>
              <a:rPr lang="es-PE" baseline="0" dirty="0" smtClean="0"/>
              <a:t> para colocar en un único lugar la lógica para limpiar información resta</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b="0" i="0" kern="1200" dirty="0" smtClean="0">
                <a:solidFill>
                  <a:schemeClr val="tx1"/>
                </a:solidFill>
                <a:effectLst/>
                <a:latin typeface="+mn-lt"/>
                <a:ea typeface="+mn-ea"/>
                <a:cs typeface="+mn-cs"/>
              </a:rPr>
              <a:t>El</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Teardown</a:t>
            </a:r>
            <a:r>
              <a:rPr lang="es-PE" sz="1200" b="0" i="0" kern="1200" baseline="0" dirty="0" smtClean="0">
                <a:solidFill>
                  <a:schemeClr val="tx1"/>
                </a:solidFill>
                <a:effectLst/>
                <a:latin typeface="+mn-lt"/>
                <a:ea typeface="+mn-ea"/>
                <a:cs typeface="+mn-cs"/>
              </a:rPr>
              <a:t> en test unitarios no es necesario ya que realizar un new nuevamente reinicializa los recursos y el </a:t>
            </a:r>
            <a:r>
              <a:rPr lang="es-PE" sz="1200" b="0" i="0" kern="1200" baseline="0" dirty="0" err="1" smtClean="0">
                <a:solidFill>
                  <a:schemeClr val="tx1"/>
                </a:solidFill>
                <a:effectLst/>
                <a:latin typeface="+mn-lt"/>
                <a:ea typeface="+mn-ea"/>
                <a:cs typeface="+mn-cs"/>
              </a:rPr>
              <a:t>garbage</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collector</a:t>
            </a:r>
            <a:r>
              <a:rPr lang="es-PE" sz="1200" b="0" i="0" kern="1200" baseline="0" dirty="0" smtClean="0">
                <a:solidFill>
                  <a:schemeClr val="tx1"/>
                </a:solidFill>
                <a:effectLst/>
                <a:latin typeface="+mn-lt"/>
                <a:ea typeface="+mn-ea"/>
                <a:cs typeface="+mn-cs"/>
              </a:rPr>
              <a:t> se encarga de eliminarlos.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b="0" i="0" kern="1200" noProof="0" dirty="0" smtClean="0">
                <a:solidFill>
                  <a:schemeClr val="tx1"/>
                </a:solidFill>
                <a:effectLst/>
                <a:latin typeface="+mn-lt"/>
                <a:ea typeface="+mn-ea"/>
                <a:cs typeface="+mn-cs"/>
              </a:rPr>
              <a:t>Usualmente usados</a:t>
            </a:r>
            <a:r>
              <a:rPr lang="es-PE" sz="1200" b="0" i="0" kern="1200" baseline="0" noProof="0" dirty="0" smtClean="0">
                <a:solidFill>
                  <a:schemeClr val="tx1"/>
                </a:solidFill>
                <a:effectLst/>
                <a:latin typeface="+mn-lt"/>
                <a:ea typeface="+mn-ea"/>
                <a:cs typeface="+mn-cs"/>
              </a:rPr>
              <a:t> para inicializar recursos que son muy costosos o demoran tiempo.</a:t>
            </a:r>
            <a:endParaRPr lang="es-PE" sz="1200" b="0" i="0" kern="1200" noProof="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b="0" i="0" kern="1200" dirty="0" smtClean="0">
                <a:solidFill>
                  <a:schemeClr val="tx1"/>
                </a:solidFill>
                <a:effectLst/>
                <a:latin typeface="+mn-lt"/>
                <a:ea typeface="+mn-ea"/>
                <a:cs typeface="+mn-cs"/>
              </a:rPr>
              <a:t>El</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Teardown</a:t>
            </a:r>
            <a:r>
              <a:rPr lang="es-PE" sz="1200" b="0" i="0" kern="1200" baseline="0" dirty="0" smtClean="0">
                <a:solidFill>
                  <a:schemeClr val="tx1"/>
                </a:solidFill>
                <a:effectLst/>
                <a:latin typeface="+mn-lt"/>
                <a:ea typeface="+mn-ea"/>
                <a:cs typeface="+mn-cs"/>
              </a:rPr>
              <a:t> en test unitarios no es necesario ya que realizar un new nuevamente reinicializa los recursos y el </a:t>
            </a:r>
            <a:r>
              <a:rPr lang="es-PE" sz="1200" b="0" i="0" kern="1200" baseline="0" dirty="0" err="1" smtClean="0">
                <a:solidFill>
                  <a:schemeClr val="tx1"/>
                </a:solidFill>
                <a:effectLst/>
                <a:latin typeface="+mn-lt"/>
                <a:ea typeface="+mn-ea"/>
                <a:cs typeface="+mn-cs"/>
              </a:rPr>
              <a:t>garbage</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collector</a:t>
            </a:r>
            <a:r>
              <a:rPr lang="es-PE" sz="1200" b="0" i="0" kern="1200" baseline="0" dirty="0" smtClean="0">
                <a:solidFill>
                  <a:schemeClr val="tx1"/>
                </a:solidFill>
                <a:effectLst/>
                <a:latin typeface="+mn-lt"/>
                <a:ea typeface="+mn-ea"/>
                <a:cs typeface="+mn-cs"/>
              </a:rPr>
              <a:t> se encarga de eliminarlos.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Ver si se quita la 5ta prueba.</a:t>
            </a:r>
          </a:p>
          <a:p>
            <a:endParaRPr lang="es-PE" noProof="0" dirty="0" smtClean="0"/>
          </a:p>
          <a:p>
            <a:r>
              <a:rPr lang="es-PE" noProof="0" dirty="0" smtClean="0"/>
              <a:t>Hablar de</a:t>
            </a:r>
            <a:r>
              <a:rPr lang="es-PE" baseline="0" noProof="0" dirty="0" smtClean="0"/>
              <a:t> la necesidad de contar con un pequeño listado.</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smtClean="0">
                <a:solidFill>
                  <a:schemeClr val="tx1"/>
                </a:solidFill>
                <a:effectLst/>
                <a:latin typeface="+mn-lt"/>
                <a:ea typeface="+mn-ea"/>
                <a:cs typeface="+mn-cs"/>
              </a:rPr>
              <a:t>Slow Investigation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dirty="0" err="1" smtClean="0"/>
              <a:t>TestList</a:t>
            </a:r>
            <a:r>
              <a:rPr lang="en-US" dirty="0" smtClean="0"/>
              <a:t>()</a:t>
            </a:r>
            <a:r>
              <a:rPr lang="en-US" sz="1200" b="0" i="0" kern="1200" dirty="0" smtClean="0">
                <a:solidFill>
                  <a:schemeClr val="tx1"/>
                </a:solidFill>
                <a:effectLst/>
                <a:latin typeface="+mn-lt"/>
                <a:ea typeface="+mn-ea"/>
                <a:cs typeface="+mn-cs"/>
              </a:rPr>
              <a:t> method (on the previous page) ties several execution paths and contexts together, and makes many assertions on them. This structure makes it harder to investigate failures.</a:t>
            </a:r>
          </a:p>
          <a:p>
            <a:r>
              <a:rPr lang="en-US" sz="1200" b="1" i="0" kern="1200" dirty="0" smtClean="0">
                <a:solidFill>
                  <a:schemeClr val="tx1"/>
                </a:solidFill>
                <a:effectLst/>
                <a:latin typeface="+mn-lt"/>
                <a:ea typeface="+mn-ea"/>
                <a:cs typeface="+mn-cs"/>
              </a:rPr>
              <a:t>Time-Consuming Changes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code changes functionality, we have to update, remove or add some tests. In order to change this test we would have to consider its entire sequence of activities, perhaps even redesign it altogether.</a:t>
            </a:r>
          </a:p>
          <a:p>
            <a:r>
              <a:rPr lang="en-US" sz="1200" b="1" i="0" kern="1200" dirty="0" smtClean="0">
                <a:solidFill>
                  <a:schemeClr val="tx1"/>
                </a:solidFill>
                <a:effectLst/>
                <a:latin typeface="+mn-lt"/>
                <a:ea typeface="+mn-ea"/>
                <a:cs typeface="+mn-cs"/>
              </a:rPr>
              <a:t>Slow Authoring</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Writing the test involves more than typing, compiling and fixing until it runs green. We also have to ascertain that the test is logically </a:t>
            </a:r>
            <a:r>
              <a:rPr lang="en-US" sz="1200" b="0" i="1" kern="1200" dirty="0" smtClean="0">
                <a:solidFill>
                  <a:schemeClr val="tx1"/>
                </a:solidFill>
                <a:effectLst/>
                <a:latin typeface="+mn-lt"/>
                <a:ea typeface="+mn-ea"/>
                <a:cs typeface="+mn-cs"/>
              </a:rPr>
              <a:t>correct</a:t>
            </a:r>
            <a:r>
              <a:rPr lang="en-US" sz="1200" b="0" i="0" kern="1200" dirty="0" smtClean="0">
                <a:solidFill>
                  <a:schemeClr val="tx1"/>
                </a:solidFill>
                <a:effectLst/>
                <a:latin typeface="+mn-lt"/>
                <a:ea typeface="+mn-ea"/>
                <a:cs typeface="+mn-cs"/>
              </a:rPr>
              <a:t>, and that it </a:t>
            </a:r>
            <a:r>
              <a:rPr lang="en-US" sz="1200" b="0" i="1" kern="1200" dirty="0" smtClean="0">
                <a:solidFill>
                  <a:schemeClr val="tx1"/>
                </a:solidFill>
                <a:effectLst/>
                <a:latin typeface="+mn-lt"/>
                <a:ea typeface="+mn-ea"/>
                <a:cs typeface="+mn-cs"/>
              </a:rPr>
              <a:t>doesn't leave anything out</a:t>
            </a:r>
            <a:r>
              <a:rPr lang="en-US" sz="1200" b="0" i="0" kern="1200" dirty="0" smtClean="0">
                <a:solidFill>
                  <a:schemeClr val="tx1"/>
                </a:solidFill>
                <a:effectLst/>
                <a:latin typeface="+mn-lt"/>
                <a:ea typeface="+mn-ea"/>
                <a:cs typeface="+mn-cs"/>
              </a:rPr>
              <a:t>. All this takes time, which we can save by writing smaller, more focused tests.</a:t>
            </a:r>
            <a:endParaRPr lang="en-US" sz="1200" b="0" i="0" kern="1200" dirty="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r>
              <a:rPr lang="es-ES" sz="1200" b="1" dirty="0" smtClean="0">
                <a:solidFill>
                  <a:srgbClr val="FF0000"/>
                </a:solidFill>
              </a:rPr>
              <a:t>Funcionales: </a:t>
            </a:r>
            <a:r>
              <a:rPr lang="es-ES" sz="1200" dirty="0" smtClean="0"/>
              <a:t>Estos se producen debido a una interacción incorrecta entre dos o más objetos, dicho de otra manera cuando el resultado de un objeto no es el esperado como entrada para un segundo objeto. </a:t>
            </a:r>
            <a:endParaRPr lang="es-PE" sz="1200" dirty="0" smtClean="0"/>
          </a:p>
          <a:p>
            <a:pPr lvl="0"/>
            <a:r>
              <a:rPr lang="es-ES" sz="1200" b="1" dirty="0" smtClean="0">
                <a:solidFill>
                  <a:srgbClr val="FF0000"/>
                </a:solidFill>
              </a:rPr>
              <a:t>Gráficos: </a:t>
            </a:r>
            <a:r>
              <a:rPr lang="es-ES" sz="1200" dirty="0" smtClean="0"/>
              <a:t>Cuando los datos mostrados sobre una interfaz gráfica no son los correctos: texto cortado, datos incompletos o inclusive cuando no se ve bien .</a:t>
            </a:r>
          </a:p>
          <a:p>
            <a:r>
              <a:rPr lang="es-ES" sz="1200" b="1" dirty="0" smtClean="0">
                <a:solidFill>
                  <a:srgbClr val="FF0000"/>
                </a:solidFill>
              </a:rPr>
              <a:t>Lógicos</a:t>
            </a:r>
            <a:r>
              <a:rPr lang="es-ES" sz="1200" dirty="0" smtClean="0">
                <a:solidFill>
                  <a:srgbClr val="FF0000"/>
                </a:solidFill>
              </a:rPr>
              <a:t>: </a:t>
            </a:r>
            <a:r>
              <a:rPr lang="es-ES" sz="1200" dirty="0" smtClean="0">
                <a:solidFill>
                  <a:srgbClr val="FFC000"/>
                </a:solidFill>
              </a:rPr>
              <a:t>Son los errores más comunes y típicos</a:t>
            </a:r>
            <a:r>
              <a:rPr lang="es-ES" sz="1200" dirty="0" smtClean="0"/>
              <a:t>, estos se encuentran dentro de las estructuras lógicas: “</a:t>
            </a:r>
            <a:r>
              <a:rPr lang="es-ES" sz="1200" dirty="0" err="1" smtClean="0"/>
              <a:t>if”s</a:t>
            </a:r>
            <a:r>
              <a:rPr lang="es-ES" sz="1200" dirty="0" smtClean="0"/>
              <a:t>, “</a:t>
            </a:r>
            <a:r>
              <a:rPr lang="es-ES" sz="1200" dirty="0" err="1" smtClean="0"/>
              <a:t>for”s</a:t>
            </a:r>
            <a:r>
              <a:rPr lang="es-ES" sz="1200" dirty="0" smtClean="0"/>
              <a:t> </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hlinkClick r:id="rId3"/>
              </a:rPr>
              <a:t>http://www.quora.com/Software-Engineering/What-is-software-unit-testing-and-why-is-it-important</a:t>
            </a:r>
            <a:endParaRPr lang="es-PE" dirty="0" smtClean="0"/>
          </a:p>
          <a:p>
            <a:endParaRPr lang="es-PE" dirty="0" smtClean="0"/>
          </a:p>
          <a:p>
            <a:r>
              <a:rPr lang="es-PE" dirty="0" smtClean="0"/>
              <a:t>¿Qué es </a:t>
            </a:r>
            <a:r>
              <a:rPr lang="es-PE" dirty="0" err="1" smtClean="0"/>
              <a:t>Unit</a:t>
            </a:r>
            <a:r>
              <a:rPr lang="es-PE" dirty="0" smtClean="0"/>
              <a:t> </a:t>
            </a:r>
            <a:r>
              <a:rPr lang="es-PE" dirty="0" err="1" smtClean="0"/>
              <a:t>Testing</a:t>
            </a:r>
            <a:r>
              <a:rPr lang="es-PE" dirty="0" smtClean="0"/>
              <a:t>?</a:t>
            </a:r>
          </a:p>
          <a:p>
            <a:r>
              <a:rPr lang="es-PE" dirty="0" smtClean="0">
                <a:hlinkClick r:id="rId4"/>
              </a:rPr>
              <a:t>http://www.youtube.com/view_play_list?p=BDAB2BA83BB6588E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Recordemos que cada método</a:t>
            </a:r>
            <a:r>
              <a:rPr lang="es-PE" baseline="0" noProof="0" dirty="0" smtClean="0"/>
              <a:t> representa a una nueva prueba, entonces que nombre debemos poner a ese método. Por supuesto no vamos a poner cualquier nombre, este debe ser lo suficientemente expresivo para representar que es lo que estamos buscando probar con el test.</a:t>
            </a:r>
          </a:p>
          <a:p>
            <a:endParaRPr lang="es-PE" baseline="0" noProof="0" dirty="0" smtClean="0"/>
          </a:p>
          <a:p>
            <a:r>
              <a:rPr lang="es-PE" baseline="0" noProof="0" dirty="0" smtClean="0"/>
              <a:t>Entonces cuando realizamos una prueba de alguna manera estamos verificar un requerimiento tanto técnico como de negocio que está representando en la clase o método, por lo tanto debemos tratar de expresar dicho requerimiento lo mejor que se pueda dentro del nombre.</a:t>
            </a:r>
          </a:p>
          <a:p>
            <a:endParaRPr lang="es-PE" baseline="0" noProof="0" dirty="0" smtClean="0"/>
          </a:p>
          <a:p>
            <a:r>
              <a:rPr lang="es-PE" baseline="0" noProof="0" dirty="0" smtClean="0"/>
              <a:t>De manera similar a cuando se realiza un plan de pruebas manual donde se especifican los inputs y </a:t>
            </a:r>
            <a:r>
              <a:rPr lang="es-PE" baseline="0" noProof="0" dirty="0" err="1" smtClean="0"/>
              <a:t>outs</a:t>
            </a:r>
            <a:r>
              <a:rPr lang="es-PE" baseline="0" noProof="0" dirty="0" smtClean="0"/>
              <a:t> de las pruebas, los nombres de nuestros test también deben especificar dichas entradas y salidas esperadas, debemos considerar el nombre de nuestros test unitarios como la descripción de nuestra prueba, como un pequeño resumen de todo lo que se espera que la prueba haga y verifique.</a:t>
            </a:r>
          </a:p>
          <a:p>
            <a:endParaRPr lang="es-PE" baseline="0" noProof="0" dirty="0" smtClean="0"/>
          </a:p>
          <a:p>
            <a:r>
              <a:rPr lang="es-PE" baseline="0" noProof="0" dirty="0" smtClean="0"/>
              <a:t>El nombre solo es algo pequeño de todo el tema de legibilidad y confiabilidad que vamos a ver posteriormente, pero esto es muy importante a largo y corto plazo para poder identificar rápidamente cuales son los requerimientos que se están probando </a:t>
            </a:r>
            <a:r>
              <a:rPr lang="es-PE" baseline="0" noProof="0" dirty="0" err="1" smtClean="0"/>
              <a:t>asi</a:t>
            </a:r>
            <a:r>
              <a:rPr lang="es-PE" baseline="0" noProof="0" dirty="0" smtClean="0"/>
              <a:t> como los errores en caso se produzcan.</a:t>
            </a:r>
          </a:p>
          <a:p>
            <a:endParaRPr lang="es-PE" baseline="0" noProof="0" dirty="0" smtClean="0"/>
          </a:p>
          <a:p>
            <a:r>
              <a:rPr lang="es-PE" noProof="0" dirty="0" smtClean="0"/>
              <a:t>Método:</a:t>
            </a:r>
            <a:r>
              <a:rPr lang="es-PE" baseline="0" noProof="0" dirty="0" smtClean="0"/>
              <a:t> Nos permitirá identificar rápidamente en qué método se encuentra el requerimiento o lógica que buscamos probar.</a:t>
            </a:r>
          </a:p>
          <a:p>
            <a:endParaRPr lang="es-PE" baseline="0" noProof="0" dirty="0" smtClean="0"/>
          </a:p>
          <a:p>
            <a:r>
              <a:rPr lang="es-PE" baseline="0" noProof="0" dirty="0" smtClean="0"/>
              <a:t>Existen otras convenciones que podemos utilizar, pero lo bueno de esta convención es que nos impulsa a escribir las 3 partes anteriormente mencionadas y no escribir cualquier cosa.</a:t>
            </a:r>
          </a:p>
          <a:p>
            <a:endParaRPr lang="es-PE" baseline="0" noProof="0" dirty="0" smtClean="0"/>
          </a:p>
          <a:p>
            <a:r>
              <a:rPr lang="es-PE" baseline="0" noProof="0" dirty="0" smtClean="0"/>
              <a:t>Lo importante de tener una convención es contar una regla y una </a:t>
            </a:r>
            <a:r>
              <a:rPr lang="es-PE" baseline="0" noProof="0" dirty="0" err="1" smtClean="0"/>
              <a:t>pantilla</a:t>
            </a:r>
            <a:r>
              <a:rPr lang="es-PE" baseline="0" noProof="0" dirty="0" smtClean="0"/>
              <a:t> que todo el equipo pueda seguir de manera uniforme y </a:t>
            </a:r>
            <a:r>
              <a:rPr lang="es-PE" baseline="0" noProof="0" dirty="0" err="1" smtClean="0"/>
              <a:t>asi</a:t>
            </a:r>
            <a:r>
              <a:rPr lang="es-PE" baseline="0" noProof="0" dirty="0" smtClean="0"/>
              <a:t> todos puedan tener un común y rápido entendimiento sobre las pruebas.</a:t>
            </a:r>
          </a:p>
          <a:p>
            <a:endParaRPr lang="en-US"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smtClean="0">
                <a:solidFill>
                  <a:schemeClr val="tx1"/>
                </a:solidFill>
                <a:effectLst/>
                <a:latin typeface="+mn-lt"/>
                <a:ea typeface="+mn-ea"/>
                <a:cs typeface="+mn-cs"/>
              </a:rPr>
              <a:t>happy path</a:t>
            </a:r>
            <a:r>
              <a:rPr lang="en-US" sz="1200" b="0" i="0" kern="1200" dirty="0" smtClean="0">
                <a:solidFill>
                  <a:schemeClr val="tx1"/>
                </a:solidFill>
                <a:effectLst/>
                <a:latin typeface="+mn-lt"/>
                <a:ea typeface="+mn-ea"/>
                <a:cs typeface="+mn-cs"/>
              </a:rPr>
              <a:t> is a default </a:t>
            </a:r>
            <a:r>
              <a:rPr lang="en-US" sz="1200" b="0" i="0" u="none" strike="noStrike" kern="1200" dirty="0" smtClean="0">
                <a:solidFill>
                  <a:schemeClr val="tx1"/>
                </a:solidFill>
                <a:effectLst/>
                <a:latin typeface="+mn-lt"/>
                <a:ea typeface="+mn-ea"/>
                <a:cs typeface="+mn-cs"/>
                <a:hlinkClick r:id="rId3" tooltip="Scenario (computing)"/>
              </a:rPr>
              <a:t>scenario</a:t>
            </a:r>
            <a:r>
              <a:rPr lang="en-US" sz="1200" b="0" i="0" kern="1200" dirty="0" smtClean="0">
                <a:solidFill>
                  <a:schemeClr val="tx1"/>
                </a:solidFill>
                <a:effectLst/>
                <a:latin typeface="+mn-lt"/>
                <a:ea typeface="+mn-ea"/>
                <a:cs typeface="+mn-cs"/>
              </a:rPr>
              <a:t> featuring no exceptional or error conditions, and comprises the sequence of activities executed if everything goes as expected.</a:t>
            </a:r>
            <a:r>
              <a:rPr lang="en-US" sz="1200" b="0" i="0" u="none" strike="noStrike" kern="1200" baseline="30000" dirty="0" smtClean="0">
                <a:solidFill>
                  <a:schemeClr val="tx1"/>
                </a:solidFill>
                <a:effectLst/>
                <a:latin typeface="+mn-lt"/>
                <a:ea typeface="+mn-ea"/>
                <a:cs typeface="+mn-cs"/>
                <a:hlinkClick r:id="rId4"/>
              </a:rPr>
              <a:t>[1][2]</a:t>
            </a:r>
            <a:r>
              <a:rPr lang="en-US" sz="1200" b="0" i="0" kern="1200" dirty="0" smtClean="0">
                <a:solidFill>
                  <a:schemeClr val="tx1"/>
                </a:solidFill>
                <a:effectLst/>
                <a:latin typeface="+mn-lt"/>
                <a:ea typeface="+mn-ea"/>
                <a:cs typeface="+mn-cs"/>
              </a:rPr>
              <a:t> For example, the "happy path" for a function validating credit card numbers would be where none of the validation rules raise an error, thus letting execution continue successfully to the end, generating a positive response.</a:t>
            </a:r>
          </a:p>
          <a:p>
            <a:endParaRPr lang="en-US"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happy path</a:t>
            </a:r>
            <a:r>
              <a:rPr lang="en-US" sz="1200" b="0" i="0" kern="1200" dirty="0" smtClean="0">
                <a:solidFill>
                  <a:schemeClr val="tx1"/>
                </a:solidFill>
                <a:effectLst/>
                <a:latin typeface="+mn-lt"/>
                <a:ea typeface="+mn-ea"/>
                <a:cs typeface="+mn-cs"/>
              </a:rPr>
              <a:t> is the "normal" path of execution through a use case or through the software that implements it. Nothing goes wrong, nothing out of the normal happens, and we swiftly and directly achieve the user's or caller's goal.</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Small: 10 lines or less, ideally</a:t>
            </a:r>
          </a:p>
          <a:p>
            <a:r>
              <a:rPr lang="en-US" sz="1200" b="0" i="0" kern="1200" dirty="0" smtClean="0">
                <a:solidFill>
                  <a:schemeClr val="tx1"/>
                </a:solidFill>
                <a:effectLst/>
                <a:latin typeface="+mn-lt"/>
                <a:ea typeface="+mn-ea"/>
                <a:cs typeface="+mn-cs"/>
              </a:rPr>
              <a:t>Precise: Checks </a:t>
            </a:r>
            <a:r>
              <a:rPr lang="en-US" sz="1200" b="1" i="0" kern="1200" dirty="0" smtClean="0">
                <a:solidFill>
                  <a:schemeClr val="tx1"/>
                </a:solidFill>
                <a:effectLst/>
                <a:latin typeface="+mn-lt"/>
                <a:ea typeface="+mn-ea"/>
                <a:cs typeface="+mn-cs"/>
              </a:rPr>
              <a:t>one</a:t>
            </a:r>
            <a:r>
              <a:rPr lang="en-US" sz="1200" b="0" i="0" kern="1200" dirty="0" smtClean="0">
                <a:solidFill>
                  <a:schemeClr val="tx1"/>
                </a:solidFill>
                <a:effectLst/>
                <a:latin typeface="+mn-lt"/>
                <a:ea typeface="+mn-ea"/>
                <a:cs typeface="+mn-cs"/>
              </a:rPr>
              <a:t> behavior of </a:t>
            </a:r>
            <a:r>
              <a:rPr lang="en-US" sz="1200" b="1" i="0" kern="1200" dirty="0" smtClean="0">
                <a:solidFill>
                  <a:schemeClr val="tx1"/>
                </a:solidFill>
                <a:effectLst/>
                <a:latin typeface="+mn-lt"/>
                <a:ea typeface="+mn-ea"/>
                <a:cs typeface="+mn-cs"/>
              </a:rPr>
              <a:t>one</a:t>
            </a:r>
            <a:r>
              <a:rPr lang="en-US" sz="1200" b="0" i="0" kern="1200" dirty="0" smtClean="0">
                <a:solidFill>
                  <a:schemeClr val="tx1"/>
                </a:solidFill>
                <a:effectLst/>
                <a:latin typeface="+mn-lt"/>
                <a:ea typeface="+mn-ea"/>
                <a:cs typeface="+mn-cs"/>
              </a:rPr>
              <a:t> class</a:t>
            </a:r>
          </a:p>
          <a:p>
            <a:r>
              <a:rPr lang="en-US" sz="1200" b="0" i="0" kern="1200" dirty="0" smtClean="0">
                <a:solidFill>
                  <a:schemeClr val="tx1"/>
                </a:solidFill>
                <a:effectLst/>
                <a:latin typeface="+mn-lt"/>
                <a:ea typeface="+mn-ea"/>
                <a:cs typeface="+mn-cs"/>
              </a:rPr>
              <a:t>Isolated: Doesn't affect other tests</a:t>
            </a:r>
          </a:p>
          <a:p>
            <a:r>
              <a:rPr lang="en-US" sz="1200" b="0" i="0" kern="1200" dirty="0" smtClean="0">
                <a:solidFill>
                  <a:schemeClr val="tx1"/>
                </a:solidFill>
                <a:effectLst/>
                <a:latin typeface="+mn-lt"/>
                <a:ea typeface="+mn-ea"/>
                <a:cs typeface="+mn-cs"/>
              </a:rPr>
              <a:t>Fast: Takes milliseconds to run</a:t>
            </a:r>
          </a:p>
          <a:p>
            <a:r>
              <a:rPr lang="en-US" sz="1200" b="0" i="0" kern="1200" dirty="0" smtClean="0">
                <a:solidFill>
                  <a:schemeClr val="tx1"/>
                </a:solidFill>
                <a:effectLst/>
                <a:latin typeface="+mn-lt"/>
                <a:ea typeface="+mn-ea"/>
                <a:cs typeface="+mn-cs"/>
              </a:rPr>
              <a:t>Frequently Run: Every time you make a change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Isolated</a:t>
            </a:r>
            <a:r>
              <a:rPr lang="en-US" sz="1200" b="0" i="0" kern="1200" dirty="0" smtClean="0">
                <a:solidFill>
                  <a:schemeClr val="tx1"/>
                </a:solidFill>
                <a:effectLst/>
                <a:latin typeface="+mn-lt"/>
                <a:ea typeface="+mn-ea"/>
                <a:cs typeface="+mn-cs"/>
              </a:rPr>
              <a:t>: Tests isolate failures. A developer should never have to reverse-engineer tests or the code being tested to know what went wrong. Each test class name and test method name with the text of the assertion should state exactly what is wrong and where. If a test does not isolate failures, it is best to replace that test with smaller, more-specific tests.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A good unit test has a laser-tight focus on a single effect or decision in the system under test. And that system under test tends to be a single part of a single method on a single class (hence "unit").</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Tests must not have any order-of-run dependency. They should pass or fail the same way in suite or when run individually. Each suite should be re-runnable (every minute or so) even if tests are renamed or reordered randomly. Good tests interferes with no other tests in any way. They impose their initial state without aid from other tests. They clean up after themselves.</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Repeatable</a:t>
            </a:r>
            <a:r>
              <a:rPr lang="en-US" sz="1200" b="0" i="0" kern="1200" dirty="0" smtClean="0">
                <a:solidFill>
                  <a:schemeClr val="tx1"/>
                </a:solidFill>
                <a:effectLst/>
                <a:latin typeface="+mn-lt"/>
                <a:ea typeface="+mn-ea"/>
                <a:cs typeface="+mn-cs"/>
              </a:rPr>
              <a:t>: Tests must be able to be run repeatedly without intervention. They must not depend upon any assumed initial state, they must not leave any residue behind that would prevent them from being re-run. This is particularly important when one considers resources outside of the program's memory, like databases and files and shared memory segments.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Repeatable tests do not depend on external services or resources that might not always be available. They run whether or not the network is up, and whether or not they are in the development server's network environment. </a:t>
            </a:r>
            <a:r>
              <a:rPr lang="en-US" sz="1200" b="0" i="1" kern="1200" dirty="0" smtClean="0">
                <a:solidFill>
                  <a:schemeClr val="tx1"/>
                </a:solidFill>
                <a:effectLst/>
                <a:latin typeface="+mn-lt"/>
                <a:ea typeface="+mn-ea"/>
                <a:cs typeface="+mn-cs"/>
              </a:rPr>
              <a:t>Unit</a:t>
            </a:r>
            <a:r>
              <a:rPr lang="en-US" sz="1200" b="0" i="0" kern="1200" dirty="0" smtClean="0">
                <a:solidFill>
                  <a:schemeClr val="tx1"/>
                </a:solidFill>
                <a:effectLst/>
                <a:latin typeface="+mn-lt"/>
                <a:ea typeface="+mn-ea"/>
                <a:cs typeface="+mn-cs"/>
              </a:rPr>
              <a:t> tests do not test external systems.</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Self-validating</a:t>
            </a:r>
            <a:r>
              <a:rPr lang="en-US" sz="1200" b="0" i="0" kern="1200" dirty="0" smtClean="0">
                <a:solidFill>
                  <a:schemeClr val="tx1"/>
                </a:solidFill>
                <a:effectLst/>
                <a:latin typeface="+mn-lt"/>
                <a:ea typeface="+mn-ea"/>
                <a:cs typeface="+mn-cs"/>
              </a:rPr>
              <a:t>: Tests are pass-fail. No agency must examine the results to determine if they are valid and reasonable. Authors avoid over-specification so that peripheral changes do not affect the ability of assertions to determine whether tests pass or fail.</a:t>
            </a:r>
            <a:r>
              <a:rPr lang="en-US" dirty="0" smtClean="0"/>
              <a:t/>
            </a:r>
            <a:br>
              <a:rPr lang="en-US" dirty="0" smtClean="0"/>
            </a:b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 Unidades la parte más pequeña y testeable de la aplicación.</a:t>
            </a:r>
            <a:endParaRPr lang="es-PE"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a:t>
            </a:r>
            <a:r>
              <a:rPr lang="es-PE" baseline="0" dirty="0" smtClean="0"/>
              <a:t> la prueba que está más cercana al código</a:t>
            </a:r>
          </a:p>
          <a:p>
            <a:r>
              <a:rPr lang="es-PE" baseline="0" dirty="0" smtClean="0"/>
              <a:t>Se realiza por parte de los programadores.</a:t>
            </a:r>
          </a:p>
          <a:p>
            <a:r>
              <a:rPr lang="es-PE" baseline="0" dirty="0" smtClean="0"/>
              <a:t>También son llamados </a:t>
            </a:r>
            <a:r>
              <a:rPr lang="es-PE" baseline="0" dirty="0" err="1" smtClean="0"/>
              <a:t>microtests</a:t>
            </a:r>
            <a:r>
              <a:rPr lang="es-PE" baseline="0" dirty="0" smtClean="0"/>
              <a:t> para indicar que son las pruebas más pequeñas que se pueden realizar hacia el código.</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dirty="0" smtClean="0"/>
              <a:t>¿Cuántas</a:t>
            </a:r>
            <a:r>
              <a:rPr lang="es-PE" baseline="0" dirty="0" smtClean="0"/>
              <a:t> lógicas así existen en la aplicación que necesiten una prueba?</a:t>
            </a:r>
          </a:p>
          <a:p>
            <a:pPr marL="0" indent="0">
              <a:buFontTx/>
              <a:buNone/>
            </a:pPr>
            <a:r>
              <a:rPr lang="es-PE" baseline="0" dirty="0" smtClean="0"/>
              <a:t>Si por cada lógica booleana deberíamos tener </a:t>
            </a:r>
            <a:r>
              <a:rPr lang="es-PE" baseline="0" dirty="0" err="1" smtClean="0"/>
              <a:t>almenos</a:t>
            </a:r>
            <a:r>
              <a:rPr lang="es-PE" baseline="0" dirty="0" smtClean="0"/>
              <a:t> 2 pruebas que verifiquen.</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Para nuestra suerte no tenemos que implementar nuestra propia</a:t>
            </a:r>
            <a:r>
              <a:rPr lang="es-PE" baseline="0" dirty="0" smtClean="0"/>
              <a:t> infraestructura para crear test unitarios (</a:t>
            </a:r>
            <a:r>
              <a:rPr lang="en-US" sz="1200" b="0" i="0" kern="1200" dirty="0" smtClean="0">
                <a:solidFill>
                  <a:schemeClr val="tx1"/>
                </a:solidFill>
                <a:effectLst/>
                <a:latin typeface="+mn-lt"/>
                <a:ea typeface="+mn-ea"/>
                <a:cs typeface="+mn-cs"/>
              </a:rPr>
              <a:t>These mechanisms include the ability to find individual tests, assemble them into a test suite to run, execute each test in turn, verify expected outcomes have occurred, collect and report any test failures or test errors and to clean up when they do occur.)</a:t>
            </a:r>
          </a:p>
          <a:p>
            <a:endParaRPr lang="en-US" sz="1200" b="0" i="0" kern="1200" dirty="0" smtClean="0">
              <a:solidFill>
                <a:schemeClr val="tx1"/>
              </a:solidFill>
              <a:effectLst/>
              <a:latin typeface="+mn-lt"/>
              <a:ea typeface="+mn-ea"/>
              <a:cs typeface="+mn-cs"/>
            </a:endParaRPr>
          </a:p>
          <a:p>
            <a:r>
              <a:rPr lang="es-PE" sz="1200" b="0" i="0" kern="1200" noProof="0" dirty="0" smtClean="0">
                <a:solidFill>
                  <a:schemeClr val="tx1"/>
                </a:solidFill>
                <a:effectLst/>
                <a:latin typeface="+mn-lt"/>
                <a:ea typeface="+mn-ea"/>
                <a:cs typeface="+mn-cs"/>
              </a:rPr>
              <a:t>Muchas de</a:t>
            </a:r>
            <a:r>
              <a:rPr lang="es-PE" sz="1200" b="0" i="0" kern="1200" baseline="0" noProof="0" dirty="0" smtClean="0">
                <a:solidFill>
                  <a:schemeClr val="tx1"/>
                </a:solidFill>
                <a:effectLst/>
                <a:latin typeface="+mn-lt"/>
                <a:ea typeface="+mn-ea"/>
                <a:cs typeface="+mn-cs"/>
              </a:rPr>
              <a:t> estas reciben el nombre de </a:t>
            </a:r>
            <a:r>
              <a:rPr lang="es-PE" sz="1200" b="0" i="0" kern="1200" baseline="0" noProof="0" dirty="0" err="1" smtClean="0">
                <a:solidFill>
                  <a:schemeClr val="tx1"/>
                </a:solidFill>
                <a:effectLst/>
                <a:latin typeface="+mn-lt"/>
                <a:ea typeface="+mn-ea"/>
                <a:cs typeface="+mn-cs"/>
              </a:rPr>
              <a:t>xUnit</a:t>
            </a:r>
            <a:r>
              <a:rPr lang="es-PE" sz="1200" b="0" i="0" kern="1200" baseline="0" noProof="0" dirty="0" smtClean="0">
                <a:solidFill>
                  <a:schemeClr val="tx1"/>
                </a:solidFill>
                <a:effectLst/>
                <a:latin typeface="+mn-lt"/>
                <a:ea typeface="+mn-ea"/>
                <a:cs typeface="+mn-cs"/>
              </a:rPr>
              <a:t> Frameworks ya q </a:t>
            </a:r>
            <a:r>
              <a:rPr lang="es-PE" sz="1200" b="0" i="0" kern="1200" baseline="0" noProof="0" dirty="0" err="1" smtClean="0">
                <a:solidFill>
                  <a:schemeClr val="tx1"/>
                </a:solidFill>
                <a:effectLst/>
                <a:latin typeface="+mn-lt"/>
                <a:ea typeface="+mn-ea"/>
                <a:cs typeface="+mn-cs"/>
              </a:rPr>
              <a:t>decienden</a:t>
            </a:r>
            <a:r>
              <a:rPr lang="es-PE" sz="1200" b="0" i="0" kern="1200" baseline="0" noProof="0" dirty="0" smtClean="0">
                <a:solidFill>
                  <a:schemeClr val="tx1"/>
                </a:solidFill>
                <a:effectLst/>
                <a:latin typeface="+mn-lt"/>
                <a:ea typeface="+mn-ea"/>
                <a:cs typeface="+mn-cs"/>
              </a:rPr>
              <a:t> o son </a:t>
            </a:r>
            <a:r>
              <a:rPr lang="es-PE" sz="1200" b="0" i="0" kern="1200" baseline="0" noProof="0" dirty="0" err="1" smtClean="0">
                <a:solidFill>
                  <a:schemeClr val="tx1"/>
                </a:solidFill>
                <a:effectLst/>
                <a:latin typeface="+mn-lt"/>
                <a:ea typeface="+mn-ea"/>
                <a:cs typeface="+mn-cs"/>
              </a:rPr>
              <a:t>ports</a:t>
            </a:r>
            <a:r>
              <a:rPr lang="es-PE" sz="1200" b="0" i="0" kern="1200" baseline="0" noProof="0" dirty="0" smtClean="0">
                <a:solidFill>
                  <a:schemeClr val="tx1"/>
                </a:solidFill>
                <a:effectLst/>
                <a:latin typeface="+mn-lt"/>
                <a:ea typeface="+mn-ea"/>
                <a:cs typeface="+mn-cs"/>
              </a:rPr>
              <a:t> de las primera herramientas de este tipo como es </a:t>
            </a:r>
            <a:r>
              <a:rPr lang="es-PE" sz="1200" b="0" i="0" kern="1200" baseline="0" noProof="0" dirty="0" err="1" smtClean="0">
                <a:solidFill>
                  <a:schemeClr val="tx1"/>
                </a:solidFill>
                <a:effectLst/>
                <a:latin typeface="+mn-lt"/>
                <a:ea typeface="+mn-ea"/>
                <a:cs typeface="+mn-cs"/>
              </a:rPr>
              <a:t>Sunit</a:t>
            </a:r>
            <a:r>
              <a:rPr lang="es-PE" sz="1200" b="0" i="0" kern="1200" baseline="0" noProof="0" dirty="0" smtClean="0">
                <a:solidFill>
                  <a:schemeClr val="tx1"/>
                </a:solidFill>
                <a:effectLst/>
                <a:latin typeface="+mn-lt"/>
                <a:ea typeface="+mn-ea"/>
                <a:cs typeface="+mn-cs"/>
              </a:rPr>
              <a:t>.</a:t>
            </a:r>
          </a:p>
          <a:p>
            <a:endParaRPr lang="es-PE" sz="1200" b="0" i="0" kern="1200" baseline="0" noProof="0" dirty="0" smtClean="0">
              <a:solidFill>
                <a:schemeClr val="tx1"/>
              </a:solidFill>
              <a:effectLst/>
              <a:latin typeface="+mn-lt"/>
              <a:ea typeface="+mn-ea"/>
              <a:cs typeface="+mn-cs"/>
            </a:endParaRPr>
          </a:p>
          <a:p>
            <a:r>
              <a:rPr lang="es-PE" sz="1200" b="0" i="0" kern="1200" baseline="0" noProof="0" dirty="0" smtClean="0">
                <a:solidFill>
                  <a:schemeClr val="tx1"/>
                </a:solidFill>
                <a:effectLst/>
                <a:latin typeface="+mn-lt"/>
                <a:ea typeface="+mn-ea"/>
                <a:cs typeface="+mn-cs"/>
              </a:rPr>
              <a:t>Es importante decir, que debido a que estas frameworks nos proveen toda la infraestructura para realizar pruebas, no se utilizan únicamente para realizar pruebas unitarias sino también otros tipos de pruebas</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 </a:t>
            </a:r>
            <a:r>
              <a:rPr lang="es-PE" baseline="0" noProof="0" dirty="0" err="1" smtClean="0"/>
              <a:t>Stack</a:t>
            </a:r>
            <a:r>
              <a:rPr lang="es-PE" baseline="0" noProof="0" dirty="0" smtClean="0"/>
              <a:t>.</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343209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04/02/2013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04/02/2013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04/02/2013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04/02/2013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04/02/2013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04/02/2013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04/02/2013</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04/02/2013</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04/02/2013</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04/02/2013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04/02/2013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04/02/2013</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dirty="0" smtClean="0"/>
              <a:t>"</a:t>
            </a:r>
            <a:r>
              <a:rPr lang="en-US" sz="2200" smtClean="0"/>
              <a:t>Test Automation .NET"</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407863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257219" y="764704"/>
            <a:ext cx="8712968" cy="900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mj-lt"/>
              <a:buAutoNum type="romanUcPeriod"/>
            </a:pPr>
            <a:r>
              <a:rPr lang="es-PE" sz="2600" dirty="0" smtClean="0"/>
              <a:t>Mantener las pruebas separadas del código de producción.</a:t>
            </a:r>
          </a:p>
          <a:p>
            <a:pPr marL="571500" indent="-571500">
              <a:buFont typeface="+mj-lt"/>
              <a:buAutoNum type="romanUcPeriod"/>
            </a:pPr>
            <a:r>
              <a:rPr lang="es-PE" sz="2600" dirty="0" smtClean="0"/>
              <a:t>Una clase de prueba por cada clase de producción. </a:t>
            </a:r>
            <a:br>
              <a:rPr lang="es-PE" sz="2600" dirty="0" smtClean="0"/>
            </a:br>
            <a:r>
              <a:rPr lang="es-PE" sz="2600" dirty="0" smtClean="0">
                <a:solidFill>
                  <a:srgbClr val="FFC000"/>
                </a:solidFill>
              </a:rPr>
              <a:t>(Test </a:t>
            </a:r>
            <a:r>
              <a:rPr lang="es-PE" sz="2600" dirty="0" err="1" smtClean="0">
                <a:solidFill>
                  <a:srgbClr val="FFC000"/>
                </a:solidFill>
              </a:rPr>
              <a:t>Fixture</a:t>
            </a:r>
            <a:r>
              <a:rPr lang="es-PE" sz="2600" dirty="0" smtClean="0">
                <a:solidFill>
                  <a:srgbClr val="FFC000"/>
                </a:solidFill>
              </a:rPr>
              <a:t> per </a:t>
            </a:r>
            <a:r>
              <a:rPr lang="es-PE" sz="2600" dirty="0" err="1" smtClean="0">
                <a:solidFill>
                  <a:srgbClr val="FFC000"/>
                </a:solidFill>
              </a:rPr>
              <a:t>class</a:t>
            </a:r>
            <a:r>
              <a:rPr lang="es-PE" sz="2600" dirty="0" smtClean="0">
                <a:solidFill>
                  <a:srgbClr val="FFC000"/>
                </a:solidFill>
              </a:rPr>
              <a:t>)</a:t>
            </a:r>
          </a:p>
        </p:txBody>
      </p:sp>
      <p:sp>
        <p:nvSpPr>
          <p:cNvPr id="4" name="2 Título"/>
          <p:cNvSpPr txBox="1">
            <a:spLocks/>
          </p:cNvSpPr>
          <p:nvPr/>
        </p:nvSpPr>
        <p:spPr bwMode="auto">
          <a:xfrm>
            <a:off x="515536" y="39762"/>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Organización de un Proyecto</a:t>
            </a:r>
            <a:endParaRPr lang="es-PE" dirty="0">
              <a:solidFill>
                <a:srgbClr val="00823B"/>
              </a:solidFill>
            </a:endParaRPr>
          </a:p>
        </p:txBody>
      </p:sp>
      <p:grpSp>
        <p:nvGrpSpPr>
          <p:cNvPr id="7" name="6 Grupo"/>
          <p:cNvGrpSpPr/>
          <p:nvPr/>
        </p:nvGrpSpPr>
        <p:grpSpPr>
          <a:xfrm>
            <a:off x="205459" y="2170358"/>
            <a:ext cx="8504462" cy="4303227"/>
            <a:chOff x="205459" y="2239370"/>
            <a:chExt cx="8504462" cy="4303227"/>
          </a:xfrm>
        </p:grpSpPr>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6146" y="2370647"/>
              <a:ext cx="7343775"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erecha"/>
            <p:cNvSpPr/>
            <p:nvPr/>
          </p:nvSpPr>
          <p:spPr>
            <a:xfrm>
              <a:off x="205459" y="4987563"/>
              <a:ext cx="2260813" cy="597996"/>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Test Framework</a:t>
              </a:r>
            </a:p>
          </p:txBody>
        </p:sp>
        <p:sp>
          <p:nvSpPr>
            <p:cNvPr id="11" name="10 Elipse"/>
            <p:cNvSpPr/>
            <p:nvPr/>
          </p:nvSpPr>
          <p:spPr>
            <a:xfrm>
              <a:off x="1782949" y="3356992"/>
              <a:ext cx="2032086" cy="386939"/>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12" name="11 Elipse"/>
            <p:cNvSpPr/>
            <p:nvPr/>
          </p:nvSpPr>
          <p:spPr>
            <a:xfrm>
              <a:off x="1700668" y="6121152"/>
              <a:ext cx="2610600" cy="386939"/>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3" name="2 Flecha izquierda"/>
            <p:cNvSpPr/>
            <p:nvPr/>
          </p:nvSpPr>
          <p:spPr>
            <a:xfrm>
              <a:off x="3659141" y="2239370"/>
              <a:ext cx="2914223" cy="597996"/>
            </a:xfrm>
            <a:prstGeom prst="lef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Proyecto de Producción</a:t>
              </a:r>
            </a:p>
          </p:txBody>
        </p:sp>
        <p:sp>
          <p:nvSpPr>
            <p:cNvPr id="15" name="14 Flecha izquierda"/>
            <p:cNvSpPr/>
            <p:nvPr/>
          </p:nvSpPr>
          <p:spPr>
            <a:xfrm>
              <a:off x="4135258" y="3627429"/>
              <a:ext cx="3080789" cy="597996"/>
            </a:xfrm>
            <a:prstGeom prst="lef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Proyecto con las pruebas</a:t>
              </a:r>
            </a:p>
          </p:txBody>
        </p:sp>
        <p:sp>
          <p:nvSpPr>
            <p:cNvPr id="14" name="13 Flecha izquierda"/>
            <p:cNvSpPr/>
            <p:nvPr/>
          </p:nvSpPr>
          <p:spPr>
            <a:xfrm>
              <a:off x="4213398" y="4630359"/>
              <a:ext cx="4327167" cy="597996"/>
            </a:xfrm>
            <a:prstGeom prst="lef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Referencia al proyecto de producción</a:t>
              </a:r>
            </a:p>
          </p:txBody>
        </p:sp>
      </p:grpSp>
    </p:spTree>
    <p:extLst>
      <p:ext uri="{BB962C8B-B14F-4D97-AF65-F5344CB8AC3E}">
        <p14:creationId xmlns:p14="http://schemas.microsoft.com/office/powerpoint/2010/main" val="39306521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47" y="1166812"/>
            <a:ext cx="8866226" cy="5192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2 Título"/>
          <p:cNvSpPr txBox="1">
            <a:spLocks/>
          </p:cNvSpPr>
          <p:nvPr/>
        </p:nvSpPr>
        <p:spPr bwMode="auto">
          <a:xfrm>
            <a:off x="515536" y="255786"/>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Creando </a:t>
            </a:r>
            <a:r>
              <a:rPr lang="es-PE" dirty="0">
                <a:solidFill>
                  <a:srgbClr val="00823B"/>
                </a:solidFill>
              </a:rPr>
              <a:t>P</a:t>
            </a:r>
            <a:r>
              <a:rPr lang="es-PE" dirty="0" smtClean="0">
                <a:solidFill>
                  <a:srgbClr val="00823B"/>
                </a:solidFill>
              </a:rPr>
              <a:t>ruebas</a:t>
            </a:r>
            <a:endParaRPr lang="es-PE" dirty="0">
              <a:solidFill>
                <a:srgbClr val="00823B"/>
              </a:solidFill>
            </a:endParaRPr>
          </a:p>
        </p:txBody>
      </p:sp>
      <p:sp>
        <p:nvSpPr>
          <p:cNvPr id="5" name="4 CuadroTexto"/>
          <p:cNvSpPr txBox="1"/>
          <p:nvPr/>
        </p:nvSpPr>
        <p:spPr>
          <a:xfrm>
            <a:off x="5653655" y="1749607"/>
            <a:ext cx="3008897" cy="1446550"/>
          </a:xfrm>
          <a:prstGeom prst="rect">
            <a:avLst/>
          </a:prstGeom>
          <a:noFill/>
        </p:spPr>
        <p:txBody>
          <a:bodyPr wrap="square" rtlCol="0">
            <a:spAutoFit/>
          </a:bodyPr>
          <a:lstStyle/>
          <a:p>
            <a:pPr algn="ctr"/>
            <a:r>
              <a:rPr lang="es-PE" sz="2200" dirty="0" smtClean="0">
                <a:solidFill>
                  <a:schemeClr val="accent6">
                    <a:lumMod val="75000"/>
                  </a:schemeClr>
                </a:solidFill>
              </a:rPr>
              <a:t>Las pruebas se encuentran dentro de una clase marcada </a:t>
            </a:r>
            <a:br>
              <a:rPr lang="es-PE" sz="2200" dirty="0" smtClean="0">
                <a:solidFill>
                  <a:schemeClr val="accent6">
                    <a:lumMod val="75000"/>
                  </a:schemeClr>
                </a:solidFill>
              </a:rPr>
            </a:br>
            <a:r>
              <a:rPr lang="es-PE" sz="2200" dirty="0" smtClean="0">
                <a:solidFill>
                  <a:schemeClr val="accent6">
                    <a:lumMod val="75000"/>
                  </a:schemeClr>
                </a:solidFill>
              </a:rPr>
              <a:t>con un atributo</a:t>
            </a:r>
            <a:endParaRPr lang="es-PE" sz="2200" dirty="0">
              <a:solidFill>
                <a:schemeClr val="accent6">
                  <a:lumMod val="75000"/>
                </a:schemeClr>
              </a:solidFill>
            </a:endParaRPr>
          </a:p>
        </p:txBody>
      </p:sp>
      <p:sp>
        <p:nvSpPr>
          <p:cNvPr id="18" name="17 Flecha derecha"/>
          <p:cNvSpPr/>
          <p:nvPr/>
        </p:nvSpPr>
        <p:spPr>
          <a:xfrm rot="798504" flipH="1">
            <a:off x="4719341" y="3927055"/>
            <a:ext cx="892434" cy="467984"/>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dirty="0"/>
          </a:p>
        </p:txBody>
      </p:sp>
      <p:sp>
        <p:nvSpPr>
          <p:cNvPr id="20" name="19 Flecha derecha"/>
          <p:cNvSpPr/>
          <p:nvPr/>
        </p:nvSpPr>
        <p:spPr>
          <a:xfrm rot="20338160" flipH="1">
            <a:off x="4769080" y="4558617"/>
            <a:ext cx="880466" cy="467984"/>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dirty="0"/>
          </a:p>
        </p:txBody>
      </p:sp>
      <p:sp>
        <p:nvSpPr>
          <p:cNvPr id="10" name="9 CuadroTexto"/>
          <p:cNvSpPr txBox="1"/>
          <p:nvPr/>
        </p:nvSpPr>
        <p:spPr>
          <a:xfrm>
            <a:off x="5627524" y="3922201"/>
            <a:ext cx="3336964" cy="1107996"/>
          </a:xfrm>
          <a:prstGeom prst="rect">
            <a:avLst/>
          </a:prstGeom>
          <a:noFill/>
        </p:spPr>
        <p:txBody>
          <a:bodyPr wrap="square" rtlCol="0">
            <a:spAutoFit/>
          </a:bodyPr>
          <a:lstStyle/>
          <a:p>
            <a:pPr algn="ctr"/>
            <a:r>
              <a:rPr lang="es-PE" sz="2200" dirty="0" smtClean="0">
                <a:solidFill>
                  <a:schemeClr val="accent6">
                    <a:lumMod val="75000"/>
                  </a:schemeClr>
                </a:solidFill>
              </a:rPr>
              <a:t>Las pruebas son métodos públicos marcados con un atributo</a:t>
            </a:r>
          </a:p>
        </p:txBody>
      </p:sp>
      <p:sp>
        <p:nvSpPr>
          <p:cNvPr id="12" name="11 Flecha derecha"/>
          <p:cNvSpPr/>
          <p:nvPr/>
        </p:nvSpPr>
        <p:spPr>
          <a:xfrm flipH="1">
            <a:off x="4355976" y="2238890"/>
            <a:ext cx="1336867" cy="467984"/>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dirty="0"/>
          </a:p>
        </p:txBody>
      </p:sp>
    </p:spTree>
    <p:extLst>
      <p:ext uri="{BB962C8B-B14F-4D97-AF65-F5344CB8AC3E}">
        <p14:creationId xmlns:p14="http://schemas.microsoft.com/office/powerpoint/2010/main" val="35418780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528730" y="980728"/>
            <a:ext cx="8203213" cy="100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b="1" dirty="0" smtClean="0">
                <a:solidFill>
                  <a:srgbClr val="00823B"/>
                </a:solidFill>
              </a:rPr>
              <a:t>PASS: </a:t>
            </a:r>
            <a:r>
              <a:rPr lang="es-PE" sz="2800" dirty="0" smtClean="0"/>
              <a:t>Una prueba es exitosa únicamente si no se produce ninguna excepción dentro de la misma.</a:t>
            </a:r>
          </a:p>
        </p:txBody>
      </p:sp>
      <p:sp>
        <p:nvSpPr>
          <p:cNvPr id="4" name="2 Título"/>
          <p:cNvSpPr txBox="1">
            <a:spLocks/>
          </p:cNvSpPr>
          <p:nvPr/>
        </p:nvSpPr>
        <p:spPr bwMode="auto">
          <a:xfrm>
            <a:off x="515536" y="188640"/>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Pass </a:t>
            </a:r>
            <a:r>
              <a:rPr lang="es-PE" dirty="0" err="1" smtClean="0">
                <a:solidFill>
                  <a:srgbClr val="00823B"/>
                </a:solidFill>
              </a:rPr>
              <a:t>or</a:t>
            </a:r>
            <a:r>
              <a:rPr lang="es-PE" dirty="0" smtClean="0">
                <a:solidFill>
                  <a:srgbClr val="00823B"/>
                </a:solidFill>
              </a:rPr>
              <a:t> </a:t>
            </a:r>
            <a:r>
              <a:rPr lang="es-PE" dirty="0" err="1" smtClean="0">
                <a:solidFill>
                  <a:srgbClr val="00823B"/>
                </a:solidFill>
              </a:rPr>
              <a:t>Fail</a:t>
            </a:r>
            <a:endParaRPr lang="es-PE" dirty="0">
              <a:solidFill>
                <a:srgbClr val="00823B"/>
              </a:solidFill>
            </a:endParaRPr>
          </a:p>
        </p:txBody>
      </p:sp>
      <p:sp>
        <p:nvSpPr>
          <p:cNvPr id="5" name="4 Rectángulo"/>
          <p:cNvSpPr/>
          <p:nvPr/>
        </p:nvSpPr>
        <p:spPr>
          <a:xfrm>
            <a:off x="528730" y="3773123"/>
            <a:ext cx="8203213" cy="954107"/>
          </a:xfrm>
          <a:prstGeom prst="rect">
            <a:avLst/>
          </a:prstGeom>
        </p:spPr>
        <p:txBody>
          <a:bodyPr wrap="square">
            <a:spAutoFit/>
          </a:bodyPr>
          <a:lstStyle/>
          <a:p>
            <a:r>
              <a:rPr lang="es-PE" sz="2800" b="1" dirty="0">
                <a:solidFill>
                  <a:srgbClr val="FF0000"/>
                </a:solidFill>
              </a:rPr>
              <a:t>FAIL: </a:t>
            </a:r>
            <a:r>
              <a:rPr lang="es-PE" sz="2800" dirty="0"/>
              <a:t>Cualquier tipo de excepción dentro de la prueba ocasiona que esta falle.</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1261" y="4838221"/>
            <a:ext cx="4298148" cy="1687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3441" y="2041595"/>
            <a:ext cx="3373789" cy="1674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7493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515536" y="44624"/>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Ejecutando las pruebas</a:t>
            </a:r>
            <a:endParaRPr lang="es-PE" dirty="0">
              <a:solidFill>
                <a:srgbClr val="00823B"/>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236" y="1251827"/>
            <a:ext cx="76962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CuadroTexto"/>
          <p:cNvSpPr txBox="1"/>
          <p:nvPr/>
        </p:nvSpPr>
        <p:spPr>
          <a:xfrm>
            <a:off x="179512" y="764704"/>
            <a:ext cx="8784976" cy="461665"/>
          </a:xfrm>
          <a:prstGeom prst="rect">
            <a:avLst/>
          </a:prstGeom>
          <a:noFill/>
        </p:spPr>
        <p:txBody>
          <a:bodyPr wrap="square" rtlCol="0">
            <a:spAutoFit/>
          </a:bodyPr>
          <a:lstStyle/>
          <a:p>
            <a:pPr marL="285750" indent="-285750">
              <a:buFont typeface="Arial" pitchFamily="34" charset="0"/>
              <a:buChar char="•"/>
            </a:pPr>
            <a:r>
              <a:rPr lang="es-PE" sz="2400" dirty="0" smtClean="0"/>
              <a:t>Utilizando la barra de herramientas de pruebas.</a:t>
            </a:r>
          </a:p>
        </p:txBody>
      </p:sp>
      <p:sp>
        <p:nvSpPr>
          <p:cNvPr id="11" name="10 CuadroTexto"/>
          <p:cNvSpPr txBox="1"/>
          <p:nvPr/>
        </p:nvSpPr>
        <p:spPr>
          <a:xfrm>
            <a:off x="179347" y="1868631"/>
            <a:ext cx="8784976" cy="1200329"/>
          </a:xfrm>
          <a:prstGeom prst="rect">
            <a:avLst/>
          </a:prstGeom>
          <a:noFill/>
        </p:spPr>
        <p:txBody>
          <a:bodyPr wrap="square" rtlCol="0">
            <a:spAutoFit/>
          </a:bodyPr>
          <a:lstStyle/>
          <a:p>
            <a:pPr marL="285750" indent="-285750">
              <a:buFont typeface="Arial" pitchFamily="34" charset="0"/>
              <a:buChar char="•"/>
            </a:pPr>
            <a:r>
              <a:rPr lang="es-PE" sz="2400" dirty="0" smtClean="0"/>
              <a:t>Hot </a:t>
            </a:r>
            <a:r>
              <a:rPr lang="es-PE" sz="2400" dirty="0" err="1" smtClean="0"/>
              <a:t>Keys</a:t>
            </a:r>
            <a:r>
              <a:rPr lang="es-PE" sz="2400" dirty="0" smtClean="0"/>
              <a:t>:</a:t>
            </a:r>
          </a:p>
          <a:p>
            <a:pPr marL="914400" lvl="1" indent="-457200">
              <a:buFont typeface="Courier New" pitchFamily="49" charset="0"/>
              <a:buChar char="o"/>
            </a:pPr>
            <a:r>
              <a:rPr lang="es-PE" sz="2400" dirty="0" smtClean="0"/>
              <a:t>Ejecutar las pruebas dentro del contexto actual (</a:t>
            </a:r>
            <a:r>
              <a:rPr lang="es-PE" sz="2400" dirty="0" err="1" smtClean="0"/>
              <a:t>Ctrl+R,T</a:t>
            </a:r>
            <a:r>
              <a:rPr lang="es-PE" sz="2400" dirty="0" smtClean="0"/>
              <a:t>)</a:t>
            </a:r>
          </a:p>
          <a:p>
            <a:pPr marL="914400" lvl="1" indent="-457200">
              <a:buFont typeface="Courier New" pitchFamily="49" charset="0"/>
              <a:buChar char="o"/>
            </a:pPr>
            <a:r>
              <a:rPr lang="es-PE" sz="2400" dirty="0" smtClean="0"/>
              <a:t>Ejecutar todas las pruebas (</a:t>
            </a:r>
            <a:r>
              <a:rPr lang="es-PE" sz="2400" dirty="0" err="1" smtClean="0"/>
              <a:t>Ctrl+R,A</a:t>
            </a:r>
            <a:r>
              <a:rPr lang="es-PE" sz="2400" dirty="0" smtClean="0"/>
              <a:t>)</a:t>
            </a:r>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411" y="3356992"/>
            <a:ext cx="870585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13 Rectángulo"/>
          <p:cNvSpPr/>
          <p:nvPr/>
        </p:nvSpPr>
        <p:spPr>
          <a:xfrm>
            <a:off x="1458722" y="1254065"/>
            <a:ext cx="2753237" cy="510706"/>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Tree>
    <p:extLst>
      <p:ext uri="{BB962C8B-B14F-4D97-AF65-F5344CB8AC3E}">
        <p14:creationId xmlns:p14="http://schemas.microsoft.com/office/powerpoint/2010/main" val="28514547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257219" y="1144702"/>
            <a:ext cx="8712968" cy="8640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400" dirty="0"/>
              <a:t>Métodos </a:t>
            </a:r>
            <a:r>
              <a:rPr lang="es-PE" sz="2400" dirty="0" smtClean="0"/>
              <a:t>sencillos que podemos utilizar para </a:t>
            </a:r>
            <a:r>
              <a:rPr lang="es-PE" sz="2400" dirty="0"/>
              <a:t>verificar el éxito o fracaso de nuestras pruebas</a:t>
            </a:r>
            <a:r>
              <a:rPr lang="es-PE" sz="2400" dirty="0" smtClean="0"/>
              <a:t>.</a:t>
            </a:r>
          </a:p>
        </p:txBody>
      </p:sp>
      <p:sp>
        <p:nvSpPr>
          <p:cNvPr id="4" name="2 Título"/>
          <p:cNvSpPr txBox="1">
            <a:spLocks/>
          </p:cNvSpPr>
          <p:nvPr/>
        </p:nvSpPr>
        <p:spPr bwMode="auto">
          <a:xfrm>
            <a:off x="515536" y="294997"/>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00823B"/>
                </a:solidFill>
              </a:rPr>
              <a:t>Asserts</a:t>
            </a:r>
            <a:endParaRPr lang="es-PE" dirty="0">
              <a:solidFill>
                <a:srgbClr val="00823B"/>
              </a:solidFill>
            </a:endParaRPr>
          </a:p>
        </p:txBody>
      </p:sp>
      <p:sp>
        <p:nvSpPr>
          <p:cNvPr id="11" name="5 Marcador de contenido"/>
          <p:cNvSpPr txBox="1">
            <a:spLocks/>
          </p:cNvSpPr>
          <p:nvPr/>
        </p:nvSpPr>
        <p:spPr bwMode="auto">
          <a:xfrm>
            <a:off x="273852" y="4332307"/>
            <a:ext cx="8712968" cy="8640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400" dirty="0" smtClean="0"/>
              <a:t>Si el test falla, nos devuelven un mensaje con información precisa para poder solucionar el problema.</a:t>
            </a:r>
            <a:endParaRPr lang="es-PE" sz="2400" dirty="0" smtClean="0">
              <a:solidFill>
                <a:srgbClr val="FFC000"/>
              </a:solidFill>
            </a:endParaRPr>
          </a:p>
        </p:txBody>
      </p:sp>
      <p:sp>
        <p:nvSpPr>
          <p:cNvPr id="2" name="1 CuadroTexto"/>
          <p:cNvSpPr txBox="1"/>
          <p:nvPr/>
        </p:nvSpPr>
        <p:spPr>
          <a:xfrm>
            <a:off x="1472292" y="5271591"/>
            <a:ext cx="6454011" cy="461665"/>
          </a:xfrm>
          <a:prstGeom prst="rect">
            <a:avLst/>
          </a:prstGeom>
          <a:noFill/>
        </p:spPr>
        <p:txBody>
          <a:bodyPr wrap="none" rtlCol="0">
            <a:spAutoFit/>
          </a:bodyPr>
          <a:lstStyle/>
          <a:p>
            <a:r>
              <a:rPr lang="es-PE" sz="2400" dirty="0" err="1" smtClean="0">
                <a:solidFill>
                  <a:srgbClr val="FFC000"/>
                </a:solidFill>
              </a:rPr>
              <a:t>Assert.AreEqual</a:t>
            </a:r>
            <a:r>
              <a:rPr lang="es-PE" sz="2400" dirty="0" smtClean="0">
                <a:solidFill>
                  <a:srgbClr val="FFC000"/>
                </a:solidFill>
              </a:rPr>
              <a:t> </a:t>
            </a:r>
            <a:r>
              <a:rPr lang="es-PE" sz="2400" dirty="0" err="1" smtClean="0">
                <a:solidFill>
                  <a:srgbClr val="FFC000"/>
                </a:solidFill>
              </a:rPr>
              <a:t>failed</a:t>
            </a:r>
            <a:r>
              <a:rPr lang="es-PE" sz="2400" dirty="0" smtClean="0">
                <a:solidFill>
                  <a:srgbClr val="FFC000"/>
                </a:solidFill>
              </a:rPr>
              <a:t>. </a:t>
            </a:r>
            <a:r>
              <a:rPr lang="es-PE" sz="2400" dirty="0" err="1" smtClean="0">
                <a:solidFill>
                  <a:srgbClr val="FFC000"/>
                </a:solidFill>
              </a:rPr>
              <a:t>Expected</a:t>
            </a:r>
            <a:r>
              <a:rPr lang="es-PE" sz="2400" dirty="0" smtClean="0">
                <a:solidFill>
                  <a:srgbClr val="FFC000"/>
                </a:solidFill>
              </a:rPr>
              <a:t>: </a:t>
            </a:r>
            <a:r>
              <a:rPr lang="en-US" sz="2400" dirty="0" smtClean="0">
                <a:solidFill>
                  <a:srgbClr val="FFC000"/>
                </a:solidFill>
              </a:rPr>
              <a:t>&lt;2&gt;, Actual:&lt;0&gt;</a:t>
            </a:r>
            <a:endParaRPr lang="es-PE" sz="2400" dirty="0">
              <a:solidFill>
                <a:srgbClr val="FFC000"/>
              </a:solidFill>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1473" y="2185611"/>
            <a:ext cx="465772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5481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515536" y="183778"/>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Alcance de cada Prueba Unitaria</a:t>
            </a:r>
            <a:endParaRPr lang="es-PE" dirty="0">
              <a:solidFill>
                <a:srgbClr val="00823B"/>
              </a:solidFill>
            </a:endParaRPr>
          </a:p>
        </p:txBody>
      </p:sp>
      <p:sp>
        <p:nvSpPr>
          <p:cNvPr id="10" name="9 CuadroTexto"/>
          <p:cNvSpPr txBox="1"/>
          <p:nvPr/>
        </p:nvSpPr>
        <p:spPr>
          <a:xfrm>
            <a:off x="121805" y="980728"/>
            <a:ext cx="8897105" cy="954107"/>
          </a:xfrm>
          <a:prstGeom prst="rect">
            <a:avLst/>
          </a:prstGeom>
          <a:noFill/>
        </p:spPr>
        <p:txBody>
          <a:bodyPr wrap="square" rtlCol="0">
            <a:spAutoFit/>
          </a:bodyPr>
          <a:lstStyle/>
          <a:p>
            <a:pPr algn="ctr"/>
            <a:r>
              <a:rPr lang="es-PE" sz="2800" dirty="0" smtClean="0"/>
              <a:t>Las pruebas unitarias se enfocan en probar </a:t>
            </a:r>
            <a:br>
              <a:rPr lang="es-PE" sz="2800" dirty="0" smtClean="0"/>
            </a:br>
            <a:r>
              <a:rPr lang="es-PE" sz="2800" dirty="0" smtClean="0"/>
              <a:t>un único comportamiento o secuencia de ejecución.</a:t>
            </a:r>
            <a:endParaRPr lang="es-PE" sz="2400" dirty="0" smtClean="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9220" y="2060849"/>
            <a:ext cx="4802229" cy="3416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14 CuadroTexto"/>
          <p:cNvSpPr txBox="1"/>
          <p:nvPr/>
        </p:nvSpPr>
        <p:spPr>
          <a:xfrm>
            <a:off x="181783" y="5589240"/>
            <a:ext cx="8897105" cy="830997"/>
          </a:xfrm>
          <a:prstGeom prst="rect">
            <a:avLst/>
          </a:prstGeom>
          <a:noFill/>
        </p:spPr>
        <p:txBody>
          <a:bodyPr wrap="square" rtlCol="0">
            <a:spAutoFit/>
          </a:bodyPr>
          <a:lstStyle/>
          <a:p>
            <a:pPr algn="ctr"/>
            <a:r>
              <a:rPr lang="es-PE" sz="2400" dirty="0" smtClean="0"/>
              <a:t>Observamos </a:t>
            </a:r>
            <a:r>
              <a:rPr lang="es-PE" sz="2400" dirty="0" smtClean="0">
                <a:solidFill>
                  <a:srgbClr val="FFC000"/>
                </a:solidFill>
              </a:rPr>
              <a:t>2 secuencias de ejecución </a:t>
            </a:r>
            <a:r>
              <a:rPr lang="es-PE" sz="2400" dirty="0" smtClean="0"/>
              <a:t>por lo tanto utilizaremos </a:t>
            </a:r>
            <a:br>
              <a:rPr lang="es-PE" sz="2400" dirty="0" smtClean="0"/>
            </a:br>
            <a:r>
              <a:rPr lang="es-PE" sz="2400" dirty="0" smtClean="0">
                <a:solidFill>
                  <a:srgbClr val="FFC000"/>
                </a:solidFill>
              </a:rPr>
              <a:t>2 </a:t>
            </a:r>
            <a:r>
              <a:rPr lang="es-PE" sz="2400" dirty="0" err="1" smtClean="0">
                <a:solidFill>
                  <a:srgbClr val="FFC000"/>
                </a:solidFill>
              </a:rPr>
              <a:t>tests</a:t>
            </a:r>
            <a:r>
              <a:rPr lang="es-PE" sz="2400" dirty="0" smtClean="0">
                <a:solidFill>
                  <a:srgbClr val="FFC000"/>
                </a:solidFill>
              </a:rPr>
              <a:t> diferentes </a:t>
            </a:r>
            <a:r>
              <a:rPr lang="es-PE" sz="2400" dirty="0" smtClean="0"/>
              <a:t>para probar cada una de estas secuencias.</a:t>
            </a:r>
          </a:p>
        </p:txBody>
      </p:sp>
      <p:cxnSp>
        <p:nvCxnSpPr>
          <p:cNvPr id="6" name="5 Conector recto"/>
          <p:cNvCxnSpPr/>
          <p:nvPr/>
        </p:nvCxnSpPr>
        <p:spPr>
          <a:xfrm>
            <a:off x="2669348" y="2852936"/>
            <a:ext cx="0" cy="756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p:nvPr/>
        </p:nvCxnSpPr>
        <p:spPr>
          <a:xfrm>
            <a:off x="2669348" y="3588154"/>
            <a:ext cx="1326588" cy="344902"/>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p:nvPr/>
        </p:nvCxnSpPr>
        <p:spPr>
          <a:xfrm>
            <a:off x="2669348" y="3588154"/>
            <a:ext cx="1326588" cy="992974"/>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8407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903858"/>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Estructura de una prueba</a:t>
            </a:r>
            <a:endParaRPr lang="es-PE" dirty="0">
              <a:solidFill>
                <a:srgbClr val="00823B"/>
              </a:solidFill>
            </a:endParaRPr>
          </a:p>
        </p:txBody>
      </p:sp>
      <p:grpSp>
        <p:nvGrpSpPr>
          <p:cNvPr id="5" name="4 Grupo"/>
          <p:cNvGrpSpPr/>
          <p:nvPr/>
        </p:nvGrpSpPr>
        <p:grpSpPr>
          <a:xfrm>
            <a:off x="971600" y="1844824"/>
            <a:ext cx="7261026" cy="3568312"/>
            <a:chOff x="971600" y="1700808"/>
            <a:chExt cx="7261026" cy="3568312"/>
          </a:xfrm>
        </p:grpSpPr>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787806"/>
              <a:ext cx="7261026" cy="348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Rectángulo"/>
            <p:cNvSpPr/>
            <p:nvPr/>
          </p:nvSpPr>
          <p:spPr>
            <a:xfrm>
              <a:off x="2831465" y="1700808"/>
              <a:ext cx="5196919" cy="892552"/>
            </a:xfrm>
            <a:prstGeom prst="rect">
              <a:avLst/>
            </a:prstGeom>
          </p:spPr>
          <p:txBody>
            <a:bodyPr wrap="square">
              <a:spAutoFit/>
            </a:bodyPr>
            <a:lstStyle/>
            <a:p>
              <a:r>
                <a:rPr lang="es-PE" sz="2600" dirty="0">
                  <a:solidFill>
                    <a:srgbClr val="FFC000"/>
                  </a:solidFill>
                </a:rPr>
                <a:t>Creamos todas las precondiciones y </a:t>
              </a:r>
              <a:r>
                <a:rPr lang="es-PE" sz="2600" dirty="0" smtClean="0">
                  <a:solidFill>
                    <a:srgbClr val="FFC000"/>
                  </a:solidFill>
                </a:rPr>
                <a:t>entradas </a:t>
              </a:r>
              <a:r>
                <a:rPr lang="es-PE" sz="2600" dirty="0">
                  <a:solidFill>
                    <a:srgbClr val="FFC000"/>
                  </a:solidFill>
                </a:rPr>
                <a:t>necesarias.</a:t>
              </a:r>
            </a:p>
          </p:txBody>
        </p:sp>
        <p:sp>
          <p:nvSpPr>
            <p:cNvPr id="10" name="9 Rectángulo"/>
            <p:cNvSpPr/>
            <p:nvPr/>
          </p:nvSpPr>
          <p:spPr>
            <a:xfrm>
              <a:off x="2831465" y="2907012"/>
              <a:ext cx="5159033" cy="892552"/>
            </a:xfrm>
            <a:prstGeom prst="rect">
              <a:avLst/>
            </a:prstGeom>
          </p:spPr>
          <p:txBody>
            <a:bodyPr wrap="square">
              <a:spAutoFit/>
            </a:bodyPr>
            <a:lstStyle/>
            <a:p>
              <a:r>
                <a:rPr lang="es-PE" sz="2600" dirty="0">
                  <a:solidFill>
                    <a:srgbClr val="FFC000"/>
                  </a:solidFill>
                </a:rPr>
                <a:t>Realizamos la acción del objeto que </a:t>
              </a:r>
              <a:r>
                <a:rPr lang="es-PE" sz="2600" dirty="0" smtClean="0">
                  <a:solidFill>
                    <a:srgbClr val="FFC000"/>
                  </a:solidFill>
                </a:rPr>
                <a:t>estamos </a:t>
              </a:r>
              <a:r>
                <a:rPr lang="es-PE" sz="2600" dirty="0">
                  <a:solidFill>
                    <a:srgbClr val="FFC000"/>
                  </a:solidFill>
                </a:rPr>
                <a:t>probando.</a:t>
              </a:r>
            </a:p>
          </p:txBody>
        </p:sp>
        <p:sp>
          <p:nvSpPr>
            <p:cNvPr id="11" name="10 Rectángulo"/>
            <p:cNvSpPr/>
            <p:nvPr/>
          </p:nvSpPr>
          <p:spPr>
            <a:xfrm>
              <a:off x="2814108" y="4328840"/>
              <a:ext cx="5253939" cy="492443"/>
            </a:xfrm>
            <a:prstGeom prst="rect">
              <a:avLst/>
            </a:prstGeom>
          </p:spPr>
          <p:txBody>
            <a:bodyPr wrap="none">
              <a:spAutoFit/>
            </a:bodyPr>
            <a:lstStyle/>
            <a:p>
              <a:r>
                <a:rPr lang="es-PE" sz="2600" dirty="0">
                  <a:solidFill>
                    <a:srgbClr val="FFC000"/>
                  </a:solidFill>
                </a:rPr>
                <a:t>Verificamos los resultados esperados.</a:t>
              </a:r>
            </a:p>
          </p:txBody>
        </p:sp>
        <p:sp>
          <p:nvSpPr>
            <p:cNvPr id="12" name="11 CuadroTexto"/>
            <p:cNvSpPr txBox="1"/>
            <p:nvPr/>
          </p:nvSpPr>
          <p:spPr>
            <a:xfrm>
              <a:off x="1187624" y="1874804"/>
              <a:ext cx="1625766" cy="523220"/>
            </a:xfrm>
            <a:prstGeom prst="rect">
              <a:avLst/>
            </a:prstGeom>
            <a:noFill/>
          </p:spPr>
          <p:txBody>
            <a:bodyPr wrap="none" rtlCol="0">
              <a:spAutoFit/>
            </a:bodyPr>
            <a:lstStyle/>
            <a:p>
              <a:r>
                <a:rPr lang="es-PE" sz="2800" dirty="0" smtClean="0">
                  <a:solidFill>
                    <a:srgbClr val="FF0000"/>
                  </a:solidFill>
                </a:rPr>
                <a:t>ARRANGE</a:t>
              </a:r>
              <a:endParaRPr lang="es-PE" sz="2800" dirty="0">
                <a:solidFill>
                  <a:srgbClr val="FF0000"/>
                </a:solidFill>
              </a:endParaRPr>
            </a:p>
          </p:txBody>
        </p:sp>
        <p:sp>
          <p:nvSpPr>
            <p:cNvPr id="13" name="12 CuadroTexto"/>
            <p:cNvSpPr txBox="1"/>
            <p:nvPr/>
          </p:nvSpPr>
          <p:spPr>
            <a:xfrm>
              <a:off x="1187624" y="3120860"/>
              <a:ext cx="757643" cy="523220"/>
            </a:xfrm>
            <a:prstGeom prst="rect">
              <a:avLst/>
            </a:prstGeom>
            <a:noFill/>
          </p:spPr>
          <p:txBody>
            <a:bodyPr wrap="none" rtlCol="0">
              <a:spAutoFit/>
            </a:bodyPr>
            <a:lstStyle/>
            <a:p>
              <a:r>
                <a:rPr lang="es-PE" sz="2800" dirty="0" smtClean="0">
                  <a:solidFill>
                    <a:srgbClr val="FF0000"/>
                  </a:solidFill>
                </a:rPr>
                <a:t>ACT</a:t>
              </a:r>
              <a:endParaRPr lang="es-PE" sz="2800" dirty="0">
                <a:solidFill>
                  <a:srgbClr val="FF0000"/>
                </a:solidFill>
              </a:endParaRPr>
            </a:p>
          </p:txBody>
        </p:sp>
        <p:sp>
          <p:nvSpPr>
            <p:cNvPr id="14" name="13 CuadroTexto"/>
            <p:cNvSpPr txBox="1"/>
            <p:nvPr/>
          </p:nvSpPr>
          <p:spPr>
            <a:xfrm>
              <a:off x="1243585" y="4327245"/>
              <a:ext cx="1264770" cy="523220"/>
            </a:xfrm>
            <a:prstGeom prst="rect">
              <a:avLst/>
            </a:prstGeom>
            <a:noFill/>
          </p:spPr>
          <p:txBody>
            <a:bodyPr wrap="none" rtlCol="0">
              <a:spAutoFit/>
            </a:bodyPr>
            <a:lstStyle/>
            <a:p>
              <a:r>
                <a:rPr lang="es-PE" sz="2800" dirty="0" smtClean="0">
                  <a:solidFill>
                    <a:srgbClr val="FF0000"/>
                  </a:solidFill>
                </a:rPr>
                <a:t>ASSERT</a:t>
              </a:r>
              <a:endParaRPr lang="es-PE" sz="2800" dirty="0">
                <a:solidFill>
                  <a:srgbClr val="FF0000"/>
                </a:solidFill>
              </a:endParaRPr>
            </a:p>
          </p:txBody>
        </p:sp>
      </p:grpSp>
    </p:spTree>
    <p:extLst>
      <p:ext uri="{BB962C8B-B14F-4D97-AF65-F5344CB8AC3E}">
        <p14:creationId xmlns:p14="http://schemas.microsoft.com/office/powerpoint/2010/main" val="27787627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515536" y="422249"/>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El Nombre de las Pruebas </a:t>
            </a:r>
            <a:br>
              <a:rPr lang="es-PE" dirty="0" smtClean="0">
                <a:solidFill>
                  <a:srgbClr val="00823B"/>
                </a:solidFill>
              </a:rPr>
            </a:br>
            <a:r>
              <a:rPr lang="es-PE" dirty="0" smtClean="0">
                <a:solidFill>
                  <a:srgbClr val="00823B"/>
                </a:solidFill>
              </a:rPr>
              <a:t>describe la funcionalidad.</a:t>
            </a:r>
            <a:endParaRPr lang="es-PE" dirty="0">
              <a:solidFill>
                <a:srgbClr val="00823B"/>
              </a:solidFill>
            </a:endParaRPr>
          </a:p>
        </p:txBody>
      </p:sp>
      <p:sp>
        <p:nvSpPr>
          <p:cNvPr id="3" name="2 CuadroTexto"/>
          <p:cNvSpPr txBox="1"/>
          <p:nvPr/>
        </p:nvSpPr>
        <p:spPr>
          <a:xfrm>
            <a:off x="179512" y="1563014"/>
            <a:ext cx="8784976" cy="1200329"/>
          </a:xfrm>
          <a:prstGeom prst="rect">
            <a:avLst/>
          </a:prstGeom>
          <a:noFill/>
        </p:spPr>
        <p:txBody>
          <a:bodyPr wrap="square" rtlCol="0">
            <a:spAutoFit/>
          </a:bodyPr>
          <a:lstStyle/>
          <a:p>
            <a:pPr algn="ctr"/>
            <a:r>
              <a:rPr lang="es-PE" sz="2400" dirty="0" smtClean="0"/>
              <a:t>El nombre de la prueba debe expresar claramente qué es lo que está siendo probado de tal manera que sirva como documentación de lo que realmente hace la clase.</a:t>
            </a:r>
          </a:p>
        </p:txBody>
      </p:sp>
      <p:graphicFrame>
        <p:nvGraphicFramePr>
          <p:cNvPr id="9" name="3 Marcador de contenido"/>
          <p:cNvGraphicFramePr>
            <a:graphicFrameLocks noGrp="1"/>
          </p:cNvGraphicFramePr>
          <p:nvPr>
            <p:ph idx="1"/>
            <p:extLst>
              <p:ext uri="{D42A27DB-BD31-4B8C-83A1-F6EECF244321}">
                <p14:modId xmlns:p14="http://schemas.microsoft.com/office/powerpoint/2010/main" val="233460148"/>
              </p:ext>
            </p:extLst>
          </p:nvPr>
        </p:nvGraphicFramePr>
        <p:xfrm>
          <a:off x="457200" y="2952328"/>
          <a:ext cx="8287936" cy="3429000"/>
        </p:xfrm>
        <a:graphic>
          <a:graphicData uri="http://schemas.openxmlformats.org/drawingml/2006/table">
            <a:tbl>
              <a:tblPr firstRow="1" bandRow="1">
                <a:tableStyleId>{7DF18680-E054-41AD-8BC1-D1AEF772440D}</a:tableStyleId>
              </a:tblPr>
              <a:tblGrid>
                <a:gridCol w="3826768"/>
                <a:gridCol w="4461168"/>
              </a:tblGrid>
              <a:tr h="370840">
                <a:tc>
                  <a:txBody>
                    <a:bodyPr/>
                    <a:lstStyle/>
                    <a:p>
                      <a:pPr algn="ctr"/>
                      <a:r>
                        <a:rPr lang="es-PE" sz="2000" dirty="0" smtClean="0"/>
                        <a:t>Test </a:t>
                      </a:r>
                      <a:r>
                        <a:rPr lang="es-PE" sz="2000" dirty="0" err="1" smtClean="0"/>
                        <a:t>Name</a:t>
                      </a:r>
                      <a:endParaRPr lang="es-PE" sz="2000" dirty="0"/>
                    </a:p>
                  </a:txBody>
                  <a:tcPr>
                    <a:solidFill>
                      <a:schemeClr val="accent1">
                        <a:lumMod val="50000"/>
                      </a:schemeClr>
                    </a:solidFill>
                  </a:tcPr>
                </a:tc>
                <a:tc>
                  <a:txBody>
                    <a:bodyPr/>
                    <a:lstStyle/>
                    <a:p>
                      <a:pPr algn="ctr"/>
                      <a:r>
                        <a:rPr lang="es-PE" sz="2000" dirty="0" smtClean="0"/>
                        <a:t>Comportamiento</a:t>
                      </a:r>
                      <a:r>
                        <a:rPr lang="es-PE" sz="2000" baseline="0" dirty="0" smtClean="0"/>
                        <a:t> </a:t>
                      </a:r>
                      <a:r>
                        <a:rPr lang="es-PE" sz="2000" dirty="0" smtClean="0"/>
                        <a:t>a</a:t>
                      </a:r>
                      <a:r>
                        <a:rPr lang="es-PE" sz="2000" baseline="0" dirty="0" smtClean="0"/>
                        <a:t> p</a:t>
                      </a:r>
                      <a:r>
                        <a:rPr lang="es-PE" sz="2000" dirty="0" smtClean="0"/>
                        <a:t>robar</a:t>
                      </a:r>
                      <a:endParaRPr lang="es-PE" sz="2000" dirty="0"/>
                    </a:p>
                  </a:txBody>
                  <a:tcPr>
                    <a:solidFill>
                      <a:schemeClr val="accent1">
                        <a:lumMod val="50000"/>
                      </a:schemeClr>
                    </a:solidFill>
                  </a:tcPr>
                </a:tc>
              </a:tr>
              <a:tr h="370840">
                <a:tc>
                  <a:txBody>
                    <a:bodyPr/>
                    <a:lstStyle/>
                    <a:p>
                      <a:r>
                        <a:rPr lang="es-PE" sz="1800" dirty="0" err="1" smtClean="0"/>
                        <a:t>IsEmptyWhenNew</a:t>
                      </a:r>
                      <a:r>
                        <a:rPr lang="es-PE" sz="1800" dirty="0" smtClean="0"/>
                        <a:t>()</a:t>
                      </a:r>
                      <a:endParaRPr lang="es-PE" sz="1800" dirty="0"/>
                    </a:p>
                  </a:txBody>
                  <a:tcPr/>
                </a:tc>
                <a:tc>
                  <a:txBody>
                    <a:bodyPr/>
                    <a:lstStyle/>
                    <a:p>
                      <a:r>
                        <a:rPr lang="es-PE" sz="1800" kern="1200" dirty="0" smtClean="0">
                          <a:solidFill>
                            <a:schemeClr val="dk1"/>
                          </a:solidFill>
                          <a:effectLst/>
                          <a:latin typeface="+mn-lt"/>
                          <a:ea typeface="+mn-ea"/>
                          <a:cs typeface="+mn-cs"/>
                        </a:rPr>
                        <a:t>Está </a:t>
                      </a:r>
                      <a:r>
                        <a:rPr lang="es-PE" sz="1800" kern="1200" dirty="0" err="1" smtClean="0">
                          <a:solidFill>
                            <a:schemeClr val="dk1"/>
                          </a:solidFill>
                          <a:effectLst/>
                          <a:latin typeface="+mn-lt"/>
                          <a:ea typeface="+mn-ea"/>
                          <a:cs typeface="+mn-cs"/>
                        </a:rPr>
                        <a:t>vacio</a:t>
                      </a:r>
                      <a:r>
                        <a:rPr lang="es-PE" sz="1800" kern="1200" dirty="0" smtClean="0">
                          <a:solidFill>
                            <a:schemeClr val="dk1"/>
                          </a:solidFill>
                          <a:effectLst/>
                          <a:latin typeface="+mn-lt"/>
                          <a:ea typeface="+mn-ea"/>
                          <a:cs typeface="+mn-cs"/>
                        </a:rPr>
                        <a:t> si no tiene elementos</a:t>
                      </a:r>
                      <a:endParaRPr lang="es-PE" sz="1800" dirty="0"/>
                    </a:p>
                  </a:txBody>
                  <a:tcPr/>
                </a:tc>
              </a:tr>
              <a:tr h="370840">
                <a:tc>
                  <a:txBody>
                    <a:bodyPr/>
                    <a:lstStyle/>
                    <a:p>
                      <a:r>
                        <a:rPr lang="es-PE" sz="1800" dirty="0" err="1" smtClean="0"/>
                        <a:t>NotIsEmptyWhenPushingAnItem</a:t>
                      </a:r>
                      <a:r>
                        <a:rPr lang="es-PE" sz="1800" dirty="0" smtClean="0"/>
                        <a:t>()</a:t>
                      </a:r>
                      <a:endParaRPr lang="es-PE" sz="1800" dirty="0"/>
                    </a:p>
                  </a:txBody>
                  <a:tcPr/>
                </a:tc>
                <a:tc>
                  <a:txBody>
                    <a:bodyPr/>
                    <a:lstStyle/>
                    <a:p>
                      <a:r>
                        <a:rPr lang="es-PE" sz="1800" kern="1200" dirty="0" smtClean="0">
                          <a:solidFill>
                            <a:schemeClr val="dk1"/>
                          </a:solidFill>
                          <a:effectLst/>
                          <a:latin typeface="+mn-lt"/>
                          <a:ea typeface="+mn-ea"/>
                          <a:cs typeface="+mn-cs"/>
                        </a:rPr>
                        <a:t>No está </a:t>
                      </a:r>
                      <a:r>
                        <a:rPr lang="es-PE" sz="1800" kern="1200" dirty="0" err="1" smtClean="0">
                          <a:solidFill>
                            <a:schemeClr val="dk1"/>
                          </a:solidFill>
                          <a:effectLst/>
                          <a:latin typeface="+mn-lt"/>
                          <a:ea typeface="+mn-ea"/>
                          <a:cs typeface="+mn-cs"/>
                        </a:rPr>
                        <a:t>vacio</a:t>
                      </a:r>
                      <a:r>
                        <a:rPr lang="es-PE" sz="1800" kern="1200" dirty="0" smtClean="0">
                          <a:solidFill>
                            <a:schemeClr val="dk1"/>
                          </a:solidFill>
                          <a:effectLst/>
                          <a:latin typeface="+mn-lt"/>
                          <a:ea typeface="+mn-ea"/>
                          <a:cs typeface="+mn-cs"/>
                        </a:rPr>
                        <a:t> si ingresamos</a:t>
                      </a:r>
                      <a:r>
                        <a:rPr lang="es-PE" sz="1800" kern="1200" baseline="0" dirty="0" smtClean="0">
                          <a:solidFill>
                            <a:schemeClr val="dk1"/>
                          </a:solidFill>
                          <a:effectLst/>
                          <a:latin typeface="+mn-lt"/>
                          <a:ea typeface="+mn-ea"/>
                          <a:cs typeface="+mn-cs"/>
                        </a:rPr>
                        <a:t> un </a:t>
                      </a:r>
                      <a:r>
                        <a:rPr lang="es-PE" sz="1800" kern="1200" dirty="0" smtClean="0">
                          <a:solidFill>
                            <a:schemeClr val="dk1"/>
                          </a:solidFill>
                          <a:effectLst/>
                          <a:latin typeface="+mn-lt"/>
                          <a:ea typeface="+mn-ea"/>
                          <a:cs typeface="+mn-cs"/>
                        </a:rPr>
                        <a:t> elemento</a:t>
                      </a:r>
                      <a:endParaRPr lang="es-PE" sz="1800" dirty="0"/>
                    </a:p>
                  </a:txBody>
                  <a:tcPr/>
                </a:tc>
              </a:tr>
              <a:tr h="370840">
                <a:tc>
                  <a:txBody>
                    <a:bodyPr/>
                    <a:lstStyle/>
                    <a:p>
                      <a:r>
                        <a:rPr lang="es-PE" sz="1800" dirty="0" err="1" smtClean="0"/>
                        <a:t>RemovesTheItemWhenPopping</a:t>
                      </a:r>
                      <a:r>
                        <a:rPr lang="es-PE" sz="1800" dirty="0" smtClean="0"/>
                        <a:t>()</a:t>
                      </a:r>
                      <a:endParaRPr lang="es-PE" sz="1800" dirty="0"/>
                    </a:p>
                  </a:txBody>
                  <a:tcPr/>
                </a:tc>
                <a:tc>
                  <a:txBody>
                    <a:bodyPr/>
                    <a:lstStyle/>
                    <a:p>
                      <a:r>
                        <a:rPr lang="es-PE" sz="1800" kern="1200" dirty="0" smtClean="0">
                          <a:solidFill>
                            <a:schemeClr val="dk1"/>
                          </a:solidFill>
                          <a:effectLst/>
                          <a:latin typeface="+mn-lt"/>
                          <a:ea typeface="+mn-ea"/>
                          <a:cs typeface="+mn-cs"/>
                        </a:rPr>
                        <a:t>Remueve un elemento de la lista al </a:t>
                      </a:r>
                      <a:r>
                        <a:rPr lang="es-PE" sz="1800" kern="1200" baseline="0" dirty="0" smtClean="0">
                          <a:solidFill>
                            <a:schemeClr val="dk1"/>
                          </a:solidFill>
                          <a:effectLst/>
                          <a:latin typeface="+mn-lt"/>
                          <a:ea typeface="+mn-ea"/>
                          <a:cs typeface="+mn-cs"/>
                        </a:rPr>
                        <a:t> </a:t>
                      </a:r>
                      <a:r>
                        <a:rPr lang="es-PE" sz="1800" kern="1200" dirty="0" smtClean="0">
                          <a:solidFill>
                            <a:schemeClr val="dk1"/>
                          </a:solidFill>
                          <a:effectLst/>
                          <a:latin typeface="+mn-lt"/>
                          <a:ea typeface="+mn-ea"/>
                          <a:cs typeface="+mn-cs"/>
                        </a:rPr>
                        <a:t>obtenerlo</a:t>
                      </a:r>
                      <a:endParaRPr lang="en-US" sz="1600" i="1" dirty="0" smtClean="0"/>
                    </a:p>
                  </a:txBody>
                  <a:tcPr/>
                </a:tc>
              </a:tr>
              <a:tr h="370840">
                <a:tc>
                  <a:txBody>
                    <a:bodyPr/>
                    <a:lstStyle/>
                    <a:p>
                      <a:r>
                        <a:rPr lang="es-PE" sz="1800" dirty="0" err="1" smtClean="0"/>
                        <a:t>PopsTheSameItemThatWasPushed</a:t>
                      </a:r>
                      <a:r>
                        <a:rPr lang="es-PE" sz="1800" dirty="0" smtClean="0"/>
                        <a:t>()</a:t>
                      </a:r>
                      <a:endParaRPr lang="es-PE" sz="1800" dirty="0"/>
                    </a:p>
                  </a:txBody>
                  <a:tcPr/>
                </a:tc>
                <a:tc>
                  <a:txBody>
                    <a:bodyPr/>
                    <a:lstStyle/>
                    <a:p>
                      <a:r>
                        <a:rPr lang="es-PE" sz="1800" kern="1200" dirty="0" smtClean="0">
                          <a:solidFill>
                            <a:schemeClr val="dk1"/>
                          </a:solidFill>
                          <a:effectLst/>
                          <a:latin typeface="+mn-lt"/>
                          <a:ea typeface="+mn-ea"/>
                          <a:cs typeface="+mn-cs"/>
                        </a:rPr>
                        <a:t>Retorna el mismo elemento que se ha</a:t>
                      </a:r>
                      <a:br>
                        <a:rPr lang="es-PE" sz="1800" kern="1200" dirty="0" smtClean="0">
                          <a:solidFill>
                            <a:schemeClr val="dk1"/>
                          </a:solidFill>
                          <a:effectLst/>
                          <a:latin typeface="+mn-lt"/>
                          <a:ea typeface="+mn-ea"/>
                          <a:cs typeface="+mn-cs"/>
                        </a:rPr>
                      </a:br>
                      <a:r>
                        <a:rPr lang="es-PE" sz="1800" kern="1200" dirty="0" smtClean="0">
                          <a:solidFill>
                            <a:schemeClr val="dk1"/>
                          </a:solidFill>
                          <a:effectLst/>
                          <a:latin typeface="+mn-lt"/>
                          <a:ea typeface="+mn-ea"/>
                          <a:cs typeface="+mn-cs"/>
                        </a:rPr>
                        <a:t>ingresado</a:t>
                      </a:r>
                      <a:endParaRPr lang="en-US" sz="1600" i="1" dirty="0" smtClean="0"/>
                    </a:p>
                  </a:txBody>
                  <a:tcPr/>
                </a:tc>
              </a:tr>
              <a:tr h="370840">
                <a:tc>
                  <a:txBody>
                    <a:bodyPr/>
                    <a:lstStyle/>
                    <a:p>
                      <a:r>
                        <a:rPr lang="es-PE" sz="1800" dirty="0" err="1" smtClean="0"/>
                        <a:t>TheFirstItemPoppedIsTheLastItem</a:t>
                      </a:r>
                      <a:r>
                        <a:rPr lang="es-PE" sz="1800" dirty="0" smtClean="0"/>
                        <a:t/>
                      </a:r>
                      <a:br>
                        <a:rPr lang="es-PE" sz="1800" dirty="0" smtClean="0"/>
                      </a:br>
                      <a:r>
                        <a:rPr lang="es-PE" sz="1800" dirty="0" err="1" smtClean="0"/>
                        <a:t>Pushed</a:t>
                      </a:r>
                      <a:r>
                        <a:rPr lang="es-PE" sz="1800" dirty="0" smtClean="0"/>
                        <a:t>()</a:t>
                      </a:r>
                      <a:endParaRPr lang="es-PE" sz="1800" dirty="0"/>
                    </a:p>
                  </a:txBody>
                  <a:tcPr/>
                </a:tc>
                <a:tc>
                  <a:txBody>
                    <a:bodyPr/>
                    <a:lstStyle/>
                    <a:p>
                      <a:r>
                        <a:rPr lang="es-PE" sz="1800" kern="1200" dirty="0" smtClean="0">
                          <a:solidFill>
                            <a:schemeClr val="dk1"/>
                          </a:solidFill>
                          <a:effectLst/>
                          <a:latin typeface="+mn-lt"/>
                          <a:ea typeface="+mn-ea"/>
                          <a:cs typeface="+mn-cs"/>
                        </a:rPr>
                        <a:t>El primer elemento obtenido es</a:t>
                      </a:r>
                      <a:r>
                        <a:rPr lang="es-PE" sz="1800" kern="1200" baseline="0" dirty="0" smtClean="0">
                          <a:solidFill>
                            <a:schemeClr val="dk1"/>
                          </a:solidFill>
                          <a:effectLst/>
                          <a:latin typeface="+mn-lt"/>
                          <a:ea typeface="+mn-ea"/>
                          <a:cs typeface="+mn-cs"/>
                        </a:rPr>
                        <a:t> el </a:t>
                      </a:r>
                      <a:r>
                        <a:rPr lang="es-PE" sz="1800" kern="1200" dirty="0" smtClean="0">
                          <a:solidFill>
                            <a:schemeClr val="dk1"/>
                          </a:solidFill>
                          <a:effectLst/>
                          <a:latin typeface="+mn-lt"/>
                          <a:ea typeface="+mn-ea"/>
                          <a:cs typeface="+mn-cs"/>
                        </a:rPr>
                        <a:t>último </a:t>
                      </a:r>
                      <a:br>
                        <a:rPr lang="es-PE" sz="1800" kern="1200" dirty="0" smtClean="0">
                          <a:solidFill>
                            <a:schemeClr val="dk1"/>
                          </a:solidFill>
                          <a:effectLst/>
                          <a:latin typeface="+mn-lt"/>
                          <a:ea typeface="+mn-ea"/>
                          <a:cs typeface="+mn-cs"/>
                        </a:rPr>
                      </a:br>
                      <a:r>
                        <a:rPr lang="es-PE" sz="1800" kern="1200" dirty="0" smtClean="0">
                          <a:solidFill>
                            <a:schemeClr val="dk1"/>
                          </a:solidFill>
                          <a:effectLst/>
                          <a:latin typeface="+mn-lt"/>
                          <a:ea typeface="+mn-ea"/>
                          <a:cs typeface="+mn-cs"/>
                        </a:rPr>
                        <a:t>elemento ingresado</a:t>
                      </a:r>
                      <a:endParaRPr lang="en-US" sz="1600" i="1" dirty="0" smtClean="0"/>
                    </a:p>
                  </a:txBody>
                  <a:tcPr/>
                </a:tc>
              </a:tr>
              <a:tr h="370840">
                <a:tc>
                  <a:txBody>
                    <a:bodyPr/>
                    <a:lstStyle/>
                    <a:p>
                      <a:r>
                        <a:rPr lang="es-PE" sz="1800" dirty="0" err="1" smtClean="0"/>
                        <a:t>ThrowsExceptionWhenPoppingAnItem</a:t>
                      </a:r>
                      <a:r>
                        <a:rPr lang="es-PE" sz="1800" dirty="0" smtClean="0"/>
                        <a:t/>
                      </a:r>
                      <a:br>
                        <a:rPr lang="es-PE" sz="1800" dirty="0" smtClean="0"/>
                      </a:br>
                      <a:r>
                        <a:rPr lang="es-PE" sz="1800" dirty="0" err="1" smtClean="0"/>
                        <a:t>ItDoesntHold</a:t>
                      </a:r>
                      <a:r>
                        <a:rPr lang="es-PE" sz="1800" dirty="0" smtClean="0"/>
                        <a:t>()</a:t>
                      </a:r>
                      <a:endParaRPr lang="es-PE" sz="1800" dirty="0"/>
                    </a:p>
                  </a:txBody>
                  <a:tcPr>
                    <a:lnB w="38100" cap="flat" cmpd="sng" algn="ctr">
                      <a:solidFill>
                        <a:schemeClr val="tx1"/>
                      </a:solidFill>
                      <a:prstDash val="solid"/>
                      <a:round/>
                      <a:headEnd type="none" w="med" len="med"/>
                      <a:tailEnd type="none" w="med" len="med"/>
                    </a:lnB>
                  </a:tcPr>
                </a:tc>
                <a:tc>
                  <a:txBody>
                    <a:bodyPr/>
                    <a:lstStyle/>
                    <a:p>
                      <a:r>
                        <a:rPr lang="es-PE" sz="1800" kern="1200" dirty="0" smtClean="0">
                          <a:solidFill>
                            <a:schemeClr val="dk1"/>
                          </a:solidFill>
                          <a:effectLst/>
                          <a:latin typeface="+mn-lt"/>
                          <a:ea typeface="+mn-ea"/>
                          <a:cs typeface="+mn-cs"/>
                        </a:rPr>
                        <a:t>Lanza una excepción al obtener un </a:t>
                      </a:r>
                      <a:br>
                        <a:rPr lang="es-PE" sz="1800" kern="1200" dirty="0" smtClean="0">
                          <a:solidFill>
                            <a:schemeClr val="dk1"/>
                          </a:solidFill>
                          <a:effectLst/>
                          <a:latin typeface="+mn-lt"/>
                          <a:ea typeface="+mn-ea"/>
                          <a:cs typeface="+mn-cs"/>
                        </a:rPr>
                      </a:br>
                      <a:r>
                        <a:rPr lang="es-PE" sz="1800" kern="1200" dirty="0" smtClean="0">
                          <a:solidFill>
                            <a:schemeClr val="dk1"/>
                          </a:solidFill>
                          <a:effectLst/>
                          <a:latin typeface="+mn-lt"/>
                          <a:ea typeface="+mn-ea"/>
                          <a:cs typeface="+mn-cs"/>
                        </a:rPr>
                        <a:t>elemento que no ha sido ingresado</a:t>
                      </a:r>
                      <a:endParaRPr lang="en-US" sz="1600" i="1" dirty="0" smtClean="0"/>
                    </a:p>
                  </a:txBody>
                  <a:tcPr>
                    <a:lnB w="381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064620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188640"/>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Nuestra segunda Prueba</a:t>
            </a:r>
            <a:endParaRPr lang="es-PE" dirty="0">
              <a:solidFill>
                <a:srgbClr val="00823B"/>
              </a:solidFill>
            </a:endParaRPr>
          </a:p>
        </p:txBody>
      </p:sp>
      <p:sp>
        <p:nvSpPr>
          <p:cNvPr id="15" name="5 Marcador de contenido"/>
          <p:cNvSpPr txBox="1">
            <a:spLocks/>
          </p:cNvSpPr>
          <p:nvPr/>
        </p:nvSpPr>
        <p:spPr bwMode="auto">
          <a:xfrm>
            <a:off x="251520" y="1052736"/>
            <a:ext cx="8568952"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Realizar la prueba unitaria que verifique : </a:t>
            </a:r>
          </a:p>
          <a:p>
            <a:pPr marL="0" indent="0" algn="ctr">
              <a:buNone/>
            </a:pPr>
            <a:r>
              <a:rPr lang="es-PE" sz="2800" dirty="0" smtClean="0">
                <a:solidFill>
                  <a:srgbClr val="FFC000"/>
                </a:solidFill>
              </a:rPr>
              <a:t>«El </a:t>
            </a:r>
            <a:r>
              <a:rPr lang="es-PE" sz="2800" dirty="0" err="1" smtClean="0">
                <a:solidFill>
                  <a:srgbClr val="FFC000"/>
                </a:solidFill>
              </a:rPr>
              <a:t>Stack</a:t>
            </a:r>
            <a:r>
              <a:rPr lang="es-PE" sz="2800" dirty="0" smtClean="0">
                <a:solidFill>
                  <a:srgbClr val="FFC000"/>
                </a:solidFill>
              </a:rPr>
              <a:t> no se encuentra vacío si ingresamos un elemento»</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868" y="2564904"/>
            <a:ext cx="7019925"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72584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19027" y="557808"/>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Completar las siguientes pruebas</a:t>
            </a:r>
            <a:endParaRPr lang="es-PE" dirty="0">
              <a:solidFill>
                <a:srgbClr val="00B050"/>
              </a:solidFill>
            </a:endParaRPr>
          </a:p>
        </p:txBody>
      </p:sp>
      <p:sp>
        <p:nvSpPr>
          <p:cNvPr id="7" name="5 Marcador de contenido"/>
          <p:cNvSpPr txBox="1">
            <a:spLocks/>
          </p:cNvSpPr>
          <p:nvPr/>
        </p:nvSpPr>
        <p:spPr bwMode="auto">
          <a:xfrm>
            <a:off x="529371" y="1988840"/>
            <a:ext cx="8208912" cy="4248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a:pPr>
            <a:r>
              <a:rPr lang="es-PE" sz="2800" dirty="0" smtClean="0"/>
              <a:t>Remueve el elemento de la lista al obtenerlo</a:t>
            </a:r>
            <a:br>
              <a:rPr lang="es-PE" sz="2800" dirty="0" smtClean="0"/>
            </a:br>
            <a:r>
              <a:rPr lang="es-PE" sz="2400" dirty="0" smtClean="0"/>
              <a:t>(Al </a:t>
            </a:r>
            <a:r>
              <a:rPr lang="es-PE" sz="2400" dirty="0"/>
              <a:t>ingresar y sacar un elemento, el </a:t>
            </a:r>
            <a:r>
              <a:rPr lang="es-PE" sz="2400" dirty="0" err="1"/>
              <a:t>stack</a:t>
            </a:r>
            <a:r>
              <a:rPr lang="es-PE" sz="2400" dirty="0"/>
              <a:t> está </a:t>
            </a:r>
            <a:r>
              <a:rPr lang="es-PE" sz="2400" dirty="0" smtClean="0"/>
              <a:t>vacío)</a:t>
            </a:r>
            <a:endParaRPr lang="es-PE" sz="2800" dirty="0" smtClean="0"/>
          </a:p>
          <a:p>
            <a:pPr marL="457200" indent="-457200">
              <a:buFont typeface="+mj-lt"/>
              <a:buAutoNum type="arabicPeriod"/>
            </a:pPr>
            <a:r>
              <a:rPr lang="es-PE" sz="2800" dirty="0" smtClean="0"/>
              <a:t>Retorna el mismo elemento que se ha ingresado.</a:t>
            </a:r>
            <a:br>
              <a:rPr lang="es-PE" sz="2800" dirty="0" smtClean="0"/>
            </a:br>
            <a:r>
              <a:rPr lang="es-PE" sz="2400" dirty="0" smtClean="0"/>
              <a:t>(Al </a:t>
            </a:r>
            <a:r>
              <a:rPr lang="es-PE" sz="2400" dirty="0"/>
              <a:t>ingresar y sacar un elemento, el elemento debe ser igual al </a:t>
            </a:r>
            <a:r>
              <a:rPr lang="es-PE" sz="2400" dirty="0" smtClean="0"/>
              <a:t>ingresado)</a:t>
            </a:r>
            <a:endParaRPr lang="es-PE" sz="2800" dirty="0" smtClean="0"/>
          </a:p>
          <a:p>
            <a:pPr marL="457200" indent="-457200">
              <a:buFont typeface="+mj-lt"/>
              <a:buAutoNum type="arabicPeriod"/>
            </a:pPr>
            <a:r>
              <a:rPr lang="es-PE" sz="2800" dirty="0"/>
              <a:t>El primer elemento obtenido es </a:t>
            </a:r>
            <a:r>
              <a:rPr lang="es-PE" sz="2800" dirty="0" smtClean="0"/>
              <a:t>el último</a:t>
            </a:r>
            <a:r>
              <a:rPr lang="es-PE" sz="2800" dirty="0"/>
              <a:t> </a:t>
            </a:r>
            <a:br>
              <a:rPr lang="es-PE" sz="2800" dirty="0"/>
            </a:br>
            <a:r>
              <a:rPr lang="es-PE" sz="2800" dirty="0" smtClean="0"/>
              <a:t>elemento</a:t>
            </a:r>
            <a:r>
              <a:rPr lang="es-PE" sz="2800" dirty="0"/>
              <a:t> </a:t>
            </a:r>
            <a:r>
              <a:rPr lang="es-PE" sz="2800" dirty="0" smtClean="0"/>
              <a:t>ingresado.</a:t>
            </a:r>
            <a:r>
              <a:rPr lang="en-US" sz="2400" i="1" dirty="0" smtClean="0"/>
              <a:t/>
            </a:r>
            <a:br>
              <a:rPr lang="en-US" sz="2400" i="1" dirty="0" smtClean="0"/>
            </a:br>
            <a:r>
              <a:rPr lang="en-US" sz="2400" dirty="0" smtClean="0"/>
              <a:t>(</a:t>
            </a:r>
            <a:r>
              <a:rPr lang="es-PE" sz="2400" dirty="0" smtClean="0"/>
              <a:t>Al </a:t>
            </a:r>
            <a:r>
              <a:rPr lang="es-PE" sz="2400" dirty="0"/>
              <a:t>ingresar dos y </a:t>
            </a:r>
            <a:r>
              <a:rPr lang="es-PE" sz="2400" dirty="0" smtClean="0"/>
              <a:t>luego obtener </a:t>
            </a:r>
            <a:r>
              <a:rPr lang="es-PE" sz="2400" dirty="0"/>
              <a:t>un elemento,  </a:t>
            </a:r>
            <a:r>
              <a:rPr lang="es-PE" sz="2400" dirty="0" smtClean="0"/>
              <a:t>este elemento debe </a:t>
            </a:r>
            <a:r>
              <a:rPr lang="es-PE" sz="2400" dirty="0"/>
              <a:t>ser igual </a:t>
            </a:r>
            <a:r>
              <a:rPr lang="es-PE" sz="2400" dirty="0" smtClean="0"/>
              <a:t>al segundo ingresado)</a:t>
            </a:r>
            <a:endParaRPr lang="es-PE" sz="2400" dirty="0"/>
          </a:p>
        </p:txBody>
      </p:sp>
    </p:spTree>
    <p:extLst>
      <p:ext uri="{BB962C8B-B14F-4D97-AF65-F5344CB8AC3E}">
        <p14:creationId xmlns:p14="http://schemas.microsoft.com/office/powerpoint/2010/main" val="2322904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556792"/>
            <a:ext cx="7772400" cy="2592288"/>
          </a:xfrm>
        </p:spPr>
        <p:txBody>
          <a:bodyPr/>
          <a:lstStyle/>
          <a:p>
            <a:r>
              <a:rPr lang="en-US" sz="11500" b="1" dirty="0" smtClean="0">
                <a:solidFill>
                  <a:srgbClr val="FF0000"/>
                </a:solidFill>
              </a:rPr>
              <a:t>Unit Testing</a:t>
            </a:r>
            <a:br>
              <a:rPr lang="en-US" sz="11500" b="1" dirty="0" smtClean="0">
                <a:solidFill>
                  <a:srgbClr val="FF0000"/>
                </a:solidFill>
              </a:rPr>
            </a:br>
            <a:r>
              <a:rPr lang="en-US" sz="7200" b="1" dirty="0" smtClean="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snahider@gmail.com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1550469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16712"/>
            <a:ext cx="8749806" cy="720000"/>
          </a:xfrm>
        </p:spPr>
        <p:txBody>
          <a:bodyPr/>
          <a:lstStyle/>
          <a:p>
            <a:r>
              <a:rPr lang="es-PE" dirty="0" smtClean="0">
                <a:solidFill>
                  <a:srgbClr val="00823B"/>
                </a:solidFill>
              </a:rPr>
              <a:t>Set Up y </a:t>
            </a:r>
            <a:r>
              <a:rPr lang="es-PE" dirty="0" err="1" smtClean="0">
                <a:solidFill>
                  <a:srgbClr val="00823B"/>
                </a:solidFill>
              </a:rPr>
              <a:t>Tear</a:t>
            </a:r>
            <a:r>
              <a:rPr lang="es-PE" dirty="0">
                <a:solidFill>
                  <a:srgbClr val="00823B"/>
                </a:solidFill>
              </a:rPr>
              <a:t> </a:t>
            </a:r>
            <a:r>
              <a:rPr lang="es-PE" dirty="0" smtClean="0">
                <a:solidFill>
                  <a:srgbClr val="00823B"/>
                </a:solidFill>
              </a:rPr>
              <a:t>Down</a:t>
            </a:r>
            <a:endParaRPr lang="es-PE" dirty="0">
              <a:solidFill>
                <a:srgbClr val="00823B"/>
              </a:solidFill>
            </a:endParaRPr>
          </a:p>
        </p:txBody>
      </p:sp>
      <p:grpSp>
        <p:nvGrpSpPr>
          <p:cNvPr id="26" name="25 Grupo"/>
          <p:cNvGrpSpPr/>
          <p:nvPr/>
        </p:nvGrpSpPr>
        <p:grpSpPr>
          <a:xfrm>
            <a:off x="2254928" y="2027346"/>
            <a:ext cx="4630857" cy="2736304"/>
            <a:chOff x="3538570" y="2333097"/>
            <a:chExt cx="4823663" cy="2808312"/>
          </a:xfrm>
        </p:grpSpPr>
        <p:sp>
          <p:nvSpPr>
            <p:cNvPr id="11" name="10 Rectángulo redondeado"/>
            <p:cNvSpPr/>
            <p:nvPr/>
          </p:nvSpPr>
          <p:spPr>
            <a:xfrm>
              <a:off x="3538570" y="4421409"/>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Tear Down For Unit Test</a:t>
              </a:r>
            </a:p>
          </p:txBody>
        </p:sp>
        <p:sp>
          <p:nvSpPr>
            <p:cNvPr id="13" name="12 Rectángulo redondeado"/>
            <p:cNvSpPr/>
            <p:nvPr/>
          </p:nvSpPr>
          <p:spPr>
            <a:xfrm>
              <a:off x="6022233" y="3362308"/>
              <a:ext cx="2340000" cy="720000"/>
            </a:xfrm>
            <a:prstGeom prst="roundRect">
              <a:avLst/>
            </a:prstGeom>
            <a:solidFill>
              <a:srgbClr val="00823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chemeClr val="tx1"/>
                  </a:solidFill>
                </a:rPr>
                <a:t>Unit Test</a:t>
              </a:r>
              <a:endParaRPr lang="en-US" sz="2400" b="1">
                <a:solidFill>
                  <a:schemeClr val="tx1"/>
                </a:solidFill>
              </a:endParaRPr>
            </a:p>
          </p:txBody>
        </p:sp>
        <p:sp>
          <p:nvSpPr>
            <p:cNvPr id="21" name="20 Rectángulo redondeado"/>
            <p:cNvSpPr/>
            <p:nvPr/>
          </p:nvSpPr>
          <p:spPr>
            <a:xfrm>
              <a:off x="3538570" y="2333097"/>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Set Up For </a:t>
              </a:r>
              <a:br>
                <a:rPr lang="en-US" sz="2400" b="1" dirty="0" smtClean="0">
                  <a:solidFill>
                    <a:schemeClr val="tx1"/>
                  </a:solidFill>
                </a:rPr>
              </a:br>
              <a:r>
                <a:rPr lang="en-US" sz="2400" b="1" dirty="0" smtClean="0">
                  <a:solidFill>
                    <a:schemeClr val="tx1"/>
                  </a:solidFill>
                </a:rPr>
                <a:t>Unit Test</a:t>
              </a:r>
            </a:p>
          </p:txBody>
        </p:sp>
        <p:cxnSp>
          <p:nvCxnSpPr>
            <p:cNvPr id="4" name="3 Conector angular"/>
            <p:cNvCxnSpPr/>
            <p:nvPr/>
          </p:nvCxnSpPr>
          <p:spPr>
            <a:xfrm>
              <a:off x="6022586" y="2693137"/>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22 Conector angular"/>
            <p:cNvCxnSpPr/>
            <p:nvPr/>
          </p:nvCxnSpPr>
          <p:spPr>
            <a:xfrm flipV="1">
              <a:off x="6022586" y="422148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6 Conector recto de flecha"/>
            <p:cNvCxnSpPr/>
            <p:nvPr/>
          </p:nvCxnSpPr>
          <p:spPr>
            <a:xfrm flipV="1">
              <a:off x="4708570" y="3160355"/>
              <a:ext cx="0" cy="1152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5" name="14 CuadroTexto"/>
          <p:cNvSpPr txBox="1"/>
          <p:nvPr/>
        </p:nvSpPr>
        <p:spPr>
          <a:xfrm>
            <a:off x="121805" y="890717"/>
            <a:ext cx="8897105" cy="954107"/>
          </a:xfrm>
          <a:prstGeom prst="rect">
            <a:avLst/>
          </a:prstGeom>
          <a:noFill/>
        </p:spPr>
        <p:txBody>
          <a:bodyPr wrap="square" rtlCol="0">
            <a:spAutoFit/>
          </a:bodyPr>
          <a:lstStyle/>
          <a:p>
            <a:pPr algn="ctr"/>
            <a:r>
              <a:rPr lang="es-PE" sz="2800" dirty="0" smtClean="0"/>
              <a:t>Métodos que nos permiten crear y limpiar datos que son comunes a todas las pruebas. </a:t>
            </a:r>
            <a:endParaRPr lang="es-PE" sz="2400" dirty="0" smtClean="0"/>
          </a:p>
        </p:txBody>
      </p:sp>
      <p:sp>
        <p:nvSpPr>
          <p:cNvPr id="16" name="15 CuadroTexto"/>
          <p:cNvSpPr txBox="1"/>
          <p:nvPr/>
        </p:nvSpPr>
        <p:spPr>
          <a:xfrm>
            <a:off x="329036" y="4886745"/>
            <a:ext cx="8482642" cy="1692771"/>
          </a:xfrm>
          <a:prstGeom prst="rect">
            <a:avLst/>
          </a:prstGeom>
          <a:noFill/>
        </p:spPr>
        <p:txBody>
          <a:bodyPr wrap="square" rtlCol="0">
            <a:spAutoFit/>
          </a:bodyPr>
          <a:lstStyle/>
          <a:p>
            <a:pPr marL="457200" indent="-457200">
              <a:buFont typeface="Courier New" pitchFamily="49" charset="0"/>
              <a:buChar char="o"/>
            </a:pPr>
            <a:r>
              <a:rPr lang="es-PE" sz="2600" dirty="0" smtClean="0">
                <a:solidFill>
                  <a:srgbClr val="FFC000"/>
                </a:solidFill>
              </a:rPr>
              <a:t>Set Up </a:t>
            </a:r>
            <a:r>
              <a:rPr lang="es-PE" sz="2400" dirty="0" smtClean="0">
                <a:solidFill>
                  <a:srgbClr val="FFC000"/>
                </a:solidFill>
              </a:rPr>
              <a:t>(Constructor de las pruebas)</a:t>
            </a:r>
            <a:r>
              <a:rPr lang="es-PE" sz="2600" dirty="0" smtClean="0">
                <a:solidFill>
                  <a:srgbClr val="FFC000"/>
                </a:solidFill>
              </a:rPr>
              <a:t>: </a:t>
            </a:r>
            <a:r>
              <a:rPr lang="es-PE" sz="2600" dirty="0" smtClean="0"/>
              <a:t>Inicializar datos que son comunes a todos las pruebas.</a:t>
            </a:r>
          </a:p>
          <a:p>
            <a:pPr marL="457200" indent="-457200">
              <a:buFont typeface="Courier New" pitchFamily="49" charset="0"/>
              <a:buChar char="o"/>
            </a:pPr>
            <a:r>
              <a:rPr lang="es-PE" sz="2600" dirty="0" err="1" smtClean="0">
                <a:solidFill>
                  <a:srgbClr val="FFC000"/>
                </a:solidFill>
              </a:rPr>
              <a:t>Tear</a:t>
            </a:r>
            <a:r>
              <a:rPr lang="es-PE" sz="2600" dirty="0" smtClean="0">
                <a:solidFill>
                  <a:srgbClr val="FFC000"/>
                </a:solidFill>
              </a:rPr>
              <a:t> Down </a:t>
            </a:r>
            <a:r>
              <a:rPr lang="es-PE" sz="2400" dirty="0" smtClean="0">
                <a:solidFill>
                  <a:srgbClr val="FFC000"/>
                </a:solidFill>
              </a:rPr>
              <a:t>(Destructor de las pruebas)</a:t>
            </a:r>
            <a:r>
              <a:rPr lang="es-PE" sz="2600" dirty="0" smtClean="0">
                <a:solidFill>
                  <a:srgbClr val="FFC000"/>
                </a:solidFill>
              </a:rPr>
              <a:t>: </a:t>
            </a:r>
            <a:r>
              <a:rPr lang="es-PE" sz="2600" dirty="0" smtClean="0"/>
              <a:t>Limpiar datos que afecten la ejecución entre prueba y prueba.</a:t>
            </a:r>
          </a:p>
        </p:txBody>
      </p:sp>
    </p:spTree>
    <p:extLst>
      <p:ext uri="{BB962C8B-B14F-4D97-AF65-F5344CB8AC3E}">
        <p14:creationId xmlns:p14="http://schemas.microsoft.com/office/powerpoint/2010/main" val="12790886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260728"/>
            <a:ext cx="8749806" cy="720000"/>
          </a:xfrm>
        </p:spPr>
        <p:txBody>
          <a:bodyPr/>
          <a:lstStyle/>
          <a:p>
            <a:r>
              <a:rPr lang="es-PE" dirty="0" smtClean="0">
                <a:solidFill>
                  <a:srgbClr val="00823B"/>
                </a:solidFill>
              </a:rPr>
              <a:t>Ejemplo: Set Up y </a:t>
            </a:r>
            <a:r>
              <a:rPr lang="es-PE" dirty="0" err="1" smtClean="0">
                <a:solidFill>
                  <a:srgbClr val="00823B"/>
                </a:solidFill>
              </a:rPr>
              <a:t>Tear</a:t>
            </a:r>
            <a:r>
              <a:rPr lang="es-PE" dirty="0" smtClean="0">
                <a:solidFill>
                  <a:srgbClr val="00823B"/>
                </a:solidFill>
              </a:rPr>
              <a:t> Down</a:t>
            </a:r>
            <a:endParaRPr lang="es-PE" dirty="0">
              <a:solidFill>
                <a:srgbClr val="00823B"/>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227162"/>
            <a:ext cx="5029200" cy="501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91754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16712"/>
            <a:ext cx="8749806" cy="720000"/>
          </a:xfrm>
        </p:spPr>
        <p:txBody>
          <a:bodyPr/>
          <a:lstStyle/>
          <a:p>
            <a:r>
              <a:rPr lang="es-PE" dirty="0" smtClean="0">
                <a:solidFill>
                  <a:srgbClr val="00823B"/>
                </a:solidFill>
              </a:rPr>
              <a:t>Set Up y </a:t>
            </a:r>
            <a:r>
              <a:rPr lang="es-PE" dirty="0" err="1" smtClean="0">
                <a:solidFill>
                  <a:srgbClr val="00823B"/>
                </a:solidFill>
              </a:rPr>
              <a:t>Tear</a:t>
            </a:r>
            <a:r>
              <a:rPr lang="es-PE" dirty="0" smtClean="0">
                <a:solidFill>
                  <a:srgbClr val="00823B"/>
                </a:solidFill>
              </a:rPr>
              <a:t> Down en Test </a:t>
            </a:r>
            <a:r>
              <a:rPr lang="es-PE" dirty="0" err="1" smtClean="0">
                <a:solidFill>
                  <a:srgbClr val="00823B"/>
                </a:solidFill>
              </a:rPr>
              <a:t>Fixtures</a:t>
            </a:r>
            <a:endParaRPr lang="es-PE" dirty="0">
              <a:solidFill>
                <a:srgbClr val="00823B"/>
              </a:solidFill>
            </a:endParaRPr>
          </a:p>
        </p:txBody>
      </p:sp>
      <p:sp>
        <p:nvSpPr>
          <p:cNvPr id="15" name="14 CuadroTexto"/>
          <p:cNvSpPr txBox="1"/>
          <p:nvPr/>
        </p:nvSpPr>
        <p:spPr>
          <a:xfrm>
            <a:off x="121805" y="962725"/>
            <a:ext cx="8897105" cy="954107"/>
          </a:xfrm>
          <a:prstGeom prst="rect">
            <a:avLst/>
          </a:prstGeom>
          <a:noFill/>
        </p:spPr>
        <p:txBody>
          <a:bodyPr wrap="square" rtlCol="0">
            <a:spAutoFit/>
          </a:bodyPr>
          <a:lstStyle/>
          <a:p>
            <a:pPr algn="ctr"/>
            <a:r>
              <a:rPr lang="es-PE" sz="2800" dirty="0" smtClean="0"/>
              <a:t>Establecer un estado una única vez al inicio de todos los test y una única vez al finalizar todos.</a:t>
            </a:r>
            <a:endParaRPr lang="es-PE" sz="2400" dirty="0" smtClean="0"/>
          </a:p>
        </p:txBody>
      </p:sp>
      <p:grpSp>
        <p:nvGrpSpPr>
          <p:cNvPr id="12" name="11 Grupo"/>
          <p:cNvGrpSpPr/>
          <p:nvPr/>
        </p:nvGrpSpPr>
        <p:grpSpPr>
          <a:xfrm>
            <a:off x="1235080" y="2169794"/>
            <a:ext cx="6670553" cy="4320480"/>
            <a:chOff x="1079872" y="1286385"/>
            <a:chExt cx="7282361" cy="4878919"/>
          </a:xfrm>
        </p:grpSpPr>
        <p:sp>
          <p:nvSpPr>
            <p:cNvPr id="14" name="13 Rectángulo redondeado"/>
            <p:cNvSpPr/>
            <p:nvPr/>
          </p:nvSpPr>
          <p:spPr>
            <a:xfrm>
              <a:off x="1079872" y="1286385"/>
              <a:ext cx="2340000" cy="720000"/>
            </a:xfrm>
            <a:prstGeom prst="roundRect">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chemeClr val="tx1"/>
                  </a:solidFill>
                </a:rPr>
                <a:t>Set Up For </a:t>
              </a:r>
              <a:br>
                <a:rPr lang="en-US" sz="2300" b="1" dirty="0" smtClean="0">
                  <a:solidFill>
                    <a:schemeClr val="tx1"/>
                  </a:solidFill>
                </a:rPr>
              </a:br>
              <a:r>
                <a:rPr lang="en-US" sz="2300" b="1" dirty="0" smtClean="0">
                  <a:solidFill>
                    <a:schemeClr val="tx1"/>
                  </a:solidFill>
                </a:rPr>
                <a:t>Test Fixture</a:t>
              </a:r>
            </a:p>
          </p:txBody>
        </p:sp>
        <p:sp>
          <p:nvSpPr>
            <p:cNvPr id="17" name="16 Rectángulo redondeado"/>
            <p:cNvSpPr/>
            <p:nvPr/>
          </p:nvSpPr>
          <p:spPr>
            <a:xfrm>
              <a:off x="1079872" y="5445304"/>
              <a:ext cx="2340000" cy="720000"/>
            </a:xfrm>
            <a:prstGeom prst="roundRect">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chemeClr val="tx1"/>
                  </a:solidFill>
                </a:rPr>
                <a:t>Tear Down For </a:t>
              </a:r>
              <a:br>
                <a:rPr lang="en-US" sz="2300" b="1" dirty="0" smtClean="0">
                  <a:solidFill>
                    <a:schemeClr val="tx1"/>
                  </a:solidFill>
                </a:rPr>
              </a:br>
              <a:r>
                <a:rPr lang="en-US" sz="2300" b="1" dirty="0" smtClean="0">
                  <a:solidFill>
                    <a:schemeClr val="tx1"/>
                  </a:solidFill>
                </a:rPr>
                <a:t>Test Fixture</a:t>
              </a:r>
            </a:p>
          </p:txBody>
        </p:sp>
        <p:sp>
          <p:nvSpPr>
            <p:cNvPr id="18" name="17 Rectángulo redondeado"/>
            <p:cNvSpPr/>
            <p:nvPr/>
          </p:nvSpPr>
          <p:spPr>
            <a:xfrm>
              <a:off x="3538570" y="4421409"/>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a:solidFill>
                    <a:schemeClr val="tx1"/>
                  </a:solidFill>
                </a:rPr>
                <a:t>Tear Down For Unit Test</a:t>
              </a:r>
            </a:p>
          </p:txBody>
        </p:sp>
        <p:sp>
          <p:nvSpPr>
            <p:cNvPr id="19" name="18 Rectángulo redondeado"/>
            <p:cNvSpPr/>
            <p:nvPr/>
          </p:nvSpPr>
          <p:spPr>
            <a:xfrm>
              <a:off x="6022233" y="3362308"/>
              <a:ext cx="2340000" cy="720000"/>
            </a:xfrm>
            <a:prstGeom prst="roundRect">
              <a:avLst/>
            </a:prstGeom>
            <a:solidFill>
              <a:srgbClr val="00823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smtClean="0">
                  <a:solidFill>
                    <a:schemeClr val="tx1"/>
                  </a:solidFill>
                </a:rPr>
                <a:t>Unit Test</a:t>
              </a:r>
              <a:endParaRPr lang="en-US" sz="2300" b="1">
                <a:solidFill>
                  <a:schemeClr val="tx1"/>
                </a:solidFill>
              </a:endParaRPr>
            </a:p>
          </p:txBody>
        </p:sp>
        <p:sp>
          <p:nvSpPr>
            <p:cNvPr id="20" name="19 Rectángulo redondeado"/>
            <p:cNvSpPr/>
            <p:nvPr/>
          </p:nvSpPr>
          <p:spPr>
            <a:xfrm>
              <a:off x="3538570" y="2333097"/>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chemeClr val="tx1"/>
                  </a:solidFill>
                </a:rPr>
                <a:t>Set Up For </a:t>
              </a:r>
              <a:br>
                <a:rPr lang="en-US" sz="2300" b="1" dirty="0" smtClean="0">
                  <a:solidFill>
                    <a:schemeClr val="tx1"/>
                  </a:solidFill>
                </a:rPr>
              </a:br>
              <a:r>
                <a:rPr lang="en-US" sz="2300" b="1" dirty="0" smtClean="0">
                  <a:solidFill>
                    <a:schemeClr val="tx1"/>
                  </a:solidFill>
                </a:rPr>
                <a:t>Unit Test</a:t>
              </a:r>
            </a:p>
          </p:txBody>
        </p:sp>
        <p:cxnSp>
          <p:nvCxnSpPr>
            <p:cNvPr id="22" name="21 Conector angular"/>
            <p:cNvCxnSpPr/>
            <p:nvPr/>
          </p:nvCxnSpPr>
          <p:spPr>
            <a:xfrm>
              <a:off x="6022586" y="2693137"/>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23 Conector angular"/>
            <p:cNvCxnSpPr/>
            <p:nvPr/>
          </p:nvCxnSpPr>
          <p:spPr>
            <a:xfrm flipV="1">
              <a:off x="6022586" y="422148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flipV="1">
              <a:off x="4708570" y="3160355"/>
              <a:ext cx="0" cy="1152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26 Conector angular"/>
            <p:cNvCxnSpPr/>
            <p:nvPr/>
          </p:nvCxnSpPr>
          <p:spPr>
            <a:xfrm flipV="1">
              <a:off x="3538570" y="526296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p:nvPr/>
          </p:nvCxnSpPr>
          <p:spPr>
            <a:xfrm>
              <a:off x="3538570" y="164638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613508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548760"/>
            <a:ext cx="8749806" cy="720000"/>
          </a:xfrm>
        </p:spPr>
        <p:txBody>
          <a:bodyPr/>
          <a:lstStyle/>
          <a:p>
            <a:r>
              <a:rPr lang="es-PE" dirty="0" smtClean="0">
                <a:solidFill>
                  <a:srgbClr val="00823B"/>
                </a:solidFill>
              </a:rPr>
              <a:t>Ejemplo: Set Up y </a:t>
            </a:r>
            <a:r>
              <a:rPr lang="es-PE" dirty="0" err="1" smtClean="0">
                <a:solidFill>
                  <a:srgbClr val="00823B"/>
                </a:solidFill>
              </a:rPr>
              <a:t>Tear</a:t>
            </a:r>
            <a:r>
              <a:rPr lang="es-PE" dirty="0" smtClean="0">
                <a:solidFill>
                  <a:srgbClr val="00823B"/>
                </a:solidFill>
              </a:rPr>
              <a:t> Down </a:t>
            </a:r>
            <a:br>
              <a:rPr lang="es-PE" dirty="0" smtClean="0">
                <a:solidFill>
                  <a:srgbClr val="00823B"/>
                </a:solidFill>
              </a:rPr>
            </a:br>
            <a:r>
              <a:rPr lang="es-PE" dirty="0" smtClean="0">
                <a:solidFill>
                  <a:srgbClr val="00823B"/>
                </a:solidFill>
              </a:rPr>
              <a:t>en Test </a:t>
            </a:r>
            <a:r>
              <a:rPr lang="es-PE" dirty="0" err="1" smtClean="0">
                <a:solidFill>
                  <a:srgbClr val="00823B"/>
                </a:solidFill>
              </a:rPr>
              <a:t>Fixtures</a:t>
            </a:r>
            <a:endParaRPr lang="es-PE" dirty="0">
              <a:solidFill>
                <a:srgbClr val="00823B"/>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213" y="1916782"/>
            <a:ext cx="5743575"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96975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73779"/>
            <a:ext cx="8229600" cy="720000"/>
          </a:xfrm>
        </p:spPr>
        <p:txBody>
          <a:bodyPr/>
          <a:lstStyle/>
          <a:p>
            <a:r>
              <a:rPr lang="es-PE" dirty="0" smtClean="0">
                <a:solidFill>
                  <a:srgbClr val="00823B"/>
                </a:solidFill>
              </a:rPr>
              <a:t>Probando Excepciones</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62" y="4890095"/>
            <a:ext cx="8734425" cy="1707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3203809" y="766475"/>
            <a:ext cx="2845459" cy="523220"/>
          </a:xfrm>
          <a:prstGeom prst="rect">
            <a:avLst/>
          </a:prstGeom>
          <a:noFill/>
        </p:spPr>
        <p:txBody>
          <a:bodyPr wrap="none" rtlCol="0">
            <a:spAutoFit/>
          </a:bodyPr>
          <a:lstStyle/>
          <a:p>
            <a:r>
              <a:rPr lang="es-PE" sz="2800" b="1" dirty="0" smtClean="0">
                <a:solidFill>
                  <a:srgbClr val="FF0000"/>
                </a:solidFill>
              </a:rPr>
              <a:t>Forma Tradicional</a:t>
            </a:r>
            <a:endParaRPr lang="es-PE" sz="2800" b="1" dirty="0">
              <a:solidFill>
                <a:srgbClr val="FF0000"/>
              </a:solidFill>
            </a:endParaRPr>
          </a:p>
        </p:txBody>
      </p:sp>
      <p:sp>
        <p:nvSpPr>
          <p:cNvPr id="10" name="9 CuadroTexto"/>
          <p:cNvSpPr txBox="1"/>
          <p:nvPr/>
        </p:nvSpPr>
        <p:spPr>
          <a:xfrm>
            <a:off x="2987824" y="4366875"/>
            <a:ext cx="3172792" cy="523220"/>
          </a:xfrm>
          <a:prstGeom prst="rect">
            <a:avLst/>
          </a:prstGeom>
          <a:noFill/>
        </p:spPr>
        <p:txBody>
          <a:bodyPr wrap="none" rtlCol="0">
            <a:spAutoFit/>
          </a:bodyPr>
          <a:lstStyle/>
          <a:p>
            <a:r>
              <a:rPr lang="es-PE" sz="2800" b="1" dirty="0" smtClean="0">
                <a:solidFill>
                  <a:srgbClr val="FF0000"/>
                </a:solidFill>
              </a:rPr>
              <a:t>Utilizando Atributos</a:t>
            </a:r>
            <a:endParaRPr lang="es-PE" sz="2800" b="1" dirty="0">
              <a:solidFill>
                <a:srgbClr val="FF0000"/>
              </a:solidFill>
            </a:endParaRPr>
          </a:p>
        </p:txBody>
      </p:sp>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930" y="1289695"/>
            <a:ext cx="7890579" cy="2927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10737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20588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Probar una Excepción </a:t>
            </a:r>
            <a:br>
              <a:rPr lang="es-PE" dirty="0" smtClean="0">
                <a:solidFill>
                  <a:srgbClr val="00B050"/>
                </a:solidFill>
              </a:rPr>
            </a:br>
            <a:r>
              <a:rPr lang="es-PE" dirty="0" smtClean="0">
                <a:solidFill>
                  <a:srgbClr val="00B050"/>
                </a:solidFill>
              </a:rPr>
              <a:t>y utilizar un Set Up</a:t>
            </a:r>
            <a:endParaRPr lang="es-PE" dirty="0">
              <a:solidFill>
                <a:srgbClr val="00B050"/>
              </a:solidFill>
            </a:endParaRPr>
          </a:p>
        </p:txBody>
      </p:sp>
      <p:sp>
        <p:nvSpPr>
          <p:cNvPr id="7" name="5 Marcador de contenido"/>
          <p:cNvSpPr txBox="1">
            <a:spLocks/>
          </p:cNvSpPr>
          <p:nvPr/>
        </p:nvSpPr>
        <p:spPr bwMode="auto">
          <a:xfrm>
            <a:off x="611560" y="2852936"/>
            <a:ext cx="7992888" cy="23762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a:pPr>
            <a:r>
              <a:rPr lang="es-PE" sz="2800" dirty="0" smtClean="0"/>
              <a:t>Crear una prueba para verificar que al obtener un elemento y el </a:t>
            </a:r>
            <a:r>
              <a:rPr lang="es-PE" sz="2800" dirty="0" err="1" smtClean="0"/>
              <a:t>stack</a:t>
            </a:r>
            <a:r>
              <a:rPr lang="es-PE" sz="2800" dirty="0" smtClean="0"/>
              <a:t> se encuentra vacío, se lance una excepción.</a:t>
            </a:r>
          </a:p>
          <a:p>
            <a:pPr marL="457200" indent="-457200">
              <a:buFont typeface="+mj-lt"/>
              <a:buAutoNum type="arabicPeriod"/>
            </a:pPr>
            <a:r>
              <a:rPr lang="es-PE" sz="2800" dirty="0" smtClean="0"/>
              <a:t>Crear un método </a:t>
            </a:r>
            <a:r>
              <a:rPr lang="es-PE" sz="2800" dirty="0" err="1" smtClean="0"/>
              <a:t>SetUp</a:t>
            </a:r>
            <a:r>
              <a:rPr lang="es-PE" sz="2800" dirty="0" smtClean="0"/>
              <a:t> para remover el código duplicado de los test.</a:t>
            </a:r>
            <a:endParaRPr lang="es-PE" sz="2800" dirty="0"/>
          </a:p>
        </p:txBody>
      </p:sp>
    </p:spTree>
    <p:extLst>
      <p:ext uri="{BB962C8B-B14F-4D97-AF65-F5344CB8AC3E}">
        <p14:creationId xmlns:p14="http://schemas.microsoft.com/office/powerpoint/2010/main" val="35019812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CuadroTexto"/>
          <p:cNvSpPr txBox="1"/>
          <p:nvPr/>
        </p:nvSpPr>
        <p:spPr>
          <a:xfrm>
            <a:off x="463251" y="4637454"/>
            <a:ext cx="8208912" cy="1815882"/>
          </a:xfrm>
          <a:prstGeom prst="rect">
            <a:avLst/>
          </a:prstGeom>
          <a:noFill/>
        </p:spPr>
        <p:txBody>
          <a:bodyPr wrap="square" rtlCol="0">
            <a:spAutoFit/>
          </a:bodyPr>
          <a:lstStyle/>
          <a:p>
            <a:r>
              <a:rPr lang="es-PE" sz="2800" dirty="0" smtClean="0"/>
              <a:t>Este tipo de pruebas trae los siguientes problemas:</a:t>
            </a:r>
          </a:p>
          <a:p>
            <a:pPr marL="457200" indent="-457200">
              <a:buFont typeface="Arial" pitchFamily="34" charset="0"/>
              <a:buChar char="•"/>
            </a:pPr>
            <a:r>
              <a:rPr lang="es-PE" sz="2800" dirty="0" smtClean="0"/>
              <a:t>Dificulta la investigación de errores.</a:t>
            </a:r>
          </a:p>
          <a:p>
            <a:pPr marL="457200" indent="-457200">
              <a:buFont typeface="Arial" pitchFamily="34" charset="0"/>
              <a:buChar char="•"/>
            </a:pPr>
            <a:r>
              <a:rPr lang="es-PE" sz="2800" dirty="0" smtClean="0"/>
              <a:t>Propenso a representar casos de prueba de manera incorrecta y a errores lógicos.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285" y="1716338"/>
            <a:ext cx="6950843" cy="27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2 Título"/>
          <p:cNvSpPr txBox="1">
            <a:spLocks/>
          </p:cNvSpPr>
          <p:nvPr/>
        </p:nvSpPr>
        <p:spPr bwMode="auto">
          <a:xfrm>
            <a:off x="0" y="379020"/>
            <a:ext cx="9135414" cy="10129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a:t>
            </a:r>
            <a:r>
              <a:rPr lang="en-US" dirty="0" err="1" smtClean="0">
                <a:solidFill>
                  <a:srgbClr val="00823B"/>
                </a:solidFill>
              </a:rPr>
              <a:t>Por</a:t>
            </a:r>
            <a:r>
              <a:rPr lang="en-US" dirty="0" smtClean="0">
                <a:solidFill>
                  <a:srgbClr val="00823B"/>
                </a:solidFill>
              </a:rPr>
              <a:t> </a:t>
            </a:r>
            <a:r>
              <a:rPr lang="en-US" dirty="0" err="1" smtClean="0">
                <a:solidFill>
                  <a:srgbClr val="00823B"/>
                </a:solidFill>
              </a:rPr>
              <a:t>qué</a:t>
            </a:r>
            <a:r>
              <a:rPr lang="en-US" dirty="0" smtClean="0">
                <a:solidFill>
                  <a:srgbClr val="00823B"/>
                </a:solidFill>
              </a:rPr>
              <a:t> no </a:t>
            </a:r>
            <a:r>
              <a:rPr lang="en-US" dirty="0" err="1" smtClean="0">
                <a:solidFill>
                  <a:srgbClr val="00823B"/>
                </a:solidFill>
              </a:rPr>
              <a:t>escribir</a:t>
            </a:r>
            <a:r>
              <a:rPr lang="en-US" dirty="0" smtClean="0">
                <a:solidFill>
                  <a:srgbClr val="00823B"/>
                </a:solidFill>
              </a:rPr>
              <a:t> </a:t>
            </a:r>
            <a:r>
              <a:rPr lang="en-US" dirty="0" err="1" smtClean="0">
                <a:solidFill>
                  <a:srgbClr val="00823B"/>
                </a:solidFill>
              </a:rPr>
              <a:t>pruebas</a:t>
            </a:r>
            <a:r>
              <a:rPr lang="en-US" dirty="0" smtClean="0">
                <a:solidFill>
                  <a:srgbClr val="00823B"/>
                </a:solidFill>
              </a:rPr>
              <a:t> </a:t>
            </a:r>
            <a:r>
              <a:rPr lang="en-US" dirty="0" err="1" smtClean="0">
                <a:solidFill>
                  <a:srgbClr val="00823B"/>
                </a:solidFill>
              </a:rPr>
              <a:t>más</a:t>
            </a:r>
            <a:r>
              <a:rPr lang="en-US" dirty="0" smtClean="0">
                <a:solidFill>
                  <a:srgbClr val="00823B"/>
                </a:solidFill>
              </a:rPr>
              <a:t> </a:t>
            </a:r>
            <a:r>
              <a:rPr lang="en-US" dirty="0" err="1" smtClean="0">
                <a:solidFill>
                  <a:srgbClr val="00823B"/>
                </a:solidFill>
              </a:rPr>
              <a:t>grandes</a:t>
            </a:r>
            <a:r>
              <a:rPr lang="en-US"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9714000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PE" dirty="0" smtClean="0">
                <a:solidFill>
                  <a:srgbClr val="00823B"/>
                </a:solidFill>
              </a:rPr>
              <a:t>¿Las Pruebas Unitarias son útiles</a:t>
            </a:r>
            <a:r>
              <a:rPr lang="en-US" dirty="0" smtClean="0">
                <a:solidFill>
                  <a:srgbClr val="00823B"/>
                </a:solidFill>
              </a:rPr>
              <a:t>?</a:t>
            </a:r>
            <a:endParaRPr lang="es-PE" dirty="0">
              <a:solidFill>
                <a:srgbClr val="00823B"/>
              </a:solidFill>
            </a:endParaRPr>
          </a:p>
        </p:txBody>
      </p:sp>
      <p:sp>
        <p:nvSpPr>
          <p:cNvPr id="6" name="5 Marcador de contenido"/>
          <p:cNvSpPr txBox="1">
            <a:spLocks/>
          </p:cNvSpPr>
          <p:nvPr/>
        </p:nvSpPr>
        <p:spPr bwMode="auto">
          <a:xfrm>
            <a:off x="1834698" y="1484784"/>
            <a:ext cx="5832648"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Estadísticas sobre los tipos de errores</a:t>
            </a:r>
            <a:r>
              <a:rPr lang="en-US" sz="2800" dirty="0" smtClean="0"/>
              <a:t>:</a:t>
            </a:r>
            <a:endParaRPr lang="es-PE" sz="2800" dirty="0" smtClean="0"/>
          </a:p>
          <a:p>
            <a:pPr marL="0" indent="0">
              <a:buNone/>
            </a:pPr>
            <a:endParaRPr lang="es-PE" sz="2800" dirty="0" smtClean="0"/>
          </a:p>
          <a:p>
            <a:endParaRPr lang="es-PE" sz="2800" dirty="0"/>
          </a:p>
        </p:txBody>
      </p:sp>
      <p:graphicFrame>
        <p:nvGraphicFramePr>
          <p:cNvPr id="8" name="3 Marcador de contenido"/>
          <p:cNvGraphicFramePr>
            <a:graphicFrameLocks noGrp="1"/>
          </p:cNvGraphicFramePr>
          <p:nvPr>
            <p:ph idx="1"/>
            <p:extLst>
              <p:ext uri="{D42A27DB-BD31-4B8C-83A1-F6EECF244321}">
                <p14:modId xmlns:p14="http://schemas.microsoft.com/office/powerpoint/2010/main" val="690022799"/>
              </p:ext>
            </p:extLst>
          </p:nvPr>
        </p:nvGraphicFramePr>
        <p:xfrm>
          <a:off x="305525" y="2187169"/>
          <a:ext cx="8604957" cy="1828800"/>
        </p:xfrm>
        <a:graphic>
          <a:graphicData uri="http://schemas.openxmlformats.org/drawingml/2006/table">
            <a:tbl>
              <a:tblPr firstRow="1" firstCol="1" bandRow="1">
                <a:tableStyleId>{7DF18680-E054-41AD-8BC1-D1AEF772440D}</a:tableStyleId>
              </a:tblPr>
              <a:tblGrid>
                <a:gridCol w="3780421"/>
                <a:gridCol w="1278142"/>
                <a:gridCol w="1800200"/>
                <a:gridCol w="1746194"/>
              </a:tblGrid>
              <a:tr h="370840">
                <a:tc>
                  <a:txBody>
                    <a:bodyPr/>
                    <a:lstStyle/>
                    <a:p>
                      <a:pPr algn="ctr"/>
                      <a:endParaRPr lang="es-PE" sz="2400" dirty="0"/>
                    </a:p>
                  </a:txBody>
                  <a:tcPr>
                    <a:solidFill>
                      <a:schemeClr val="accent1">
                        <a:lumMod val="50000"/>
                      </a:schemeClr>
                    </a:solidFill>
                  </a:tcPr>
                </a:tc>
                <a:tc>
                  <a:txBody>
                    <a:bodyPr/>
                    <a:lstStyle/>
                    <a:p>
                      <a:pPr algn="ctr"/>
                      <a:r>
                        <a:rPr lang="es-PE" sz="2400" dirty="0" smtClean="0"/>
                        <a:t>L</a:t>
                      </a:r>
                      <a:r>
                        <a:rPr lang="es-PE" sz="2400" baseline="0" dirty="0" smtClean="0"/>
                        <a:t>ógicos</a:t>
                      </a:r>
                      <a:endParaRPr lang="es-PE" sz="2400" dirty="0"/>
                    </a:p>
                  </a:txBody>
                  <a:tcPr>
                    <a:solidFill>
                      <a:schemeClr val="accent1">
                        <a:lumMod val="50000"/>
                      </a:schemeClr>
                    </a:solidFill>
                  </a:tcPr>
                </a:tc>
                <a:tc>
                  <a:txBody>
                    <a:bodyPr/>
                    <a:lstStyle/>
                    <a:p>
                      <a:pPr algn="ctr"/>
                      <a:r>
                        <a:rPr lang="es-PE" sz="2400" dirty="0" smtClean="0"/>
                        <a:t>Funcionales</a:t>
                      </a:r>
                      <a:endParaRPr lang="es-PE" sz="2400" dirty="0"/>
                    </a:p>
                  </a:txBody>
                  <a:tcPr>
                    <a:solidFill>
                      <a:schemeClr val="accent1">
                        <a:lumMod val="50000"/>
                      </a:schemeClr>
                    </a:solidFill>
                  </a:tcPr>
                </a:tc>
                <a:tc>
                  <a:txBody>
                    <a:bodyPr/>
                    <a:lstStyle/>
                    <a:p>
                      <a:pPr algn="ctr"/>
                      <a:r>
                        <a:rPr lang="es-PE" sz="2400" dirty="0" smtClean="0"/>
                        <a:t>Gráficos</a:t>
                      </a:r>
                      <a:endParaRPr lang="es-PE" sz="2400" dirty="0"/>
                    </a:p>
                  </a:txBody>
                  <a:tcPr>
                    <a:solidFill>
                      <a:schemeClr val="accent1">
                        <a:lumMod val="50000"/>
                      </a:schemeClr>
                    </a:solidFill>
                  </a:tcPr>
                </a:tc>
              </a:tr>
              <a:tr h="370840">
                <a:tc>
                  <a:txBody>
                    <a:bodyPr/>
                    <a:lstStyle/>
                    <a:p>
                      <a:r>
                        <a:rPr lang="es-PE" sz="2400" dirty="0" smtClean="0"/>
                        <a:t>Frecuencia</a:t>
                      </a:r>
                      <a:endParaRPr lang="es-PE" sz="2400" dirty="0"/>
                    </a:p>
                  </a:txBody>
                  <a:tcPr>
                    <a:solidFill>
                      <a:schemeClr val="accent1">
                        <a:lumMod val="50000"/>
                      </a:schemeClr>
                    </a:solidFill>
                  </a:tcPr>
                </a:tc>
                <a:tc>
                  <a:txBody>
                    <a:bodyPr/>
                    <a:lstStyle/>
                    <a:p>
                      <a:pPr algn="ctr"/>
                      <a:r>
                        <a:rPr lang="es-PE" sz="2000" i="0" kern="1200" dirty="0" smtClean="0">
                          <a:solidFill>
                            <a:schemeClr val="dk1"/>
                          </a:solidFill>
                          <a:effectLst/>
                          <a:latin typeface="+mn-lt"/>
                          <a:ea typeface="+mn-ea"/>
                          <a:cs typeface="+mn-cs"/>
                        </a:rPr>
                        <a:t>Alta</a:t>
                      </a:r>
                      <a:endParaRPr lang="es-PE" sz="2000" i="0" dirty="0"/>
                    </a:p>
                  </a:txBody>
                  <a:tcPr/>
                </a:tc>
                <a:tc>
                  <a:txBody>
                    <a:bodyPr/>
                    <a:lstStyle/>
                    <a:p>
                      <a:pPr algn="ctr"/>
                      <a:r>
                        <a:rPr lang="es-PE" sz="2000" i="0" dirty="0" smtClean="0"/>
                        <a:t>Media</a:t>
                      </a:r>
                      <a:endParaRPr lang="es-PE" sz="2000" i="0" dirty="0"/>
                    </a:p>
                  </a:txBody>
                  <a:tcPr/>
                </a:tc>
                <a:tc>
                  <a:txBody>
                    <a:bodyPr/>
                    <a:lstStyle/>
                    <a:p>
                      <a:pPr algn="ctr"/>
                      <a:r>
                        <a:rPr lang="es-PE" sz="2000" i="0" dirty="0" smtClean="0"/>
                        <a:t>Baja</a:t>
                      </a:r>
                      <a:endParaRPr lang="es-PE" sz="2000" i="0" dirty="0"/>
                    </a:p>
                  </a:txBody>
                  <a:tcPr/>
                </a:tc>
              </a:tr>
              <a:tr h="370840">
                <a:tc>
                  <a:txBody>
                    <a:bodyPr/>
                    <a:lstStyle/>
                    <a:p>
                      <a:r>
                        <a:rPr lang="es-PE" sz="2400" dirty="0" smtClean="0"/>
                        <a:t>Dificultad</a:t>
                      </a:r>
                      <a:r>
                        <a:rPr lang="es-PE" sz="2400" baseline="0" dirty="0" smtClean="0"/>
                        <a:t> para encontrarlos</a:t>
                      </a:r>
                      <a:endParaRPr lang="es-PE" sz="2400" dirty="0"/>
                    </a:p>
                  </a:txBody>
                  <a:tcPr>
                    <a:solidFill>
                      <a:schemeClr val="accent1">
                        <a:lumMod val="50000"/>
                      </a:schemeClr>
                    </a:solidFill>
                  </a:tcPr>
                </a:tc>
                <a:tc>
                  <a:txBody>
                    <a:bodyPr/>
                    <a:lstStyle/>
                    <a:p>
                      <a:pPr algn="ctr"/>
                      <a:r>
                        <a:rPr lang="es-PE" sz="2000" i="0" kern="1200" dirty="0" smtClean="0">
                          <a:solidFill>
                            <a:schemeClr val="dk1"/>
                          </a:solidFill>
                          <a:effectLst/>
                          <a:latin typeface="+mn-lt"/>
                          <a:ea typeface="+mn-ea"/>
                          <a:cs typeface="+mn-cs"/>
                        </a:rPr>
                        <a:t>Alta</a:t>
                      </a:r>
                      <a:endParaRPr lang="es-PE" sz="2000" i="0" dirty="0"/>
                    </a:p>
                  </a:txBody>
                  <a:tcPr/>
                </a:tc>
                <a:tc>
                  <a:txBody>
                    <a:bodyPr/>
                    <a:lstStyle/>
                    <a:p>
                      <a:pPr algn="ctr"/>
                      <a:r>
                        <a:rPr lang="es-PE" sz="2000" i="0" dirty="0" smtClean="0"/>
                        <a:t>Baja/Media</a:t>
                      </a:r>
                      <a:endParaRPr lang="es-PE" sz="2000" i="0" dirty="0"/>
                    </a:p>
                  </a:txBody>
                  <a:tcPr/>
                </a:tc>
                <a:tc>
                  <a:txBody>
                    <a:bodyPr/>
                    <a:lstStyle/>
                    <a:p>
                      <a:pPr algn="ctr"/>
                      <a:r>
                        <a:rPr lang="es-PE" sz="2000" i="0" dirty="0" smtClean="0"/>
                        <a:t>Baja</a:t>
                      </a:r>
                      <a:endParaRPr lang="es-PE" sz="2000" i="0" dirty="0"/>
                    </a:p>
                  </a:txBody>
                  <a:tcPr/>
                </a:tc>
              </a:tr>
              <a:tr h="370840">
                <a:tc>
                  <a:txBody>
                    <a:bodyPr/>
                    <a:lstStyle/>
                    <a:p>
                      <a:r>
                        <a:rPr lang="es-PE" sz="2400" dirty="0" smtClean="0"/>
                        <a:t>Costo para corregirlos</a:t>
                      </a:r>
                      <a:endParaRPr lang="es-PE" sz="2400" dirty="0"/>
                    </a:p>
                  </a:txBody>
                  <a:tcPr>
                    <a:solidFill>
                      <a:schemeClr val="accent1">
                        <a:lumMod val="50000"/>
                      </a:schemeClr>
                    </a:solidFill>
                  </a:tcPr>
                </a:tc>
                <a:tc>
                  <a:txBody>
                    <a:bodyPr/>
                    <a:lstStyle/>
                    <a:p>
                      <a:pPr algn="ctr"/>
                      <a:r>
                        <a:rPr lang="es-PE" sz="2000" i="0" kern="1200" dirty="0" smtClean="0">
                          <a:solidFill>
                            <a:schemeClr val="dk1"/>
                          </a:solidFill>
                          <a:effectLst/>
                          <a:latin typeface="+mn-lt"/>
                          <a:ea typeface="+mn-ea"/>
                          <a:cs typeface="+mn-cs"/>
                        </a:rPr>
                        <a:t>Alta</a:t>
                      </a:r>
                      <a:endParaRPr lang="en-US" sz="1800" i="0" dirty="0" smtClean="0"/>
                    </a:p>
                  </a:txBody>
                  <a:tcPr/>
                </a:tc>
                <a:tc>
                  <a:txBody>
                    <a:bodyPr/>
                    <a:lstStyle/>
                    <a:p>
                      <a:pPr algn="ctr"/>
                      <a:r>
                        <a:rPr lang="en-US" sz="1800" i="0" dirty="0" smtClean="0"/>
                        <a:t>Media</a:t>
                      </a:r>
                    </a:p>
                  </a:txBody>
                  <a:tcPr/>
                </a:tc>
                <a:tc>
                  <a:txBody>
                    <a:bodyPr/>
                    <a:lstStyle/>
                    <a:p>
                      <a:pPr algn="ctr"/>
                      <a:r>
                        <a:rPr lang="en-US" sz="1800" i="0" dirty="0" smtClean="0"/>
                        <a:t>Baja</a:t>
                      </a:r>
                    </a:p>
                  </a:txBody>
                  <a:tcPr/>
                </a:tc>
              </a:tr>
            </a:tbl>
          </a:graphicData>
        </a:graphic>
      </p:graphicFrame>
      <p:sp>
        <p:nvSpPr>
          <p:cNvPr id="5" name="4 Elipse"/>
          <p:cNvSpPr/>
          <p:nvPr/>
        </p:nvSpPr>
        <p:spPr>
          <a:xfrm>
            <a:off x="4282136" y="2638406"/>
            <a:ext cx="864260" cy="1368152"/>
          </a:xfrm>
          <a:prstGeom prst="ellipse">
            <a:avLst/>
          </a:prstGeom>
          <a:noFill/>
          <a:ln w="762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9" name="5 Marcador de contenido"/>
          <p:cNvSpPr txBox="1">
            <a:spLocks/>
          </p:cNvSpPr>
          <p:nvPr/>
        </p:nvSpPr>
        <p:spPr bwMode="auto">
          <a:xfrm>
            <a:off x="645814" y="4221088"/>
            <a:ext cx="8136904"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800" dirty="0" smtClean="0">
                <a:solidFill>
                  <a:srgbClr val="FFC000"/>
                </a:solidFill>
              </a:rPr>
              <a:t>Los </a:t>
            </a:r>
            <a:r>
              <a:rPr lang="en-US" sz="2800" dirty="0" err="1" smtClean="0">
                <a:solidFill>
                  <a:srgbClr val="FFC000"/>
                </a:solidFill>
              </a:rPr>
              <a:t>errores</a:t>
            </a:r>
            <a:r>
              <a:rPr lang="en-US" sz="2800" dirty="0" smtClean="0">
                <a:solidFill>
                  <a:srgbClr val="FFC000"/>
                </a:solidFill>
              </a:rPr>
              <a:t> l</a:t>
            </a:r>
            <a:r>
              <a:rPr lang="es-PE" sz="2800" dirty="0" err="1" smtClean="0">
                <a:solidFill>
                  <a:srgbClr val="FFC000"/>
                </a:solidFill>
              </a:rPr>
              <a:t>ógicos</a:t>
            </a:r>
            <a:r>
              <a:rPr lang="es-PE" sz="2800" dirty="0" smtClean="0">
                <a:solidFill>
                  <a:srgbClr val="FFC000"/>
                </a:solidFill>
              </a:rPr>
              <a:t> se producen más frecuentemente y demandan un alto costo corregirlos.</a:t>
            </a:r>
          </a:p>
        </p:txBody>
      </p:sp>
    </p:spTree>
    <p:extLst>
      <p:ext uri="{BB962C8B-B14F-4D97-AF65-F5344CB8AC3E}">
        <p14:creationId xmlns:p14="http://schemas.microsoft.com/office/powerpoint/2010/main" val="2418928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Snahider\Desktop\FullStack.png"/>
          <p:cNvPicPr>
            <a:picLocks noChangeAspect="1" noChangeArrowheads="1"/>
          </p:cNvPicPr>
          <p:nvPr/>
        </p:nvPicPr>
        <p:blipFill rotWithShape="1">
          <a:blip r:embed="rId3">
            <a:extLst>
              <a:ext uri="{28A0092B-C50C-407E-A947-70E740481C1C}">
                <a14:useLocalDpi xmlns:a14="http://schemas.microsoft.com/office/drawing/2010/main" val="0"/>
              </a:ext>
            </a:extLst>
          </a:blip>
          <a:srcRect b="2424"/>
          <a:stretch/>
        </p:blipFill>
        <p:spPr bwMode="auto">
          <a:xfrm>
            <a:off x="0" y="1116178"/>
            <a:ext cx="9144000" cy="5481174"/>
          </a:xfrm>
          <a:prstGeom prst="rect">
            <a:avLst/>
          </a:prstGeom>
          <a:noFill/>
          <a:extLst>
            <a:ext uri="{909E8E84-426E-40DD-AFC4-6F175D3DCCD1}">
              <a14:hiddenFill xmlns:a14="http://schemas.microsoft.com/office/drawing/2010/main">
                <a:solidFill>
                  <a:srgbClr val="FFFFFF"/>
                </a:solidFill>
              </a14:hiddenFill>
            </a:ext>
          </a:extLst>
        </p:spPr>
      </p:pic>
      <p:sp>
        <p:nvSpPr>
          <p:cNvPr id="11" name="2 Título"/>
          <p:cNvSpPr>
            <a:spLocks noGrp="1"/>
          </p:cNvSpPr>
          <p:nvPr>
            <p:ph type="title"/>
          </p:nvPr>
        </p:nvSpPr>
        <p:spPr>
          <a:xfrm>
            <a:off x="457200" y="188640"/>
            <a:ext cx="8229600" cy="792088"/>
          </a:xfrm>
        </p:spPr>
        <p:txBody>
          <a:bodyPr/>
          <a:lstStyle/>
          <a:p>
            <a:r>
              <a:rPr lang="es-PE" dirty="0" smtClean="0">
                <a:solidFill>
                  <a:srgbClr val="00823B"/>
                </a:solidFill>
              </a:rPr>
              <a:t>¿Dónde aplicar Pruebas Unitarias</a:t>
            </a:r>
            <a:r>
              <a:rPr lang="en-US" dirty="0" smtClean="0">
                <a:solidFill>
                  <a:srgbClr val="00823B"/>
                </a:solidFill>
              </a:rPr>
              <a:t>?</a:t>
            </a:r>
            <a:endParaRPr lang="es-PE" dirty="0">
              <a:solidFill>
                <a:srgbClr val="00823B"/>
              </a:solidFill>
            </a:endParaRPr>
          </a:p>
        </p:txBody>
      </p:sp>
      <p:sp>
        <p:nvSpPr>
          <p:cNvPr id="7" name="6 Rectángulo redondeado"/>
          <p:cNvSpPr/>
          <p:nvPr/>
        </p:nvSpPr>
        <p:spPr>
          <a:xfrm>
            <a:off x="1459737" y="2765011"/>
            <a:ext cx="3672000" cy="864000"/>
          </a:xfrm>
          <a:prstGeom prst="roundRect">
            <a:avLst/>
          </a:prstGeom>
          <a:noFill/>
          <a:ln w="101600">
            <a:solidFill>
              <a:srgbClr val="C00000"/>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solidFill>
                <a:schemeClr val="dk1"/>
              </a:solidFill>
            </a:endParaRPr>
          </a:p>
        </p:txBody>
      </p:sp>
      <p:sp>
        <p:nvSpPr>
          <p:cNvPr id="12" name="11 CuadroTexto"/>
          <p:cNvSpPr txBox="1"/>
          <p:nvPr/>
        </p:nvSpPr>
        <p:spPr>
          <a:xfrm>
            <a:off x="5391474" y="1196752"/>
            <a:ext cx="3717030" cy="2246769"/>
          </a:xfrm>
          <a:prstGeom prst="rect">
            <a:avLst/>
          </a:prstGeom>
          <a:noFill/>
        </p:spPr>
        <p:txBody>
          <a:bodyPr wrap="square" rtlCol="0">
            <a:spAutoFit/>
          </a:bodyPr>
          <a:lstStyle/>
          <a:p>
            <a:pPr algn="ctr"/>
            <a:r>
              <a:rPr lang="es-PE" sz="2800" b="1" dirty="0" smtClean="0">
                <a:solidFill>
                  <a:srgbClr val="C00000"/>
                </a:solidFill>
              </a:rPr>
              <a:t>Si es posible en toda la aplicación, usualmente no se puede en los </a:t>
            </a:r>
            <a:r>
              <a:rPr lang="es-PE" sz="2800" b="1" dirty="0" err="1" smtClean="0">
                <a:solidFill>
                  <a:srgbClr val="C00000"/>
                </a:solidFill>
              </a:rPr>
              <a:t>boundaries</a:t>
            </a:r>
            <a:r>
              <a:rPr lang="es-PE" sz="2800" b="1" dirty="0">
                <a:solidFill>
                  <a:srgbClr val="C00000"/>
                </a:solidFill>
              </a:rPr>
              <a:t>.</a:t>
            </a:r>
            <a:r>
              <a:rPr lang="es-PE" sz="2800" b="1" dirty="0" smtClean="0">
                <a:solidFill>
                  <a:srgbClr val="C00000"/>
                </a:solidFill>
              </a:rPr>
              <a:t/>
            </a:r>
            <a:br>
              <a:rPr lang="es-PE" sz="2800" b="1" dirty="0" smtClean="0">
                <a:solidFill>
                  <a:srgbClr val="C00000"/>
                </a:solidFill>
              </a:rPr>
            </a:br>
            <a:r>
              <a:rPr lang="es-PE" sz="2800" b="1" dirty="0" smtClean="0">
                <a:solidFill>
                  <a:srgbClr val="C00000"/>
                </a:solidFill>
              </a:rPr>
              <a:t>(</a:t>
            </a:r>
            <a:r>
              <a:rPr lang="es-PE" sz="2800" b="1" dirty="0" err="1" smtClean="0">
                <a:solidFill>
                  <a:srgbClr val="C00000"/>
                </a:solidFill>
              </a:rPr>
              <a:t>Views</a:t>
            </a:r>
            <a:r>
              <a:rPr lang="es-PE" sz="2800" b="1" dirty="0" smtClean="0">
                <a:solidFill>
                  <a:srgbClr val="C00000"/>
                </a:solidFill>
              </a:rPr>
              <a:t>, Data Access) </a:t>
            </a:r>
            <a:endParaRPr lang="es-PE" sz="2800" b="1" dirty="0">
              <a:solidFill>
                <a:srgbClr val="C00000"/>
              </a:solidFill>
            </a:endParaRPr>
          </a:p>
        </p:txBody>
      </p:sp>
    </p:spTree>
    <p:extLst>
      <p:ext uri="{BB962C8B-B14F-4D97-AF65-F5344CB8AC3E}">
        <p14:creationId xmlns:p14="http://schemas.microsoft.com/office/powerpoint/2010/main" val="1626662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62880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Técnicas y Prácticas </a:t>
            </a:r>
            <a:br>
              <a:rPr lang="es-PE" dirty="0" smtClean="0">
                <a:solidFill>
                  <a:srgbClr val="00B050"/>
                </a:solidFill>
              </a:rPr>
            </a:br>
            <a:r>
              <a:rPr lang="es-PE" dirty="0" smtClean="0">
                <a:solidFill>
                  <a:srgbClr val="00B050"/>
                </a:solidFill>
              </a:rPr>
              <a:t>para escribir</a:t>
            </a:r>
            <a:br>
              <a:rPr lang="es-PE" dirty="0" smtClean="0">
                <a:solidFill>
                  <a:srgbClr val="00B050"/>
                </a:solidFill>
              </a:rPr>
            </a:br>
            <a:r>
              <a:rPr lang="es-PE" dirty="0" smtClean="0">
                <a:solidFill>
                  <a:srgbClr val="00B050"/>
                </a:solidFill>
              </a:rPr>
              <a:t>Pruebas Unitarias</a:t>
            </a:r>
            <a:endParaRPr lang="es-PE" dirty="0">
              <a:solidFill>
                <a:srgbClr val="00B050"/>
              </a:solidFill>
            </a:endParaRPr>
          </a:p>
        </p:txBody>
      </p:sp>
      <p:sp>
        <p:nvSpPr>
          <p:cNvPr id="7" name="5 Marcador de contenido"/>
          <p:cNvSpPr txBox="1">
            <a:spLocks/>
          </p:cNvSpPr>
          <p:nvPr/>
        </p:nvSpPr>
        <p:spPr bwMode="auto">
          <a:xfrm>
            <a:off x="611560" y="3717032"/>
            <a:ext cx="7992888"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Explorar la organización de la aplicación </a:t>
            </a:r>
            <a:br>
              <a:rPr lang="es-PE" sz="2800" dirty="0" smtClean="0"/>
            </a:br>
            <a:r>
              <a:rPr lang="es-PE" sz="2800" dirty="0" smtClean="0"/>
              <a:t>"Tienda Virtual" </a:t>
            </a:r>
          </a:p>
        </p:txBody>
      </p:sp>
    </p:spTree>
    <p:extLst>
      <p:ext uri="{BB962C8B-B14F-4D97-AF65-F5344CB8AC3E}">
        <p14:creationId xmlns:p14="http://schemas.microsoft.com/office/powerpoint/2010/main" val="17027396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Título"/>
          <p:cNvSpPr>
            <a:spLocks noGrp="1"/>
          </p:cNvSpPr>
          <p:nvPr>
            <p:ph type="title"/>
          </p:nvPr>
        </p:nvSpPr>
        <p:spPr>
          <a:xfrm>
            <a:off x="529208" y="188640"/>
            <a:ext cx="8229600" cy="648072"/>
          </a:xfrm>
        </p:spPr>
        <p:txBody>
          <a:bodyPr/>
          <a:lstStyle/>
          <a:p>
            <a:r>
              <a:rPr lang="es-PE" dirty="0" smtClean="0">
                <a:solidFill>
                  <a:srgbClr val="00823B"/>
                </a:solidFill>
              </a:rPr>
              <a:t>Analogía del Automóvil</a:t>
            </a:r>
            <a:endParaRPr lang="es-PE" dirty="0">
              <a:solidFill>
                <a:srgbClr val="00823B"/>
              </a:solidFill>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864" y="1035721"/>
            <a:ext cx="7164288" cy="5368440"/>
          </a:xfrm>
          <a:prstGeom prst="rect">
            <a:avLst/>
          </a:prstGeom>
        </p:spPr>
      </p:pic>
    </p:spTree>
    <p:extLst>
      <p:ext uri="{BB962C8B-B14F-4D97-AF65-F5344CB8AC3E}">
        <p14:creationId xmlns:p14="http://schemas.microsoft.com/office/powerpoint/2010/main" val="1381965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471810"/>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Seguir una misma</a:t>
            </a:r>
            <a:br>
              <a:rPr lang="es-PE" dirty="0" smtClean="0">
                <a:solidFill>
                  <a:srgbClr val="00823B"/>
                </a:solidFill>
              </a:rPr>
            </a:br>
            <a:r>
              <a:rPr lang="es-PE" dirty="0" smtClean="0">
                <a:solidFill>
                  <a:srgbClr val="00823B"/>
                </a:solidFill>
              </a:rPr>
              <a:t>Convención de Nombres</a:t>
            </a:r>
            <a:endParaRPr lang="es-PE" dirty="0">
              <a:solidFill>
                <a:srgbClr val="00823B"/>
              </a:solidFill>
            </a:endParaRPr>
          </a:p>
        </p:txBody>
      </p:sp>
      <p:sp>
        <p:nvSpPr>
          <p:cNvPr id="3" name="2 CuadroTexto"/>
          <p:cNvSpPr txBox="1"/>
          <p:nvPr/>
        </p:nvSpPr>
        <p:spPr>
          <a:xfrm>
            <a:off x="506595" y="3626611"/>
            <a:ext cx="8122223" cy="507831"/>
          </a:xfrm>
          <a:prstGeom prst="rect">
            <a:avLst/>
          </a:prstGeom>
          <a:noFill/>
        </p:spPr>
        <p:txBody>
          <a:bodyPr wrap="none" rtlCol="0">
            <a:spAutoFit/>
          </a:bodyPr>
          <a:lstStyle/>
          <a:p>
            <a:r>
              <a:rPr lang="es-PE" sz="2700" dirty="0" smtClean="0">
                <a:solidFill>
                  <a:srgbClr val="FFC000"/>
                </a:solidFill>
              </a:rPr>
              <a:t>[</a:t>
            </a:r>
            <a:r>
              <a:rPr lang="es-PE" sz="2700" dirty="0" err="1" smtClean="0">
                <a:solidFill>
                  <a:srgbClr val="FFC000"/>
                </a:solidFill>
              </a:rPr>
              <a:t>NombreMétodo_Condición_ComportamientoEsperado</a:t>
            </a:r>
            <a:r>
              <a:rPr lang="es-PE" sz="2700" dirty="0" smtClean="0">
                <a:solidFill>
                  <a:srgbClr val="FFC000"/>
                </a:solidFill>
              </a:rPr>
              <a:t>]</a:t>
            </a:r>
            <a:endParaRPr lang="es-PE" sz="2700" dirty="0">
              <a:solidFill>
                <a:srgbClr val="FFC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57" y="4148311"/>
            <a:ext cx="88773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211224" y="1683965"/>
            <a:ext cx="8712968" cy="1815882"/>
          </a:xfrm>
          <a:prstGeom prst="rect">
            <a:avLst/>
          </a:prstGeom>
          <a:noFill/>
        </p:spPr>
        <p:txBody>
          <a:bodyPr wrap="square" rtlCol="0">
            <a:spAutoFit/>
          </a:bodyPr>
          <a:lstStyle/>
          <a:p>
            <a:pPr algn="ctr"/>
            <a:r>
              <a:rPr lang="es-PE" sz="2800" dirty="0" smtClean="0"/>
              <a:t>Cada prueba representa documentación sobre la clase, por lo tanto se debe contar con una única convención que permita a todo el equipo entender rápidamente el objetivo de la prueba. </a:t>
            </a:r>
            <a:r>
              <a:rPr lang="es-PE" sz="2800" dirty="0" err="1" smtClean="0"/>
              <a:t>Ejm</a:t>
            </a:r>
            <a:r>
              <a:rPr lang="es-PE" sz="2800" dirty="0" smtClean="0"/>
              <a:t>:</a:t>
            </a:r>
          </a:p>
        </p:txBody>
      </p:sp>
      <p:sp>
        <p:nvSpPr>
          <p:cNvPr id="8" name="7 CuadroTexto"/>
          <p:cNvSpPr txBox="1"/>
          <p:nvPr/>
        </p:nvSpPr>
        <p:spPr>
          <a:xfrm>
            <a:off x="182842" y="5013176"/>
            <a:ext cx="8712968" cy="954107"/>
          </a:xfrm>
          <a:prstGeom prst="rect">
            <a:avLst/>
          </a:prstGeom>
          <a:noFill/>
        </p:spPr>
        <p:txBody>
          <a:bodyPr wrap="square" rtlCol="0">
            <a:spAutoFit/>
          </a:bodyPr>
          <a:lstStyle/>
          <a:p>
            <a:pPr algn="ctr"/>
            <a:r>
              <a:rPr lang="es-PE" sz="2800" dirty="0" smtClean="0"/>
              <a:t>Lo importante no es la convención elegida sino que todo el equipo la entienda y la siga.</a:t>
            </a:r>
          </a:p>
        </p:txBody>
      </p:sp>
    </p:spTree>
    <p:extLst>
      <p:ext uri="{BB962C8B-B14F-4D97-AF65-F5344CB8AC3E}">
        <p14:creationId xmlns:p14="http://schemas.microsoft.com/office/powerpoint/2010/main" val="3073818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124824"/>
            <a:ext cx="8749806" cy="720000"/>
          </a:xfrm>
        </p:spPr>
        <p:txBody>
          <a:bodyPr/>
          <a:lstStyle/>
          <a:p>
            <a:r>
              <a:rPr lang="es-PE" dirty="0" smtClean="0">
                <a:solidFill>
                  <a:srgbClr val="00823B"/>
                </a:solidFill>
              </a:rPr>
              <a:t>Comenzar probando los </a:t>
            </a:r>
            <a:br>
              <a:rPr lang="es-PE" dirty="0" smtClean="0">
                <a:solidFill>
                  <a:srgbClr val="00823B"/>
                </a:solidFill>
              </a:rPr>
            </a:br>
            <a:r>
              <a:rPr lang="es-PE" dirty="0" smtClean="0">
                <a:solidFill>
                  <a:srgbClr val="00823B"/>
                </a:solidFill>
              </a:rPr>
              <a:t>"</a:t>
            </a:r>
            <a:r>
              <a:rPr lang="es-PE" dirty="0" err="1" smtClean="0">
                <a:solidFill>
                  <a:srgbClr val="00823B"/>
                </a:solidFill>
              </a:rPr>
              <a:t>Happy</a:t>
            </a:r>
            <a:r>
              <a:rPr lang="es-PE" dirty="0" smtClean="0">
                <a:solidFill>
                  <a:srgbClr val="00823B"/>
                </a:solidFill>
              </a:rPr>
              <a:t> </a:t>
            </a:r>
            <a:r>
              <a:rPr lang="es-PE" dirty="0" err="1" smtClean="0">
                <a:solidFill>
                  <a:srgbClr val="00823B"/>
                </a:solidFill>
              </a:rPr>
              <a:t>Paths</a:t>
            </a:r>
            <a:r>
              <a:rPr lang="es-PE" dirty="0" smtClean="0">
                <a:solidFill>
                  <a:srgbClr val="00823B"/>
                </a:solidFill>
              </a:rPr>
              <a:t>" </a:t>
            </a:r>
            <a:endParaRPr lang="es-PE" dirty="0">
              <a:solidFill>
                <a:srgbClr val="00823B"/>
              </a:solidFill>
            </a:endParaRPr>
          </a:p>
        </p:txBody>
      </p:sp>
      <p:sp>
        <p:nvSpPr>
          <p:cNvPr id="15" name="14 CuadroTexto"/>
          <p:cNvSpPr txBox="1"/>
          <p:nvPr/>
        </p:nvSpPr>
        <p:spPr>
          <a:xfrm>
            <a:off x="287524" y="2402885"/>
            <a:ext cx="8568952" cy="954107"/>
          </a:xfrm>
          <a:prstGeom prst="rect">
            <a:avLst/>
          </a:prstGeom>
          <a:noFill/>
        </p:spPr>
        <p:txBody>
          <a:bodyPr wrap="square" rtlCol="0">
            <a:spAutoFit/>
          </a:bodyPr>
          <a:lstStyle/>
          <a:p>
            <a:r>
              <a:rPr lang="es-PE" sz="2800" dirty="0" err="1" smtClean="0">
                <a:solidFill>
                  <a:srgbClr val="FFC000"/>
                </a:solidFill>
              </a:rPr>
              <a:t>Happy</a:t>
            </a:r>
            <a:r>
              <a:rPr lang="es-PE" sz="2800" dirty="0" smtClean="0">
                <a:solidFill>
                  <a:srgbClr val="FFC000"/>
                </a:solidFill>
              </a:rPr>
              <a:t> </a:t>
            </a:r>
            <a:r>
              <a:rPr lang="es-PE" sz="2800" dirty="0" err="1" smtClean="0">
                <a:solidFill>
                  <a:srgbClr val="FFC000"/>
                </a:solidFill>
              </a:rPr>
              <a:t>Paths</a:t>
            </a:r>
            <a:r>
              <a:rPr lang="es-PE" sz="2800" dirty="0" smtClean="0">
                <a:solidFill>
                  <a:srgbClr val="FFC000"/>
                </a:solidFill>
              </a:rPr>
              <a:t>: </a:t>
            </a:r>
            <a:r>
              <a:rPr lang="es-PE" sz="2800" dirty="0" smtClean="0"/>
              <a:t>son las secuencias de ejecución "esperadas" bajo condiciones normales de uso.</a:t>
            </a:r>
            <a:endParaRPr lang="es-PE" sz="2400" dirty="0" smtClean="0"/>
          </a:p>
        </p:txBody>
      </p:sp>
      <p:sp>
        <p:nvSpPr>
          <p:cNvPr id="14" name="13 CuadroTexto"/>
          <p:cNvSpPr txBox="1"/>
          <p:nvPr/>
        </p:nvSpPr>
        <p:spPr>
          <a:xfrm>
            <a:off x="287524" y="3699029"/>
            <a:ext cx="8568952" cy="1384995"/>
          </a:xfrm>
          <a:prstGeom prst="rect">
            <a:avLst/>
          </a:prstGeom>
          <a:noFill/>
        </p:spPr>
        <p:txBody>
          <a:bodyPr wrap="square" rtlCol="0">
            <a:spAutoFit/>
          </a:bodyPr>
          <a:lstStyle/>
          <a:p>
            <a:pPr algn="ctr"/>
            <a:r>
              <a:rPr lang="es-PE" sz="2800" dirty="0" smtClean="0"/>
              <a:t>Comenzamos probando los </a:t>
            </a:r>
            <a:r>
              <a:rPr lang="es-PE" sz="2800" dirty="0" err="1" smtClean="0"/>
              <a:t>Happy</a:t>
            </a:r>
            <a:r>
              <a:rPr lang="es-PE" sz="2800" dirty="0" smtClean="0"/>
              <a:t> </a:t>
            </a:r>
            <a:r>
              <a:rPr lang="es-PE" sz="2800" dirty="0" err="1" smtClean="0"/>
              <a:t>Paths</a:t>
            </a:r>
            <a:r>
              <a:rPr lang="es-PE" sz="2800" dirty="0" smtClean="0"/>
              <a:t> por que representa a la funcionalidad que da valor al negocio y son los casos que se darán mucho más frecuentemente.</a:t>
            </a:r>
            <a:endParaRPr lang="es-PE" sz="2400" dirty="0" smtClean="0"/>
          </a:p>
        </p:txBody>
      </p:sp>
    </p:spTree>
    <p:extLst>
      <p:ext uri="{BB962C8B-B14F-4D97-AF65-F5344CB8AC3E}">
        <p14:creationId xmlns:p14="http://schemas.microsoft.com/office/powerpoint/2010/main" val="18077582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609730"/>
            <a:ext cx="8749806" cy="720000"/>
          </a:xfrm>
        </p:spPr>
        <p:txBody>
          <a:bodyPr/>
          <a:lstStyle/>
          <a:p>
            <a:r>
              <a:rPr lang="es-PE" dirty="0" smtClean="0">
                <a:solidFill>
                  <a:srgbClr val="00823B"/>
                </a:solidFill>
              </a:rPr>
              <a:t>Comenzar probando</a:t>
            </a:r>
            <a:br>
              <a:rPr lang="es-PE" dirty="0" smtClean="0">
                <a:solidFill>
                  <a:srgbClr val="00823B"/>
                </a:solidFill>
              </a:rPr>
            </a:br>
            <a:r>
              <a:rPr lang="es-PE" dirty="0" smtClean="0">
                <a:solidFill>
                  <a:srgbClr val="00823B"/>
                </a:solidFill>
              </a:rPr>
              <a:t>el caso más simple</a:t>
            </a:r>
            <a:endParaRPr lang="es-PE" dirty="0">
              <a:solidFill>
                <a:srgbClr val="00823B"/>
              </a:solidFill>
            </a:endParaRPr>
          </a:p>
        </p:txBody>
      </p:sp>
      <p:sp>
        <p:nvSpPr>
          <p:cNvPr id="15" name="14 CuadroTexto"/>
          <p:cNvSpPr txBox="1"/>
          <p:nvPr/>
        </p:nvSpPr>
        <p:spPr>
          <a:xfrm>
            <a:off x="251520" y="1833786"/>
            <a:ext cx="8640960" cy="3539430"/>
          </a:xfrm>
          <a:prstGeom prst="rect">
            <a:avLst/>
          </a:prstGeom>
          <a:noFill/>
        </p:spPr>
        <p:txBody>
          <a:bodyPr wrap="square" rtlCol="0">
            <a:spAutoFit/>
          </a:bodyPr>
          <a:lstStyle/>
          <a:p>
            <a:r>
              <a:rPr lang="es-PE" sz="2800" dirty="0" smtClean="0"/>
              <a:t>Sí el caso más simple no funciona es muy probable que los casos complejos tampoco.</a:t>
            </a:r>
          </a:p>
          <a:p>
            <a:endParaRPr lang="es-PE" sz="2800" dirty="0"/>
          </a:p>
          <a:p>
            <a:r>
              <a:rPr lang="es-PE" sz="2800" dirty="0" smtClean="0"/>
              <a:t>Adicionalmente tiene los siguientes beneficios.</a:t>
            </a:r>
          </a:p>
          <a:p>
            <a:pPr marL="457200" indent="-457200">
              <a:buFont typeface="Arial" pitchFamily="34" charset="0"/>
              <a:buChar char="•"/>
            </a:pPr>
            <a:r>
              <a:rPr lang="es-PE" sz="2800" dirty="0" smtClean="0"/>
              <a:t>Crear rápidamente la infraestructura para realizar la prueba.</a:t>
            </a:r>
          </a:p>
          <a:p>
            <a:pPr marL="457200" indent="-457200">
              <a:buFont typeface="Arial" pitchFamily="34" charset="0"/>
              <a:buChar char="•"/>
            </a:pPr>
            <a:r>
              <a:rPr lang="es-PE" sz="2800" dirty="0" smtClean="0"/>
              <a:t>Comprender mejor los métodos y las interfaces públicas de la clase para estructura la prueba.</a:t>
            </a:r>
            <a:endParaRPr lang="es-PE" sz="2400" dirty="0" smtClean="0"/>
          </a:p>
        </p:txBody>
      </p:sp>
    </p:spTree>
    <p:extLst>
      <p:ext uri="{BB962C8B-B14F-4D97-AF65-F5344CB8AC3E}">
        <p14:creationId xmlns:p14="http://schemas.microsoft.com/office/powerpoint/2010/main" val="18144707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124744"/>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Cómo empezar a escribir pruebas unitarias a nuestro código.</a:t>
            </a:r>
            <a:endParaRPr lang="es-PE" dirty="0">
              <a:solidFill>
                <a:srgbClr val="00B050"/>
              </a:solidFill>
            </a:endParaRPr>
          </a:p>
        </p:txBody>
      </p:sp>
      <p:sp>
        <p:nvSpPr>
          <p:cNvPr id="7" name="5 Marcador de contenido"/>
          <p:cNvSpPr txBox="1">
            <a:spLocks/>
          </p:cNvSpPr>
          <p:nvPr/>
        </p:nvSpPr>
        <p:spPr bwMode="auto">
          <a:xfrm>
            <a:off x="611560" y="2924944"/>
            <a:ext cx="7992888" cy="15841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a:t>Explorar y entender el funcionamiento de la clase "</a:t>
            </a:r>
            <a:r>
              <a:rPr lang="es-PE" sz="2800" dirty="0" err="1"/>
              <a:t>CarroDeCompras</a:t>
            </a:r>
            <a:r>
              <a:rPr lang="es-PE" sz="2800" dirty="0" smtClean="0"/>
              <a:t>".</a:t>
            </a:r>
          </a:p>
          <a:p>
            <a:pPr marL="0" indent="0" algn="ctr">
              <a:buNone/>
            </a:pPr>
            <a:endParaRPr lang="es-PE" sz="2800" dirty="0" smtClean="0"/>
          </a:p>
          <a:p>
            <a:pPr marL="0" indent="0" algn="ctr">
              <a:buNone/>
            </a:pPr>
            <a:r>
              <a:rPr lang="es-PE" sz="2800" dirty="0" smtClean="0"/>
              <a:t>Analizar el método "</a:t>
            </a:r>
            <a:r>
              <a:rPr lang="es-PE" sz="2800" dirty="0" err="1" smtClean="0"/>
              <a:t>AgregarLinea</a:t>
            </a:r>
            <a:r>
              <a:rPr lang="es-PE" sz="2800" dirty="0" smtClean="0"/>
              <a:t>", </a:t>
            </a:r>
            <a:r>
              <a:rPr lang="es-PE" sz="2800" dirty="0"/>
              <a:t>i</a:t>
            </a:r>
            <a:r>
              <a:rPr lang="es-PE" sz="2800" dirty="0" smtClean="0"/>
              <a:t>dentificar cuál es el primer caso a ser probado, escribir las pruebas unitarias para todos los casos.</a:t>
            </a:r>
          </a:p>
        </p:txBody>
      </p:sp>
    </p:spTree>
    <p:extLst>
      <p:ext uri="{BB962C8B-B14F-4D97-AF65-F5344CB8AC3E}">
        <p14:creationId xmlns:p14="http://schemas.microsoft.com/office/powerpoint/2010/main" val="5857886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836712"/>
            <a:ext cx="8749806" cy="720000"/>
          </a:xfrm>
        </p:spPr>
        <p:txBody>
          <a:bodyPr/>
          <a:lstStyle/>
          <a:p>
            <a:r>
              <a:rPr lang="es-PE" dirty="0" smtClean="0">
                <a:solidFill>
                  <a:srgbClr val="00823B"/>
                </a:solidFill>
              </a:rPr>
              <a:t>No olvidar probar los</a:t>
            </a:r>
            <a:br>
              <a:rPr lang="es-PE" dirty="0" smtClean="0">
                <a:solidFill>
                  <a:srgbClr val="00823B"/>
                </a:solidFill>
              </a:rPr>
            </a:br>
            <a:r>
              <a:rPr lang="es-PE" dirty="0" err="1" smtClean="0">
                <a:solidFill>
                  <a:srgbClr val="00823B"/>
                </a:solidFill>
              </a:rPr>
              <a:t>Exceptional</a:t>
            </a:r>
            <a:r>
              <a:rPr lang="es-PE" dirty="0" smtClean="0">
                <a:solidFill>
                  <a:srgbClr val="00823B"/>
                </a:solidFill>
              </a:rPr>
              <a:t> </a:t>
            </a:r>
            <a:r>
              <a:rPr lang="es-PE" dirty="0" err="1" smtClean="0">
                <a:solidFill>
                  <a:srgbClr val="00823B"/>
                </a:solidFill>
              </a:rPr>
              <a:t>Paths</a:t>
            </a:r>
            <a:r>
              <a:rPr lang="es-PE" dirty="0" smtClean="0">
                <a:solidFill>
                  <a:srgbClr val="00823B"/>
                </a:solidFill>
              </a:rPr>
              <a:t> "Interesantes" </a:t>
            </a:r>
            <a:endParaRPr lang="es-PE" dirty="0">
              <a:solidFill>
                <a:srgbClr val="00823B"/>
              </a:solidFill>
            </a:endParaRPr>
          </a:p>
        </p:txBody>
      </p:sp>
      <p:sp>
        <p:nvSpPr>
          <p:cNvPr id="15" name="14 CuadroTexto"/>
          <p:cNvSpPr txBox="1"/>
          <p:nvPr/>
        </p:nvSpPr>
        <p:spPr>
          <a:xfrm>
            <a:off x="773578" y="2402884"/>
            <a:ext cx="7596844" cy="954107"/>
          </a:xfrm>
          <a:prstGeom prst="rect">
            <a:avLst/>
          </a:prstGeom>
          <a:noFill/>
        </p:spPr>
        <p:txBody>
          <a:bodyPr wrap="square" rtlCol="0">
            <a:spAutoFit/>
          </a:bodyPr>
          <a:lstStyle/>
          <a:p>
            <a:r>
              <a:rPr lang="es-PE" sz="2800" dirty="0" err="1" smtClean="0">
                <a:solidFill>
                  <a:srgbClr val="FFC000"/>
                </a:solidFill>
              </a:rPr>
              <a:t>Exceptional</a:t>
            </a:r>
            <a:r>
              <a:rPr lang="es-PE" sz="2800" dirty="0" smtClean="0">
                <a:solidFill>
                  <a:srgbClr val="FFC000"/>
                </a:solidFill>
              </a:rPr>
              <a:t> </a:t>
            </a:r>
            <a:r>
              <a:rPr lang="es-PE" sz="2800" dirty="0" err="1" smtClean="0">
                <a:solidFill>
                  <a:srgbClr val="FFC000"/>
                </a:solidFill>
              </a:rPr>
              <a:t>Paths</a:t>
            </a:r>
            <a:r>
              <a:rPr lang="es-PE" sz="2800" dirty="0" smtClean="0">
                <a:solidFill>
                  <a:srgbClr val="FFC000"/>
                </a:solidFill>
              </a:rPr>
              <a:t>: </a:t>
            </a:r>
            <a:r>
              <a:rPr lang="es-PE" sz="2800" dirty="0" smtClean="0"/>
              <a:t>son las secuencias de ejecución </a:t>
            </a:r>
            <a:br>
              <a:rPr lang="es-PE" sz="2800" dirty="0" smtClean="0"/>
            </a:br>
            <a:r>
              <a:rPr lang="es-PE" sz="2800" dirty="0" smtClean="0"/>
              <a:t>"no esperadas" bajo condiciones normales de uso.</a:t>
            </a:r>
            <a:endParaRPr lang="es-PE" sz="2400" dirty="0" smtClean="0"/>
          </a:p>
        </p:txBody>
      </p:sp>
      <p:sp>
        <p:nvSpPr>
          <p:cNvPr id="14" name="13 CuadroTexto"/>
          <p:cNvSpPr txBox="1"/>
          <p:nvPr/>
        </p:nvSpPr>
        <p:spPr>
          <a:xfrm>
            <a:off x="287524" y="3699029"/>
            <a:ext cx="8568952" cy="954107"/>
          </a:xfrm>
          <a:prstGeom prst="rect">
            <a:avLst/>
          </a:prstGeom>
          <a:noFill/>
        </p:spPr>
        <p:txBody>
          <a:bodyPr wrap="square" rtlCol="0">
            <a:spAutoFit/>
          </a:bodyPr>
          <a:lstStyle/>
          <a:p>
            <a:pPr algn="ctr"/>
            <a:r>
              <a:rPr lang="es-PE" sz="2800" dirty="0" smtClean="0"/>
              <a:t>Debemos evaluar que casos excepcionales valen el esfuerzo de ser probados (probabilidad, impacto).</a:t>
            </a:r>
            <a:endParaRPr lang="es-PE" sz="2400" dirty="0" smtClean="0"/>
          </a:p>
        </p:txBody>
      </p:sp>
    </p:spTree>
    <p:extLst>
      <p:ext uri="{BB962C8B-B14F-4D97-AF65-F5344CB8AC3E}">
        <p14:creationId xmlns:p14="http://schemas.microsoft.com/office/powerpoint/2010/main" val="16380620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844824"/>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Identificar </a:t>
            </a:r>
            <a:r>
              <a:rPr lang="es-PE" dirty="0" err="1" smtClean="0">
                <a:solidFill>
                  <a:srgbClr val="00B050"/>
                </a:solidFill>
              </a:rPr>
              <a:t>Exceptional</a:t>
            </a:r>
            <a:r>
              <a:rPr lang="es-PE" dirty="0" smtClean="0">
                <a:solidFill>
                  <a:srgbClr val="00B050"/>
                </a:solidFill>
              </a:rPr>
              <a:t> </a:t>
            </a:r>
            <a:r>
              <a:rPr lang="es-PE" dirty="0" err="1" smtClean="0">
                <a:solidFill>
                  <a:srgbClr val="00B050"/>
                </a:solidFill>
              </a:rPr>
              <a:t>Paths</a:t>
            </a:r>
            <a:endParaRPr lang="es-PE" dirty="0">
              <a:solidFill>
                <a:srgbClr val="00B050"/>
              </a:solidFill>
            </a:endParaRPr>
          </a:p>
        </p:txBody>
      </p:sp>
      <p:sp>
        <p:nvSpPr>
          <p:cNvPr id="7" name="5 Marcador de contenido"/>
          <p:cNvSpPr txBox="1">
            <a:spLocks/>
          </p:cNvSpPr>
          <p:nvPr/>
        </p:nvSpPr>
        <p:spPr bwMode="auto">
          <a:xfrm>
            <a:off x="611560" y="3212976"/>
            <a:ext cx="7992888"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Analizar el método "</a:t>
            </a:r>
            <a:r>
              <a:rPr lang="es-PE" sz="2800" dirty="0" err="1" smtClean="0"/>
              <a:t>ActualizarLinea</a:t>
            </a:r>
            <a:r>
              <a:rPr lang="es-PE" sz="2800" dirty="0" smtClean="0"/>
              <a:t>", identificar los </a:t>
            </a:r>
            <a:r>
              <a:rPr lang="es-PE" sz="2800" dirty="0" err="1" smtClean="0"/>
              <a:t>Exceptional</a:t>
            </a:r>
            <a:r>
              <a:rPr lang="es-PE" sz="2800" dirty="0" smtClean="0"/>
              <a:t> </a:t>
            </a:r>
            <a:r>
              <a:rPr lang="es-PE" sz="2800" dirty="0" err="1" smtClean="0"/>
              <a:t>Paths</a:t>
            </a:r>
            <a:r>
              <a:rPr lang="es-PE" sz="2800" dirty="0" smtClean="0"/>
              <a:t>  y escribir las pruebas unitarias para todos los casos.</a:t>
            </a:r>
          </a:p>
        </p:txBody>
      </p:sp>
    </p:spTree>
    <p:extLst>
      <p:ext uri="{BB962C8B-B14F-4D97-AF65-F5344CB8AC3E}">
        <p14:creationId xmlns:p14="http://schemas.microsoft.com/office/powerpoint/2010/main" val="25208815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980728"/>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Completar las Pruebas Unitarias para el resto de funcionalidades.</a:t>
            </a:r>
            <a:endParaRPr lang="es-PE" dirty="0">
              <a:solidFill>
                <a:srgbClr val="00B050"/>
              </a:solidFill>
            </a:endParaRPr>
          </a:p>
        </p:txBody>
      </p:sp>
      <p:sp>
        <p:nvSpPr>
          <p:cNvPr id="7" name="5 Marcador de contenido"/>
          <p:cNvSpPr txBox="1">
            <a:spLocks/>
          </p:cNvSpPr>
          <p:nvPr/>
        </p:nvSpPr>
        <p:spPr bwMode="auto">
          <a:xfrm>
            <a:off x="611560" y="2852936"/>
            <a:ext cx="8136904"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Analizar los métodos "</a:t>
            </a:r>
            <a:r>
              <a:rPr lang="es-PE" sz="2800" dirty="0" err="1" smtClean="0"/>
              <a:t>RemoverLinea</a:t>
            </a:r>
            <a:r>
              <a:rPr lang="es-PE" sz="2800" dirty="0" smtClean="0"/>
              <a:t>" y "Total" , y escribir sus correspondientes pruebas unitarias.</a:t>
            </a:r>
          </a:p>
        </p:txBody>
      </p:sp>
    </p:spTree>
    <p:extLst>
      <p:ext uri="{BB962C8B-B14F-4D97-AF65-F5344CB8AC3E}">
        <p14:creationId xmlns:p14="http://schemas.microsoft.com/office/powerpoint/2010/main" val="10329220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764704"/>
            <a:ext cx="8749806" cy="720000"/>
          </a:xfrm>
        </p:spPr>
        <p:txBody>
          <a:bodyPr/>
          <a:lstStyle/>
          <a:p>
            <a:r>
              <a:rPr lang="es-PE" dirty="0" smtClean="0">
                <a:solidFill>
                  <a:srgbClr val="00823B"/>
                </a:solidFill>
              </a:rPr>
              <a:t>Enfoques para realizar </a:t>
            </a:r>
            <a:br>
              <a:rPr lang="es-PE" dirty="0" smtClean="0">
                <a:solidFill>
                  <a:srgbClr val="00823B"/>
                </a:solidFill>
              </a:rPr>
            </a:br>
            <a:r>
              <a:rPr lang="es-PE" dirty="0" smtClean="0">
                <a:solidFill>
                  <a:srgbClr val="00823B"/>
                </a:solidFill>
              </a:rPr>
              <a:t>Pruebas Automatizadas</a:t>
            </a:r>
            <a:endParaRPr lang="es-PE" dirty="0">
              <a:solidFill>
                <a:srgbClr val="00823B"/>
              </a:solidFill>
            </a:endParaRPr>
          </a:p>
        </p:txBody>
      </p:sp>
      <p:sp>
        <p:nvSpPr>
          <p:cNvPr id="15" name="14 CuadroTexto"/>
          <p:cNvSpPr txBox="1"/>
          <p:nvPr/>
        </p:nvSpPr>
        <p:spPr>
          <a:xfrm>
            <a:off x="755576" y="2265834"/>
            <a:ext cx="7848872" cy="3539430"/>
          </a:xfrm>
          <a:prstGeom prst="rect">
            <a:avLst/>
          </a:prstGeom>
          <a:noFill/>
        </p:spPr>
        <p:txBody>
          <a:bodyPr wrap="square" rtlCol="0">
            <a:spAutoFit/>
          </a:bodyPr>
          <a:lstStyle/>
          <a:p>
            <a:pPr marL="457200" indent="-457200">
              <a:buFont typeface="Arial" pitchFamily="34" charset="0"/>
              <a:buChar char="•"/>
            </a:pPr>
            <a:r>
              <a:rPr lang="es-PE" sz="2800" dirty="0" smtClean="0">
                <a:solidFill>
                  <a:srgbClr val="FFC000"/>
                </a:solidFill>
              </a:rPr>
              <a:t>Data </a:t>
            </a:r>
            <a:r>
              <a:rPr lang="es-PE" sz="2800" dirty="0" err="1" smtClean="0">
                <a:solidFill>
                  <a:srgbClr val="FFC000"/>
                </a:solidFill>
              </a:rPr>
              <a:t>Driven</a:t>
            </a:r>
            <a:r>
              <a:rPr lang="es-PE" sz="2800" dirty="0" smtClean="0">
                <a:solidFill>
                  <a:srgbClr val="FFC000"/>
                </a:solidFill>
              </a:rPr>
              <a:t> </a:t>
            </a:r>
            <a:r>
              <a:rPr lang="es-PE" sz="2800" dirty="0" err="1" smtClean="0">
                <a:solidFill>
                  <a:srgbClr val="FFC000"/>
                </a:solidFill>
              </a:rPr>
              <a:t>Testing</a:t>
            </a:r>
            <a:r>
              <a:rPr lang="es-PE" sz="2800" dirty="0" smtClean="0">
                <a:solidFill>
                  <a:srgbClr val="FFC000"/>
                </a:solidFill>
              </a:rPr>
              <a:t>: </a:t>
            </a:r>
            <a:br>
              <a:rPr lang="es-PE" sz="2800" dirty="0" smtClean="0">
                <a:solidFill>
                  <a:srgbClr val="FFC000"/>
                </a:solidFill>
              </a:rPr>
            </a:br>
            <a:r>
              <a:rPr lang="es-PE" sz="2800" dirty="0" smtClean="0"/>
              <a:t>La prueba obtiene valores que se encuentran dentro de un "data </a:t>
            </a:r>
            <a:r>
              <a:rPr lang="es-PE" sz="2800" dirty="0" err="1" smtClean="0"/>
              <a:t>source</a:t>
            </a:r>
            <a:r>
              <a:rPr lang="es-PE" sz="2800" dirty="0" smtClean="0"/>
              <a:t>" y esta se ejecuta por cada fila que encuentre en el "data </a:t>
            </a:r>
            <a:r>
              <a:rPr lang="es-PE" sz="2800" dirty="0" err="1" smtClean="0"/>
              <a:t>source</a:t>
            </a:r>
            <a:r>
              <a:rPr lang="es-PE" sz="2800" dirty="0" smtClean="0"/>
              <a:t>".</a:t>
            </a:r>
          </a:p>
          <a:p>
            <a:pPr marL="457200" indent="-457200">
              <a:buFont typeface="Arial" pitchFamily="34" charset="0"/>
              <a:buChar char="•"/>
            </a:pPr>
            <a:endParaRPr lang="es-PE" sz="2800" dirty="0"/>
          </a:p>
          <a:p>
            <a:pPr marL="457200" indent="-457200">
              <a:buFont typeface="Arial" pitchFamily="34" charset="0"/>
              <a:buChar char="•"/>
            </a:pPr>
            <a:r>
              <a:rPr lang="es-PE" sz="2800" dirty="0" smtClean="0">
                <a:solidFill>
                  <a:srgbClr val="FFC000"/>
                </a:solidFill>
              </a:rPr>
              <a:t>Test </a:t>
            </a:r>
            <a:r>
              <a:rPr lang="es-PE" sz="2800" dirty="0" err="1" smtClean="0">
                <a:solidFill>
                  <a:srgbClr val="FFC000"/>
                </a:solidFill>
              </a:rPr>
              <a:t>First</a:t>
            </a:r>
            <a:r>
              <a:rPr lang="es-PE" sz="2800" dirty="0" smtClean="0">
                <a:solidFill>
                  <a:srgbClr val="FFC000"/>
                </a:solidFill>
              </a:rPr>
              <a:t> </a:t>
            </a:r>
            <a:r>
              <a:rPr lang="es-PE" sz="2800" dirty="0" err="1" smtClean="0">
                <a:solidFill>
                  <a:srgbClr val="FFC000"/>
                </a:solidFill>
              </a:rPr>
              <a:t>Programming</a:t>
            </a:r>
            <a:r>
              <a:rPr lang="es-PE" sz="2800" dirty="0" smtClean="0">
                <a:solidFill>
                  <a:srgbClr val="FFC000"/>
                </a:solidFill>
              </a:rPr>
              <a:t>:</a:t>
            </a:r>
            <a:br>
              <a:rPr lang="es-PE" sz="2800" dirty="0" smtClean="0">
                <a:solidFill>
                  <a:srgbClr val="FFC000"/>
                </a:solidFill>
              </a:rPr>
            </a:br>
            <a:r>
              <a:rPr lang="es-PE" sz="2800" dirty="0"/>
              <a:t>Escribir </a:t>
            </a:r>
            <a:r>
              <a:rPr lang="es-PE" sz="2800" dirty="0" smtClean="0"/>
              <a:t>una prueba antes de escribir el comportamiento dentro de la clase.</a:t>
            </a:r>
            <a:endParaRPr lang="es-PE" sz="2800" dirty="0"/>
          </a:p>
        </p:txBody>
      </p:sp>
    </p:spTree>
    <p:extLst>
      <p:ext uri="{BB962C8B-B14F-4D97-AF65-F5344CB8AC3E}">
        <p14:creationId xmlns:p14="http://schemas.microsoft.com/office/powerpoint/2010/main" val="11611222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83459" y="260648"/>
            <a:ext cx="8229600" cy="1224136"/>
          </a:xfrm>
        </p:spPr>
        <p:txBody>
          <a:bodyPr/>
          <a:lstStyle/>
          <a:p>
            <a:r>
              <a:rPr lang="es-PE" dirty="0" smtClean="0">
                <a:solidFill>
                  <a:srgbClr val="00823B"/>
                </a:solidFill>
              </a:rPr>
              <a:t>Propiedades de una</a:t>
            </a:r>
            <a:br>
              <a:rPr lang="es-PE" dirty="0" smtClean="0">
                <a:solidFill>
                  <a:srgbClr val="00823B"/>
                </a:solidFill>
              </a:rPr>
            </a:br>
            <a:r>
              <a:rPr lang="es-PE" dirty="0" smtClean="0">
                <a:solidFill>
                  <a:srgbClr val="00823B"/>
                </a:solidFill>
              </a:rPr>
              <a:t>Prueba Unitaria</a:t>
            </a:r>
            <a:endParaRPr lang="es-PE" dirty="0">
              <a:solidFill>
                <a:srgbClr val="00823B"/>
              </a:solidFill>
            </a:endParaRPr>
          </a:p>
        </p:txBody>
      </p:sp>
      <p:sp>
        <p:nvSpPr>
          <p:cNvPr id="41" name="5 Marcador de contenido"/>
          <p:cNvSpPr txBox="1">
            <a:spLocks/>
          </p:cNvSpPr>
          <p:nvPr/>
        </p:nvSpPr>
        <p:spPr bwMode="auto">
          <a:xfrm>
            <a:off x="467544" y="1484784"/>
            <a:ext cx="8352928" cy="52565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796925">
              <a:lnSpc>
                <a:spcPts val="5300"/>
              </a:lnSpc>
              <a:buNone/>
            </a:pPr>
            <a:r>
              <a:rPr lang="es-PE" sz="4800" b="1" dirty="0" err="1">
                <a:solidFill>
                  <a:srgbClr val="FF0000"/>
                </a:solidFill>
              </a:rPr>
              <a:t>F</a:t>
            </a:r>
            <a:r>
              <a:rPr lang="es-PE" sz="2800" dirty="0" err="1" smtClean="0">
                <a:solidFill>
                  <a:srgbClr val="FF0000"/>
                </a:solidFill>
              </a:rPr>
              <a:t>ast</a:t>
            </a:r>
            <a:r>
              <a:rPr lang="es-PE" sz="2800" dirty="0" smtClean="0">
                <a:solidFill>
                  <a:srgbClr val="FF0000"/>
                </a:solidFill>
              </a:rPr>
              <a:t>: </a:t>
            </a:r>
            <a:r>
              <a:rPr lang="es-PE" sz="2400" dirty="0" smtClean="0"/>
              <a:t>Unos cuantos milisegundos en ejecutarse.</a:t>
            </a:r>
          </a:p>
          <a:p>
            <a:pPr marL="0" indent="0">
              <a:lnSpc>
                <a:spcPts val="5300"/>
              </a:lnSpc>
              <a:buNone/>
            </a:pPr>
            <a:r>
              <a:rPr lang="es-PE" sz="4800" b="1" dirty="0" err="1" smtClean="0">
                <a:solidFill>
                  <a:srgbClr val="FF0000"/>
                </a:solidFill>
              </a:rPr>
              <a:t>I</a:t>
            </a:r>
            <a:r>
              <a:rPr lang="es-PE" sz="2800" dirty="0" err="1" smtClean="0">
                <a:solidFill>
                  <a:srgbClr val="FF0000"/>
                </a:solidFill>
              </a:rPr>
              <a:t>ndependent</a:t>
            </a:r>
            <a:r>
              <a:rPr lang="es-PE" sz="2800" dirty="0" smtClean="0">
                <a:solidFill>
                  <a:srgbClr val="FF0000"/>
                </a:solidFill>
              </a:rPr>
              <a:t>: </a:t>
            </a:r>
            <a:r>
              <a:rPr lang="es-PE" sz="2400" dirty="0" smtClean="0"/>
              <a:t>Enfocarse en una única unidad de código.</a:t>
            </a:r>
          </a:p>
          <a:p>
            <a:pPr marL="2057400" indent="0">
              <a:buNone/>
            </a:pPr>
            <a:r>
              <a:rPr lang="es-PE" sz="2400" dirty="0" smtClean="0"/>
              <a:t> No acceden a base de datos.</a:t>
            </a:r>
          </a:p>
          <a:p>
            <a:pPr marL="2057400" indent="0">
              <a:buNone/>
            </a:pPr>
            <a:r>
              <a:rPr lang="es-PE" sz="2400" dirty="0" smtClean="0"/>
              <a:t> No </a:t>
            </a:r>
            <a:r>
              <a:rPr lang="es-PE" sz="2400" dirty="0"/>
              <a:t>afectan el resultado de otros </a:t>
            </a:r>
            <a:r>
              <a:rPr lang="es-PE" sz="2400" dirty="0" err="1"/>
              <a:t>tests</a:t>
            </a:r>
            <a:r>
              <a:rPr lang="es-PE" sz="2400" dirty="0" smtClean="0"/>
              <a:t>.</a:t>
            </a:r>
          </a:p>
          <a:p>
            <a:pPr marL="0" indent="0">
              <a:lnSpc>
                <a:spcPts val="5300"/>
              </a:lnSpc>
              <a:buNone/>
            </a:pPr>
            <a:r>
              <a:rPr lang="es-PE" sz="4800" b="1" dirty="0" err="1" smtClean="0">
                <a:solidFill>
                  <a:srgbClr val="FF0000"/>
                </a:solidFill>
              </a:rPr>
              <a:t>R</a:t>
            </a:r>
            <a:r>
              <a:rPr lang="es-PE" sz="2800" dirty="0" err="1" smtClean="0">
                <a:solidFill>
                  <a:srgbClr val="FF0000"/>
                </a:solidFill>
              </a:rPr>
              <a:t>epeatable</a:t>
            </a:r>
            <a:r>
              <a:rPr lang="es-PE" sz="2800" dirty="0" smtClean="0">
                <a:solidFill>
                  <a:srgbClr val="FF0000"/>
                </a:solidFill>
              </a:rPr>
              <a:t>: </a:t>
            </a:r>
            <a:r>
              <a:rPr lang="es-PE" sz="2400" dirty="0" smtClean="0"/>
              <a:t>Ejecutarse de manera repetitiva sin intervención.</a:t>
            </a:r>
          </a:p>
          <a:p>
            <a:pPr marL="0" indent="0">
              <a:lnSpc>
                <a:spcPts val="5300"/>
              </a:lnSpc>
              <a:buNone/>
            </a:pPr>
            <a:r>
              <a:rPr lang="es-PE" sz="4800" b="1" dirty="0" smtClean="0">
                <a:solidFill>
                  <a:srgbClr val="FF0000"/>
                </a:solidFill>
              </a:rPr>
              <a:t>S</a:t>
            </a:r>
            <a:r>
              <a:rPr lang="es-PE" sz="2800" dirty="0" smtClean="0">
                <a:solidFill>
                  <a:srgbClr val="FF0000"/>
                </a:solidFill>
              </a:rPr>
              <a:t>mall: </a:t>
            </a:r>
            <a:r>
              <a:rPr lang="es-PE" sz="2400" dirty="0" smtClean="0"/>
              <a:t>10 líneas o menos.</a:t>
            </a:r>
          </a:p>
          <a:p>
            <a:pPr marL="0" indent="0">
              <a:lnSpc>
                <a:spcPts val="5300"/>
              </a:lnSpc>
              <a:buNone/>
            </a:pPr>
            <a:r>
              <a:rPr lang="es-PE" sz="4800" b="1" dirty="0" err="1">
                <a:solidFill>
                  <a:srgbClr val="FF0000"/>
                </a:solidFill>
              </a:rPr>
              <a:t>T</a:t>
            </a:r>
            <a:r>
              <a:rPr lang="es-PE" sz="2800" dirty="0" err="1" smtClean="0">
                <a:solidFill>
                  <a:srgbClr val="FF0000"/>
                </a:solidFill>
              </a:rPr>
              <a:t>ransparent</a:t>
            </a:r>
            <a:r>
              <a:rPr lang="es-PE" sz="2800" dirty="0" smtClean="0">
                <a:solidFill>
                  <a:srgbClr val="FF0000"/>
                </a:solidFill>
              </a:rPr>
              <a:t>: </a:t>
            </a:r>
            <a:r>
              <a:rPr lang="es-PE" sz="2400" dirty="0" smtClean="0"/>
              <a:t>Comunicar claramente lo que se busca probar.</a:t>
            </a:r>
          </a:p>
        </p:txBody>
      </p:sp>
    </p:spTree>
    <p:extLst>
      <p:ext uri="{BB962C8B-B14F-4D97-AF65-F5344CB8AC3E}">
        <p14:creationId xmlns:p14="http://schemas.microsoft.com/office/powerpoint/2010/main" val="39130089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3785652"/>
          </a:xfrm>
          <a:prstGeom prst="rect">
            <a:avLst/>
          </a:prstGeom>
          <a:noFill/>
        </p:spPr>
        <p:txBody>
          <a:bodyPr wrap="square" rtlCol="0">
            <a:spAutoFit/>
          </a:bodyPr>
          <a:lstStyle/>
          <a:p>
            <a:pPr marL="457200" indent="-457200">
              <a:buFont typeface="Arial" pitchFamily="34" charset="0"/>
              <a:buChar char="•"/>
            </a:pPr>
            <a:r>
              <a:rPr lang="es-PE" sz="2400" dirty="0" err="1" smtClean="0"/>
              <a:t>Nunit</a:t>
            </a:r>
            <a:r>
              <a:rPr lang="es-PE" sz="2400" dirty="0" smtClean="0"/>
              <a:t>  </a:t>
            </a:r>
            <a:br>
              <a:rPr lang="es-PE" sz="2400" dirty="0" smtClean="0"/>
            </a:br>
            <a:r>
              <a:rPr lang="es-PE" sz="2400" dirty="0">
                <a:solidFill>
                  <a:srgbClr val="FFC000"/>
                </a:solidFill>
              </a:rPr>
              <a:t>http://www.nunit.org</a:t>
            </a:r>
            <a:r>
              <a:rPr lang="es-PE" sz="2400" dirty="0" smtClean="0">
                <a:solidFill>
                  <a:srgbClr val="FFC000"/>
                </a:solidFill>
              </a:rPr>
              <a:t>/</a:t>
            </a:r>
          </a:p>
          <a:p>
            <a:pPr marL="457200" indent="-457200">
              <a:buFont typeface="Arial" pitchFamily="34" charset="0"/>
              <a:buChar char="•"/>
            </a:pPr>
            <a:endParaRPr lang="es-PE" sz="2400" dirty="0" smtClean="0"/>
          </a:p>
          <a:p>
            <a:pPr marL="457200" indent="-457200">
              <a:buFont typeface="Arial" pitchFamily="34" charset="0"/>
              <a:buChar char="•"/>
            </a:pPr>
            <a:r>
              <a:rPr lang="es-PE" sz="2400" dirty="0" err="1" smtClean="0"/>
              <a:t>MSTests</a:t>
            </a:r>
            <a:r>
              <a:rPr lang="es-PE" sz="2400" dirty="0" smtClean="0"/>
              <a:t> vs </a:t>
            </a:r>
            <a:r>
              <a:rPr lang="es-PE" sz="2400" dirty="0" err="1" smtClean="0"/>
              <a:t>NUnit</a:t>
            </a:r>
            <a:r>
              <a:rPr lang="es-PE" sz="2400" dirty="0" smtClean="0"/>
              <a:t> </a:t>
            </a:r>
            <a:br>
              <a:rPr lang="es-PE" sz="2400" dirty="0" smtClean="0"/>
            </a:br>
            <a:r>
              <a:rPr lang="es-PE" sz="2400" dirty="0">
                <a:solidFill>
                  <a:srgbClr val="FFC000"/>
                </a:solidFill>
              </a:rPr>
              <a:t>http://www.barebonescoder.com/2010/06/mstest-vs-nunit-with-visual-studio-2010-tdd/</a:t>
            </a:r>
          </a:p>
          <a:p>
            <a:pPr marL="457200" indent="-457200">
              <a:buFont typeface="Arial" pitchFamily="34" charset="0"/>
              <a:buChar char="•"/>
            </a:pPr>
            <a:endParaRPr lang="es-PE" sz="2400" dirty="0">
              <a:solidFill>
                <a:srgbClr val="FFC000"/>
              </a:solidFill>
            </a:endParaRPr>
          </a:p>
          <a:p>
            <a:pPr marL="457200" indent="-457200">
              <a:buFont typeface="Arial" pitchFamily="34" charset="0"/>
              <a:buChar char="•"/>
            </a:pPr>
            <a:r>
              <a:rPr lang="es-PE" sz="2400" dirty="0" err="1" smtClean="0"/>
              <a:t>MSTests</a:t>
            </a:r>
            <a:r>
              <a:rPr lang="es-PE" sz="2400" dirty="0" smtClean="0"/>
              <a:t> vs </a:t>
            </a:r>
            <a:r>
              <a:rPr lang="es-PE" sz="2400" dirty="0" err="1" smtClean="0"/>
              <a:t>NUnit</a:t>
            </a:r>
            <a:r>
              <a:rPr lang="es-PE" sz="2400" dirty="0" smtClean="0"/>
              <a:t>: Comparación </a:t>
            </a:r>
            <a:r>
              <a:rPr lang="es-PE" sz="2400" dirty="0"/>
              <a:t>de atributos </a:t>
            </a:r>
            <a:r>
              <a:rPr lang="es-PE" sz="2400" dirty="0">
                <a:solidFill>
                  <a:srgbClr val="FFC000"/>
                </a:solidFill>
              </a:rPr>
              <a:t>http://blogs.msdn.com/b/nnaderi/archive/2007/02/01/mstest-vs-nunit-frameworks.aspx</a:t>
            </a:r>
          </a:p>
        </p:txBody>
      </p:sp>
    </p:spTree>
    <p:extLst>
      <p:ext uri="{BB962C8B-B14F-4D97-AF65-F5344CB8AC3E}">
        <p14:creationId xmlns:p14="http://schemas.microsoft.com/office/powerpoint/2010/main" val="41298253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Título"/>
          <p:cNvSpPr>
            <a:spLocks noGrp="1"/>
          </p:cNvSpPr>
          <p:nvPr>
            <p:ph type="title"/>
          </p:nvPr>
        </p:nvSpPr>
        <p:spPr>
          <a:xfrm>
            <a:off x="529208" y="188640"/>
            <a:ext cx="8229600" cy="864096"/>
          </a:xfrm>
        </p:spPr>
        <p:txBody>
          <a:bodyPr/>
          <a:lstStyle/>
          <a:p>
            <a:r>
              <a:rPr lang="es-PE" dirty="0" smtClean="0">
                <a:solidFill>
                  <a:srgbClr val="00823B"/>
                </a:solidFill>
              </a:rPr>
              <a:t>Pruebas Unitarias</a:t>
            </a:r>
            <a:endParaRPr lang="es-PE" dirty="0">
              <a:solidFill>
                <a:srgbClr val="00823B"/>
              </a:solidFill>
            </a:endParaRPr>
          </a:p>
        </p:txBody>
      </p:sp>
      <p:grpSp>
        <p:nvGrpSpPr>
          <p:cNvPr id="12" name="11 Grupo"/>
          <p:cNvGrpSpPr/>
          <p:nvPr/>
        </p:nvGrpSpPr>
        <p:grpSpPr>
          <a:xfrm>
            <a:off x="2304341" y="1268760"/>
            <a:ext cx="4463307" cy="3541304"/>
            <a:chOff x="2304341" y="1327856"/>
            <a:chExt cx="4463307" cy="3541304"/>
          </a:xfrm>
        </p:grpSpPr>
        <p:grpSp>
          <p:nvGrpSpPr>
            <p:cNvPr id="16" name="15 Grupo"/>
            <p:cNvGrpSpPr/>
            <p:nvPr/>
          </p:nvGrpSpPr>
          <p:grpSpPr>
            <a:xfrm>
              <a:off x="4568804" y="3926602"/>
              <a:ext cx="1064625" cy="942558"/>
              <a:chOff x="683568" y="1844824"/>
              <a:chExt cx="1296144" cy="1152128"/>
            </a:xfrm>
          </p:grpSpPr>
          <p:cxnSp>
            <p:nvCxnSpPr>
              <p:cNvPr id="17" name="1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1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1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1" name="20 Grupo"/>
            <p:cNvGrpSpPr/>
            <p:nvPr/>
          </p:nvGrpSpPr>
          <p:grpSpPr>
            <a:xfrm>
              <a:off x="3424208" y="3926602"/>
              <a:ext cx="1064625" cy="942558"/>
              <a:chOff x="683568" y="1844824"/>
              <a:chExt cx="1296144" cy="1152128"/>
            </a:xfrm>
          </p:grpSpPr>
          <p:cxnSp>
            <p:nvCxnSpPr>
              <p:cNvPr id="22" name="2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2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2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2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6" name="25 Grupo"/>
            <p:cNvGrpSpPr/>
            <p:nvPr/>
          </p:nvGrpSpPr>
          <p:grpSpPr>
            <a:xfrm>
              <a:off x="5703023" y="3926602"/>
              <a:ext cx="1064625" cy="942558"/>
              <a:chOff x="683568" y="1844824"/>
              <a:chExt cx="1296144" cy="1152128"/>
            </a:xfrm>
          </p:grpSpPr>
          <p:cxnSp>
            <p:nvCxnSpPr>
              <p:cNvPr id="27" name="2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2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1" name="30 Grupo"/>
            <p:cNvGrpSpPr/>
            <p:nvPr/>
          </p:nvGrpSpPr>
          <p:grpSpPr>
            <a:xfrm>
              <a:off x="2836654" y="2703281"/>
              <a:ext cx="1064625" cy="942558"/>
              <a:chOff x="683568" y="1844824"/>
              <a:chExt cx="1296144" cy="1152128"/>
            </a:xfrm>
          </p:grpSpPr>
          <p:cxnSp>
            <p:nvCxnSpPr>
              <p:cNvPr id="32" name="3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3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3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3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6" name="35 Grupo"/>
            <p:cNvGrpSpPr/>
            <p:nvPr/>
          </p:nvGrpSpPr>
          <p:grpSpPr>
            <a:xfrm>
              <a:off x="3979105" y="2703281"/>
              <a:ext cx="1064625" cy="942558"/>
              <a:chOff x="683568" y="1844824"/>
              <a:chExt cx="1296144" cy="1152128"/>
            </a:xfrm>
          </p:grpSpPr>
          <p:cxnSp>
            <p:nvCxnSpPr>
              <p:cNvPr id="37" name="3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3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3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3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7" name="46 Rectángulo redondeado"/>
            <p:cNvSpPr/>
            <p:nvPr/>
          </p:nvSpPr>
          <p:spPr>
            <a:xfrm>
              <a:off x="5637061" y="2846263"/>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9" name="48 Flecha abajo"/>
            <p:cNvSpPr/>
            <p:nvPr/>
          </p:nvSpPr>
          <p:spPr>
            <a:xfrm>
              <a:off x="5661843" y="2381046"/>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51" name="50 Grupo"/>
            <p:cNvGrpSpPr/>
            <p:nvPr/>
          </p:nvGrpSpPr>
          <p:grpSpPr>
            <a:xfrm>
              <a:off x="5101116" y="2703281"/>
              <a:ext cx="1064625" cy="942558"/>
              <a:chOff x="683568" y="1844824"/>
              <a:chExt cx="1296144" cy="1152128"/>
            </a:xfrm>
          </p:grpSpPr>
          <p:cxnSp>
            <p:nvCxnSpPr>
              <p:cNvPr id="52" name="5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5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5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5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56" name="55 Rectángulo redondeado"/>
            <p:cNvSpPr/>
            <p:nvPr/>
          </p:nvSpPr>
          <p:spPr>
            <a:xfrm>
              <a:off x="5247368" y="3166717"/>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57" name="56 Flecha abajo"/>
            <p:cNvSpPr/>
            <p:nvPr/>
          </p:nvSpPr>
          <p:spPr>
            <a:xfrm>
              <a:off x="5294017" y="2719017"/>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8" name="57 Rectángulo redondeado"/>
            <p:cNvSpPr/>
            <p:nvPr/>
          </p:nvSpPr>
          <p:spPr>
            <a:xfrm>
              <a:off x="4533974" y="1793073"/>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grpSp>
          <p:nvGrpSpPr>
            <p:cNvPr id="60" name="59 Grupo"/>
            <p:cNvGrpSpPr/>
            <p:nvPr/>
          </p:nvGrpSpPr>
          <p:grpSpPr>
            <a:xfrm>
              <a:off x="3984381" y="1493583"/>
              <a:ext cx="1064625" cy="942558"/>
              <a:chOff x="683568" y="1844824"/>
              <a:chExt cx="1296144" cy="1152128"/>
            </a:xfrm>
          </p:grpSpPr>
          <p:cxnSp>
            <p:nvCxnSpPr>
              <p:cNvPr id="61" name="60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61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62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63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65" name="64 Rectángulo redondeado"/>
            <p:cNvSpPr/>
            <p:nvPr/>
          </p:nvSpPr>
          <p:spPr>
            <a:xfrm>
              <a:off x="4131816" y="1793073"/>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66" name="65 Flecha abajo"/>
            <p:cNvSpPr/>
            <p:nvPr/>
          </p:nvSpPr>
          <p:spPr>
            <a:xfrm>
              <a:off x="4178465" y="1327856"/>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7" name="66 Flecha abajo"/>
            <p:cNvSpPr/>
            <p:nvPr/>
          </p:nvSpPr>
          <p:spPr>
            <a:xfrm>
              <a:off x="4576460" y="1328823"/>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8" name="67 Rectángulo redondeado"/>
            <p:cNvSpPr/>
            <p:nvPr/>
          </p:nvSpPr>
          <p:spPr>
            <a:xfrm>
              <a:off x="3955131" y="4390687"/>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69" name="68 Flecha abajo"/>
            <p:cNvSpPr/>
            <p:nvPr/>
          </p:nvSpPr>
          <p:spPr>
            <a:xfrm>
              <a:off x="4001780" y="3933056"/>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70" name="69 Grupo"/>
            <p:cNvGrpSpPr/>
            <p:nvPr/>
          </p:nvGrpSpPr>
          <p:grpSpPr>
            <a:xfrm>
              <a:off x="2304341" y="3919408"/>
              <a:ext cx="1064625" cy="942558"/>
              <a:chOff x="683568" y="1844824"/>
              <a:chExt cx="1296144" cy="1152128"/>
            </a:xfrm>
          </p:grpSpPr>
          <p:cxnSp>
            <p:nvCxnSpPr>
              <p:cNvPr id="71" name="70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2" name="71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3" name="72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4" name="73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75" name="74 Rectángulo redondeado"/>
            <p:cNvSpPr/>
            <p:nvPr/>
          </p:nvSpPr>
          <p:spPr>
            <a:xfrm>
              <a:off x="3565438" y="4065631"/>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76" name="75 Flecha abajo"/>
            <p:cNvSpPr/>
            <p:nvPr/>
          </p:nvSpPr>
          <p:spPr>
            <a:xfrm>
              <a:off x="3612087" y="3600414"/>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13" name="12 Rectángulo"/>
          <p:cNvSpPr/>
          <p:nvPr/>
        </p:nvSpPr>
        <p:spPr>
          <a:xfrm>
            <a:off x="697265" y="5373216"/>
            <a:ext cx="7979662" cy="954107"/>
          </a:xfrm>
          <a:prstGeom prst="rect">
            <a:avLst/>
          </a:prstGeom>
        </p:spPr>
        <p:txBody>
          <a:bodyPr wrap="square">
            <a:spAutoFit/>
          </a:bodyPr>
          <a:lstStyle/>
          <a:p>
            <a:pPr algn="ctr"/>
            <a:r>
              <a:rPr lang="es-PE" sz="2800" dirty="0">
                <a:solidFill>
                  <a:srgbClr val="FFC000"/>
                </a:solidFill>
              </a:rPr>
              <a:t>No pruebes el auto completo si aún no sabes si </a:t>
            </a:r>
            <a:r>
              <a:rPr lang="es-PE" sz="2800" dirty="0" smtClean="0">
                <a:solidFill>
                  <a:srgbClr val="FFC000"/>
                </a:solidFill>
              </a:rPr>
              <a:t>funcionan los engranes.</a:t>
            </a:r>
            <a:endParaRPr lang="es-PE" sz="2800" dirty="0">
              <a:solidFill>
                <a:srgbClr val="FFC000"/>
              </a:solidFill>
            </a:endParaRPr>
          </a:p>
        </p:txBody>
      </p:sp>
    </p:spTree>
    <p:extLst>
      <p:ext uri="{BB962C8B-B14F-4D97-AF65-F5344CB8AC3E}">
        <p14:creationId xmlns:p14="http://schemas.microsoft.com/office/powerpoint/2010/main" val="1765521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412696" y="2426112"/>
            <a:ext cx="8280920" cy="2400657"/>
          </a:xfrm>
          <a:prstGeom prst="rect">
            <a:avLst/>
          </a:prstGeom>
        </p:spPr>
        <p:txBody>
          <a:bodyPr wrap="square">
            <a:spAutoFit/>
          </a:bodyPr>
          <a:lstStyle/>
          <a:p>
            <a:pPr algn="ctr"/>
            <a:r>
              <a:rPr lang="es-PE" sz="3000" i="1" dirty="0" smtClean="0"/>
              <a:t>Una prueba unitaria es un fragmento </a:t>
            </a:r>
            <a:r>
              <a:rPr lang="es-PE" sz="3000" i="1" dirty="0" smtClean="0">
                <a:solidFill>
                  <a:srgbClr val="FFC000"/>
                </a:solidFill>
              </a:rPr>
              <a:t>automatizado </a:t>
            </a:r>
            <a:r>
              <a:rPr lang="es-PE" sz="3000" i="1" dirty="0" smtClean="0"/>
              <a:t>de código, escrito y </a:t>
            </a:r>
            <a:r>
              <a:rPr lang="es-PE" sz="3000" i="1" dirty="0" smtClean="0">
                <a:solidFill>
                  <a:srgbClr val="FFC000"/>
                </a:solidFill>
              </a:rPr>
              <a:t>mantenido por los desarrolladores</a:t>
            </a:r>
            <a:r>
              <a:rPr lang="es-PE" sz="3000" i="1" dirty="0" smtClean="0"/>
              <a:t>, que invoca un método o función para </a:t>
            </a:r>
            <a:r>
              <a:rPr lang="es-PE" sz="3000" i="1" dirty="0" smtClean="0">
                <a:solidFill>
                  <a:srgbClr val="FFC000"/>
                </a:solidFill>
              </a:rPr>
              <a:t>verificar</a:t>
            </a:r>
            <a:r>
              <a:rPr lang="es-PE" sz="3000" i="1" dirty="0" smtClean="0"/>
              <a:t> ciertas suposiciones sobre el comportamiento de </a:t>
            </a:r>
            <a:r>
              <a:rPr lang="es-PE" sz="3000" i="1" dirty="0" smtClean="0">
                <a:solidFill>
                  <a:srgbClr val="FFC000"/>
                </a:solidFill>
              </a:rPr>
              <a:t>una única clase.</a:t>
            </a:r>
            <a:endParaRPr lang="es-PE" sz="3000" i="1" dirty="0">
              <a:solidFill>
                <a:srgbClr val="FFC000"/>
              </a:solidFill>
            </a:endParaRPr>
          </a:p>
        </p:txBody>
      </p:sp>
      <p:sp>
        <p:nvSpPr>
          <p:cNvPr id="41" name="2 Título"/>
          <p:cNvSpPr>
            <a:spLocks noGrp="1"/>
          </p:cNvSpPr>
          <p:nvPr>
            <p:ph type="title"/>
          </p:nvPr>
        </p:nvSpPr>
        <p:spPr>
          <a:xfrm>
            <a:off x="464016" y="1418000"/>
            <a:ext cx="8229600" cy="864096"/>
          </a:xfrm>
        </p:spPr>
        <p:txBody>
          <a:bodyPr/>
          <a:lstStyle/>
          <a:p>
            <a:r>
              <a:rPr lang="es-PE" dirty="0" smtClean="0">
                <a:solidFill>
                  <a:srgbClr val="00823B"/>
                </a:solidFill>
              </a:rPr>
              <a:t>Prueba Unitaria (Micro Test)</a:t>
            </a:r>
            <a:endParaRPr lang="es-PE" dirty="0">
              <a:solidFill>
                <a:srgbClr val="00823B"/>
              </a:solidFill>
            </a:endParaRPr>
          </a:p>
        </p:txBody>
      </p:sp>
    </p:spTree>
    <p:extLst>
      <p:ext uri="{BB962C8B-B14F-4D97-AF65-F5344CB8AC3E}">
        <p14:creationId xmlns:p14="http://schemas.microsoft.com/office/powerpoint/2010/main" val="1067762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476672"/>
            <a:ext cx="8229600" cy="724942"/>
          </a:xfrm>
        </p:spPr>
        <p:txBody>
          <a:bodyPr/>
          <a:lstStyle/>
          <a:p>
            <a:r>
              <a:rPr lang="es-PE" dirty="0" smtClean="0">
                <a:solidFill>
                  <a:srgbClr val="00823B"/>
                </a:solidFill>
              </a:rPr>
              <a:t>El Objetivo</a:t>
            </a:r>
            <a:endParaRPr lang="es-PE" dirty="0">
              <a:solidFill>
                <a:srgbClr val="00823B"/>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030" y="2636912"/>
            <a:ext cx="8757458" cy="3222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Elipse"/>
          <p:cNvSpPr/>
          <p:nvPr/>
        </p:nvSpPr>
        <p:spPr>
          <a:xfrm>
            <a:off x="426016" y="3556838"/>
            <a:ext cx="2736304" cy="761181"/>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7" name="6 Elipse"/>
          <p:cNvSpPr/>
          <p:nvPr/>
        </p:nvSpPr>
        <p:spPr>
          <a:xfrm>
            <a:off x="256053" y="4242619"/>
            <a:ext cx="6332171" cy="924469"/>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4" name="3 CuadroTexto"/>
          <p:cNvSpPr txBox="1"/>
          <p:nvPr/>
        </p:nvSpPr>
        <p:spPr>
          <a:xfrm>
            <a:off x="380822" y="1276524"/>
            <a:ext cx="8367642" cy="1015663"/>
          </a:xfrm>
          <a:prstGeom prst="rect">
            <a:avLst/>
          </a:prstGeom>
          <a:noFill/>
        </p:spPr>
        <p:txBody>
          <a:bodyPr wrap="square" rtlCol="0">
            <a:spAutoFit/>
          </a:bodyPr>
          <a:lstStyle/>
          <a:p>
            <a:pPr algn="ctr"/>
            <a:r>
              <a:rPr lang="es-PE" sz="3000" dirty="0" smtClean="0"/>
              <a:t>El objetivo de </a:t>
            </a:r>
            <a:r>
              <a:rPr lang="es-PE" sz="3000" dirty="0" err="1" smtClean="0"/>
              <a:t>Unit</a:t>
            </a:r>
            <a:r>
              <a:rPr lang="es-PE" sz="3000" dirty="0" smtClean="0"/>
              <a:t> </a:t>
            </a:r>
            <a:r>
              <a:rPr lang="es-PE" sz="3000" dirty="0" err="1" smtClean="0"/>
              <a:t>Testing</a:t>
            </a:r>
            <a:r>
              <a:rPr lang="es-PE" sz="3000" dirty="0" smtClean="0"/>
              <a:t> es probar las unidades lógicas  o caminos que existen dentro de una clase.</a:t>
            </a:r>
            <a:endParaRPr lang="es-PE" sz="3000" dirty="0"/>
          </a:p>
        </p:txBody>
      </p:sp>
    </p:spTree>
    <p:extLst>
      <p:ext uri="{BB962C8B-B14F-4D97-AF65-F5344CB8AC3E}">
        <p14:creationId xmlns:p14="http://schemas.microsoft.com/office/powerpoint/2010/main" val="4019514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18864" y="980728"/>
            <a:ext cx="8229600" cy="724942"/>
          </a:xfrm>
        </p:spPr>
        <p:txBody>
          <a:bodyPr/>
          <a:lstStyle/>
          <a:p>
            <a:r>
              <a:rPr lang="en-US" dirty="0" err="1" smtClean="0">
                <a:solidFill>
                  <a:srgbClr val="00823B"/>
                </a:solidFill>
              </a:rPr>
              <a:t>Una</a:t>
            </a:r>
            <a:r>
              <a:rPr lang="en-US" dirty="0" smtClean="0">
                <a:solidFill>
                  <a:srgbClr val="00823B"/>
                </a:solidFill>
              </a:rPr>
              <a:t> </a:t>
            </a:r>
            <a:r>
              <a:rPr lang="en-US" dirty="0" err="1" smtClean="0">
                <a:solidFill>
                  <a:srgbClr val="00823B"/>
                </a:solidFill>
              </a:rPr>
              <a:t>prueba</a:t>
            </a:r>
            <a:r>
              <a:rPr lang="en-US" dirty="0" smtClean="0">
                <a:solidFill>
                  <a:srgbClr val="00823B"/>
                </a:solidFill>
              </a:rPr>
              <a:t> no </a:t>
            </a:r>
            <a:r>
              <a:rPr lang="en-US" dirty="0" err="1" smtClean="0">
                <a:solidFill>
                  <a:srgbClr val="00823B"/>
                </a:solidFill>
              </a:rPr>
              <a:t>es</a:t>
            </a:r>
            <a:r>
              <a:rPr lang="en-US" dirty="0" smtClean="0">
                <a:solidFill>
                  <a:srgbClr val="00823B"/>
                </a:solidFill>
              </a:rPr>
              <a:t> </a:t>
            </a:r>
            <a:r>
              <a:rPr lang="en-US" dirty="0" err="1" smtClean="0">
                <a:solidFill>
                  <a:srgbClr val="00823B"/>
                </a:solidFill>
              </a:rPr>
              <a:t>unitaria</a:t>
            </a:r>
            <a:r>
              <a:rPr lang="en-US" dirty="0" smtClean="0">
                <a:solidFill>
                  <a:srgbClr val="00823B"/>
                </a:solidFill>
              </a:rPr>
              <a:t> </a:t>
            </a:r>
            <a:r>
              <a:rPr lang="en-US" dirty="0" err="1" smtClean="0">
                <a:solidFill>
                  <a:srgbClr val="00823B"/>
                </a:solidFill>
              </a:rPr>
              <a:t>si</a:t>
            </a:r>
            <a:r>
              <a:rPr lang="en-US" dirty="0" smtClean="0">
                <a:solidFill>
                  <a:srgbClr val="00823B"/>
                </a:solidFill>
              </a:rPr>
              <a:t>….</a:t>
            </a:r>
            <a:endParaRPr lang="es-PE" dirty="0">
              <a:solidFill>
                <a:srgbClr val="00823B"/>
              </a:solidFill>
            </a:endParaRPr>
          </a:p>
        </p:txBody>
      </p:sp>
      <p:sp>
        <p:nvSpPr>
          <p:cNvPr id="41" name="5 Marcador de contenido"/>
          <p:cNvSpPr txBox="1">
            <a:spLocks/>
          </p:cNvSpPr>
          <p:nvPr/>
        </p:nvSpPr>
        <p:spPr bwMode="auto">
          <a:xfrm>
            <a:off x="208915" y="4437112"/>
            <a:ext cx="8640960" cy="9361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rgbClr val="FFC000"/>
                </a:solidFill>
              </a:rPr>
              <a:t>Todas estas pruebas son pruebas de integración, </a:t>
            </a:r>
            <a:br>
              <a:rPr lang="es-PE" sz="2800" dirty="0" smtClean="0">
                <a:solidFill>
                  <a:srgbClr val="FFC000"/>
                </a:solidFill>
              </a:rPr>
            </a:br>
            <a:r>
              <a:rPr lang="es-PE" sz="2800" dirty="0" smtClean="0">
                <a:solidFill>
                  <a:srgbClr val="FFC000"/>
                </a:solidFill>
              </a:rPr>
              <a:t>no pruebas unitarias.</a:t>
            </a:r>
          </a:p>
        </p:txBody>
      </p:sp>
      <p:sp>
        <p:nvSpPr>
          <p:cNvPr id="2" name="1 CuadroTexto"/>
          <p:cNvSpPr txBox="1"/>
          <p:nvPr/>
        </p:nvSpPr>
        <p:spPr>
          <a:xfrm>
            <a:off x="467544" y="1988840"/>
            <a:ext cx="8247835" cy="2246769"/>
          </a:xfrm>
          <a:prstGeom prst="rect">
            <a:avLst/>
          </a:prstGeom>
          <a:noFill/>
        </p:spPr>
        <p:txBody>
          <a:bodyPr wrap="none" rtlCol="0">
            <a:spAutoFit/>
          </a:bodyPr>
          <a:lstStyle/>
          <a:p>
            <a:pPr marL="352425" lvl="1" indent="-342900">
              <a:buFont typeface="Arial" pitchFamily="34" charset="0"/>
              <a:buChar char="•"/>
            </a:pPr>
            <a:r>
              <a:rPr lang="es-PE" sz="2800" dirty="0" smtClean="0"/>
              <a:t>Habla con la Base </a:t>
            </a:r>
            <a:r>
              <a:rPr lang="es-PE" sz="2800" dirty="0"/>
              <a:t>de </a:t>
            </a:r>
            <a:r>
              <a:rPr lang="es-PE" sz="2800" dirty="0" smtClean="0"/>
              <a:t>Datos.</a:t>
            </a:r>
          </a:p>
          <a:p>
            <a:pPr marL="352425" lvl="1" indent="-342900">
              <a:buFont typeface="Arial" pitchFamily="34" charset="0"/>
              <a:buChar char="•"/>
            </a:pPr>
            <a:r>
              <a:rPr lang="es-PE" sz="2800" dirty="0" smtClean="0"/>
              <a:t>Se comunica a través de la Red.</a:t>
            </a:r>
          </a:p>
          <a:p>
            <a:pPr marL="352425" lvl="1" indent="-342900">
              <a:buFont typeface="Arial" pitchFamily="34" charset="0"/>
              <a:buChar char="•"/>
            </a:pPr>
            <a:r>
              <a:rPr lang="es-PE" sz="2800" dirty="0" smtClean="0"/>
              <a:t>Toca el Sistema de Archivos.</a:t>
            </a:r>
          </a:p>
          <a:p>
            <a:pPr marL="352425" lvl="1" indent="-342900">
              <a:buFont typeface="Arial" pitchFamily="34" charset="0"/>
              <a:buChar char="•"/>
            </a:pPr>
            <a:r>
              <a:rPr lang="es-PE" sz="2800" dirty="0" smtClean="0"/>
              <a:t>Necesita alguna configuración especial del ambiente.</a:t>
            </a:r>
            <a:br>
              <a:rPr lang="es-PE" sz="2800" dirty="0" smtClean="0"/>
            </a:br>
            <a:r>
              <a:rPr lang="es-PE" sz="2800" dirty="0" smtClean="0"/>
              <a:t>(editar archivos de configuración)</a:t>
            </a:r>
            <a:endParaRPr lang="es-PE" sz="2800" dirty="0"/>
          </a:p>
        </p:txBody>
      </p:sp>
    </p:spTree>
    <p:extLst>
      <p:ext uri="{BB962C8B-B14F-4D97-AF65-F5344CB8AC3E}">
        <p14:creationId xmlns:p14="http://schemas.microsoft.com/office/powerpoint/2010/main" val="40374249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23528" y="1484784"/>
            <a:ext cx="8568952" cy="38884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Frameworks que nos proveen todos los mecanismos necesarios para ejecutar la lógica específica a nuestra prueba sin preocuparnos por la infraestructura necesaria.</a:t>
            </a:r>
          </a:p>
          <a:p>
            <a:pPr marL="0" indent="0">
              <a:buNone/>
            </a:pPr>
            <a:endParaRPr lang="es-PE" sz="2800" dirty="0" smtClean="0"/>
          </a:p>
          <a:p>
            <a:pPr lvl="1" indent="-342900">
              <a:buFont typeface="Courier New" pitchFamily="49" charset="0"/>
              <a:buChar char="o"/>
            </a:pPr>
            <a:r>
              <a:rPr lang="es-PE" sz="3000" dirty="0" smtClean="0">
                <a:solidFill>
                  <a:srgbClr val="FF0000"/>
                </a:solidFill>
              </a:rPr>
              <a:t>.NET:  </a:t>
            </a:r>
            <a:r>
              <a:rPr lang="es-PE" sz="2400" dirty="0" err="1"/>
              <a:t>NUnit</a:t>
            </a:r>
            <a:r>
              <a:rPr lang="es-PE" sz="2400" dirty="0"/>
              <a:t>, </a:t>
            </a:r>
            <a:r>
              <a:rPr lang="es-PE" dirty="0" err="1">
                <a:solidFill>
                  <a:srgbClr val="FFC000"/>
                </a:solidFill>
              </a:rPr>
              <a:t>MSTest</a:t>
            </a:r>
            <a:r>
              <a:rPr lang="es-PE" dirty="0">
                <a:solidFill>
                  <a:srgbClr val="FFC000"/>
                </a:solidFill>
              </a:rPr>
              <a:t>, </a:t>
            </a:r>
            <a:r>
              <a:rPr lang="es-PE" sz="2400" dirty="0" smtClean="0"/>
              <a:t>XUnit.net, </a:t>
            </a:r>
            <a:r>
              <a:rPr lang="es-PE" sz="2400" dirty="0" err="1" smtClean="0"/>
              <a:t>Mbunit</a:t>
            </a:r>
            <a:r>
              <a:rPr lang="es-PE" sz="2400" dirty="0"/>
              <a:t> </a:t>
            </a:r>
            <a:r>
              <a:rPr lang="es-PE" sz="2400" dirty="0" smtClean="0"/>
              <a:t>…..</a:t>
            </a:r>
          </a:p>
          <a:p>
            <a:pPr lvl="1" indent="-342900">
              <a:buFont typeface="Courier New" pitchFamily="49" charset="0"/>
              <a:buChar char="o"/>
            </a:pPr>
            <a:r>
              <a:rPr lang="es-PE" sz="3000" dirty="0">
                <a:solidFill>
                  <a:srgbClr val="FF0000"/>
                </a:solidFill>
              </a:rPr>
              <a:t>Java:   </a:t>
            </a:r>
            <a:r>
              <a:rPr lang="es-PE" sz="2400" dirty="0" err="1"/>
              <a:t>JUnit</a:t>
            </a:r>
            <a:r>
              <a:rPr lang="es-PE" sz="2400" dirty="0"/>
              <a:t>,</a:t>
            </a:r>
            <a:r>
              <a:rPr lang="es-PE" dirty="0" smtClean="0">
                <a:solidFill>
                  <a:srgbClr val="FFC000"/>
                </a:solidFill>
              </a:rPr>
              <a:t> </a:t>
            </a:r>
            <a:r>
              <a:rPr lang="es-PE" sz="2400" dirty="0" err="1" smtClean="0"/>
              <a:t>TestNG</a:t>
            </a:r>
            <a:r>
              <a:rPr lang="es-PE" sz="2400" dirty="0" smtClean="0"/>
              <a:t>, </a:t>
            </a:r>
            <a:r>
              <a:rPr lang="es-PE" sz="2400" dirty="0" err="1" smtClean="0"/>
              <a:t>Easyb</a:t>
            </a:r>
            <a:r>
              <a:rPr lang="es-PE" sz="2400" dirty="0" smtClean="0"/>
              <a:t>, </a:t>
            </a:r>
            <a:r>
              <a:rPr lang="es-PE" sz="2400" dirty="0" err="1" smtClean="0"/>
              <a:t>JTiger</a:t>
            </a:r>
            <a:r>
              <a:rPr lang="es-PE" sz="2400" dirty="0" smtClean="0"/>
              <a:t> ….. </a:t>
            </a:r>
          </a:p>
          <a:p>
            <a:pPr lvl="1" indent="-342900">
              <a:buFont typeface="Courier New" pitchFamily="49" charset="0"/>
              <a:buChar char="o"/>
            </a:pPr>
            <a:r>
              <a:rPr lang="es-PE" sz="3000" dirty="0">
                <a:solidFill>
                  <a:srgbClr val="FF0000"/>
                </a:solidFill>
              </a:rPr>
              <a:t>Ruby: </a:t>
            </a:r>
            <a:r>
              <a:rPr lang="es-PE" sz="2400" dirty="0"/>
              <a:t>Test::</a:t>
            </a:r>
            <a:r>
              <a:rPr lang="es-PE" sz="2400" dirty="0" err="1" smtClean="0"/>
              <a:t>Unit</a:t>
            </a:r>
            <a:r>
              <a:rPr lang="es-PE" sz="2400" dirty="0" smtClean="0"/>
              <a:t>, </a:t>
            </a:r>
            <a:r>
              <a:rPr lang="es-PE" sz="2400" dirty="0" err="1" smtClean="0"/>
              <a:t>Rspec</a:t>
            </a:r>
            <a:r>
              <a:rPr lang="es-PE" sz="2400" dirty="0" smtClean="0"/>
              <a:t>, </a:t>
            </a:r>
            <a:r>
              <a:rPr lang="es-PE" sz="2400" dirty="0" err="1" smtClean="0"/>
              <a:t>Shoulda</a:t>
            </a:r>
            <a:r>
              <a:rPr lang="es-PE" sz="2400" dirty="0" smtClean="0"/>
              <a:t> …..</a:t>
            </a:r>
          </a:p>
        </p:txBody>
      </p:sp>
      <p:sp>
        <p:nvSpPr>
          <p:cNvPr id="4" name="2 Título"/>
          <p:cNvSpPr txBox="1">
            <a:spLocks/>
          </p:cNvSpPr>
          <p:nvPr/>
        </p:nvSpPr>
        <p:spPr bwMode="auto">
          <a:xfrm>
            <a:off x="493204" y="471810"/>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00823B"/>
                </a:solidFill>
              </a:rPr>
              <a:t>xUnit</a:t>
            </a:r>
            <a:r>
              <a:rPr lang="es-PE" dirty="0" smtClean="0">
                <a:solidFill>
                  <a:srgbClr val="00823B"/>
                </a:solidFill>
              </a:rPr>
              <a:t> Frameworks</a:t>
            </a:r>
            <a:endParaRPr lang="es-PE" dirty="0">
              <a:solidFill>
                <a:srgbClr val="00823B"/>
              </a:solidFill>
            </a:endParaRPr>
          </a:p>
        </p:txBody>
      </p:sp>
    </p:spTree>
    <p:extLst>
      <p:ext uri="{BB962C8B-B14F-4D97-AF65-F5344CB8AC3E}">
        <p14:creationId xmlns:p14="http://schemas.microsoft.com/office/powerpoint/2010/main" val="9499039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92596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Aprendiendo a utilizar los </a:t>
            </a:r>
            <a:br>
              <a:rPr lang="es-PE" dirty="0" smtClean="0">
                <a:solidFill>
                  <a:srgbClr val="00B050"/>
                </a:solidFill>
              </a:rPr>
            </a:br>
            <a:r>
              <a:rPr lang="es-PE" dirty="0" err="1" smtClean="0">
                <a:solidFill>
                  <a:srgbClr val="00B050"/>
                </a:solidFill>
              </a:rPr>
              <a:t>xUnit</a:t>
            </a:r>
            <a:r>
              <a:rPr lang="es-PE" dirty="0" smtClean="0">
                <a:solidFill>
                  <a:srgbClr val="00B050"/>
                </a:solidFill>
              </a:rPr>
              <a:t> Frameworks</a:t>
            </a:r>
            <a:endParaRPr lang="es-PE" dirty="0">
              <a:solidFill>
                <a:srgbClr val="00B050"/>
              </a:solidFill>
            </a:endParaRPr>
          </a:p>
        </p:txBody>
      </p:sp>
      <p:sp>
        <p:nvSpPr>
          <p:cNvPr id="7" name="5 Marcador de contenido"/>
          <p:cNvSpPr txBox="1">
            <a:spLocks/>
          </p:cNvSpPr>
          <p:nvPr/>
        </p:nvSpPr>
        <p:spPr bwMode="auto">
          <a:xfrm>
            <a:off x="611560" y="3789040"/>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Crear los test unitarios para una lista del tipo pila "</a:t>
            </a:r>
            <a:r>
              <a:rPr lang="es-PE" sz="2800" dirty="0" err="1" smtClean="0"/>
              <a:t>Stack</a:t>
            </a:r>
            <a:r>
              <a:rPr lang="es-PE" sz="2800" dirty="0" smtClean="0"/>
              <a:t>" (</a:t>
            </a:r>
            <a:r>
              <a:rPr lang="es-PE" sz="2800" dirty="0" err="1" smtClean="0"/>
              <a:t>Last</a:t>
            </a:r>
            <a:r>
              <a:rPr lang="es-PE" sz="2800" dirty="0" smtClean="0"/>
              <a:t> In - </a:t>
            </a:r>
            <a:r>
              <a:rPr lang="es-PE" sz="2800" dirty="0" err="1" smtClean="0"/>
              <a:t>First</a:t>
            </a:r>
            <a:r>
              <a:rPr lang="es-PE" sz="2800" dirty="0" smtClean="0"/>
              <a:t> </a:t>
            </a:r>
            <a:r>
              <a:rPr lang="es-PE" sz="2800" dirty="0" err="1" smtClean="0"/>
              <a:t>Out</a:t>
            </a:r>
            <a:r>
              <a:rPr lang="es-PE" sz="2800" dirty="0" smtClean="0"/>
              <a:t>)</a:t>
            </a:r>
          </a:p>
        </p:txBody>
      </p:sp>
    </p:spTree>
    <p:extLst>
      <p:ext uri="{BB962C8B-B14F-4D97-AF65-F5344CB8AC3E}">
        <p14:creationId xmlns:p14="http://schemas.microsoft.com/office/powerpoint/2010/main" val="3766626633"/>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49186</TotalTime>
  <Words>2500</Words>
  <Application>Microsoft Office PowerPoint</Application>
  <PresentationFormat>Presentación en pantalla (4:3)</PresentationFormat>
  <Paragraphs>313</Paragraphs>
  <Slides>39</Slides>
  <Notes>39</Notes>
  <HiddenSlides>0</HiddenSlides>
  <MMClips>0</MMClips>
  <ScaleCrop>false</ScaleCrop>
  <HeadingPairs>
    <vt:vector size="4" baseType="variant">
      <vt:variant>
        <vt:lpstr>Tema</vt:lpstr>
      </vt:variant>
      <vt:variant>
        <vt:i4>1</vt:i4>
      </vt:variant>
      <vt:variant>
        <vt:lpstr>Títulos de diapositiva</vt:lpstr>
      </vt:variant>
      <vt:variant>
        <vt:i4>39</vt:i4>
      </vt:variant>
    </vt:vector>
  </HeadingPairs>
  <TitlesOfParts>
    <vt:vector size="40" baseType="lpstr">
      <vt:lpstr>BlackTheme</vt:lpstr>
      <vt:lpstr>Licencia de Uso</vt:lpstr>
      <vt:lpstr>Unit Testing Test Automation</vt:lpstr>
      <vt:lpstr>Analogía del Automóvil</vt:lpstr>
      <vt:lpstr>Pruebas Unitarias</vt:lpstr>
      <vt:lpstr>Prueba Unitaria (Micro Test)</vt:lpstr>
      <vt:lpstr>El Objetivo</vt:lpstr>
      <vt:lpstr>Una prueba no es unitaria si….</vt:lpstr>
      <vt:lpstr>Presentación de PowerPoint</vt:lpstr>
      <vt:lpstr>Ejercicio Aprendiendo a utilizar los  xUnit Frameworks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Ejercicio Completar las siguientes pruebas</vt:lpstr>
      <vt:lpstr>Set Up y Tear Down</vt:lpstr>
      <vt:lpstr>Ejemplo: Set Up y Tear Down</vt:lpstr>
      <vt:lpstr>Set Up y Tear Down en Test Fixtures</vt:lpstr>
      <vt:lpstr>Ejemplo: Set Up y Tear Down  en Test Fixtures</vt:lpstr>
      <vt:lpstr>Probando Excepciones</vt:lpstr>
      <vt:lpstr>Ejercicio Probar una Excepción  y utilizar un Set Up</vt:lpstr>
      <vt:lpstr>Presentación de PowerPoint</vt:lpstr>
      <vt:lpstr>¿Las Pruebas Unitarias son útiles?</vt:lpstr>
      <vt:lpstr>¿Dónde aplicar Pruebas Unitarias?</vt:lpstr>
      <vt:lpstr>Ejercicio Técnicas y Prácticas  para escribir Pruebas Unitarias</vt:lpstr>
      <vt:lpstr>Presentación de PowerPoint</vt:lpstr>
      <vt:lpstr>Comenzar probando los  "Happy Paths" </vt:lpstr>
      <vt:lpstr>Comenzar probando el caso más simple</vt:lpstr>
      <vt:lpstr>Ejercicio Cómo empezar a escribir pruebas unitarias a nuestro código.</vt:lpstr>
      <vt:lpstr>No olvidar probar los Exceptional Paths "Interesantes" </vt:lpstr>
      <vt:lpstr>Ejercicio Identificar Exceptional Paths</vt:lpstr>
      <vt:lpstr>Ejercicio Completar las Pruebas Unitarias para el resto de funcionalidades.</vt:lpstr>
      <vt:lpstr>Enfoques para realizar  Pruebas Automatizadas</vt:lpstr>
      <vt:lpstr>Propiedades de una Prueba Unitaria</vt:lpstr>
      <vt:lpstr>Información Adicional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Angelito</dc:creator>
  <cp:lastModifiedBy>Snahider</cp:lastModifiedBy>
  <cp:revision>1541</cp:revision>
  <dcterms:created xsi:type="dcterms:W3CDTF">2010-05-16T05:09:58Z</dcterms:created>
  <dcterms:modified xsi:type="dcterms:W3CDTF">2013-02-05T02:24:45Z</dcterms:modified>
</cp:coreProperties>
</file>