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omments/comment3.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comment4.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comment5.xml" ContentType="application/vnd.openxmlformats-officedocument.presentationml.comment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4"/>
  </p:notesMasterIdLst>
  <p:sldIdLst>
    <p:sldId id="684" r:id="rId2"/>
    <p:sldId id="516" r:id="rId3"/>
    <p:sldId id="470" r:id="rId4"/>
    <p:sldId id="471" r:id="rId5"/>
    <p:sldId id="473" r:id="rId6"/>
    <p:sldId id="641" r:id="rId7"/>
    <p:sldId id="475" r:id="rId8"/>
    <p:sldId id="481" r:id="rId9"/>
    <p:sldId id="482" r:id="rId10"/>
    <p:sldId id="484" r:id="rId11"/>
    <p:sldId id="476" r:id="rId12"/>
    <p:sldId id="477" r:id="rId13"/>
    <p:sldId id="478" r:id="rId14"/>
    <p:sldId id="479" r:id="rId15"/>
    <p:sldId id="485" r:id="rId16"/>
    <p:sldId id="486" r:id="rId17"/>
    <p:sldId id="487" r:id="rId18"/>
    <p:sldId id="494" r:id="rId19"/>
    <p:sldId id="488" r:id="rId20"/>
    <p:sldId id="491" r:id="rId21"/>
    <p:sldId id="498" r:id="rId22"/>
    <p:sldId id="489" r:id="rId23"/>
    <p:sldId id="490" r:id="rId24"/>
    <p:sldId id="499" r:id="rId25"/>
    <p:sldId id="495" r:id="rId26"/>
    <p:sldId id="500" r:id="rId27"/>
    <p:sldId id="496" r:id="rId28"/>
    <p:sldId id="685" r:id="rId29"/>
    <p:sldId id="683" r:id="rId30"/>
    <p:sldId id="655" r:id="rId31"/>
    <p:sldId id="656" r:id="rId32"/>
    <p:sldId id="657" r:id="rId33"/>
    <p:sldId id="628" r:id="rId34"/>
    <p:sldId id="624" r:id="rId35"/>
    <p:sldId id="625" r:id="rId36"/>
    <p:sldId id="626" r:id="rId37"/>
    <p:sldId id="627" r:id="rId38"/>
    <p:sldId id="586" r:id="rId39"/>
    <p:sldId id="629" r:id="rId40"/>
    <p:sldId id="630" r:id="rId41"/>
    <p:sldId id="631" r:id="rId42"/>
    <p:sldId id="632" r:id="rId43"/>
    <p:sldId id="633" r:id="rId44"/>
    <p:sldId id="634" r:id="rId45"/>
    <p:sldId id="635" r:id="rId46"/>
    <p:sldId id="636" r:id="rId47"/>
    <p:sldId id="637" r:id="rId48"/>
    <p:sldId id="638" r:id="rId49"/>
    <p:sldId id="639" r:id="rId50"/>
    <p:sldId id="640" r:id="rId51"/>
    <p:sldId id="658" r:id="rId52"/>
    <p:sldId id="686" r:id="rId5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74958" autoAdjust="0"/>
  </p:normalViewPr>
  <p:slideViewPr>
    <p:cSldViewPr>
      <p:cViewPr>
        <p:scale>
          <a:sx n="54" d="100"/>
          <a:sy n="54" d="100"/>
        </p:scale>
        <p:origin x="-1602" y="-84"/>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10-02T00:07:50.295" idx="2">
    <p:pos x="5512" y="3249"/>
    <p:text>Poner una definición más clara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7:59:56.774" idx="9">
    <p:pos x="10" y="10"/>
    <p:text> Organizar mejor esta diapositiva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4T13:40:16.034" idx="15">
    <p:pos x="10" y="10"/>
    <p:text>Crear un ejemplo de código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05/02/2013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blog.stevensanderson.com/2009/11/04/selective-unit-testing-costs-and-benefit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codeproject.com/Articles/5404/The-benefits-of-automated-unit-testin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onjava.com/pub/a/onjava/2003/04/02/javaxpckbk.html"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También</a:t>
            </a:r>
            <a:r>
              <a:rPr lang="es-PE" baseline="0" noProof="0" dirty="0" smtClean="0"/>
              <a:t> podemos observar que se ejecutan mucho más </a:t>
            </a:r>
            <a:r>
              <a:rPr lang="es-PE" baseline="0" noProof="0" dirty="0" err="1" smtClean="0"/>
              <a:t>rapido</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Por que esta discusión cual es el problema. </a:t>
            </a:r>
          </a:p>
          <a:p>
            <a:endParaRPr lang="es-PE" dirty="0" smtClean="0"/>
          </a:p>
          <a:p>
            <a:r>
              <a:rPr lang="es-PE" dirty="0" smtClean="0"/>
              <a:t>¿</a:t>
            </a:r>
            <a:r>
              <a:rPr lang="es-PE" baseline="0" dirty="0" smtClean="0"/>
              <a:t> Cuál es el problema? La realidad es q las clase tiene dependencias y esta clase tiene </a:t>
            </a:r>
            <a:r>
              <a:rPr lang="es-PE" baseline="0" dirty="0" err="1" smtClean="0"/>
              <a:t>depedencias</a:t>
            </a:r>
            <a:r>
              <a:rPr lang="es-PE" baseline="0" dirty="0" smtClean="0"/>
              <a:t> y </a:t>
            </a:r>
            <a:r>
              <a:rPr lang="es-PE" baseline="0" dirty="0" err="1" smtClean="0"/>
              <a:t>asu</a:t>
            </a:r>
            <a:r>
              <a:rPr lang="es-PE" baseline="0" dirty="0" smtClean="0"/>
              <a:t> vez más dependencias,</a:t>
            </a:r>
          </a:p>
          <a:p>
            <a:endParaRPr lang="es-PE" baseline="0" dirty="0" smtClean="0"/>
          </a:p>
          <a:p>
            <a:r>
              <a:rPr lang="es-PE" baseline="0" dirty="0" smtClean="0"/>
              <a:t>Si tenemos una clase asilada o en un extremo de la </a:t>
            </a:r>
            <a:r>
              <a:rPr lang="es-PE" baseline="0" dirty="0" err="1" smtClean="0"/>
              <a:t>jererquía</a:t>
            </a:r>
            <a:r>
              <a:rPr lang="es-PE" baseline="0" dirty="0" smtClean="0"/>
              <a:t> nadie me tiene que explicar como hacerlo por ejemplo </a:t>
            </a:r>
            <a:r>
              <a:rPr lang="es-PE" baseline="0" dirty="0" err="1" smtClean="0"/>
              <a:t>array.sort</a:t>
            </a:r>
            <a:r>
              <a:rPr lang="es-PE" baseline="0" dirty="0" smtClean="0"/>
              <a:t> es </a:t>
            </a:r>
            <a:r>
              <a:rPr lang="es-PE" baseline="0" dirty="0" err="1" smtClean="0"/>
              <a:t>facil</a:t>
            </a:r>
            <a:r>
              <a:rPr lang="es-PE" baseline="0" dirty="0" smtClean="0"/>
              <a:t>. Pero que pasa si estamos probando la página que registra clientes.</a:t>
            </a:r>
          </a:p>
          <a:p>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Por que en la realidad las cosas no son tan fáciles, las clases dentro de nuestras aplicaciones tienen dependencias para funcionar y estas dependencias a su vez tienen más dependencias.</a:t>
            </a:r>
            <a:endParaRPr lang="es-PE" sz="1200" dirty="0" smtClean="0"/>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Si separamos estas dos cosas, el </a:t>
            </a:r>
            <a:r>
              <a:rPr lang="es-PE" baseline="0" dirty="0" err="1" smtClean="0"/>
              <a:t>testing</a:t>
            </a:r>
            <a:r>
              <a:rPr lang="es-PE" baseline="0" dirty="0" smtClean="0"/>
              <a:t> es una </a:t>
            </a:r>
            <a:r>
              <a:rPr lang="es-PE" baseline="0" dirty="0" err="1" smtClean="0"/>
              <a:t>taréa</a:t>
            </a:r>
            <a:r>
              <a:rPr lang="es-PE" baseline="0" dirty="0" smtClean="0"/>
              <a:t> mucho más </a:t>
            </a:r>
            <a:r>
              <a:rPr lang="es-PE" baseline="0" dirty="0" err="1" smtClean="0"/>
              <a:t>facil</a:t>
            </a:r>
            <a:r>
              <a:rPr lang="es-PE" baseline="0" dirty="0" smtClean="0"/>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ayudan</a:t>
            </a:r>
            <a:r>
              <a:rPr lang="es-PE" baseline="0" dirty="0" smtClean="0"/>
              <a:t> a evitar escribir código repetitivo y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Flying people into space presents  interesting challenges to engineers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and astronauts, one of the more difficult being how to make sure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astronaut is ready to go into space and operate all the machinery. A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integration test for a space shuttle would require being in space, and that’s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obviously not a safe way to test astronauts. That’s why NASA has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simulators that mimic the surroundings of a space shuttle’s control deck,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which removes the external dependency of having to be in outer space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stub is an object that you use just to get your code passing. In stead of performing a calculation, you could just return a fixed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replacement instance will  not talk to the </a:t>
            </a:r>
            <a:r>
              <a:rPr lang="en-US" sz="1200" dirty="0" err="1" smtClean="0"/>
              <a:t>filesystem</a:t>
            </a:r>
            <a:r>
              <a:rPr lang="en-US" sz="1200" dirty="0" smtClean="0"/>
              <a:t> at all, which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breaks the dependency on the </a:t>
            </a:r>
            <a:r>
              <a:rPr lang="en-US" sz="1200" dirty="0" err="1" smtClean="0"/>
              <a:t>filesystem</a:t>
            </a:r>
            <a:r>
              <a:rPr lang="en-US" sz="1200" dirty="0" smtClean="0"/>
              <a:t>. Because we aren’t testing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that talks to the </a:t>
            </a:r>
            <a:r>
              <a:rPr lang="en-US" sz="1200" dirty="0" err="1" smtClean="0"/>
              <a:t>filesystem</a:t>
            </a:r>
            <a:r>
              <a:rPr lang="en-US" sz="1200" dirty="0" smtClean="0"/>
              <a:t>, but the code that calls this class, it’s OK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that stub class doesn’t do anything but make happy noises when run-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ning</a:t>
            </a:r>
            <a:r>
              <a:rPr lang="en-US" sz="1200" dirty="0" smtClean="0"/>
              <a:t> inside the test. Figure 3.4 shows the design after this alteration.</a:t>
            </a:r>
          </a:p>
          <a:p>
            <a:endParaRPr lang="es-PE" dirty="0" smtClean="0"/>
          </a:p>
          <a:p>
            <a:r>
              <a:rPr lang="es-PE" dirty="0" smtClean="0"/>
              <a:t>A</a:t>
            </a:r>
            <a:r>
              <a:rPr lang="es-PE" baseline="0" dirty="0" smtClean="0"/>
              <a:t> los valores de la clase reemplazada se les denomina </a:t>
            </a:r>
            <a:r>
              <a:rPr lang="es-PE" baseline="0" dirty="0" err="1" smtClean="0"/>
              <a:t>indirect</a:t>
            </a:r>
            <a:r>
              <a:rPr lang="es-PE" baseline="0" dirty="0" smtClean="0"/>
              <a:t> inputs.</a:t>
            </a: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also think of interaction testing as being “action-driven test-</a:t>
            </a:r>
          </a:p>
          <a:p>
            <a:r>
              <a:rPr lang="en-US" dirty="0" err="1" smtClean="0"/>
              <a:t>ing</a:t>
            </a:r>
            <a:r>
              <a:rPr lang="en-US" dirty="0" smtClean="0"/>
              <a:t>,” and state-based testing as being “result-driven testing.”  Action-</a:t>
            </a:r>
          </a:p>
          <a:p>
            <a:r>
              <a:rPr lang="en-US" dirty="0" smtClean="0"/>
              <a:t>driven means that you test a particular action an object takes (such as </a:t>
            </a:r>
          </a:p>
          <a:p>
            <a:r>
              <a:rPr lang="en-US" dirty="0" smtClean="0"/>
              <a:t>sending a message to another object). Result-driven means you test that </a:t>
            </a:r>
          </a:p>
          <a:p>
            <a:r>
              <a:rPr lang="en-US" dirty="0" smtClean="0"/>
              <a:t>some end result is now true (that a property value has changed, for </a:t>
            </a:r>
          </a:p>
          <a:p>
            <a:r>
              <a:rPr lang="en-US" dirty="0" smtClean="0"/>
              <a:t>example). It’s usually preferable to check the end results of objects, not </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Notar que el API</a:t>
            </a:r>
            <a:r>
              <a:rPr lang="es-PE" baseline="0" dirty="0" smtClean="0"/>
              <a:t> no hace diferencia entre </a:t>
            </a:r>
            <a:r>
              <a:rPr lang="es-PE" baseline="0" dirty="0" err="1" smtClean="0"/>
              <a:t>mocks</a:t>
            </a:r>
            <a:r>
              <a:rPr lang="es-PE" baseline="0" dirty="0" smtClean="0"/>
              <a:t> o </a:t>
            </a:r>
            <a:r>
              <a:rPr lang="es-PE" baseline="0" dirty="0" err="1" smtClean="0"/>
              <a:t>stubs</a:t>
            </a:r>
            <a:r>
              <a:rPr lang="es-PE" baseline="0" dirty="0" smtClean="0"/>
              <a:t> sino la diferencia está en como lo utilizamos.</a:t>
            </a:r>
          </a:p>
          <a:p>
            <a:r>
              <a:rPr lang="es-PE" baseline="0" dirty="0" smtClean="0"/>
              <a:t>Hablar sobre </a:t>
            </a:r>
            <a:r>
              <a:rPr lang="es-PE" baseline="0" dirty="0" err="1" smtClean="0"/>
              <a:t>mockear</a:t>
            </a:r>
            <a:r>
              <a:rPr lang="es-PE" baseline="0" dirty="0" smtClean="0"/>
              <a:t> tipos concretos.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Fake</a:t>
            </a:r>
            <a:r>
              <a:rPr lang="es-PE" dirty="0" smtClean="0"/>
              <a:t>: Implementaciones totalmente</a:t>
            </a:r>
            <a:r>
              <a:rPr lang="es-PE" baseline="0" dirty="0" smtClean="0"/>
              <a:t> funcionales que utilizan cierto atajo que no las hace apropiadas para producción.</a:t>
            </a:r>
          </a:p>
          <a:p>
            <a:endParaRPr lang="es-PE" baseline="0" dirty="0" smtClean="0"/>
          </a:p>
          <a:p>
            <a:r>
              <a:rPr lang="es-ES" sz="1200" dirty="0" err="1" smtClean="0"/>
              <a:t>Reemplazan</a:t>
            </a:r>
            <a:r>
              <a:rPr lang="es-ES" sz="1200" dirty="0" smtClean="0"/>
              <a:t> al real por razones diferentes a verificar salidas o comportamientos.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Testeabilidad, facilidad para realizar pruebas.</a:t>
            </a:r>
            <a:r>
              <a:rPr lang="es-PE" baseline="0" dirty="0" smtClean="0"/>
              <a:t> Si queremos que un código sea testeable, debemos escribirlo pensando en la testeabilidad.</a:t>
            </a:r>
          </a:p>
          <a:p>
            <a:pPr marL="0" indent="0">
              <a:buFontTx/>
              <a:buNone/>
            </a:pPr>
            <a:r>
              <a:rPr lang="en-US" i="1" dirty="0" smtClean="0"/>
              <a:t>Myth: Testability can be a plug-in.</a:t>
            </a:r>
            <a:r>
              <a:rPr lang="en-US" dirty="0" smtClean="0"/>
              <a:t> </a:t>
            </a:r>
            <a:br>
              <a:rPr lang="en-US" dirty="0" smtClean="0"/>
            </a:br>
            <a:r>
              <a:rPr lang="en-US" dirty="0" smtClean="0"/>
              <a:t>Testability is a way of ensuring quality. Just like quality cannot be added in a product as a separate ingredient, testability follows the same trend. It has to be gradually built into the product over time. </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testeabilidad </a:t>
            </a:r>
            <a:r>
              <a:rPr lang="es-PE" sz="1200" dirty="0" smtClean="0">
                <a:solidFill>
                  <a:srgbClr val="FF0000"/>
                </a:solidFill>
              </a:rPr>
              <a:t>no es un </a:t>
            </a:r>
            <a:r>
              <a:rPr lang="es-PE" sz="1200" dirty="0" err="1" smtClean="0">
                <a:solidFill>
                  <a:srgbClr val="FF0000"/>
                </a:solidFill>
              </a:rPr>
              <a:t>plug</a:t>
            </a:r>
            <a:r>
              <a:rPr lang="es-PE" sz="1200" dirty="0" smtClean="0">
                <a:solidFill>
                  <a:srgbClr val="FF0000"/>
                </a:solidFill>
              </a:rPr>
              <a:t>-in</a:t>
            </a:r>
            <a:r>
              <a:rPr lang="es-PE" sz="1200" dirty="0" smtClean="0"/>
              <a:t> y tiene que gradualmente incluirse en el producto a lo largo del tiempo.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Las</a:t>
            </a:r>
            <a:r>
              <a:rPr lang="es-PE" sz="2200" baseline="0" dirty="0" smtClean="0"/>
              <a:t> </a:t>
            </a:r>
            <a:r>
              <a:rPr lang="es-PE" sz="2200" baseline="0" dirty="0" err="1" smtClean="0"/>
              <a:t>metricas</a:t>
            </a:r>
            <a:r>
              <a:rPr lang="es-PE" sz="2200" baseline="0" dirty="0" smtClean="0"/>
              <a:t> son </a:t>
            </a:r>
            <a:r>
              <a:rPr lang="es-PE" sz="2200" baseline="0" dirty="0" err="1" smtClean="0"/>
              <a:t>escenciales</a:t>
            </a:r>
            <a:r>
              <a:rPr lang="es-PE" sz="2200" baseline="0" dirty="0" smtClean="0"/>
              <a:t> en casi todas las ciencias y actividades, ya que nos permiten objetiva y </a:t>
            </a:r>
            <a:r>
              <a:rPr lang="es-PE" sz="2200" baseline="0" dirty="0" err="1" smtClean="0"/>
              <a:t>quantitativamente</a:t>
            </a:r>
            <a:r>
              <a:rPr lang="es-PE" sz="2200" baseline="0" dirty="0" smtClean="0"/>
              <a:t> el estado de las cosas. Por ejemplo tenemos toda </a:t>
            </a:r>
            <a:r>
              <a:rPr lang="es-PE" sz="2200" baseline="0" dirty="0" err="1" smtClean="0"/>
              <a:t>clas</a:t>
            </a:r>
            <a:r>
              <a:rPr lang="es-PE" sz="2200" baseline="0" dirty="0" smtClean="0"/>
              <a:t> de métricas que van desde la planificación de tiempos y costos, desempeño personal , retorno de inversión.</a:t>
            </a:r>
          </a:p>
          <a:p>
            <a:pPr marL="342900" indent="-342900" defTabSz="357188">
              <a:buFontTx/>
              <a:buChar char="-"/>
            </a:pPr>
            <a:r>
              <a:rPr lang="es-PE" sz="2200" baseline="0" dirty="0" smtClean="0"/>
              <a:t>Balance Score </a:t>
            </a:r>
            <a:r>
              <a:rPr lang="es-PE" sz="2200" baseline="0" dirty="0" err="1" smtClean="0"/>
              <a:t>Card</a:t>
            </a:r>
            <a:endParaRPr lang="es-PE" sz="2200" baseline="0" dirty="0" smtClean="0"/>
          </a:p>
          <a:p>
            <a:pPr marL="342900" indent="-342900" defTabSz="357188">
              <a:buFontTx/>
              <a:buChar char="-"/>
            </a:pPr>
            <a:r>
              <a:rPr lang="es-PE" sz="2200" baseline="0" dirty="0" smtClean="0"/>
              <a:t>Puntos de Función</a:t>
            </a:r>
          </a:p>
          <a:p>
            <a:pPr marL="342900" indent="-342900" defTabSz="357188">
              <a:buFontTx/>
              <a:buChar char="-"/>
            </a:pPr>
            <a:r>
              <a:rPr lang="es-PE" sz="2200" baseline="0" dirty="0" smtClean="0"/>
              <a:t>Líneas de Código</a:t>
            </a:r>
          </a:p>
          <a:p>
            <a:pPr marL="0" indent="0" defTabSz="357188">
              <a:buNone/>
            </a:pPr>
            <a:endParaRPr lang="es-PE" sz="2200" dirty="0" smtClean="0"/>
          </a:p>
          <a:p>
            <a:pPr marL="0" indent="0" defTabSz="357188">
              <a:buNone/>
            </a:pPr>
            <a:r>
              <a:rPr lang="es-PE" sz="2200" dirty="0" smtClean="0"/>
              <a:t>Nos ayuda a cuantificar</a:t>
            </a:r>
            <a:r>
              <a:rPr lang="es-PE" sz="2200" baseline="0" dirty="0" smtClean="0"/>
              <a:t> si la aplicación ha logrado un nivel aceptable de calidad para poder ser entregada al usuario final. Nos ayuda a identificar cuales son las líneas exactas  que han sido ejercitadas por pruebas y más importante  cuales no, de tal manera que podamos identificar algún caso importante que necesite ser probado.</a:t>
            </a:r>
            <a:endParaRPr lang="es-PE" sz="2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baseline="0" noProof="0" dirty="0" smtClean="0"/>
              <a:t>Comenzamos con Eclipse y mientras va instalando el </a:t>
            </a:r>
            <a:r>
              <a:rPr lang="es-PE" baseline="0" noProof="0" dirty="0" err="1" smtClean="0"/>
              <a:t>plugin</a:t>
            </a:r>
            <a:r>
              <a:rPr lang="es-PE" baseline="0" noProof="0" dirty="0" smtClean="0"/>
              <a:t> nos vamos al VS</a:t>
            </a:r>
          </a:p>
          <a:p>
            <a:pPr marL="0" indent="0">
              <a:buFontTx/>
              <a:buNone/>
            </a:pPr>
            <a:endParaRPr lang="es-PE" baseline="0" noProof="0" dirty="0" smtClean="0"/>
          </a:p>
          <a:p>
            <a:pPr marL="0" indent="0">
              <a:buFontTx/>
              <a:buNone/>
            </a:pPr>
            <a:r>
              <a:rPr lang="es-PE" baseline="0" noProof="0" dirty="0" smtClean="0"/>
              <a:t>Eclipse (</a:t>
            </a:r>
            <a:r>
              <a:rPr lang="es-PE" baseline="0" noProof="0" dirty="0" err="1" smtClean="0"/>
              <a:t>eCobertura</a:t>
            </a:r>
            <a:r>
              <a:rPr lang="es-PE" baseline="0" noProof="0" dirty="0" smtClean="0"/>
              <a:t>):</a:t>
            </a:r>
          </a:p>
          <a:p>
            <a:pPr marL="171450" indent="-171450">
              <a:buFontTx/>
              <a:buChar char="-"/>
            </a:pPr>
            <a:r>
              <a:rPr lang="es-PE" baseline="0" noProof="0" dirty="0" err="1" smtClean="0"/>
              <a:t>Add</a:t>
            </a:r>
            <a:r>
              <a:rPr lang="es-PE" baseline="0" noProof="0" dirty="0" smtClean="0"/>
              <a:t> software </a:t>
            </a:r>
            <a:r>
              <a:rPr lang="es-PE" sz="1200" b="0" i="0" kern="1200" dirty="0" smtClean="0">
                <a:solidFill>
                  <a:schemeClr val="tx1"/>
                </a:solidFill>
                <a:effectLst/>
                <a:latin typeface="+mn-lt"/>
                <a:ea typeface="+mn-ea"/>
                <a:cs typeface="+mn-cs"/>
              </a:rPr>
              <a:t>http://ecobertura.johoop.de/update</a:t>
            </a:r>
          </a:p>
          <a:p>
            <a:pPr marL="171450" indent="-171450">
              <a:buFontTx/>
              <a:buChar char="-"/>
            </a:pPr>
            <a:r>
              <a:rPr lang="es-PE" sz="1200" b="0" i="0" kern="1200" dirty="0" smtClean="0">
                <a:solidFill>
                  <a:schemeClr val="tx1"/>
                </a:solidFill>
                <a:effectLst/>
                <a:latin typeface="+mn-lt"/>
                <a:ea typeface="+mn-ea"/>
                <a:cs typeface="+mn-cs"/>
              </a:rPr>
              <a:t>Clic</a:t>
            </a:r>
            <a:r>
              <a:rPr lang="es-PE" sz="1200" b="0" i="0" kern="1200" baseline="0" dirty="0" smtClean="0">
                <a:solidFill>
                  <a:schemeClr val="tx1"/>
                </a:solidFill>
                <a:effectLst/>
                <a:latin typeface="+mn-lt"/>
                <a:ea typeface="+mn-ea"/>
                <a:cs typeface="+mn-cs"/>
              </a:rPr>
              <a:t> derecho "</a:t>
            </a:r>
            <a:r>
              <a:rPr lang="es-PE" sz="1200" b="0" i="0" kern="1200" baseline="0" dirty="0" err="1" smtClean="0">
                <a:solidFill>
                  <a:schemeClr val="tx1"/>
                </a:solidFill>
                <a:effectLst/>
                <a:latin typeface="+mn-lt"/>
                <a:ea typeface="+mn-ea"/>
                <a:cs typeface="+mn-cs"/>
              </a:rPr>
              <a:t>Cover</a:t>
            </a:r>
            <a:r>
              <a:rPr lang="es-PE" sz="1200" b="0" i="0" kern="1200" baseline="0" dirty="0" smtClean="0">
                <a:solidFill>
                  <a:schemeClr val="tx1"/>
                </a:solidFill>
                <a:effectLst/>
                <a:latin typeface="+mn-lt"/>
                <a:ea typeface="+mn-ea"/>
                <a:cs typeface="+mn-cs"/>
              </a:rPr>
              <a:t> As" / </a:t>
            </a:r>
            <a:r>
              <a:rPr lang="es-PE" sz="1200" b="0" i="0" kern="1200" baseline="0" dirty="0" err="1" smtClean="0">
                <a:solidFill>
                  <a:schemeClr val="tx1"/>
                </a:solidFill>
                <a:effectLst/>
                <a:latin typeface="+mn-lt"/>
                <a:ea typeface="+mn-ea"/>
                <a:cs typeface="+mn-cs"/>
              </a:rPr>
              <a:t>JUnit</a:t>
            </a:r>
            <a:endParaRPr lang="es-PE" sz="1200" b="0" i="0" kern="1200" dirty="0" smtClean="0">
              <a:solidFill>
                <a:schemeClr val="tx1"/>
              </a:solidFill>
              <a:effectLst/>
              <a:latin typeface="+mn-lt"/>
              <a:ea typeface="+mn-ea"/>
              <a:cs typeface="+mn-cs"/>
            </a:endParaRPr>
          </a:p>
          <a:p>
            <a:pPr marL="171450" indent="-171450">
              <a:buFontTx/>
              <a:buChar char="-"/>
            </a:pPr>
            <a:r>
              <a:rPr lang="es-PE" sz="1200" b="0" i="0" kern="1200" baseline="0" noProof="0" dirty="0" smtClean="0">
                <a:solidFill>
                  <a:schemeClr val="tx1"/>
                </a:solidFill>
                <a:effectLst/>
                <a:latin typeface="+mn-lt"/>
                <a:ea typeface="+mn-ea"/>
                <a:cs typeface="+mn-cs"/>
              </a:rPr>
              <a:t>Para ver los resultados: Show View / Cobertura</a:t>
            </a:r>
          </a:p>
          <a:p>
            <a:pPr marL="171450" indent="-171450">
              <a:buFontTx/>
              <a:buChar char="-"/>
            </a:pPr>
            <a:endParaRPr lang="es-PE" sz="1200" b="0" i="0" kern="1200" baseline="0" noProof="0" dirty="0" smtClean="0">
              <a:solidFill>
                <a:schemeClr val="tx1"/>
              </a:solidFill>
              <a:effectLst/>
              <a:latin typeface="+mn-lt"/>
              <a:ea typeface="+mn-ea"/>
              <a:cs typeface="+mn-cs"/>
            </a:endParaRPr>
          </a:p>
          <a:p>
            <a:pPr marL="0" indent="0">
              <a:buFontTx/>
              <a:buNone/>
            </a:pPr>
            <a:r>
              <a:rPr lang="es-PE" noProof="0" dirty="0" smtClean="0"/>
              <a:t>VS2010</a:t>
            </a:r>
            <a:r>
              <a:rPr lang="es-PE" baseline="0" noProof="0" dirty="0" smtClean="0"/>
              <a:t> </a:t>
            </a:r>
            <a:r>
              <a:rPr lang="es-PE" baseline="0" noProof="0" dirty="0" err="1" smtClean="0"/>
              <a:t>premium</a:t>
            </a:r>
            <a:r>
              <a:rPr lang="es-PE" baseline="0" noProof="0" dirty="0" smtClean="0"/>
              <a:t> para arriba:</a:t>
            </a:r>
          </a:p>
          <a:p>
            <a:pPr marL="171450" indent="-171450">
              <a:buFontTx/>
              <a:buChar char="-"/>
            </a:pPr>
            <a:r>
              <a:rPr lang="es-PE" baseline="0" noProof="0" dirty="0" smtClean="0"/>
              <a:t>Activar en local </a:t>
            </a:r>
            <a:r>
              <a:rPr lang="es-PE" baseline="0" noProof="0" dirty="0" err="1" smtClean="0"/>
              <a:t>setting</a:t>
            </a:r>
            <a:r>
              <a:rPr lang="es-PE" baseline="0" noProof="0" dirty="0" smtClean="0"/>
              <a:t>/ data and </a:t>
            </a:r>
            <a:r>
              <a:rPr lang="es-PE" baseline="0" noProof="0" dirty="0" err="1" smtClean="0"/>
              <a:t>diagnostics</a:t>
            </a:r>
            <a:r>
              <a:rPr lang="es-PE" baseline="0" noProof="0" dirty="0" smtClean="0"/>
              <a:t>.</a:t>
            </a:r>
          </a:p>
          <a:p>
            <a:pPr marL="171450" indent="-171450">
              <a:buFontTx/>
              <a:buChar char="-"/>
            </a:pPr>
            <a:r>
              <a:rPr lang="es-PE" baseline="0" noProof="0" dirty="0" smtClean="0"/>
              <a:t>Configurar las </a:t>
            </a:r>
            <a:r>
              <a:rPr lang="es-PE" baseline="0" noProof="0" dirty="0" err="1" smtClean="0"/>
              <a:t>ddls</a:t>
            </a:r>
            <a:r>
              <a:rPr lang="es-PE" baseline="0" noProof="0" dirty="0" smtClean="0"/>
              <a:t> (no considerar las </a:t>
            </a:r>
            <a:r>
              <a:rPr lang="es-PE" baseline="0" noProof="0" dirty="0" err="1" smtClean="0"/>
              <a:t>dlls</a:t>
            </a:r>
            <a:r>
              <a:rPr lang="es-PE" baseline="0" noProof="0" dirty="0" smtClean="0"/>
              <a:t> de los test)</a:t>
            </a:r>
          </a:p>
          <a:p>
            <a:pPr marL="171450" indent="-171450">
              <a:buFontTx/>
              <a:buChar char="-"/>
            </a:pPr>
            <a:r>
              <a:rPr lang="es-PE" baseline="0" noProof="0" dirty="0" smtClean="0"/>
              <a:t>Ejecutar los test de la forma tradicional y dirigirse al panel de </a:t>
            </a:r>
            <a:r>
              <a:rPr lang="es-PE" baseline="0" noProof="0" dirty="0" err="1" smtClean="0"/>
              <a:t>code</a:t>
            </a:r>
            <a:r>
              <a:rPr lang="es-PE" baseline="0" noProof="0" dirty="0" smtClean="0"/>
              <a:t> </a:t>
            </a:r>
            <a:r>
              <a:rPr lang="es-PE" baseline="0" noProof="0" dirty="0" err="1" smtClean="0"/>
              <a:t>coverage</a:t>
            </a:r>
            <a:r>
              <a:rPr lang="es-PE" baseline="0" noProof="0" dirty="0" smtClean="0"/>
              <a:t>.</a:t>
            </a:r>
          </a:p>
          <a:p>
            <a:pPr marL="0" indent="0">
              <a:buFontTx/>
              <a:buNone/>
            </a:pPr>
            <a:endParaRPr lang="es-PE" baseline="0" noProof="0" dirty="0" smtClean="0"/>
          </a:p>
          <a:p>
            <a:pPr marL="0" indent="0">
              <a:buFontTx/>
              <a:buNone/>
            </a:pPr>
            <a:endParaRPr lang="es-PE" baseline="0" noProof="0" dirty="0" smtClean="0"/>
          </a:p>
          <a:p>
            <a:pPr marL="0" indent="0">
              <a:buFontTx/>
              <a:buNone/>
            </a:pPr>
            <a:r>
              <a:rPr lang="es-PE" baseline="0" noProof="0" dirty="0" err="1" smtClean="0"/>
              <a:t>Ncrunch</a:t>
            </a:r>
            <a:r>
              <a:rPr lang="es-PE" baseline="0" noProof="0" dirty="0" smtClean="0"/>
              <a:t>: </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Hay que recordar que esta</a:t>
            </a:r>
            <a:r>
              <a:rPr lang="es-PE" sz="2200" baseline="0" dirty="0" smtClean="0"/>
              <a:t> métrica determina si por lo menos un test ha pasado por ahí, pero será suficiente pasar una única vez por un camino. </a:t>
            </a:r>
          </a:p>
          <a:p>
            <a:pPr marL="0" indent="0" defTabSz="357188">
              <a:buNone/>
            </a:pPr>
            <a:endParaRPr lang="es-PE" sz="2200" baseline="0" dirty="0" smtClean="0"/>
          </a:p>
          <a:p>
            <a:pPr marL="0" indent="0" defTabSz="357188">
              <a:buNone/>
            </a:pPr>
            <a:r>
              <a:rPr lang="en-US" sz="1200" b="0" i="0" kern="1200" dirty="0" smtClean="0">
                <a:solidFill>
                  <a:schemeClr val="tx1"/>
                </a:solidFill>
                <a:effectLst/>
                <a:latin typeface="+mn-lt"/>
                <a:ea typeface="+mn-ea"/>
                <a:cs typeface="+mn-cs"/>
              </a:rPr>
              <a:t>The point of this whole anecdote is that you should try and not focus on the coverage percentage </a:t>
            </a:r>
            <a:r>
              <a:rPr lang="en-US" sz="1200" b="0" i="1" kern="1200" dirty="0" smtClean="0">
                <a:solidFill>
                  <a:schemeClr val="tx1"/>
                </a:solidFill>
                <a:effectLst/>
                <a:latin typeface="+mn-lt"/>
                <a:ea typeface="+mn-ea"/>
                <a:cs typeface="+mn-cs"/>
              </a:rPr>
              <a:t>per se</a:t>
            </a:r>
            <a:r>
              <a:rPr lang="en-US" sz="1200" b="0" i="0" kern="1200" dirty="0" smtClean="0">
                <a:solidFill>
                  <a:schemeClr val="tx1"/>
                </a:solidFill>
                <a:effectLst/>
                <a:latin typeface="+mn-lt"/>
                <a:ea typeface="+mn-ea"/>
                <a:cs typeface="+mn-cs"/>
              </a:rPr>
              <a:t>, or try to find an arbitrary number for it, but instead focus on having as much logic and functionality tested as is humanly possible.</a:t>
            </a:r>
            <a:endParaRPr lang="es-PE" sz="2200" baseline="0" dirty="0" smtClean="0"/>
          </a:p>
          <a:p>
            <a:pPr marL="0" indent="0" defTabSz="357188">
              <a:buNone/>
            </a:pPr>
            <a:endParaRPr lang="es-PE" sz="2200" baseline="0" dirty="0" smtClean="0"/>
          </a:p>
          <a:p>
            <a:pPr fontAlgn="base"/>
            <a:r>
              <a:rPr lang="en-US" sz="1200" b="0" i="0" kern="1200" dirty="0" smtClean="0">
                <a:solidFill>
                  <a:schemeClr val="tx1"/>
                </a:solidFill>
                <a:effectLst/>
                <a:latin typeface="+mn-lt"/>
                <a:ea typeface="+mn-ea"/>
                <a:cs typeface="+mn-cs"/>
              </a:rPr>
              <a:t>CC &lt; 15 : acceptable</a:t>
            </a:r>
          </a:p>
          <a:p>
            <a:pPr fontAlgn="base"/>
            <a:r>
              <a:rPr lang="en-US" sz="1200" b="0" i="0" kern="1200" dirty="0" smtClean="0">
                <a:solidFill>
                  <a:schemeClr val="tx1"/>
                </a:solidFill>
                <a:effectLst/>
                <a:latin typeface="+mn-lt"/>
                <a:ea typeface="+mn-ea"/>
                <a:cs typeface="+mn-cs"/>
              </a:rPr>
              <a:t>15 &lt; CC &lt; 20 : borderline</a:t>
            </a:r>
          </a:p>
          <a:p>
            <a:pPr fontAlgn="base"/>
            <a:r>
              <a:rPr lang="en-US" sz="1200" b="0" i="0" kern="1200" dirty="0" smtClean="0">
                <a:solidFill>
                  <a:schemeClr val="tx1"/>
                </a:solidFill>
                <a:effectLst/>
                <a:latin typeface="+mn-lt"/>
                <a:ea typeface="+mn-ea"/>
                <a:cs typeface="+mn-cs"/>
              </a:rPr>
              <a:t>20 &lt;= CC : too high</a:t>
            </a:r>
          </a:p>
          <a:p>
            <a:pPr marL="0" indent="0" defTabSz="357188">
              <a:buNone/>
            </a:pPr>
            <a:endParaRPr lang="es-PE" sz="2200" baseline="0" dirty="0" smtClean="0"/>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http://blog.stevensanderson.com/2009/11/04/selective-unit-testing-costs-and-benefits/</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err="1" smtClean="0">
                <a:solidFill>
                  <a:schemeClr val="tx1"/>
                </a:solidFill>
                <a:effectLst/>
                <a:latin typeface="+mn-lt"/>
                <a:ea typeface="+mn-ea"/>
                <a:cs typeface="+mn-cs"/>
              </a:rPr>
              <a:t>Lograr</a:t>
            </a:r>
            <a:r>
              <a:rPr lang="en-US" sz="1200" b="0" i="0" u="sng" kern="1200" dirty="0" smtClean="0">
                <a:solidFill>
                  <a:schemeClr val="tx1"/>
                </a:solidFill>
                <a:effectLst/>
                <a:latin typeface="+mn-lt"/>
                <a:ea typeface="+mn-ea"/>
                <a:cs typeface="+mn-cs"/>
              </a:rPr>
              <a:t> un balance </a:t>
            </a:r>
            <a:r>
              <a:rPr lang="en-US" sz="1200" b="0" i="0" u="sng" kern="1200" dirty="0" err="1" smtClean="0">
                <a:solidFill>
                  <a:schemeClr val="tx1"/>
                </a:solidFill>
                <a:effectLst/>
                <a:latin typeface="+mn-lt"/>
                <a:ea typeface="+mn-ea"/>
                <a:cs typeface="+mn-cs"/>
              </a:rPr>
              <a:t>costo</a:t>
            </a:r>
            <a:r>
              <a:rPr lang="en-US" sz="1200" b="0" i="0" u="sng" kern="1200" baseline="0" dirty="0" smtClean="0">
                <a:solidFill>
                  <a:schemeClr val="tx1"/>
                </a:solidFill>
                <a:effectLst/>
                <a:latin typeface="+mn-lt"/>
                <a:ea typeface="+mn-ea"/>
                <a:cs typeface="+mn-cs"/>
              </a:rPr>
              <a:t> – </a:t>
            </a:r>
            <a:r>
              <a:rPr lang="en-US" sz="1200" b="0" i="0" u="sng" kern="1200" baseline="0" dirty="0" err="1" smtClean="0">
                <a:solidFill>
                  <a:schemeClr val="tx1"/>
                </a:solidFill>
                <a:effectLst/>
                <a:latin typeface="+mn-lt"/>
                <a:ea typeface="+mn-ea"/>
                <a:cs typeface="+mn-cs"/>
              </a:rPr>
              <a:t>beneficio</a:t>
            </a:r>
            <a:r>
              <a:rPr lang="en-US" sz="1200" b="0" i="0" u="sng" kern="1200" baseline="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Trival</a:t>
            </a:r>
            <a:r>
              <a:rPr lang="en-US" sz="1200" b="1" i="0" kern="1200" dirty="0" smtClean="0">
                <a:solidFill>
                  <a:schemeClr val="tx1"/>
                </a:solidFill>
                <a:effectLst/>
                <a:latin typeface="+mn-lt"/>
                <a:ea typeface="+mn-ea"/>
                <a:cs typeface="+mn-cs"/>
              </a:rPr>
              <a:t> code with few dependencies (bottom left)</a:t>
            </a:r>
            <a:r>
              <a:rPr lang="en-US" sz="1200" b="0" i="0" kern="1200" dirty="0" smtClean="0">
                <a:solidFill>
                  <a:schemeClr val="tx1"/>
                </a:solidFill>
                <a:effectLst/>
                <a:latin typeface="+mn-lt"/>
                <a:ea typeface="+mn-ea"/>
                <a:cs typeface="+mn-cs"/>
              </a:rPr>
              <a:t>. We needn’t worry about this code. In cost-benefit terms, it doesn’t matter whether you unit test it or not.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b="0" i="0" kern="1200" dirty="0" smtClean="0">
                <a:solidFill>
                  <a:schemeClr val="tx1"/>
                </a:solidFill>
                <a:effectLst/>
                <a:latin typeface="+mn-lt"/>
                <a:ea typeface="+mn-ea"/>
                <a:cs typeface="+mn-cs"/>
              </a:rPr>
              <a:t>Por ejemplo </a:t>
            </a:r>
            <a:r>
              <a:rPr lang="es-PE" sz="1200" b="0" i="0" kern="1200" dirty="0" err="1" smtClean="0">
                <a:solidFill>
                  <a:schemeClr val="tx1"/>
                </a:solidFill>
                <a:effectLst/>
                <a:latin typeface="+mn-lt"/>
                <a:ea typeface="+mn-ea"/>
                <a:cs typeface="+mn-cs"/>
              </a:rPr>
              <a:t>getters</a:t>
            </a:r>
            <a:r>
              <a:rPr lang="es-PE" sz="1200" b="0" i="0" kern="1200" dirty="0" smtClean="0">
                <a:solidFill>
                  <a:schemeClr val="tx1"/>
                </a:solidFill>
                <a:effectLst/>
                <a:latin typeface="+mn-lt"/>
                <a:ea typeface="+mn-ea"/>
                <a:cs typeface="+mn-cs"/>
              </a:rPr>
              <a:t> o </a:t>
            </a:r>
            <a:r>
              <a:rPr lang="es-PE" sz="1200" b="0" i="0" kern="1200" dirty="0" err="1" smtClean="0">
                <a:solidFill>
                  <a:schemeClr val="tx1"/>
                </a:solidFill>
                <a:effectLst/>
                <a:latin typeface="+mn-lt"/>
                <a:ea typeface="+mn-ea"/>
                <a:cs typeface="+mn-cs"/>
              </a:rPr>
              <a:t>setters</a:t>
            </a:r>
            <a:r>
              <a:rPr lang="es-PE" sz="1200" b="0" i="0" kern="1200" dirty="0" smtClean="0">
                <a:solidFill>
                  <a:schemeClr val="tx1"/>
                </a:solidFill>
                <a:effectLst/>
                <a:latin typeface="+mn-lt"/>
                <a:ea typeface="+mn-ea"/>
                <a:cs typeface="+mn-cs"/>
              </a:rPr>
              <a:t> o propiedades solo devuelven los datos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Complex code with few dependencies (top left)</a:t>
            </a:r>
            <a:r>
              <a:rPr lang="en-US" sz="1200" b="0" i="0" kern="1200" dirty="0" smtClean="0">
                <a:solidFill>
                  <a:schemeClr val="tx1"/>
                </a:solidFill>
                <a:effectLst/>
                <a:latin typeface="+mn-lt"/>
                <a:ea typeface="+mn-ea"/>
                <a:cs typeface="+mn-cs"/>
              </a:rPr>
              <a:t>. Typically this means self-contained algorithms for business rules or for things like sorting or parsing data. This cost-benefit argument goes strongly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unit testing</a:t>
            </a:r>
            <a:r>
              <a:rPr lang="en-US" sz="1200" b="0" i="0" kern="1200" dirty="0" smtClean="0">
                <a:solidFill>
                  <a:schemeClr val="tx1"/>
                </a:solidFill>
                <a:effectLst/>
                <a:latin typeface="+mn-lt"/>
                <a:ea typeface="+mn-ea"/>
                <a:cs typeface="+mn-cs"/>
              </a:rPr>
              <a:t> this code, because it’s cheap to do and highly beneficial.</a:t>
            </a:r>
          </a:p>
          <a:p>
            <a:r>
              <a:rPr lang="en-US" sz="1200" b="1" i="0" kern="1200" dirty="0" smtClean="0">
                <a:solidFill>
                  <a:schemeClr val="tx1"/>
                </a:solidFill>
                <a:effectLst/>
                <a:latin typeface="+mn-lt"/>
                <a:ea typeface="+mn-ea"/>
                <a:cs typeface="+mn-cs"/>
              </a:rPr>
              <a:t>Trivial code with many dependencies (bottom right)</a:t>
            </a:r>
            <a:r>
              <a:rPr lang="en-US" sz="1200" b="0" i="0" kern="1200" dirty="0" smtClean="0">
                <a:solidFill>
                  <a:schemeClr val="tx1"/>
                </a:solidFill>
                <a:effectLst/>
                <a:latin typeface="+mn-lt"/>
                <a:ea typeface="+mn-ea"/>
                <a:cs typeface="+mn-cs"/>
              </a:rPr>
              <a:t>. I’ve </a:t>
            </a:r>
            <a:r>
              <a:rPr lang="en-US" sz="1200" b="0" i="0" kern="1200" dirty="0" err="1" smtClean="0">
                <a:solidFill>
                  <a:schemeClr val="tx1"/>
                </a:solidFill>
                <a:effectLst/>
                <a:latin typeface="+mn-lt"/>
                <a:ea typeface="+mn-ea"/>
                <a:cs typeface="+mn-cs"/>
              </a:rPr>
              <a:t>labelled</a:t>
            </a:r>
            <a:r>
              <a:rPr lang="en-US" sz="1200" b="0" i="0" kern="1200" dirty="0" smtClean="0">
                <a:solidFill>
                  <a:schemeClr val="tx1"/>
                </a:solidFill>
                <a:effectLst/>
                <a:latin typeface="+mn-lt"/>
                <a:ea typeface="+mn-ea"/>
                <a:cs typeface="+mn-cs"/>
              </a:rPr>
              <a:t> this quadrant “coordinators”, because these code units tend to glue together and orchestrate interactions between other code units. This cost-benefit argument is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not unit testing</a:t>
            </a:r>
            <a:r>
              <a:rPr lang="en-US" sz="1200" b="0" i="0" kern="1200" dirty="0" smtClean="0">
                <a:solidFill>
                  <a:schemeClr val="tx1"/>
                </a:solidFill>
                <a:effectLst/>
                <a:latin typeface="+mn-lt"/>
                <a:ea typeface="+mn-ea"/>
                <a:cs typeface="+mn-cs"/>
              </a:rPr>
              <a:t> this code: it’s expensive to do and yields little practical benefit. Your time is finite; spend it more effectively elsewhere.</a:t>
            </a:r>
          </a:p>
          <a:p>
            <a:r>
              <a:rPr lang="en-US" sz="1200" b="1" i="0" kern="1200" dirty="0" smtClean="0">
                <a:solidFill>
                  <a:schemeClr val="tx1"/>
                </a:solidFill>
                <a:effectLst/>
                <a:latin typeface="+mn-lt"/>
                <a:ea typeface="+mn-ea"/>
                <a:cs typeface="+mn-cs"/>
              </a:rPr>
              <a:t>Complex code with many dependencies (top right)</a:t>
            </a:r>
            <a:r>
              <a:rPr lang="en-US" sz="1200" b="0" i="0" kern="1200" dirty="0" smtClean="0">
                <a:solidFill>
                  <a:schemeClr val="tx1"/>
                </a:solidFill>
                <a:effectLst/>
                <a:latin typeface="+mn-lt"/>
                <a:ea typeface="+mn-ea"/>
                <a:cs typeface="+mn-cs"/>
              </a:rPr>
              <a:t>. This code is very expensive to write with unit tests, but too risky to write without. Usually you can sidestep this dilemma by decomposing the code into two parts: the complex logic (algorithm) and the bit that interacts with many dependencies (coordinator).</a:t>
            </a:r>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34</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lo venimos haciendo solo que no estamos muy consientes de ellos.</a:t>
            </a:r>
          </a:p>
          <a:p>
            <a:endParaRPr lang="es-PE" dirty="0" smtClean="0"/>
          </a:p>
          <a:p>
            <a:r>
              <a:rPr lang="es-PE" dirty="0" smtClean="0"/>
              <a:t>Escribimos</a:t>
            </a:r>
            <a:r>
              <a:rPr lang="es-PE" baseline="0" dirty="0" smtClean="0"/>
              <a:t> una funcionalidad.</a:t>
            </a:r>
          </a:p>
          <a:p>
            <a:r>
              <a:rPr lang="es-PE" baseline="0" dirty="0" smtClean="0"/>
              <a:t>Ejecutamos el programa.</a:t>
            </a:r>
          </a:p>
          <a:p>
            <a:r>
              <a:rPr lang="es-PE" baseline="0" dirty="0" smtClean="0"/>
              <a:t>Escribimos una funcionalidad</a:t>
            </a:r>
          </a:p>
          <a:p>
            <a:r>
              <a:rPr lang="es-PE" baseline="0" dirty="0" smtClean="0"/>
              <a:t>….</a:t>
            </a:r>
          </a:p>
          <a:p>
            <a:endParaRPr lang="es-PE" baseline="0" dirty="0" smtClean="0"/>
          </a:p>
          <a:p>
            <a:r>
              <a:rPr lang="es-PE" baseline="0" dirty="0" smtClean="0"/>
              <a:t>En vez de ejecutar el programa manualmente( no repetible, toma mucho tiempo, </a:t>
            </a:r>
            <a:r>
              <a:rPr lang="es-PE" baseline="0" dirty="0" err="1" smtClean="0"/>
              <a:t>etc</a:t>
            </a:r>
            <a:r>
              <a:rPr lang="es-PE" baseline="0" dirty="0" smtClean="0"/>
              <a:t>) </a:t>
            </a:r>
            <a:r>
              <a:rPr lang="es-PE" baseline="0" dirty="0" err="1" smtClean="0"/>
              <a:t>xq</a:t>
            </a:r>
            <a:r>
              <a:rPr lang="es-PE" baseline="0" dirty="0" smtClean="0"/>
              <a:t> no escribimos un pequeñito programa automatizado que haga lo mismo.</a:t>
            </a:r>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35</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En general </a:t>
            </a:r>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decir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lso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beneficios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hacer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más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realizar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funcional</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diseño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conocemos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curva</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entonces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cuando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facilitamos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significa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minimizando</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costo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lo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brinda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bastantes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flexibilidad</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nuestro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proceso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desarrollo</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s-PE" dirty="0" smtClean="0">
                <a:hlinkClick r:id="rId3"/>
              </a:rPr>
              <a:t>http://www.codeproject.com/Articles/5404/The-benefits-of-automated-unit-testing</a:t>
            </a:r>
            <a:endParaRPr lang="es-PE" dirty="0" smtClean="0"/>
          </a:p>
          <a:p>
            <a:r>
              <a:rPr lang="es-PE" dirty="0" smtClean="0">
                <a:hlinkClick r:id="rId4"/>
              </a:rPr>
              <a:t>http://onjava.com/pub/a/onjava/2003/04/02/javaxpckbk.html</a:t>
            </a:r>
            <a:endParaRPr lang="en-US" sz="1200" b="0" i="0" kern="1200" dirty="0" smtClean="0">
              <a:solidFill>
                <a:schemeClr val="tx1"/>
              </a:solidFill>
              <a:effectLst/>
              <a:latin typeface="+mn-lt"/>
              <a:ea typeface="+mn-ea"/>
              <a:cs typeface="+mn-cs"/>
            </a:endParaRPr>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Guide </a:t>
            </a:r>
            <a:r>
              <a:rPr lang="es-PE" sz="1200" dirty="0" err="1" smtClean="0"/>
              <a:t>Writing</a:t>
            </a:r>
            <a:r>
              <a:rPr lang="es-PE" sz="1200" dirty="0" smtClean="0"/>
              <a:t> Testeable </a:t>
            </a:r>
            <a:r>
              <a:rPr lang="es-PE" sz="1200" dirty="0" err="1" smtClean="0"/>
              <a:t>Code</a:t>
            </a:r>
            <a:r>
              <a:rPr lang="es-PE" sz="1200" dirty="0" smtClean="0"/>
              <a:t>:</a:t>
            </a:r>
            <a:br>
              <a:rPr lang="es-PE" sz="1200" dirty="0" smtClean="0"/>
            </a:br>
            <a:r>
              <a:rPr lang="es-PE" sz="1200" dirty="0" smtClean="0">
                <a:hlinkClick r:id="rId3"/>
              </a:rPr>
              <a:t>http://misko.hevery.com/attachments/Guide-Writing%20Testable%20Code.pdf</a:t>
            </a:r>
            <a:endParaRPr lang="es-PE" sz="120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39</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a:t>
            </a:r>
            <a:r>
              <a:rPr lang="es-PE" baseline="0" noProof="0" dirty="0" smtClean="0"/>
              <a:t> que modificar en el ejercicio:</a:t>
            </a:r>
          </a:p>
          <a:p>
            <a:r>
              <a:rPr lang="es-PE" baseline="0" noProof="0" dirty="0" smtClean="0"/>
              <a:t>Segundo Test:</a:t>
            </a:r>
          </a:p>
          <a:p>
            <a:pPr marL="0" indent="0">
              <a:buFontTx/>
              <a:buNone/>
            </a:pPr>
            <a:r>
              <a:rPr lang="es-PE" baseline="0" noProof="0" dirty="0" smtClean="0"/>
              <a:t>Cambiar el 110 por 120 en el segundo test.</a:t>
            </a:r>
          </a:p>
          <a:p>
            <a:pPr marL="0" indent="0">
              <a:buFontTx/>
              <a:buNone/>
            </a:pPr>
            <a:r>
              <a:rPr lang="es-PE" baseline="0" noProof="0" dirty="0" smtClean="0"/>
              <a:t>- Que pasa perdemos la conexión a la BD.</a:t>
            </a:r>
          </a:p>
          <a:p>
            <a:pPr marL="171450" indent="-171450">
              <a:buFontTx/>
              <a:buChar char="-"/>
            </a:pPr>
            <a:r>
              <a:rPr lang="es-PE" baseline="0" noProof="0" dirty="0" smtClean="0"/>
              <a:t>Como sabemos cuál es el descuento aplicado?, que pasa si alguien cambia este valor en la BD?</a:t>
            </a:r>
          </a:p>
          <a:p>
            <a:pPr marL="0" indent="0">
              <a:buFontTx/>
              <a:buNone/>
            </a:pPr>
            <a:endParaRPr lang="es-PE" baseline="0" noProof="0" dirty="0"/>
          </a:p>
          <a:p>
            <a:r>
              <a:rPr lang="es-PE" noProof="0" dirty="0" smtClean="0"/>
              <a:t>El</a:t>
            </a:r>
            <a:r>
              <a:rPr lang="es-PE" baseline="0" noProof="0" dirty="0" smtClean="0"/>
              <a:t> problema del segundo es:</a:t>
            </a:r>
          </a:p>
          <a:p>
            <a:pPr marL="171450" indent="-171450">
              <a:buFontTx/>
              <a:buChar char="-"/>
            </a:pPr>
            <a:r>
              <a:rPr lang="es-PE" baseline="0" noProof="0" dirty="0" smtClean="0"/>
              <a:t>Ya no es un </a:t>
            </a:r>
            <a:r>
              <a:rPr lang="es-PE" baseline="0" noProof="0" dirty="0" err="1" smtClean="0"/>
              <a:t>tests</a:t>
            </a:r>
            <a:r>
              <a:rPr lang="es-PE" baseline="0" noProof="0" dirty="0" smtClean="0"/>
              <a:t> unitario</a:t>
            </a:r>
          </a:p>
          <a:p>
            <a:pPr marL="171450" indent="-171450">
              <a:buFontTx/>
              <a:buChar char="-"/>
            </a:pPr>
            <a:r>
              <a:rPr lang="es-PE" baseline="0" noProof="0" dirty="0" smtClean="0"/>
              <a:t>Necesita una configuración para correr</a:t>
            </a:r>
          </a:p>
          <a:p>
            <a:pPr marL="171450" indent="-171450">
              <a:buFontTx/>
              <a:buChar char="-"/>
            </a:pPr>
            <a:r>
              <a:rPr lang="es-PE" baseline="0" noProof="0" dirty="0" smtClean="0"/>
              <a:t>Tenemos que mirar inclusive cuales son los valores que están en la </a:t>
            </a:r>
            <a:r>
              <a:rPr lang="es-PE" baseline="0" noProof="0" dirty="0" err="1" smtClean="0"/>
              <a:t>bd</a:t>
            </a:r>
            <a:r>
              <a:rPr lang="es-PE" baseline="0" noProof="0" dirty="0" smtClean="0"/>
              <a:t> para poder escribir el aserto correcto y esos valores pueden cambiar o ser diferentes dependiendo de la máquina o la persona, por lo que el test podría fallar por motivos que son su propia lógica.</a:t>
            </a:r>
          </a:p>
          <a:p>
            <a:pPr marL="0" indent="0">
              <a:buFontTx/>
              <a:buNone/>
            </a:pPr>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Miremos la imagen, la clase </a:t>
            </a:r>
            <a:r>
              <a:rPr lang="es-PE" dirty="0" err="1" smtClean="0"/>
              <a:t>OrderServices</a:t>
            </a:r>
            <a:r>
              <a:rPr lang="es-PE" dirty="0" smtClean="0"/>
              <a:t> depende directamente de la </a:t>
            </a:r>
            <a:r>
              <a:rPr lang="es-PE" dirty="0" err="1" smtClean="0"/>
              <a:t>DataAccess</a:t>
            </a:r>
            <a:r>
              <a:rPr lang="es-PE" baseline="0" dirty="0" smtClean="0"/>
              <a:t> </a:t>
            </a:r>
            <a:r>
              <a:rPr lang="es-PE" dirty="0" smtClean="0"/>
              <a:t>por lo que conoce muchos</a:t>
            </a:r>
            <a:r>
              <a:rPr lang="es-PE" baseline="0" dirty="0" smtClean="0"/>
              <a:t> detalles de la clase, por lo tanto se encuentra acoplado a esta clase.</a:t>
            </a:r>
          </a:p>
          <a:p>
            <a:r>
              <a:rPr lang="es-PE" baseline="0" dirty="0" smtClean="0"/>
              <a:t>Pero este acoplamiento lleva a otro problema mayor, que nuestras clases de alto nivel son más frágiles a los cambios que se puedan realizar en las de bajo nivel.</a:t>
            </a:r>
          </a:p>
          <a:p>
            <a:endParaRPr lang="es-PE" baseline="0" dirty="0" smtClean="0"/>
          </a:p>
          <a:p>
            <a:r>
              <a:rPr lang="es-PE" baseline="0" dirty="0" smtClean="0"/>
              <a:t>Esto significa que la clase </a:t>
            </a:r>
            <a:r>
              <a:rPr lang="es-PE" baseline="0" dirty="0" err="1" smtClean="0"/>
              <a:t>OrderServices</a:t>
            </a:r>
            <a:r>
              <a:rPr lang="es-PE" baseline="0" dirty="0" smtClean="0"/>
              <a:t> solo conoce un contrato contra la clase real, no sabe la implementación real de como se accederán a los datos sino únicamente que es posible hacerlo. Con esto estamos lograr desacoplar las 2 clases ya no se conocen directamente y lo único que las une es un contrato por lo tanto yo en cualquier momento podría reemplazar por completo la clase de </a:t>
            </a:r>
            <a:r>
              <a:rPr lang="es-PE" baseline="0" dirty="0" err="1" smtClean="0"/>
              <a:t>DataAccess</a:t>
            </a:r>
            <a:r>
              <a:rPr lang="es-PE" baseline="0" dirty="0" smtClean="0"/>
              <a:t> y colocar una clase que por ejemplo trabaje con archivos o en memoria y la clase </a:t>
            </a:r>
            <a:r>
              <a:rPr lang="es-PE" baseline="0" dirty="0" err="1" smtClean="0"/>
              <a:t>OrderServices</a:t>
            </a:r>
            <a:r>
              <a:rPr lang="es-PE" baseline="0" dirty="0" smtClean="0"/>
              <a:t> no se va ver afectado.</a:t>
            </a:r>
          </a:p>
          <a:p>
            <a:endParaRPr lang="es-PE" baseline="0" dirty="0" smtClean="0"/>
          </a:p>
          <a:p>
            <a:r>
              <a:rPr lang="en-US" baseline="0" dirty="0" smtClean="0"/>
              <a:t>#[</a:t>
            </a:r>
            <a:r>
              <a:rPr lang="en-US" baseline="0" dirty="0" err="1" smtClean="0"/>
              <a:t>OrderServices</a:t>
            </a:r>
            <a:r>
              <a:rPr lang="en-US" baseline="0" dirty="0" smtClean="0"/>
              <a:t>]creates-.-&gt;[</a:t>
            </a:r>
            <a:r>
              <a:rPr lang="en-US" baseline="0" dirty="0" err="1" smtClean="0"/>
              <a:t>DataAccess</a:t>
            </a:r>
            <a:r>
              <a:rPr lang="en-US" baseline="0" dirty="0" smtClean="0"/>
              <a:t>]</a:t>
            </a:r>
            <a:endParaRPr lang="en-US" b="1" baseline="0" dirty="0" smtClean="0"/>
          </a:p>
          <a:p>
            <a:r>
              <a:rPr lang="en-US" b="1" baseline="0" dirty="0" smtClean="0"/>
              <a:t>[</a:t>
            </a:r>
            <a:r>
              <a:rPr lang="en-US" b="1" baseline="0" dirty="0" err="1" smtClean="0"/>
              <a:t>DataAccess</a:t>
            </a:r>
            <a:r>
              <a:rPr lang="en-US" b="1" baseline="0" dirty="0" smtClean="0"/>
              <a:t>]-.-^[&lt;&lt;</a:t>
            </a:r>
            <a:r>
              <a:rPr lang="en-US" b="1" baseline="0" dirty="0" err="1" smtClean="0"/>
              <a:t>IDataAccess</a:t>
            </a:r>
            <a:r>
              <a:rPr lang="en-US" b="1" baseline="0" dirty="0" smtClean="0"/>
              <a:t>&gt;&gt;]</a:t>
            </a:r>
          </a:p>
          <a:p>
            <a:r>
              <a:rPr lang="en-US" b="1" baseline="0" dirty="0" smtClean="0"/>
              <a:t>[</a:t>
            </a:r>
            <a:r>
              <a:rPr lang="en-US" b="1" baseline="0" dirty="0" err="1" smtClean="0"/>
              <a:t>OrderServices</a:t>
            </a:r>
            <a:r>
              <a:rPr lang="en-US" b="1" baseline="0" dirty="0" smtClean="0"/>
              <a:t>]uses-.-&gt;[&lt;&lt;</a:t>
            </a:r>
            <a:r>
              <a:rPr lang="en-US" b="1" baseline="0" dirty="0" err="1" smtClean="0"/>
              <a:t>IDataAccess</a:t>
            </a:r>
            <a:r>
              <a:rPr lang="en-US" b="1" baseline="0" dirty="0" smtClean="0"/>
              <a:t>&gt;&gt;]</a:t>
            </a:r>
            <a:endParaRPr lang="es-PE" b="1"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Cuando una clase instancia</a:t>
            </a:r>
            <a:r>
              <a:rPr lang="es-PE" baseline="0" dirty="0" smtClean="0"/>
              <a:t> directamente su dependencia ambas clases están fuertemente acopladas, ya que desde ese punto la clase de alto nivel empieza a conocer muchos detalles de la clase de bajo nivel. Que pasa si algún día queremos cambiar el </a:t>
            </a:r>
            <a:r>
              <a:rPr lang="es-PE" baseline="0" dirty="0" err="1" smtClean="0"/>
              <a:t>envio</a:t>
            </a:r>
            <a:r>
              <a:rPr lang="es-PE" baseline="0" dirty="0" smtClean="0"/>
              <a:t> de mensajes para que no sea por correo electrónico, sino por </a:t>
            </a:r>
            <a:r>
              <a:rPr lang="es-PE" baseline="0" dirty="0" err="1" smtClean="0"/>
              <a:t>twitter</a:t>
            </a:r>
            <a:r>
              <a:rPr lang="es-PE" baseline="0" dirty="0" smtClean="0"/>
              <a:t> o un mensaje de </a:t>
            </a:r>
            <a:r>
              <a:rPr lang="es-PE" baseline="0" dirty="0" err="1" smtClean="0"/>
              <a:t>text</a:t>
            </a:r>
            <a:r>
              <a:rPr lang="es-PE" baseline="0" dirty="0" smtClean="0"/>
              <a:t>, esto no se podría debido a que las clases están muy acopladas y por lo tanto no son fácilmente intercambiables.</a:t>
            </a:r>
            <a:endParaRPr lang="es-PE" dirty="0" smtClean="0"/>
          </a:p>
          <a:p>
            <a:endParaRPr lang="es-PE" dirty="0" smtClean="0"/>
          </a:p>
          <a:p>
            <a:r>
              <a:rPr lang="es-PE" dirty="0" smtClean="0"/>
              <a:t>El </a:t>
            </a:r>
            <a:r>
              <a:rPr lang="es-PE" dirty="0" err="1" smtClean="0"/>
              <a:t>OrderServices</a:t>
            </a:r>
            <a:r>
              <a:rPr lang="es-PE" baseline="0" dirty="0" smtClean="0"/>
              <a:t> aún está instanciando la clase </a:t>
            </a:r>
            <a:r>
              <a:rPr lang="es-PE" baseline="0" dirty="0" err="1" smtClean="0"/>
              <a:t>emailsender</a:t>
            </a:r>
            <a:r>
              <a:rPr lang="es-PE" baseline="0" dirty="0" smtClean="0"/>
              <a:t> por lo que aún no está totalmente desacoplado, para terminar de desacoplarlos vamos a usar otro patrón denominado inyección de dependencias.</a:t>
            </a:r>
          </a:p>
          <a:p>
            <a:endParaRPr lang="es-PE" dirty="0" smtClean="0"/>
          </a:p>
          <a:p>
            <a:r>
              <a:rPr lang="es-PE" dirty="0" err="1" smtClean="0"/>
              <a:t>Assembler</a:t>
            </a:r>
            <a:r>
              <a:rPr lang="es-PE" dirty="0" smtClean="0"/>
              <a:t> es un objeto que</a:t>
            </a:r>
            <a:r>
              <a:rPr lang="es-PE" baseline="0" dirty="0" smtClean="0"/>
              <a:t> se encuentra en el exterior y se encargará de instanciar las dependencias de </a:t>
            </a:r>
            <a:r>
              <a:rPr lang="es-PE" baseline="0" dirty="0" err="1" smtClean="0"/>
              <a:t>LogManager</a:t>
            </a:r>
            <a:r>
              <a:rPr lang="es-PE" baseline="0" dirty="0" smtClean="0"/>
              <a:t>. Es decir de alguna forma estamos separando la responsabilidad </a:t>
            </a:r>
            <a:endParaRPr lang="es-PE" dirty="0" smtClean="0"/>
          </a:p>
          <a:p>
            <a:endParaRPr lang="es-PE" dirty="0" smtClean="0"/>
          </a:p>
          <a:p>
            <a:r>
              <a:rPr lang="es-PE" dirty="0" smtClean="0"/>
              <a:t>[</a:t>
            </a:r>
            <a:r>
              <a:rPr lang="es-PE" dirty="0" err="1" smtClean="0"/>
              <a:t>LogManager</a:t>
            </a:r>
            <a:r>
              <a:rPr lang="es-PE" dirty="0" smtClean="0"/>
              <a:t>]uses-.-&gt;[&lt;&lt;</a:t>
            </a:r>
            <a:r>
              <a:rPr lang="es-PE" dirty="0" err="1" smtClean="0"/>
              <a:t>IMessageSender</a:t>
            </a:r>
            <a:r>
              <a:rPr lang="es-PE" dirty="0" smtClean="0"/>
              <a:t>&gt;&gt;]</a:t>
            </a:r>
          </a:p>
          <a:p>
            <a:r>
              <a:rPr lang="es-PE" dirty="0" smtClean="0"/>
              <a:t>[</a:t>
            </a:r>
            <a:r>
              <a:rPr lang="es-PE" dirty="0" err="1" smtClean="0"/>
              <a:t>EmailSender</a:t>
            </a:r>
            <a:r>
              <a:rPr lang="es-PE" dirty="0" smtClean="0"/>
              <a:t>]-.-^[&lt;&lt;</a:t>
            </a:r>
            <a:r>
              <a:rPr lang="es-PE" dirty="0" err="1" smtClean="0"/>
              <a:t>IMessageSender</a:t>
            </a:r>
            <a:r>
              <a:rPr lang="es-PE" dirty="0" smtClean="0"/>
              <a:t>&gt;&gt;]</a:t>
            </a:r>
          </a:p>
          <a:p>
            <a:r>
              <a:rPr lang="es-PE" dirty="0" smtClean="0"/>
              <a:t>[</a:t>
            </a:r>
            <a:r>
              <a:rPr lang="es-PE" dirty="0" err="1" smtClean="0"/>
              <a:t>Assembler</a:t>
            </a:r>
            <a:r>
              <a:rPr lang="es-PE" dirty="0" smtClean="0"/>
              <a:t>]</a:t>
            </a:r>
            <a:r>
              <a:rPr lang="es-PE" dirty="0" err="1" smtClean="0"/>
              <a:t>creates</a:t>
            </a:r>
            <a:r>
              <a:rPr lang="es-PE" dirty="0" smtClean="0"/>
              <a:t>-.-&gt;[</a:t>
            </a:r>
            <a:r>
              <a:rPr lang="es-PE" dirty="0" err="1" smtClean="0"/>
              <a:t>EmailSender</a:t>
            </a:r>
            <a:r>
              <a:rPr lang="es-PE" dirty="0" smtClean="0"/>
              <a:t>]</a:t>
            </a:r>
          </a:p>
          <a:p>
            <a:r>
              <a:rPr lang="es-PE" dirty="0" smtClean="0"/>
              <a:t>[</a:t>
            </a:r>
            <a:r>
              <a:rPr lang="es-PE" dirty="0" err="1" smtClean="0"/>
              <a:t>Assembler</a:t>
            </a:r>
            <a:r>
              <a:rPr lang="es-PE" dirty="0" smtClean="0"/>
              <a:t>]</a:t>
            </a:r>
            <a:r>
              <a:rPr lang="es-PE" dirty="0" err="1" smtClean="0"/>
              <a:t>populates</a:t>
            </a:r>
            <a:r>
              <a:rPr lang="es-PE" dirty="0" smtClean="0"/>
              <a:t>-.-&gt;[</a:t>
            </a:r>
            <a:r>
              <a:rPr lang="es-PE" dirty="0" err="1" smtClean="0"/>
              <a:t>LogManager</a:t>
            </a:r>
            <a:r>
              <a:rPr lang="es-PE"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05/02/2013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362673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664296"/>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Modificar los test para realizar pruebas </a:t>
            </a:r>
            <a:r>
              <a:rPr lang="es-PE" dirty="0" err="1" smtClean="0">
                <a:solidFill>
                  <a:srgbClr val="00B050"/>
                </a:solidFill>
              </a:rPr>
              <a:t>unitaras</a:t>
            </a:r>
            <a:r>
              <a:rPr lang="es-PE" dirty="0" smtClean="0">
                <a:solidFill>
                  <a:srgbClr val="00B050"/>
                </a:solidFill>
              </a:rPr>
              <a:t> a clases con dependencias.</a:t>
            </a:r>
            <a:endParaRPr lang="es-PE" dirty="0">
              <a:solidFill>
                <a:srgbClr val="00B050"/>
              </a:solidFill>
            </a:endParaRPr>
          </a:p>
        </p:txBody>
      </p:sp>
      <p:sp>
        <p:nvSpPr>
          <p:cNvPr id="7" name="5 Marcador de contenido"/>
          <p:cNvSpPr txBox="1">
            <a:spLocks/>
          </p:cNvSpPr>
          <p:nvPr/>
        </p:nvSpPr>
        <p:spPr bwMode="auto">
          <a:xfrm>
            <a:off x="611560" y="414908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una nueva clase más simple que reemplace a la original solo para los propósitos de las pruebas.</a:t>
            </a:r>
          </a:p>
        </p:txBody>
      </p:sp>
    </p:spTree>
    <p:extLst>
      <p:ext uri="{BB962C8B-B14F-4D97-AF65-F5344CB8AC3E}">
        <p14:creationId xmlns:p14="http://schemas.microsoft.com/office/powerpoint/2010/main" val="3259663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El Mundo Real</a:t>
            </a:r>
            <a:endParaRPr lang="es-PE" dirty="0">
              <a:solidFill>
                <a:srgbClr val="00823B"/>
              </a:solidFill>
            </a:endParaRPr>
          </a:p>
        </p:txBody>
      </p:sp>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11" name="10 Conector recto de flecha"/>
          <p:cNvCxnSpPr/>
          <p:nvPr/>
        </p:nvCxnSpPr>
        <p:spPr>
          <a:xfrm flipV="1">
            <a:off x="4114194" y="2925890"/>
            <a:ext cx="648072" cy="5760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4099856" y="3841502"/>
            <a:ext cx="616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4135255" y="4129534"/>
            <a:ext cx="580761" cy="4525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17 Rectángulo redondeado"/>
          <p:cNvSpPr/>
          <p:nvPr/>
        </p:nvSpPr>
        <p:spPr>
          <a:xfrm>
            <a:off x="6588224" y="1620050"/>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BD</a:t>
            </a:r>
            <a:endParaRPr lang="es-PE" b="1" dirty="0"/>
          </a:p>
        </p:txBody>
      </p:sp>
      <p:sp>
        <p:nvSpPr>
          <p:cNvPr id="19" name="18 Rectángulo redondeado"/>
          <p:cNvSpPr/>
          <p:nvPr/>
        </p:nvSpPr>
        <p:spPr>
          <a:xfrm>
            <a:off x="6588224" y="397809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File</a:t>
            </a:r>
            <a:br>
              <a:rPr lang="es-PE" b="1" dirty="0" smtClean="0"/>
            </a:br>
            <a:r>
              <a:rPr lang="es-PE" b="1" dirty="0" err="1" smtClean="0"/>
              <a:t>System</a:t>
            </a:r>
            <a:endParaRPr lang="es-PE" b="1" dirty="0"/>
          </a:p>
        </p:txBody>
      </p:sp>
      <p:sp>
        <p:nvSpPr>
          <p:cNvPr id="20" name="19 Rectángulo redondeado"/>
          <p:cNvSpPr/>
          <p:nvPr/>
        </p:nvSpPr>
        <p:spPr>
          <a:xfrm>
            <a:off x="6588224" y="280547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21" name="20 Rectángulo redondeado"/>
          <p:cNvSpPr/>
          <p:nvPr/>
        </p:nvSpPr>
        <p:spPr>
          <a:xfrm>
            <a:off x="6588224" y="5164805"/>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22" name="21 Conector recto de flecha"/>
          <p:cNvCxnSpPr/>
          <p:nvPr/>
        </p:nvCxnSpPr>
        <p:spPr>
          <a:xfrm flipV="1">
            <a:off x="5976275" y="2204864"/>
            <a:ext cx="539941"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23 Conector recto de flecha"/>
          <p:cNvCxnSpPr/>
          <p:nvPr/>
        </p:nvCxnSpPr>
        <p:spPr>
          <a:xfrm>
            <a:off x="5976275" y="2744186"/>
            <a:ext cx="539941" cy="270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28 Conector recto de flecha"/>
          <p:cNvCxnSpPr/>
          <p:nvPr/>
        </p:nvCxnSpPr>
        <p:spPr>
          <a:xfrm>
            <a:off x="6007298" y="3923128"/>
            <a:ext cx="508918" cy="3811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30 Conector recto de flecha"/>
          <p:cNvCxnSpPr/>
          <p:nvPr/>
        </p:nvCxnSpPr>
        <p:spPr>
          <a:xfrm>
            <a:off x="6024148" y="5136546"/>
            <a:ext cx="492068" cy="3086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3" name="32 Conector recto de flecha"/>
          <p:cNvCxnSpPr/>
          <p:nvPr/>
        </p:nvCxnSpPr>
        <p:spPr>
          <a:xfrm flipV="1">
            <a:off x="6024148" y="4582074"/>
            <a:ext cx="492068" cy="323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34 Conector recto de flecha"/>
          <p:cNvCxnSpPr/>
          <p:nvPr/>
        </p:nvCxnSpPr>
        <p:spPr>
          <a:xfrm flipV="1">
            <a:off x="5996894" y="3454196"/>
            <a:ext cx="519322" cy="3508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40057" y="3298713"/>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38927" y="4031000"/>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spTree>
    <p:extLst>
      <p:ext uri="{BB962C8B-B14F-4D97-AF65-F5344CB8AC3E}">
        <p14:creationId xmlns:p14="http://schemas.microsoft.com/office/powerpoint/2010/main" val="249971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19"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¿Cuál es el problema?</a:t>
            </a:r>
            <a:endParaRPr lang="es-PE" dirty="0">
              <a:solidFill>
                <a:srgbClr val="00823B"/>
              </a:solidFill>
            </a:endParaRPr>
          </a:p>
        </p:txBody>
      </p:sp>
      <p:sp>
        <p:nvSpPr>
          <p:cNvPr id="25" name="24 Rectángulo"/>
          <p:cNvSpPr/>
          <p:nvPr/>
        </p:nvSpPr>
        <p:spPr>
          <a:xfrm>
            <a:off x="1115616" y="2420887"/>
            <a:ext cx="6912768"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2" name="31 CuadroTexto"/>
          <p:cNvSpPr txBox="1"/>
          <p:nvPr/>
        </p:nvSpPr>
        <p:spPr>
          <a:xfrm>
            <a:off x="1553242" y="306111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a:t>
            </a:r>
            <a:br>
              <a:rPr lang="es-PE" sz="2800" b="1" dirty="0" smtClean="0"/>
            </a:br>
            <a:r>
              <a:rPr lang="es-PE" sz="2800" b="1" dirty="0" smtClean="0"/>
              <a:t> jerarquía de objetos</a:t>
            </a:r>
            <a:endParaRPr lang="es-PE" sz="2800" b="1" dirty="0"/>
          </a:p>
        </p:txBody>
      </p:sp>
      <p:sp>
        <p:nvSpPr>
          <p:cNvPr id="39" name="38 CuadroTexto"/>
          <p:cNvSpPr txBox="1"/>
          <p:nvPr/>
        </p:nvSpPr>
        <p:spPr>
          <a:xfrm>
            <a:off x="5362514" y="3276562"/>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1975589" y="1674314"/>
            <a:ext cx="5192833" cy="584775"/>
          </a:xfrm>
          <a:prstGeom prst="rect">
            <a:avLst/>
          </a:prstGeom>
          <a:noFill/>
        </p:spPr>
        <p:txBody>
          <a:bodyPr wrap="none" rtlCol="0">
            <a:spAutoFit/>
          </a:bodyPr>
          <a:lstStyle/>
          <a:p>
            <a:pPr algn="ctr"/>
            <a:r>
              <a:rPr lang="es-PE" sz="3200" b="1" dirty="0" smtClean="0">
                <a:solidFill>
                  <a:srgbClr val="FF0000"/>
                </a:solidFill>
              </a:rPr>
              <a:t>Responsabilidades de la clase</a:t>
            </a:r>
          </a:p>
        </p:txBody>
      </p:sp>
    </p:spTree>
    <p:extLst>
      <p:ext uri="{BB962C8B-B14F-4D97-AF65-F5344CB8AC3E}">
        <p14:creationId xmlns:p14="http://schemas.microsoft.com/office/powerpoint/2010/main" val="123525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sp>
        <p:nvSpPr>
          <p:cNvPr id="27" name="26 Forma libre"/>
          <p:cNvSpPr/>
          <p:nvPr/>
        </p:nvSpPr>
        <p:spPr>
          <a:xfrm>
            <a:off x="774835" y="2440021"/>
            <a:ext cx="4526280" cy="3099527"/>
          </a:xfrm>
          <a:custGeom>
            <a:avLst/>
            <a:gdLst>
              <a:gd name="connsiteX0" fmla="*/ 0 w 4526280"/>
              <a:gd name="connsiteY0" fmla="*/ 0 h 4274820"/>
              <a:gd name="connsiteX1" fmla="*/ 0 w 4526280"/>
              <a:gd name="connsiteY1" fmla="*/ 4274820 h 4274820"/>
              <a:gd name="connsiteX2" fmla="*/ 3543300 w 4526280"/>
              <a:gd name="connsiteY2" fmla="*/ 4251960 h 4274820"/>
              <a:gd name="connsiteX3" fmla="*/ 2514600 w 4526280"/>
              <a:gd name="connsiteY3" fmla="*/ 3429000 h 4274820"/>
              <a:gd name="connsiteX4" fmla="*/ 3909060 w 4526280"/>
              <a:gd name="connsiteY4" fmla="*/ 2811780 h 4274820"/>
              <a:gd name="connsiteX5" fmla="*/ 2194560 w 4526280"/>
              <a:gd name="connsiteY5" fmla="*/ 1874520 h 4274820"/>
              <a:gd name="connsiteX6" fmla="*/ 4526280 w 4526280"/>
              <a:gd name="connsiteY6" fmla="*/ 800100 h 4274820"/>
              <a:gd name="connsiteX7" fmla="*/ 3520440 w 4526280"/>
              <a:gd name="connsiteY7" fmla="*/ 22860 h 4274820"/>
              <a:gd name="connsiteX8" fmla="*/ 0 w 4526280"/>
              <a:gd name="connsiteY8" fmla="*/ 0 h 427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6280" h="4274820">
                <a:moveTo>
                  <a:pt x="0" y="0"/>
                </a:moveTo>
                <a:lnTo>
                  <a:pt x="0" y="4274820"/>
                </a:lnTo>
                <a:lnTo>
                  <a:pt x="3543300" y="4251960"/>
                </a:lnTo>
                <a:lnTo>
                  <a:pt x="2514600" y="3429000"/>
                </a:lnTo>
                <a:lnTo>
                  <a:pt x="3909060" y="2811780"/>
                </a:lnTo>
                <a:lnTo>
                  <a:pt x="2194560" y="1874520"/>
                </a:lnTo>
                <a:lnTo>
                  <a:pt x="4526280" y="800100"/>
                </a:lnTo>
                <a:lnTo>
                  <a:pt x="3520440" y="228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orma libre"/>
          <p:cNvSpPr/>
          <p:nvPr/>
        </p:nvSpPr>
        <p:spPr>
          <a:xfrm>
            <a:off x="3707904" y="2454087"/>
            <a:ext cx="4709160" cy="3076666"/>
          </a:xfrm>
          <a:custGeom>
            <a:avLst/>
            <a:gdLst>
              <a:gd name="connsiteX0" fmla="*/ 4709160 w 4709160"/>
              <a:gd name="connsiteY0" fmla="*/ 0 h 4251960"/>
              <a:gd name="connsiteX1" fmla="*/ 4709160 w 4709160"/>
              <a:gd name="connsiteY1" fmla="*/ 4251960 h 4251960"/>
              <a:gd name="connsiteX2" fmla="*/ 1394460 w 4709160"/>
              <a:gd name="connsiteY2" fmla="*/ 4251960 h 4251960"/>
              <a:gd name="connsiteX3" fmla="*/ 365760 w 4709160"/>
              <a:gd name="connsiteY3" fmla="*/ 3451860 h 4251960"/>
              <a:gd name="connsiteX4" fmla="*/ 1714500 w 4709160"/>
              <a:gd name="connsiteY4" fmla="*/ 2788920 h 4251960"/>
              <a:gd name="connsiteX5" fmla="*/ 0 w 4709160"/>
              <a:gd name="connsiteY5" fmla="*/ 1897380 h 4251960"/>
              <a:gd name="connsiteX6" fmla="*/ 2331720 w 4709160"/>
              <a:gd name="connsiteY6" fmla="*/ 800100 h 4251960"/>
              <a:gd name="connsiteX7" fmla="*/ 1348740 w 4709160"/>
              <a:gd name="connsiteY7" fmla="*/ 22860 h 4251960"/>
              <a:gd name="connsiteX8" fmla="*/ 4709160 w 4709160"/>
              <a:gd name="connsiteY8" fmla="*/ 0 h 425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9160" h="4251960">
                <a:moveTo>
                  <a:pt x="4709160" y="0"/>
                </a:moveTo>
                <a:lnTo>
                  <a:pt x="4709160" y="4251960"/>
                </a:lnTo>
                <a:lnTo>
                  <a:pt x="1394460" y="4251960"/>
                </a:lnTo>
                <a:lnTo>
                  <a:pt x="365760" y="3451860"/>
                </a:lnTo>
                <a:lnTo>
                  <a:pt x="1714500" y="2788920"/>
                </a:lnTo>
                <a:lnTo>
                  <a:pt x="0" y="1897380"/>
                </a:lnTo>
                <a:lnTo>
                  <a:pt x="2331720" y="800100"/>
                </a:lnTo>
                <a:lnTo>
                  <a:pt x="1348740" y="22860"/>
                </a:lnTo>
                <a:lnTo>
                  <a:pt x="470916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CuadroTexto"/>
          <p:cNvSpPr txBox="1"/>
          <p:nvPr/>
        </p:nvSpPr>
        <p:spPr>
          <a:xfrm>
            <a:off x="953917" y="305327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 </a:t>
            </a:r>
            <a:br>
              <a:rPr lang="es-PE" sz="2800" b="1" dirty="0" smtClean="0"/>
            </a:br>
            <a:r>
              <a:rPr lang="es-PE" sz="2800" b="1" dirty="0" smtClean="0"/>
              <a:t>jerarquía de objetos</a:t>
            </a:r>
            <a:endParaRPr lang="es-PE" sz="2800" b="1" dirty="0"/>
          </a:p>
        </p:txBody>
      </p:sp>
      <p:sp>
        <p:nvSpPr>
          <p:cNvPr id="39" name="38 CuadroTexto"/>
          <p:cNvSpPr txBox="1"/>
          <p:nvPr/>
        </p:nvSpPr>
        <p:spPr>
          <a:xfrm>
            <a:off x="6205558" y="3257261"/>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5076057" y="1381926"/>
            <a:ext cx="3341008" cy="1077218"/>
          </a:xfrm>
          <a:prstGeom prst="rect">
            <a:avLst/>
          </a:prstGeom>
          <a:noFill/>
        </p:spPr>
        <p:txBody>
          <a:bodyPr wrap="square" rtlCol="0">
            <a:spAutoFit/>
          </a:bodyPr>
          <a:lstStyle/>
          <a:p>
            <a:pPr algn="ctr"/>
            <a:r>
              <a:rPr lang="es-PE" sz="3200" b="1" dirty="0" smtClean="0">
                <a:solidFill>
                  <a:srgbClr val="FF0000"/>
                </a:solidFill>
              </a:rPr>
              <a:t>Responsabilidades de la clase</a:t>
            </a:r>
          </a:p>
        </p:txBody>
      </p:sp>
      <p:sp>
        <p:nvSpPr>
          <p:cNvPr id="9" name="8 CuadroTexto"/>
          <p:cNvSpPr txBox="1"/>
          <p:nvPr/>
        </p:nvSpPr>
        <p:spPr>
          <a:xfrm>
            <a:off x="755576" y="1377551"/>
            <a:ext cx="3725157" cy="1077218"/>
          </a:xfrm>
          <a:prstGeom prst="rect">
            <a:avLst/>
          </a:prstGeom>
          <a:noFill/>
        </p:spPr>
        <p:txBody>
          <a:bodyPr wrap="square" rtlCol="0">
            <a:spAutoFit/>
          </a:bodyPr>
          <a:lstStyle/>
          <a:p>
            <a:pPr algn="ctr"/>
            <a:r>
              <a:rPr lang="es-PE" sz="3200" b="1" dirty="0" smtClean="0">
                <a:solidFill>
                  <a:srgbClr val="FFC000"/>
                </a:solidFill>
              </a:rPr>
              <a:t>Responsabilidades de una clase externa</a:t>
            </a:r>
          </a:p>
        </p:txBody>
      </p:sp>
    </p:spTree>
    <p:extLst>
      <p:ext uri="{BB962C8B-B14F-4D97-AF65-F5344CB8AC3E}">
        <p14:creationId xmlns:p14="http://schemas.microsoft.com/office/powerpoint/2010/main" val="1031645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grpSp>
        <p:nvGrpSpPr>
          <p:cNvPr id="17" name="16 Grupo"/>
          <p:cNvGrpSpPr/>
          <p:nvPr/>
        </p:nvGrpSpPr>
        <p:grpSpPr>
          <a:xfrm>
            <a:off x="2177148" y="2164825"/>
            <a:ext cx="5112335" cy="3272785"/>
            <a:chOff x="850493" y="2172439"/>
            <a:chExt cx="5112335" cy="3272785"/>
          </a:xfrm>
        </p:grpSpPr>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cxnSp>
          <p:nvCxnSpPr>
            <p:cNvPr id="11" name="10 Conector recto de flecha"/>
            <p:cNvCxnSpPr/>
            <p:nvPr/>
          </p:nvCxnSpPr>
          <p:spPr>
            <a:xfrm flipV="1">
              <a:off x="1619672" y="2925890"/>
              <a:ext cx="3142594" cy="5574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1691680" y="3841502"/>
              <a:ext cx="302433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1619672" y="4230414"/>
              <a:ext cx="3096344" cy="5094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69553" y="3313461"/>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53675" y="4001504"/>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grpSp>
    </p:spTree>
    <p:extLst>
      <p:ext uri="{BB962C8B-B14F-4D97-AF65-F5344CB8AC3E}">
        <p14:creationId xmlns:p14="http://schemas.microsoft.com/office/powerpoint/2010/main" val="408075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41784"/>
            <a:ext cx="8229600" cy="710952"/>
          </a:xfrm>
        </p:spPr>
        <p:txBody>
          <a:bodyPr/>
          <a:lstStyle/>
          <a:p>
            <a:r>
              <a:rPr lang="es-PE" dirty="0" smtClean="0">
                <a:solidFill>
                  <a:srgbClr val="00823B"/>
                </a:solidFill>
              </a:rPr>
              <a:t>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97810" y="5085184"/>
            <a:ext cx="8352928" cy="1384995"/>
          </a:xfrm>
          <a:prstGeom prst="rect">
            <a:avLst/>
          </a:prstGeom>
          <a:noFill/>
        </p:spPr>
        <p:txBody>
          <a:bodyPr wrap="square" rtlCol="0">
            <a:spAutoFit/>
          </a:bodyPr>
          <a:lstStyle/>
          <a:p>
            <a:pPr algn="ctr"/>
            <a:r>
              <a:rPr lang="es-PE" sz="2800" dirty="0"/>
              <a:t>Son todos aquellos objetos que han sido creados para reemplazar a los objetos reales con el propósito de hacer pruebas</a:t>
            </a:r>
          </a:p>
        </p:txBody>
      </p:sp>
      <p:grpSp>
        <p:nvGrpSpPr>
          <p:cNvPr id="70" name="69 Grupo"/>
          <p:cNvGrpSpPr/>
          <p:nvPr/>
        </p:nvGrpSpPr>
        <p:grpSpPr>
          <a:xfrm>
            <a:off x="2053288" y="1196752"/>
            <a:ext cx="5117201" cy="3636516"/>
            <a:chOff x="2053288" y="1196752"/>
            <a:chExt cx="5117201" cy="3636516"/>
          </a:xfrm>
        </p:grpSpPr>
        <p:sp>
          <p:nvSpPr>
            <p:cNvPr id="39" name="38 Rectángulo redondeado"/>
            <p:cNvSpPr/>
            <p:nvPr/>
          </p:nvSpPr>
          <p:spPr>
            <a:xfrm>
              <a:off x="4019172" y="1568709"/>
              <a:ext cx="1059082" cy="8350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387198" y="2414531"/>
              <a:ext cx="308067" cy="40345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abajo"/>
            <p:cNvSpPr/>
            <p:nvPr/>
          </p:nvSpPr>
          <p:spPr>
            <a:xfrm>
              <a:off x="4387198" y="1196752"/>
              <a:ext cx="308067" cy="37195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1 Rectángulo redondeado"/>
            <p:cNvSpPr/>
            <p:nvPr/>
          </p:nvSpPr>
          <p:spPr>
            <a:xfrm>
              <a:off x="4032753"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3" name="42 Rectángulo redondeado"/>
            <p:cNvSpPr/>
            <p:nvPr/>
          </p:nvSpPr>
          <p:spPr>
            <a:xfrm>
              <a:off x="2744682"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4" name="43 Flecha doblada hacia arriba"/>
            <p:cNvSpPr/>
            <p:nvPr/>
          </p:nvSpPr>
          <p:spPr>
            <a:xfrm rot="10800000">
              <a:off x="3091920" y="1852868"/>
              <a:ext cx="913135" cy="975565"/>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45" name="44 Grupo"/>
            <p:cNvGrpSpPr/>
            <p:nvPr/>
          </p:nvGrpSpPr>
          <p:grpSpPr>
            <a:xfrm>
              <a:off x="2053288" y="3878912"/>
              <a:ext cx="1220597" cy="954356"/>
              <a:chOff x="683568" y="1844824"/>
              <a:chExt cx="1296144" cy="1152128"/>
            </a:xfrm>
          </p:grpSpPr>
          <p:cxnSp>
            <p:nvCxnSpPr>
              <p:cNvPr id="66" name="65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68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6" name="45 Grupo"/>
            <p:cNvGrpSpPr/>
            <p:nvPr/>
          </p:nvGrpSpPr>
          <p:grpSpPr>
            <a:xfrm>
              <a:off x="4649504" y="3878912"/>
              <a:ext cx="1220597" cy="954356"/>
              <a:chOff x="683568" y="1844824"/>
              <a:chExt cx="1296144" cy="1152128"/>
            </a:xfrm>
          </p:grpSpPr>
          <p:cxnSp>
            <p:nvCxnSpPr>
              <p:cNvPr id="62" name="6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46 Grupo"/>
            <p:cNvGrpSpPr/>
            <p:nvPr/>
          </p:nvGrpSpPr>
          <p:grpSpPr>
            <a:xfrm>
              <a:off x="3337219" y="3878912"/>
              <a:ext cx="1220597" cy="954356"/>
              <a:chOff x="683568" y="1844824"/>
              <a:chExt cx="1296144" cy="1152128"/>
            </a:xfrm>
          </p:grpSpPr>
          <p:cxnSp>
            <p:nvCxnSpPr>
              <p:cNvPr id="58" name="57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47 Grupo"/>
            <p:cNvGrpSpPr/>
            <p:nvPr/>
          </p:nvGrpSpPr>
          <p:grpSpPr>
            <a:xfrm>
              <a:off x="5949892" y="3878912"/>
              <a:ext cx="1220597" cy="954356"/>
              <a:chOff x="683568" y="1844824"/>
              <a:chExt cx="1296144" cy="1152128"/>
            </a:xfrm>
          </p:grpSpPr>
          <p:cxnSp>
            <p:nvCxnSpPr>
              <p:cNvPr id="54" name="53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48 Grupo"/>
            <p:cNvGrpSpPr/>
            <p:nvPr/>
          </p:nvGrpSpPr>
          <p:grpSpPr>
            <a:xfrm>
              <a:off x="5259803" y="2757410"/>
              <a:ext cx="1220597" cy="954356"/>
              <a:chOff x="683568" y="1844824"/>
              <a:chExt cx="1296144" cy="1152128"/>
            </a:xfrm>
          </p:grpSpPr>
          <p:cxnSp>
            <p:nvCxnSpPr>
              <p:cNvPr id="50" name="49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4444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78465" y="569945"/>
            <a:ext cx="8229600" cy="720080"/>
          </a:xfrm>
        </p:spPr>
        <p:txBody>
          <a:bodyPr/>
          <a:lstStyle/>
          <a:p>
            <a:r>
              <a:rPr lang="es-PE" dirty="0" err="1" smtClean="0">
                <a:solidFill>
                  <a:srgbClr val="00823B"/>
                </a:solidFill>
              </a:rPr>
              <a:t>Isolation</a:t>
            </a:r>
            <a:r>
              <a:rPr lang="es-PE" dirty="0" smtClean="0">
                <a:solidFill>
                  <a:srgbClr val="00823B"/>
                </a:solidFill>
              </a:rPr>
              <a:t> </a:t>
            </a:r>
            <a:r>
              <a:rPr lang="es-PE" strike="sngStrike" dirty="0" smtClean="0">
                <a:solidFill>
                  <a:srgbClr val="00823B"/>
                </a:solidFill>
              </a:rPr>
              <a:t>Mocking</a:t>
            </a:r>
            <a:r>
              <a:rPr lang="es-PE" dirty="0" smtClean="0">
                <a:solidFill>
                  <a:srgbClr val="00823B"/>
                </a:solidFill>
              </a:rPr>
              <a:t> </a:t>
            </a:r>
            <a:r>
              <a:rPr lang="es-PE" dirty="0" err="1" smtClean="0">
                <a:solidFill>
                  <a:srgbClr val="00823B"/>
                </a:solidFill>
              </a:rPr>
              <a:t>Frameworks</a:t>
            </a:r>
            <a:endParaRPr lang="es-PE" dirty="0">
              <a:solidFill>
                <a:srgbClr val="00823B"/>
              </a:solidFill>
            </a:endParaRPr>
          </a:p>
        </p:txBody>
      </p:sp>
      <p:sp>
        <p:nvSpPr>
          <p:cNvPr id="2" name="1 CuadroTexto"/>
          <p:cNvSpPr txBox="1"/>
          <p:nvPr/>
        </p:nvSpPr>
        <p:spPr>
          <a:xfrm>
            <a:off x="971600" y="1556792"/>
            <a:ext cx="7200800" cy="1815882"/>
          </a:xfrm>
          <a:prstGeom prst="rect">
            <a:avLst/>
          </a:prstGeom>
          <a:noFill/>
        </p:spPr>
        <p:txBody>
          <a:bodyPr wrap="square" rtlCol="0">
            <a:spAutoFit/>
          </a:bodyPr>
          <a:lstStyle/>
          <a:p>
            <a:pPr marL="457200" indent="-457200">
              <a:buFont typeface="Arial" pitchFamily="34" charset="0"/>
              <a:buChar char="•"/>
            </a:pPr>
            <a:r>
              <a:rPr lang="es-PE" sz="2800" dirty="0" smtClean="0"/>
              <a:t>Crear test </a:t>
            </a:r>
            <a:r>
              <a:rPr lang="es-PE" sz="2800" dirty="0" err="1" smtClean="0"/>
              <a:t>doubles</a:t>
            </a:r>
            <a:r>
              <a:rPr lang="es-PE" sz="2800" dirty="0" smtClean="0"/>
              <a:t> de manera más simple, rápida y sin errores.</a:t>
            </a:r>
            <a:br>
              <a:rPr lang="es-PE" sz="2800" dirty="0" smtClean="0"/>
            </a:br>
            <a:endParaRPr lang="es-PE" sz="2800" dirty="0" smtClean="0"/>
          </a:p>
          <a:p>
            <a:pPr marL="457200" indent="-457200">
              <a:buFont typeface="Arial" pitchFamily="34" charset="0"/>
              <a:buChar char="•"/>
            </a:pPr>
            <a:r>
              <a:rPr lang="es-PE" sz="2800" dirty="0" smtClean="0"/>
              <a:t>Evitar escribir código repetitivo.</a:t>
            </a:r>
            <a:endParaRPr lang="es-PE" sz="2800" dirty="0"/>
          </a:p>
        </p:txBody>
      </p:sp>
      <p:sp>
        <p:nvSpPr>
          <p:cNvPr id="3" name="2 Rectángulo"/>
          <p:cNvSpPr/>
          <p:nvPr/>
        </p:nvSpPr>
        <p:spPr>
          <a:xfrm>
            <a:off x="1614691" y="3607856"/>
            <a:ext cx="5914617" cy="1477328"/>
          </a:xfrm>
          <a:prstGeom prst="rect">
            <a:avLst/>
          </a:prstGeom>
        </p:spPr>
        <p:txBody>
          <a:bodyPr wrap="square">
            <a:spAutoFit/>
          </a:bodyPr>
          <a:lstStyle/>
          <a:p>
            <a:pPr marL="457200" indent="-457200">
              <a:buFont typeface="Courier New" pitchFamily="49" charset="0"/>
              <a:buChar char="o"/>
            </a:pPr>
            <a:r>
              <a:rPr lang="es-PE" sz="3000" dirty="0">
                <a:solidFill>
                  <a:srgbClr val="FF0000"/>
                </a:solidFill>
              </a:rPr>
              <a:t>.</a:t>
            </a:r>
            <a:r>
              <a:rPr lang="es-PE" sz="3000" dirty="0" smtClean="0">
                <a:solidFill>
                  <a:srgbClr val="FF0000"/>
                </a:solidFill>
              </a:rPr>
              <a:t>NET:  </a:t>
            </a:r>
            <a:r>
              <a:rPr lang="es-PE" sz="2800" dirty="0" err="1" smtClean="0">
                <a:solidFill>
                  <a:srgbClr val="FFC000"/>
                </a:solidFill>
              </a:rPr>
              <a:t>Moq</a:t>
            </a:r>
            <a:r>
              <a:rPr lang="es-PE" sz="2800" dirty="0">
                <a:solidFill>
                  <a:srgbClr val="FFC000"/>
                </a:solidFill>
              </a:rPr>
              <a:t>,</a:t>
            </a:r>
            <a:r>
              <a:rPr lang="es-PE" sz="2800" dirty="0">
                <a:solidFill>
                  <a:srgbClr val="FF0000"/>
                </a:solidFill>
              </a:rPr>
              <a:t> </a:t>
            </a:r>
            <a:r>
              <a:rPr lang="es-PE" sz="2400" dirty="0" err="1"/>
              <a:t>RhinoMock</a:t>
            </a:r>
            <a:r>
              <a:rPr lang="es-PE" sz="2400" dirty="0"/>
              <a:t>, </a:t>
            </a:r>
            <a:r>
              <a:rPr lang="es-PE" sz="2400" dirty="0" err="1"/>
              <a:t>Typemock</a:t>
            </a:r>
            <a:r>
              <a:rPr lang="es-PE" sz="2400" dirty="0"/>
              <a:t> </a:t>
            </a:r>
            <a:endParaRPr lang="es-PE" sz="3000" dirty="0"/>
          </a:p>
          <a:p>
            <a:pPr marL="457200" indent="-457200">
              <a:buFont typeface="Courier New" pitchFamily="49" charset="0"/>
              <a:buChar char="o"/>
            </a:pPr>
            <a:r>
              <a:rPr lang="es-PE" sz="3000" dirty="0" smtClean="0">
                <a:solidFill>
                  <a:srgbClr val="FF0000"/>
                </a:solidFill>
              </a:rPr>
              <a:t>Java:  </a:t>
            </a:r>
            <a:r>
              <a:rPr lang="es-PE" sz="2800" dirty="0" err="1" smtClean="0"/>
              <a:t>Mockito</a:t>
            </a:r>
            <a:r>
              <a:rPr lang="es-PE" sz="2800" dirty="0"/>
              <a:t>, </a:t>
            </a:r>
            <a:r>
              <a:rPr lang="es-PE" sz="2400" dirty="0" err="1"/>
              <a:t>EasyMock</a:t>
            </a:r>
            <a:r>
              <a:rPr lang="es-PE" sz="2400" dirty="0"/>
              <a:t>, </a:t>
            </a:r>
            <a:r>
              <a:rPr lang="es-PE" sz="2400" dirty="0" err="1"/>
              <a:t>Jmock</a:t>
            </a:r>
            <a:endParaRPr lang="es-PE" sz="2400" dirty="0"/>
          </a:p>
          <a:p>
            <a:pPr marL="457200" indent="-457200">
              <a:buFont typeface="Courier New" pitchFamily="49" charset="0"/>
              <a:buChar char="o"/>
            </a:pPr>
            <a:r>
              <a:rPr lang="es-PE" sz="3000" dirty="0">
                <a:solidFill>
                  <a:srgbClr val="FF0000"/>
                </a:solidFill>
              </a:rPr>
              <a:t>Ruby: </a:t>
            </a:r>
            <a:r>
              <a:rPr lang="es-PE" sz="2400" dirty="0" err="1" smtClean="0"/>
              <a:t>RSpec</a:t>
            </a:r>
            <a:r>
              <a:rPr lang="es-PE" sz="2400" dirty="0" smtClean="0"/>
              <a:t> </a:t>
            </a:r>
            <a:r>
              <a:rPr lang="es-PE" sz="2400" dirty="0" err="1" smtClean="0"/>
              <a:t>Built</a:t>
            </a:r>
            <a:r>
              <a:rPr lang="es-PE" sz="2400" dirty="0" smtClean="0"/>
              <a:t>-in, </a:t>
            </a:r>
            <a:r>
              <a:rPr lang="es-PE" sz="2400" dirty="0"/>
              <a:t>Mocha</a:t>
            </a:r>
          </a:p>
        </p:txBody>
      </p:sp>
    </p:spTree>
    <p:extLst>
      <p:ext uri="{BB962C8B-B14F-4D97-AF65-F5344CB8AC3E}">
        <p14:creationId xmlns:p14="http://schemas.microsoft.com/office/powerpoint/2010/main" val="3037587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272837"/>
            <a:ext cx="6696744" cy="1143000"/>
          </a:xfrm>
        </p:spPr>
        <p:txBody>
          <a:bodyPr/>
          <a:lstStyle/>
          <a:p>
            <a:r>
              <a:rPr lang="es-PE" dirty="0" smtClean="0">
                <a:solidFill>
                  <a:srgbClr val="00823B"/>
                </a:solidFill>
              </a:rPr>
              <a:t>Tipos de Test </a:t>
            </a:r>
            <a:r>
              <a:rPr lang="es-PE" dirty="0" err="1" smtClean="0">
                <a:solidFill>
                  <a:srgbClr val="00823B"/>
                </a:solidFill>
              </a:rPr>
              <a:t>Doubles</a:t>
            </a:r>
            <a:endParaRPr lang="es-PE" dirty="0">
              <a:solidFill>
                <a:srgbClr val="00823B"/>
              </a:solidFill>
            </a:endParaRPr>
          </a:p>
        </p:txBody>
      </p:sp>
      <p:sp>
        <p:nvSpPr>
          <p:cNvPr id="3" name="2 CuadroTexto"/>
          <p:cNvSpPr txBox="1"/>
          <p:nvPr/>
        </p:nvSpPr>
        <p:spPr>
          <a:xfrm>
            <a:off x="3760618" y="2560836"/>
            <a:ext cx="1964000" cy="2308324"/>
          </a:xfrm>
          <a:prstGeom prst="rect">
            <a:avLst/>
          </a:prstGeom>
          <a:noFill/>
        </p:spPr>
        <p:txBody>
          <a:bodyPr wrap="none" rtlCol="0">
            <a:spAutoFit/>
          </a:bodyPr>
          <a:lstStyle/>
          <a:p>
            <a:pPr algn="ctr"/>
            <a:r>
              <a:rPr lang="es-PE" sz="3600" dirty="0" err="1" smtClean="0">
                <a:solidFill>
                  <a:srgbClr val="FF0000"/>
                </a:solidFill>
              </a:rPr>
              <a:t>Stubs</a:t>
            </a:r>
            <a:endParaRPr lang="es-PE" sz="3600" dirty="0" smtClean="0">
              <a:solidFill>
                <a:srgbClr val="FF0000"/>
              </a:solidFill>
            </a:endParaRPr>
          </a:p>
          <a:p>
            <a:pPr algn="ctr"/>
            <a:r>
              <a:rPr lang="es-PE" sz="3600" dirty="0" err="1" smtClean="0">
                <a:solidFill>
                  <a:srgbClr val="FF0000"/>
                </a:solidFill>
              </a:rPr>
              <a:t>Mocks</a:t>
            </a:r>
            <a:endParaRPr lang="es-PE" sz="3600" dirty="0" smtClean="0">
              <a:solidFill>
                <a:srgbClr val="FF0000"/>
              </a:solidFill>
            </a:endParaRPr>
          </a:p>
          <a:p>
            <a:pPr algn="ctr"/>
            <a:r>
              <a:rPr lang="es-PE" sz="3600" dirty="0" err="1" smtClean="0">
                <a:solidFill>
                  <a:srgbClr val="FF0000"/>
                </a:solidFill>
              </a:rPr>
              <a:t>Dummies</a:t>
            </a:r>
            <a:endParaRPr lang="es-PE" sz="3600" dirty="0" smtClean="0">
              <a:solidFill>
                <a:srgbClr val="FF0000"/>
              </a:solidFill>
            </a:endParaRPr>
          </a:p>
          <a:p>
            <a:pPr algn="ctr"/>
            <a:r>
              <a:rPr lang="es-PE" sz="3600" dirty="0" err="1" smtClean="0">
                <a:solidFill>
                  <a:srgbClr val="FF0000"/>
                </a:solidFill>
              </a:rPr>
              <a:t>Fakes</a:t>
            </a:r>
            <a:endParaRPr lang="es-PE" sz="3600" dirty="0" smtClean="0">
              <a:solidFill>
                <a:srgbClr val="FF0000"/>
              </a:solidFill>
            </a:endParaRPr>
          </a:p>
        </p:txBody>
      </p:sp>
    </p:spTree>
    <p:extLst>
      <p:ext uri="{BB962C8B-B14F-4D97-AF65-F5344CB8AC3E}">
        <p14:creationId xmlns:p14="http://schemas.microsoft.com/office/powerpoint/2010/main" val="2704391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44624"/>
            <a:ext cx="8229600" cy="936104"/>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008588"/>
            <a:ext cx="7643706" cy="5732780"/>
          </a:xfrm>
          <a:prstGeom prst="rect">
            <a:avLst/>
          </a:prstGeom>
          <a:ln>
            <a:noFill/>
          </a:ln>
          <a:effectLst>
            <a:softEdge rad="112500"/>
          </a:effectLst>
        </p:spPr>
      </p:pic>
      <p:pic>
        <p:nvPicPr>
          <p:cNvPr id="2" name="1 Imagen"/>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0" r="100000">
                        <a14:foregroundMark x1="9706" y1="59727" x2="9706" y2="59727"/>
                        <a14:foregroundMark x1="19706" y1="83618" x2="19706" y2="83618"/>
                        <a14:foregroundMark x1="39706" y1="48464" x2="39706" y2="48464"/>
                        <a14:foregroundMark x1="70000" y1="49147" x2="70000" y2="49147"/>
                        <a14:foregroundMark x1="30000" y1="30375" x2="30000" y2="30375"/>
                        <a14:foregroundMark x1="25588" y1="53584" x2="25588" y2="53584"/>
                        <a14:foregroundMark x1="44412" y1="47440" x2="44412" y2="47440"/>
                        <a14:foregroundMark x1="60882" y1="52901" x2="60882" y2="52901"/>
                        <a14:foregroundMark x1="75000" y1="53584" x2="73235" y2="42321"/>
                        <a14:foregroundMark x1="56471" y1="48123" x2="52941" y2="41980"/>
                        <a14:foregroundMark x1="43529" y1="53584" x2="41176" y2="40273"/>
                        <a14:foregroundMark x1="27647" y1="54608" x2="29118" y2="43345"/>
                        <a14:foregroundMark x1="47647" y1="65870" x2="47647" y2="65870"/>
                        <a14:foregroundMark x1="20588" y1="44369" x2="25000" y2="49488"/>
                        <a14:foregroundMark x1="57647" y1="38908" x2="57647" y2="38908"/>
                        <a14:foregroundMark x1="29412" y1="28328" x2="29412" y2="28328"/>
                      </a14:backgroundRemoval>
                    </a14:imgEffect>
                  </a14:imgLayer>
                </a14:imgProps>
              </a:ext>
              <a:ext uri="{28A0092B-C50C-407E-A947-70E740481C1C}">
                <a14:useLocalDpi xmlns:a14="http://schemas.microsoft.com/office/drawing/2010/main" val="0"/>
              </a:ext>
            </a:extLst>
          </a:blip>
          <a:srcRect l="5706" r="5360" b="5351"/>
          <a:stretch/>
        </p:blipFill>
        <p:spPr>
          <a:xfrm>
            <a:off x="6771497" y="1067976"/>
            <a:ext cx="1632167" cy="1496928"/>
          </a:xfrm>
          <a:prstGeom prst="rect">
            <a:avLst/>
          </a:prstGeom>
        </p:spPr>
      </p:pic>
    </p:spTree>
    <p:extLst>
      <p:ext uri="{BB962C8B-B14F-4D97-AF65-F5344CB8AC3E}">
        <p14:creationId xmlns:p14="http://schemas.microsoft.com/office/powerpoint/2010/main" val="2487519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sp>
        <p:nvSpPr>
          <p:cNvPr id="2" name="1 CuadroTexto"/>
          <p:cNvSpPr txBox="1"/>
          <p:nvPr/>
        </p:nvSpPr>
        <p:spPr>
          <a:xfrm>
            <a:off x="395537" y="1556792"/>
            <a:ext cx="8496943" cy="4832092"/>
          </a:xfrm>
          <a:prstGeom prst="rect">
            <a:avLst/>
          </a:prstGeom>
          <a:noFill/>
        </p:spPr>
        <p:txBody>
          <a:bodyPr wrap="square" rtlCol="0">
            <a:spAutoFit/>
          </a:bodyPr>
          <a:lstStyle/>
          <a:p>
            <a:pPr marL="457200" indent="-457200">
              <a:buFont typeface="Arial" pitchFamily="34" charset="0"/>
              <a:buChar char="•"/>
            </a:pPr>
            <a:r>
              <a:rPr lang="es-ES" sz="2800" dirty="0" smtClean="0"/>
              <a:t>Reemplaza una dependencia existente en el sistema de tal manera que </a:t>
            </a:r>
            <a:r>
              <a:rPr lang="es-ES" sz="2800" dirty="0" smtClean="0">
                <a:solidFill>
                  <a:srgbClr val="FFC000"/>
                </a:solidFill>
              </a:rPr>
              <a:t>el test no tenga que lidiar directamente con esa dependencia.</a:t>
            </a:r>
          </a:p>
          <a:p>
            <a:pPr marL="457200" indent="-457200">
              <a:buFont typeface="Arial" pitchFamily="34" charset="0"/>
              <a:buChar char="•"/>
            </a:pPr>
            <a:endParaRPr lang="es-ES" sz="2800" dirty="0"/>
          </a:p>
          <a:p>
            <a:pPr marL="457200" indent="-457200">
              <a:buFont typeface="Arial" pitchFamily="34" charset="0"/>
              <a:buChar char="•"/>
            </a:pPr>
            <a:r>
              <a:rPr lang="es-ES" sz="2800" dirty="0" smtClean="0">
                <a:solidFill>
                  <a:srgbClr val="FFC000"/>
                </a:solidFill>
              </a:rPr>
              <a:t>La prueba tiene el control sobre este test </a:t>
            </a:r>
            <a:r>
              <a:rPr lang="es-ES" sz="2800" dirty="0" err="1" smtClean="0">
                <a:solidFill>
                  <a:srgbClr val="FFC000"/>
                </a:solidFill>
              </a:rPr>
              <a:t>double</a:t>
            </a:r>
            <a:r>
              <a:rPr lang="es-ES" sz="2800" dirty="0" smtClean="0">
                <a:solidFill>
                  <a:srgbClr val="FFC000"/>
                </a:solidFill>
              </a:rPr>
              <a:t>, </a:t>
            </a:r>
            <a:r>
              <a:rPr lang="es-ES" sz="2800" dirty="0" smtClean="0"/>
              <a:t>por lo que puede indicarle respuestas predefinidas a ciertas llamadas.</a:t>
            </a:r>
          </a:p>
          <a:p>
            <a:pPr marL="457200" indent="-457200">
              <a:buFont typeface="Arial" pitchFamily="34" charset="0"/>
              <a:buChar char="•"/>
            </a:pPr>
            <a:endParaRPr lang="es-ES" sz="2800" dirty="0"/>
          </a:p>
          <a:p>
            <a:pPr marL="457200" indent="-457200">
              <a:buFont typeface="Arial" pitchFamily="34" charset="0"/>
              <a:buChar char="•"/>
            </a:pPr>
            <a:r>
              <a:rPr lang="es-ES" sz="2800" dirty="0" smtClean="0"/>
              <a:t>Son utilizados cuando nuestro método en prueba depende de un valor que es retornado por otro componente.</a:t>
            </a:r>
          </a:p>
        </p:txBody>
      </p:sp>
    </p:spTree>
    <p:extLst>
      <p:ext uri="{BB962C8B-B14F-4D97-AF65-F5344CB8AC3E}">
        <p14:creationId xmlns:p14="http://schemas.microsoft.com/office/powerpoint/2010/main" val="2365568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556792"/>
            <a:ext cx="8204448" cy="2592288"/>
          </a:xfrm>
        </p:spPr>
        <p:txBody>
          <a:bodyPr/>
          <a:lstStyle/>
          <a:p>
            <a:r>
              <a:rPr lang="en-US" sz="11500" b="1" dirty="0" smtClean="0">
                <a:solidFill>
                  <a:srgbClr val="FF0000"/>
                </a:solidFill>
              </a:rPr>
              <a:t>Test Doubles</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428775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stub</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stub</a:t>
            </a:r>
            <a:r>
              <a:rPr lang="es-PE" sz="2800" dirty="0" smtClean="0"/>
              <a:t>.</a:t>
            </a:r>
          </a:p>
          <a:p>
            <a:r>
              <a:rPr lang="es-PE" sz="2800" dirty="0" smtClean="0"/>
              <a:t>Utilizar una framework para reemplazar el </a:t>
            </a:r>
            <a:r>
              <a:rPr lang="es-PE" sz="2800" dirty="0" err="1" smtClean="0"/>
              <a:t>stub</a:t>
            </a:r>
            <a:r>
              <a:rPr lang="es-PE" sz="2800" dirty="0" smtClean="0"/>
              <a:t> creado de forma manual.</a:t>
            </a:r>
          </a:p>
        </p:txBody>
      </p:sp>
    </p:spTree>
    <p:extLst>
      <p:ext uri="{BB962C8B-B14F-4D97-AF65-F5344CB8AC3E}">
        <p14:creationId xmlns:p14="http://schemas.microsoft.com/office/powerpoint/2010/main" val="3795491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32656"/>
            <a:ext cx="8229600" cy="720080"/>
          </a:xfrm>
        </p:spPr>
        <p:txBody>
          <a:bodyPr/>
          <a:lstStyle/>
          <a:p>
            <a:r>
              <a:rPr lang="es-PE" dirty="0" err="1" smtClean="0">
                <a:solidFill>
                  <a:srgbClr val="00823B"/>
                </a:solidFill>
              </a:rPr>
              <a:t>State</a:t>
            </a:r>
            <a:r>
              <a:rPr lang="es-PE" dirty="0" smtClean="0">
                <a:solidFill>
                  <a:srgbClr val="00823B"/>
                </a:solidFill>
              </a:rPr>
              <a:t> </a:t>
            </a:r>
            <a:r>
              <a:rPr lang="es-PE" dirty="0" err="1" smtClean="0">
                <a:solidFill>
                  <a:srgbClr val="00823B"/>
                </a:solidFill>
              </a:rPr>
              <a:t>Testing</a:t>
            </a:r>
            <a:r>
              <a:rPr lang="es-PE" dirty="0" smtClean="0">
                <a:solidFill>
                  <a:srgbClr val="00823B"/>
                </a:solidFill>
              </a:rPr>
              <a:t> VS </a:t>
            </a:r>
            <a:r>
              <a:rPr lang="es-PE" dirty="0" err="1" smtClean="0">
                <a:solidFill>
                  <a:srgbClr val="00823B"/>
                </a:solidFill>
              </a:rPr>
              <a:t>Interaction</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6" name="5 CuadroTexto"/>
          <p:cNvSpPr txBox="1"/>
          <p:nvPr/>
        </p:nvSpPr>
        <p:spPr>
          <a:xfrm>
            <a:off x="438066" y="1340768"/>
            <a:ext cx="8280920" cy="4339650"/>
          </a:xfrm>
          <a:prstGeom prst="rect">
            <a:avLst/>
          </a:prstGeom>
          <a:noFill/>
        </p:spPr>
        <p:txBody>
          <a:bodyPr wrap="square" rtlCol="0">
            <a:spAutoFit/>
          </a:bodyPr>
          <a:lstStyle/>
          <a:p>
            <a:pPr algn="ctr"/>
            <a:r>
              <a:rPr lang="es-ES" sz="3600" dirty="0" err="1" smtClean="0">
                <a:solidFill>
                  <a:srgbClr val="FF0000"/>
                </a:solidFill>
              </a:rPr>
              <a:t>State</a:t>
            </a:r>
            <a:r>
              <a:rPr lang="es-ES" sz="3600" dirty="0" smtClean="0">
                <a:solidFill>
                  <a:srgbClr val="FF0000"/>
                </a:solidFill>
              </a:rPr>
              <a:t> </a:t>
            </a:r>
            <a:r>
              <a:rPr lang="es-ES" sz="3600" dirty="0" err="1" smtClean="0">
                <a:solidFill>
                  <a:srgbClr val="FF0000"/>
                </a:solidFill>
              </a:rPr>
              <a:t>Testing</a:t>
            </a:r>
            <a:r>
              <a:rPr lang="es-ES" sz="3600" dirty="0" smtClean="0">
                <a:solidFill>
                  <a:srgbClr val="FF0000"/>
                </a:solidFill>
              </a:rPr>
              <a:t> </a:t>
            </a:r>
          </a:p>
          <a:p>
            <a:r>
              <a:rPr lang="es-ES" sz="2800" dirty="0" smtClean="0">
                <a:solidFill>
                  <a:srgbClr val="FFC000"/>
                </a:solidFill>
              </a:rPr>
              <a:t>(</a:t>
            </a:r>
            <a:r>
              <a:rPr lang="es-ES" sz="2800" dirty="0" err="1" smtClean="0">
                <a:solidFill>
                  <a:srgbClr val="FFC000"/>
                </a:solidFill>
              </a:rPr>
              <a:t>Result</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 </a:t>
            </a:r>
            <a:br>
              <a:rPr lang="es-ES" sz="2800" dirty="0" smtClean="0">
                <a:solidFill>
                  <a:srgbClr val="FFC000"/>
                </a:solidFill>
              </a:rPr>
            </a:br>
            <a:r>
              <a:rPr lang="es-ES" sz="2800" dirty="0" smtClean="0"/>
              <a:t>Verificamos si un resultado final es el esperado.</a:t>
            </a:r>
            <a:br>
              <a:rPr lang="es-ES" sz="2800" dirty="0" smtClean="0"/>
            </a:br>
            <a:r>
              <a:rPr lang="es-ES" sz="2800" dirty="0" err="1" smtClean="0"/>
              <a:t>Ejm</a:t>
            </a:r>
            <a:r>
              <a:rPr lang="es-ES" sz="2800" dirty="0" smtClean="0"/>
              <a:t>: que una propiedad ha cambiado su valor.</a:t>
            </a:r>
          </a:p>
          <a:p>
            <a:pPr algn="ctr"/>
            <a:endParaRPr lang="es-ES" sz="3600" dirty="0">
              <a:solidFill>
                <a:srgbClr val="FF0000"/>
              </a:solidFill>
            </a:endParaRPr>
          </a:p>
          <a:p>
            <a:pPr algn="ctr"/>
            <a:r>
              <a:rPr lang="es-ES" sz="3600" dirty="0" err="1">
                <a:solidFill>
                  <a:srgbClr val="FF0000"/>
                </a:solidFill>
              </a:rPr>
              <a:t>Interation</a:t>
            </a:r>
            <a:r>
              <a:rPr lang="es-ES" sz="3600" dirty="0">
                <a:solidFill>
                  <a:srgbClr val="FF0000"/>
                </a:solidFill>
              </a:rPr>
              <a:t> </a:t>
            </a:r>
            <a:r>
              <a:rPr lang="es-ES" sz="3600" dirty="0" err="1">
                <a:solidFill>
                  <a:srgbClr val="FF0000"/>
                </a:solidFill>
              </a:rPr>
              <a:t>Testing</a:t>
            </a:r>
            <a:r>
              <a:rPr lang="es-ES" sz="3600" dirty="0">
                <a:solidFill>
                  <a:srgbClr val="FF0000"/>
                </a:solidFill>
              </a:rPr>
              <a:t> </a:t>
            </a:r>
          </a:p>
          <a:p>
            <a:r>
              <a:rPr lang="es-ES" sz="2800" dirty="0" smtClean="0">
                <a:solidFill>
                  <a:srgbClr val="FFC000"/>
                </a:solidFill>
              </a:rPr>
              <a:t>(</a:t>
            </a:r>
            <a:r>
              <a:rPr lang="es-ES" sz="2800" dirty="0" err="1" smtClean="0">
                <a:solidFill>
                  <a:srgbClr val="FFC000"/>
                </a:solidFill>
              </a:rPr>
              <a:t>Action</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a:t>
            </a:r>
            <a:r>
              <a:rPr lang="es-ES" sz="2800" dirty="0" smtClean="0"/>
              <a:t/>
            </a:r>
            <a:br>
              <a:rPr lang="es-ES" sz="2800" dirty="0" smtClean="0"/>
            </a:br>
            <a:r>
              <a:rPr lang="es-ES" sz="2800" dirty="0" smtClean="0"/>
              <a:t>Verificamos si una determinada acción se ha producido. </a:t>
            </a:r>
            <a:r>
              <a:rPr lang="es-ES" sz="2800" dirty="0" err="1" smtClean="0"/>
              <a:t>Ejm</a:t>
            </a:r>
            <a:r>
              <a:rPr lang="es-ES" sz="2800" dirty="0" smtClean="0"/>
              <a:t>: que se ha enviado un mensaje hacia otro objeto.</a:t>
            </a:r>
          </a:p>
        </p:txBody>
      </p:sp>
    </p:spTree>
    <p:extLst>
      <p:ext uri="{BB962C8B-B14F-4D97-AF65-F5344CB8AC3E}">
        <p14:creationId xmlns:p14="http://schemas.microsoft.com/office/powerpoint/2010/main" val="4152313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273984"/>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4" y="2570128"/>
            <a:ext cx="8208911" cy="1938992"/>
          </a:xfrm>
          <a:prstGeom prst="rect">
            <a:avLst/>
          </a:prstGeom>
          <a:noFill/>
        </p:spPr>
        <p:txBody>
          <a:bodyPr wrap="square" rtlCol="0">
            <a:spAutoFit/>
          </a:bodyPr>
          <a:lstStyle/>
          <a:p>
            <a:pPr algn="ctr"/>
            <a:r>
              <a:rPr lang="es-ES" sz="3000" dirty="0" smtClean="0"/>
              <a:t>Nos permiten verificar si un objeto ha enviado o recibido un determinado mensaje de otro objeto. (Si un objeto ha interactuado correctamente con otro objeto)</a:t>
            </a:r>
            <a:endParaRPr lang="es-PE" sz="3000" dirty="0"/>
          </a:p>
        </p:txBody>
      </p:sp>
    </p:spTree>
    <p:extLst>
      <p:ext uri="{BB962C8B-B14F-4D97-AF65-F5344CB8AC3E}">
        <p14:creationId xmlns:p14="http://schemas.microsoft.com/office/powerpoint/2010/main" val="3719613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3" y="1628800"/>
            <a:ext cx="8208911" cy="4401205"/>
          </a:xfrm>
          <a:prstGeom prst="rect">
            <a:avLst/>
          </a:prstGeom>
          <a:noFill/>
        </p:spPr>
        <p:txBody>
          <a:bodyPr wrap="square" rtlCol="0">
            <a:spAutoFit/>
          </a:bodyPr>
          <a:lstStyle/>
          <a:p>
            <a:pPr marL="457200" indent="-457200">
              <a:buFont typeface="Arial" pitchFamily="34" charset="0"/>
              <a:buChar char="•"/>
            </a:pPr>
            <a:r>
              <a:rPr lang="es-ES" sz="2800" dirty="0" smtClean="0"/>
              <a:t>No devuelve resultados predefinidos, sino está pendiente que 2 objetos hayan interactuado de manera esperada.</a:t>
            </a:r>
            <a:endParaRPr lang="es-ES" sz="2800" dirty="0" smtClean="0">
              <a:solidFill>
                <a:srgbClr val="FF0000"/>
              </a:solidFill>
            </a:endParaRPr>
          </a:p>
          <a:p>
            <a:pPr marL="457200" indent="-457200">
              <a:buFont typeface="Arial" pitchFamily="34" charset="0"/>
              <a:buChar char="•"/>
            </a:pPr>
            <a:endParaRPr lang="es-ES" sz="2800" dirty="0" smtClean="0"/>
          </a:p>
          <a:p>
            <a:pPr marL="457200" indent="-457200">
              <a:buFont typeface="Arial" pitchFamily="34" charset="0"/>
              <a:buChar char="•"/>
            </a:pPr>
            <a:r>
              <a:rPr lang="es-ES" sz="2800" dirty="0" smtClean="0"/>
              <a:t>El </a:t>
            </a:r>
            <a:r>
              <a:rPr lang="es-ES" sz="2800" dirty="0" err="1" smtClean="0"/>
              <a:t>Assert</a:t>
            </a:r>
            <a:r>
              <a:rPr lang="es-ES" sz="2800" dirty="0" smtClean="0"/>
              <a:t> ya no se ejecuta sobre la clase en prueba sino sobre el </a:t>
            </a:r>
            <a:r>
              <a:rPr lang="es-ES" sz="2800" dirty="0" err="1" smtClean="0"/>
              <a:t>mock</a:t>
            </a:r>
            <a:r>
              <a:rPr lang="es-ES" sz="2800" dirty="0" smtClean="0"/>
              <a:t>.</a:t>
            </a:r>
            <a:endParaRPr lang="es-ES" sz="2800" dirty="0"/>
          </a:p>
          <a:p>
            <a:pPr marL="457200" indent="-457200">
              <a:buFont typeface="Arial" pitchFamily="34" charset="0"/>
              <a:buChar char="•"/>
            </a:pPr>
            <a:endParaRPr lang="es-ES" sz="2800" dirty="0"/>
          </a:p>
          <a:p>
            <a:pPr marL="457200" indent="-457200">
              <a:buFont typeface="Arial" pitchFamily="34" charset="0"/>
              <a:buChar char="•"/>
            </a:pPr>
            <a:r>
              <a:rPr lang="es-ES" sz="2800" dirty="0"/>
              <a:t>Lo usamos para probar acciones que no pueden ser observadas a través de la API pública de la clase que se está probando. </a:t>
            </a:r>
            <a:endParaRPr lang="es-ES" sz="2800" dirty="0" smtClean="0"/>
          </a:p>
        </p:txBody>
      </p:sp>
    </p:spTree>
    <p:extLst>
      <p:ext uri="{BB962C8B-B14F-4D97-AF65-F5344CB8AC3E}">
        <p14:creationId xmlns:p14="http://schemas.microsoft.com/office/powerpoint/2010/main" val="351592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mock</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mock</a:t>
            </a:r>
            <a:r>
              <a:rPr lang="es-PE" sz="2800" dirty="0" smtClean="0"/>
              <a:t>.</a:t>
            </a:r>
          </a:p>
          <a:p>
            <a:r>
              <a:rPr lang="es-PE" sz="2800" dirty="0" smtClean="0"/>
              <a:t>Utilizar una framework para reemplazar el </a:t>
            </a:r>
            <a:r>
              <a:rPr lang="es-PE" sz="2800" dirty="0" err="1" smtClean="0"/>
              <a:t>mock</a:t>
            </a:r>
            <a:r>
              <a:rPr lang="es-PE" sz="2800" dirty="0" smtClean="0"/>
              <a:t> creado de forma manual.</a:t>
            </a:r>
          </a:p>
        </p:txBody>
      </p:sp>
    </p:spTree>
    <p:extLst>
      <p:ext uri="{BB962C8B-B14F-4D97-AF65-F5344CB8AC3E}">
        <p14:creationId xmlns:p14="http://schemas.microsoft.com/office/powerpoint/2010/main" val="38739826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1" y="1268760"/>
            <a:ext cx="8229600" cy="792088"/>
          </a:xfrm>
        </p:spPr>
        <p:txBody>
          <a:bodyPr/>
          <a:lstStyle/>
          <a:p>
            <a:r>
              <a:rPr lang="es-PE" dirty="0" smtClean="0">
                <a:solidFill>
                  <a:srgbClr val="00823B"/>
                </a:solidFill>
              </a:rPr>
              <a:t>Como los diferenciamos fácilmente</a:t>
            </a:r>
            <a:endParaRPr lang="es-PE" dirty="0">
              <a:solidFill>
                <a:srgbClr val="00823B"/>
              </a:solidFill>
            </a:endParaRPr>
          </a:p>
        </p:txBody>
      </p:sp>
      <p:sp>
        <p:nvSpPr>
          <p:cNvPr id="2" name="1 CuadroTexto"/>
          <p:cNvSpPr txBox="1"/>
          <p:nvPr/>
        </p:nvSpPr>
        <p:spPr>
          <a:xfrm>
            <a:off x="971601" y="2405206"/>
            <a:ext cx="7200800" cy="2554545"/>
          </a:xfrm>
          <a:prstGeom prst="rect">
            <a:avLst/>
          </a:prstGeom>
          <a:noFill/>
        </p:spPr>
        <p:txBody>
          <a:bodyPr wrap="square" rtlCol="0">
            <a:spAutoFit/>
          </a:bodyPr>
          <a:lstStyle/>
          <a:p>
            <a:r>
              <a:rPr lang="es-ES" sz="3600" dirty="0" err="1" smtClean="0">
                <a:solidFill>
                  <a:srgbClr val="FF0000"/>
                </a:solidFill>
              </a:rPr>
              <a:t>Stub</a:t>
            </a:r>
            <a:r>
              <a:rPr lang="es-ES" sz="3600" dirty="0" smtClean="0">
                <a:solidFill>
                  <a:srgbClr val="FF0000"/>
                </a:solidFill>
              </a:rPr>
              <a:t>: </a:t>
            </a:r>
            <a:r>
              <a:rPr lang="es-ES" sz="2800" dirty="0" smtClean="0"/>
              <a:t>El Test </a:t>
            </a:r>
            <a:r>
              <a:rPr lang="es-ES" sz="2800" dirty="0" err="1" smtClean="0"/>
              <a:t>Double</a:t>
            </a:r>
            <a:r>
              <a:rPr lang="es-ES" sz="2800" dirty="0" smtClean="0"/>
              <a:t> que permite que el test pueda terminar su ejecución.</a:t>
            </a:r>
            <a:endParaRPr lang="es-ES" sz="2800" dirty="0"/>
          </a:p>
          <a:p>
            <a:endParaRPr lang="es-ES" sz="2800" dirty="0" smtClean="0"/>
          </a:p>
          <a:p>
            <a:r>
              <a:rPr lang="es-ES" sz="3600" dirty="0" err="1" smtClean="0">
                <a:solidFill>
                  <a:srgbClr val="FF0000"/>
                </a:solidFill>
              </a:rPr>
              <a:t>Mock</a:t>
            </a:r>
            <a:r>
              <a:rPr lang="es-ES" sz="3600" dirty="0" smtClean="0">
                <a:solidFill>
                  <a:srgbClr val="FF0000"/>
                </a:solidFill>
              </a:rPr>
              <a:t>: </a:t>
            </a:r>
            <a:r>
              <a:rPr lang="es-ES" sz="2800" dirty="0" smtClean="0"/>
              <a:t>El Test </a:t>
            </a:r>
            <a:r>
              <a:rPr lang="es-ES" sz="2800" dirty="0" err="1" smtClean="0"/>
              <a:t>Double</a:t>
            </a:r>
            <a:r>
              <a:rPr lang="es-ES" sz="2800" dirty="0" smtClean="0"/>
              <a:t> sobre el cuál se realiza un aserto.</a:t>
            </a:r>
          </a:p>
        </p:txBody>
      </p:sp>
    </p:spTree>
    <p:extLst>
      <p:ext uri="{BB962C8B-B14F-4D97-AF65-F5344CB8AC3E}">
        <p14:creationId xmlns:p14="http://schemas.microsoft.com/office/powerpoint/2010/main" val="2405238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116632"/>
            <a:ext cx="8229600" cy="720080"/>
          </a:xfrm>
        </p:spPr>
        <p:txBody>
          <a:bodyPr/>
          <a:lstStyle/>
          <a:p>
            <a:r>
              <a:rPr lang="es-PE" dirty="0" smtClean="0">
                <a:solidFill>
                  <a:srgbClr val="00823B"/>
                </a:solidFill>
              </a:rPr>
              <a:t>Explorando el API de </a:t>
            </a:r>
            <a:r>
              <a:rPr lang="es-PE" dirty="0" err="1" smtClean="0">
                <a:solidFill>
                  <a:srgbClr val="00823B"/>
                </a:solidFill>
              </a:rPr>
              <a:t>Moq</a:t>
            </a:r>
            <a:endParaRPr lang="es-PE" dirty="0">
              <a:solidFill>
                <a:srgbClr val="FF0000"/>
              </a:solidFill>
            </a:endParaRPr>
          </a:p>
        </p:txBody>
      </p:sp>
      <p:sp>
        <p:nvSpPr>
          <p:cNvPr id="4" name="3 CuadroTexto"/>
          <p:cNvSpPr txBox="1"/>
          <p:nvPr/>
        </p:nvSpPr>
        <p:spPr>
          <a:xfrm>
            <a:off x="319561" y="2008127"/>
            <a:ext cx="8208911" cy="492443"/>
          </a:xfrm>
          <a:prstGeom prst="rect">
            <a:avLst/>
          </a:prstGeom>
          <a:noFill/>
        </p:spPr>
        <p:txBody>
          <a:bodyPr wrap="square" rtlCol="0">
            <a:spAutoFit/>
          </a:bodyPr>
          <a:lstStyle/>
          <a:p>
            <a:pPr marL="457200" indent="-457200">
              <a:buFont typeface="Courier New" pitchFamily="49" charset="0"/>
              <a:buChar char="o"/>
            </a:pPr>
            <a:r>
              <a:rPr lang="es-ES" sz="2600" dirty="0" err="1" smtClean="0"/>
              <a:t>Stubbing</a:t>
            </a:r>
            <a:endParaRPr lang="es-ES" sz="2600" dirty="0" smtClean="0"/>
          </a:p>
        </p:txBody>
      </p:sp>
      <p:sp>
        <p:nvSpPr>
          <p:cNvPr id="6" name="5 CuadroTexto"/>
          <p:cNvSpPr txBox="1"/>
          <p:nvPr/>
        </p:nvSpPr>
        <p:spPr>
          <a:xfrm>
            <a:off x="317763" y="52084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Verificar comportamiento</a:t>
            </a:r>
          </a:p>
        </p:txBody>
      </p:sp>
      <p:sp>
        <p:nvSpPr>
          <p:cNvPr id="7" name="6 CuadroTexto"/>
          <p:cNvSpPr txBox="1"/>
          <p:nvPr/>
        </p:nvSpPr>
        <p:spPr>
          <a:xfrm>
            <a:off x="317765" y="30313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Argument</a:t>
            </a:r>
            <a:r>
              <a:rPr lang="es-ES" dirty="0">
                <a:solidFill>
                  <a:schemeClr val="tx1"/>
                </a:solidFill>
              </a:rPr>
              <a:t> </a:t>
            </a:r>
            <a:r>
              <a:rPr lang="es-ES" dirty="0" err="1">
                <a:solidFill>
                  <a:schemeClr val="tx1"/>
                </a:solidFill>
              </a:rPr>
              <a:t>Matchers</a:t>
            </a:r>
            <a:endParaRPr lang="es-ES" dirty="0">
              <a:solidFill>
                <a:schemeClr val="tx1"/>
              </a:solidFill>
            </a:endParaRPr>
          </a:p>
        </p:txBody>
      </p:sp>
      <p:sp>
        <p:nvSpPr>
          <p:cNvPr id="8" name="7 CuadroTexto"/>
          <p:cNvSpPr txBox="1"/>
          <p:nvPr/>
        </p:nvSpPr>
        <p:spPr>
          <a:xfrm>
            <a:off x="317764" y="4127857"/>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Stubbing</a:t>
            </a:r>
            <a:r>
              <a:rPr lang="es-ES" dirty="0">
                <a:solidFill>
                  <a:schemeClr val="tx1"/>
                </a:solidFill>
              </a:rPr>
              <a:t> </a:t>
            </a:r>
            <a:r>
              <a:rPr lang="es-ES" dirty="0" smtClean="0">
                <a:solidFill>
                  <a:schemeClr val="tx1"/>
                </a:solidFill>
              </a:rPr>
              <a:t>con </a:t>
            </a:r>
            <a:r>
              <a:rPr lang="es-ES" dirty="0">
                <a:solidFill>
                  <a:schemeClr val="tx1"/>
                </a:solidFill>
              </a:rPr>
              <a:t>excepciones</a:t>
            </a:r>
          </a:p>
        </p:txBody>
      </p:sp>
      <p:sp>
        <p:nvSpPr>
          <p:cNvPr id="10" name="9 CuadroTexto"/>
          <p:cNvSpPr txBox="1"/>
          <p:nvPr/>
        </p:nvSpPr>
        <p:spPr>
          <a:xfrm>
            <a:off x="319561" y="980728"/>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Creando un Test </a:t>
            </a:r>
            <a:r>
              <a:rPr lang="es-ES" dirty="0" err="1">
                <a:solidFill>
                  <a:schemeClr val="tx1"/>
                </a:solidFill>
              </a:rPr>
              <a:t>Double</a:t>
            </a:r>
            <a:endParaRPr lang="es-E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1" y="1497407"/>
            <a:ext cx="42768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1" y="2510802"/>
            <a:ext cx="8533333"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1" y="4641564"/>
            <a:ext cx="856178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66" y="3569657"/>
            <a:ext cx="850487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61" y="5742989"/>
            <a:ext cx="79776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125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404664"/>
            <a:ext cx="8229600" cy="710952"/>
          </a:xfrm>
        </p:spPr>
        <p:txBody>
          <a:bodyPr/>
          <a:lstStyle/>
          <a:p>
            <a:r>
              <a:rPr lang="es-PE" dirty="0" smtClean="0">
                <a:solidFill>
                  <a:srgbClr val="00823B"/>
                </a:solidFill>
              </a:rPr>
              <a:t>Otros 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249382" y="1613158"/>
            <a:ext cx="5181239" cy="1754326"/>
          </a:xfrm>
          <a:prstGeom prst="rect">
            <a:avLst/>
          </a:prstGeom>
          <a:noFill/>
        </p:spPr>
        <p:txBody>
          <a:bodyPr wrap="square" rtlCol="0">
            <a:spAutoFit/>
          </a:bodyPr>
          <a:lstStyle/>
          <a:p>
            <a:pPr algn="ctr"/>
            <a:r>
              <a:rPr lang="es-ES" sz="3600" dirty="0" err="1" smtClean="0">
                <a:solidFill>
                  <a:srgbClr val="FF0000"/>
                </a:solidFill>
              </a:rPr>
              <a:t>Dummy</a:t>
            </a:r>
            <a:endParaRPr lang="es-ES" sz="2400" dirty="0" smtClean="0">
              <a:solidFill>
                <a:srgbClr val="FF0000"/>
              </a:solidFill>
            </a:endParaRPr>
          </a:p>
          <a:p>
            <a:pPr algn="ctr"/>
            <a:r>
              <a:rPr lang="es-ES" sz="2400" dirty="0" smtClean="0"/>
              <a:t>Objetos </a:t>
            </a:r>
            <a:r>
              <a:rPr lang="es-ES" sz="2400" dirty="0"/>
              <a:t>que se encuentran instanciados pero nunca se utilizan, usualmente para llenar una lista de parámetros.</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78" y="1244791"/>
            <a:ext cx="2540000" cy="2667000"/>
          </a:xfrm>
          <a:prstGeom prst="rect">
            <a:avLst/>
          </a:prstGeom>
          <a:ln>
            <a:noFill/>
          </a:ln>
          <a:effectLst>
            <a:softEdge rad="112500"/>
          </a:effectLst>
        </p:spPr>
      </p:pic>
      <p:pic>
        <p:nvPicPr>
          <p:cNvPr id="6"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5405" y="4234103"/>
            <a:ext cx="3463059" cy="2053952"/>
          </a:xfrm>
          <a:prstGeom prst="rect">
            <a:avLst/>
          </a:prstGeom>
          <a:ln>
            <a:noFill/>
          </a:ln>
          <a:effectLst>
            <a:softEdge rad="112500"/>
          </a:effectLst>
        </p:spPr>
      </p:pic>
      <p:sp>
        <p:nvSpPr>
          <p:cNvPr id="7" name="6 CuadroTexto"/>
          <p:cNvSpPr txBox="1"/>
          <p:nvPr/>
        </p:nvSpPr>
        <p:spPr>
          <a:xfrm>
            <a:off x="179512" y="4081576"/>
            <a:ext cx="5181239" cy="2185214"/>
          </a:xfrm>
          <a:prstGeom prst="rect">
            <a:avLst/>
          </a:prstGeom>
          <a:noFill/>
        </p:spPr>
        <p:txBody>
          <a:bodyPr wrap="square" rtlCol="0">
            <a:spAutoFit/>
          </a:bodyPr>
          <a:lstStyle/>
          <a:p>
            <a:pPr algn="ctr"/>
            <a:r>
              <a:rPr lang="es-ES" sz="4000" dirty="0" err="1" smtClean="0">
                <a:solidFill>
                  <a:srgbClr val="FF0000"/>
                </a:solidFill>
              </a:rPr>
              <a:t>Fake</a:t>
            </a:r>
            <a:endParaRPr lang="es-ES" sz="2400" dirty="0" smtClean="0">
              <a:solidFill>
                <a:srgbClr val="FF0000"/>
              </a:solidFill>
            </a:endParaRPr>
          </a:p>
          <a:p>
            <a:pPr algn="ctr"/>
            <a:r>
              <a:rPr lang="es-ES" sz="2400" dirty="0" smtClean="0"/>
              <a:t>Remplazan a la dependencia real por razones diferentes a verificar salidas o comportamientos. Tienen la misma  funcionalidad pero más sencilla</a:t>
            </a:r>
            <a:endParaRPr lang="es-ES" sz="2400" dirty="0"/>
          </a:p>
        </p:txBody>
      </p:sp>
    </p:spTree>
    <p:extLst>
      <p:ext uri="{BB962C8B-B14F-4D97-AF65-F5344CB8AC3E}">
        <p14:creationId xmlns:p14="http://schemas.microsoft.com/office/powerpoint/2010/main" val="4107264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Mocking</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2765011"/>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581780" y="1397094"/>
            <a:ext cx="3347864" cy="1815882"/>
          </a:xfrm>
          <a:prstGeom prst="rect">
            <a:avLst/>
          </a:prstGeom>
          <a:noFill/>
        </p:spPr>
        <p:txBody>
          <a:bodyPr wrap="square" rtlCol="0">
            <a:spAutoFit/>
          </a:bodyPr>
          <a:lstStyle/>
          <a:p>
            <a:pPr algn="ctr"/>
            <a:r>
              <a:rPr lang="es-PE" sz="2800" b="1" dirty="0" smtClean="0">
                <a:solidFill>
                  <a:srgbClr val="C00000"/>
                </a:solidFill>
              </a:rPr>
              <a:t>Clases con dependencias que necesiten probarse unitariamente.</a:t>
            </a:r>
            <a:endParaRPr lang="es-PE" sz="2800" b="1" dirty="0">
              <a:solidFill>
                <a:srgbClr val="C00000"/>
              </a:solidFill>
            </a:endParaRPr>
          </a:p>
        </p:txBody>
      </p:sp>
      <p:sp>
        <p:nvSpPr>
          <p:cNvPr id="6" name="5 Rectángulo redondeado"/>
          <p:cNvSpPr/>
          <p:nvPr/>
        </p:nvSpPr>
        <p:spPr>
          <a:xfrm>
            <a:off x="1459737" y="4077072"/>
            <a:ext cx="3672000" cy="864000"/>
          </a:xfrm>
          <a:prstGeom prst="roundRect">
            <a:avLst/>
          </a:prstGeom>
          <a:noFill/>
          <a:ln w="76200">
            <a:solidFill>
              <a:srgbClr val="C0000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cxnSp>
        <p:nvCxnSpPr>
          <p:cNvPr id="3" name="2 Conector recto de flecha"/>
          <p:cNvCxnSpPr/>
          <p:nvPr/>
        </p:nvCxnSpPr>
        <p:spPr>
          <a:xfrm>
            <a:off x="3278152" y="3629011"/>
            <a:ext cx="0" cy="448061"/>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242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41277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unitarias a clases con dependencias</a:t>
            </a:r>
            <a:endParaRPr lang="es-PE" dirty="0">
              <a:solidFill>
                <a:srgbClr val="00B050"/>
              </a:solidFill>
            </a:endParaRPr>
          </a:p>
        </p:txBody>
      </p:sp>
      <p:sp>
        <p:nvSpPr>
          <p:cNvPr id="4" name="5 Marcador de contenido"/>
          <p:cNvSpPr txBox="1">
            <a:spLocks/>
          </p:cNvSpPr>
          <p:nvPr/>
        </p:nvSpPr>
        <p:spPr bwMode="auto">
          <a:xfrm>
            <a:off x="467544" y="3615546"/>
            <a:ext cx="8208912" cy="12536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Utilizar </a:t>
            </a:r>
            <a:r>
              <a:rPr lang="es-PE" sz="2800" dirty="0" err="1" smtClean="0"/>
              <a:t>stubs</a:t>
            </a:r>
            <a:r>
              <a:rPr lang="es-PE" sz="2800" dirty="0" smtClean="0"/>
              <a:t> y </a:t>
            </a:r>
            <a:r>
              <a:rPr lang="es-PE" sz="2800" dirty="0" err="1" smtClean="0"/>
              <a:t>mocks</a:t>
            </a:r>
            <a:r>
              <a:rPr lang="es-PE" sz="2800" dirty="0" smtClean="0"/>
              <a:t> para realizar pruebas unitarias a la clase "</a:t>
            </a:r>
            <a:r>
              <a:rPr lang="es-PE" sz="2800" dirty="0" err="1" smtClean="0"/>
              <a:t>CostoEnvioService</a:t>
            </a:r>
            <a:r>
              <a:rPr lang="es-PE" sz="2800" dirty="0" smtClean="0"/>
              <a:t>" y "</a:t>
            </a:r>
            <a:r>
              <a:rPr lang="es-PE" sz="2800" dirty="0" err="1" smtClean="0"/>
              <a:t>OrdenService</a:t>
            </a:r>
            <a:r>
              <a:rPr lang="es-PE" sz="2800" dirty="0" smtClean="0"/>
              <a:t>"</a:t>
            </a:r>
          </a:p>
        </p:txBody>
      </p:sp>
    </p:spTree>
    <p:extLst>
      <p:ext uri="{BB962C8B-B14F-4D97-AF65-F5344CB8AC3E}">
        <p14:creationId xmlns:p14="http://schemas.microsoft.com/office/powerpoint/2010/main" val="3006028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 Marcador de contenido"/>
          <p:cNvSpPr txBox="1">
            <a:spLocks/>
          </p:cNvSpPr>
          <p:nvPr/>
        </p:nvSpPr>
        <p:spPr bwMode="auto">
          <a:xfrm>
            <a:off x="306029" y="1196752"/>
            <a:ext cx="8523356"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t>La testeabilidad es un </a:t>
            </a:r>
            <a:r>
              <a:rPr lang="es-PE" sz="2600" dirty="0" smtClean="0">
                <a:solidFill>
                  <a:srgbClr val="FFC000"/>
                </a:solidFill>
              </a:rPr>
              <a:t>atributo de calidad del código</a:t>
            </a:r>
            <a:r>
              <a:rPr lang="es-PE" sz="2600" dirty="0" smtClean="0">
                <a:solidFill>
                  <a:srgbClr val="FF0000"/>
                </a:solidFill>
              </a:rPr>
              <a:t> </a:t>
            </a:r>
            <a:r>
              <a:rPr lang="es-PE" sz="2600" dirty="0" smtClean="0"/>
              <a:t>que permite que las pruebas automatizadas sean realizadas de manera fácil y efectiva.</a:t>
            </a:r>
          </a:p>
          <a:p>
            <a:pPr marL="0" indent="0">
              <a:buNone/>
            </a:pPr>
            <a:endParaRPr lang="es-PE" sz="2600" dirty="0"/>
          </a:p>
          <a:p>
            <a:r>
              <a:rPr lang="es-PE" sz="2600" dirty="0" smtClean="0"/>
              <a:t>La testeabilidad por lo general es </a:t>
            </a:r>
            <a:r>
              <a:rPr lang="es-PE" sz="2600" dirty="0" smtClean="0">
                <a:solidFill>
                  <a:srgbClr val="FFC000"/>
                </a:solidFill>
              </a:rPr>
              <a:t>señal de un buen diseño.</a:t>
            </a:r>
          </a:p>
          <a:p>
            <a:endParaRPr lang="es-PE" sz="2400" dirty="0" smtClean="0">
              <a:solidFill>
                <a:srgbClr val="FF0000"/>
              </a:solidFill>
            </a:endParaRPr>
          </a:p>
          <a:p>
            <a:r>
              <a:rPr lang="es-PE" sz="2600" dirty="0"/>
              <a:t>Si queremos que un código sea testeable, debemos </a:t>
            </a:r>
            <a:r>
              <a:rPr lang="es-PE" sz="2600" dirty="0" smtClean="0">
                <a:solidFill>
                  <a:srgbClr val="FFC000"/>
                </a:solidFill>
              </a:rPr>
              <a:t>escribir pensando </a:t>
            </a:r>
            <a:r>
              <a:rPr lang="es-PE" sz="2600" dirty="0">
                <a:solidFill>
                  <a:srgbClr val="FFC000"/>
                </a:solidFill>
              </a:rPr>
              <a:t>en la testeabilidad.</a:t>
            </a:r>
          </a:p>
          <a:p>
            <a:endParaRPr lang="es-PE" sz="2400" dirty="0">
              <a:solidFill>
                <a:srgbClr val="FF0000"/>
              </a:solidFill>
            </a:endParaRPr>
          </a:p>
        </p:txBody>
      </p:sp>
      <p:sp>
        <p:nvSpPr>
          <p:cNvPr id="2" name="1 Rectángulo"/>
          <p:cNvSpPr/>
          <p:nvPr/>
        </p:nvSpPr>
        <p:spPr>
          <a:xfrm>
            <a:off x="296939" y="5085184"/>
            <a:ext cx="8523356" cy="1077218"/>
          </a:xfrm>
          <a:prstGeom prst="rect">
            <a:avLst/>
          </a:prstGeom>
        </p:spPr>
        <p:txBody>
          <a:bodyPr wrap="square">
            <a:spAutoFit/>
          </a:bodyPr>
          <a:lstStyle/>
          <a:p>
            <a:pPr algn="ctr"/>
            <a:r>
              <a:rPr lang="es-PE" sz="3200" dirty="0">
                <a:solidFill>
                  <a:srgbClr val="FF0000"/>
                </a:solidFill>
              </a:rPr>
              <a:t>No  cualquier código puede ser probado de manera unitaria.</a:t>
            </a:r>
          </a:p>
        </p:txBody>
      </p:sp>
      <p:sp>
        <p:nvSpPr>
          <p:cNvPr id="6"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solidFill>
                  <a:srgbClr val="00823B"/>
                </a:solidFill>
              </a:rPr>
              <a:t>Testeabilidad</a:t>
            </a:r>
            <a:endParaRPr lang="en-US" dirty="0">
              <a:solidFill>
                <a:srgbClr val="00823B"/>
              </a:solidFill>
            </a:endParaRPr>
          </a:p>
        </p:txBody>
      </p:sp>
    </p:spTree>
    <p:extLst>
      <p:ext uri="{BB962C8B-B14F-4D97-AF65-F5344CB8AC3E}">
        <p14:creationId xmlns:p14="http://schemas.microsoft.com/office/powerpoint/2010/main" val="6094597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08720"/>
            <a:ext cx="8229600" cy="720000"/>
          </a:xfrm>
        </p:spPr>
        <p:txBody>
          <a:bodyPr/>
          <a:lstStyle/>
          <a:p>
            <a:r>
              <a:rPr lang="es-PE" dirty="0" err="1" smtClean="0">
                <a:solidFill>
                  <a:srgbClr val="00823B"/>
                </a:solidFill>
              </a:rPr>
              <a:t>Code</a:t>
            </a:r>
            <a:r>
              <a:rPr lang="es-PE" dirty="0" smtClean="0">
                <a:solidFill>
                  <a:srgbClr val="00823B"/>
                </a:solidFill>
              </a:rPr>
              <a:t> </a:t>
            </a:r>
            <a:r>
              <a:rPr lang="es-PE" dirty="0" err="1" smtClean="0">
                <a:solidFill>
                  <a:srgbClr val="00823B"/>
                </a:solidFill>
              </a:rPr>
              <a:t>Coverage</a:t>
            </a:r>
            <a:endParaRPr lang="es-PE" dirty="0">
              <a:solidFill>
                <a:srgbClr val="00823B"/>
              </a:solidFill>
            </a:endParaRPr>
          </a:p>
        </p:txBody>
      </p:sp>
      <p:sp>
        <p:nvSpPr>
          <p:cNvPr id="6" name="5 Marcador de contenido"/>
          <p:cNvSpPr txBox="1">
            <a:spLocks/>
          </p:cNvSpPr>
          <p:nvPr/>
        </p:nvSpPr>
        <p:spPr bwMode="auto">
          <a:xfrm>
            <a:off x="565765" y="2437731"/>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Valor cuantitativo que indica que cantidad del código ha sido ejercitada por un conjunto de casos de prueba.</a:t>
            </a:r>
          </a:p>
        </p:txBody>
      </p:sp>
      <p:sp>
        <p:nvSpPr>
          <p:cNvPr id="10" name="9 Rectángulo"/>
          <p:cNvSpPr/>
          <p:nvPr/>
        </p:nvSpPr>
        <p:spPr>
          <a:xfrm>
            <a:off x="1071739" y="4021907"/>
            <a:ext cx="6980940" cy="1384995"/>
          </a:xfrm>
          <a:prstGeom prst="rect">
            <a:avLst/>
          </a:prstGeom>
        </p:spPr>
        <p:txBody>
          <a:bodyPr wrap="square">
            <a:spAutoFit/>
          </a:bodyPr>
          <a:lstStyle/>
          <a:p>
            <a:pPr marL="457200" indent="-457200">
              <a:buFont typeface="Courier New" pitchFamily="49" charset="0"/>
              <a:buChar char="o"/>
            </a:pPr>
            <a:r>
              <a:rPr lang="es-PE" sz="2800" dirty="0">
                <a:solidFill>
                  <a:srgbClr val="FF0000"/>
                </a:solidFill>
              </a:rPr>
              <a:t>.</a:t>
            </a:r>
            <a:r>
              <a:rPr lang="es-PE" sz="2800" dirty="0" smtClean="0">
                <a:solidFill>
                  <a:srgbClr val="FF0000"/>
                </a:solidFill>
              </a:rPr>
              <a:t>NET:  </a:t>
            </a:r>
            <a:r>
              <a:rPr lang="es-PE" sz="2400" dirty="0" err="1" smtClean="0"/>
              <a:t>NCover</a:t>
            </a:r>
            <a:r>
              <a:rPr lang="es-PE" sz="2400" dirty="0" smtClean="0"/>
              <a:t>, Visual Studio, </a:t>
            </a:r>
            <a:r>
              <a:rPr lang="es-PE" sz="2400" dirty="0" err="1"/>
              <a:t>NCrunch</a:t>
            </a:r>
            <a:r>
              <a:rPr lang="es-PE" sz="2400" dirty="0"/>
              <a:t>, </a:t>
            </a:r>
            <a:r>
              <a:rPr lang="es-PE" sz="2400" dirty="0" err="1"/>
              <a:t>OpenCover</a:t>
            </a:r>
            <a:endParaRPr lang="es-PE" sz="2400" dirty="0" smtClean="0"/>
          </a:p>
          <a:p>
            <a:pPr marL="457200" indent="-457200">
              <a:buFont typeface="Courier New" pitchFamily="49" charset="0"/>
              <a:buChar char="o"/>
            </a:pPr>
            <a:r>
              <a:rPr lang="es-PE" sz="2800" dirty="0" smtClean="0">
                <a:solidFill>
                  <a:srgbClr val="FF0000"/>
                </a:solidFill>
              </a:rPr>
              <a:t>Java:  </a:t>
            </a:r>
            <a:r>
              <a:rPr lang="es-PE" sz="2400" dirty="0" err="1" smtClean="0"/>
              <a:t>Clover</a:t>
            </a:r>
            <a:r>
              <a:rPr lang="es-PE" sz="2400" dirty="0" smtClean="0"/>
              <a:t>, EMMA, Cobertura</a:t>
            </a:r>
          </a:p>
          <a:p>
            <a:pPr marL="457200" indent="-457200">
              <a:buFont typeface="Courier New" pitchFamily="49" charset="0"/>
              <a:buChar char="o"/>
            </a:pPr>
            <a:r>
              <a:rPr lang="es-PE" sz="2800" dirty="0" smtClean="0">
                <a:solidFill>
                  <a:srgbClr val="FF0000"/>
                </a:solidFill>
              </a:rPr>
              <a:t>Ruby</a:t>
            </a:r>
            <a:r>
              <a:rPr lang="es-PE" sz="2800" dirty="0">
                <a:solidFill>
                  <a:srgbClr val="FF0000"/>
                </a:solidFill>
              </a:rPr>
              <a:t>: </a:t>
            </a:r>
            <a:r>
              <a:rPr lang="es-PE" sz="2400" dirty="0" err="1" smtClean="0"/>
              <a:t>RCov</a:t>
            </a:r>
            <a:endParaRPr lang="es-PE" sz="2400" dirty="0"/>
          </a:p>
        </p:txBody>
      </p:sp>
      <p:sp>
        <p:nvSpPr>
          <p:cNvPr id="11" name="5 Marcador de contenido"/>
          <p:cNvSpPr txBox="1">
            <a:spLocks/>
          </p:cNvSpPr>
          <p:nvPr/>
        </p:nvSpPr>
        <p:spPr bwMode="auto">
          <a:xfrm>
            <a:off x="565767" y="1772816"/>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Métrica de calidad del software.</a:t>
            </a:r>
          </a:p>
        </p:txBody>
      </p:sp>
    </p:spTree>
    <p:extLst>
      <p:ext uri="{BB962C8B-B14F-4D97-AF65-F5344CB8AC3E}">
        <p14:creationId xmlns:p14="http://schemas.microsoft.com/office/powerpoint/2010/main" val="29346675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764704"/>
            <a:ext cx="8229600" cy="237626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Medir el </a:t>
            </a:r>
            <a:r>
              <a:rPr lang="es-PE" dirty="0" err="1" smtClean="0">
                <a:solidFill>
                  <a:srgbClr val="00B050"/>
                </a:solidFill>
              </a:rPr>
              <a:t>Code</a:t>
            </a:r>
            <a:r>
              <a:rPr lang="es-PE" dirty="0" smtClean="0">
                <a:solidFill>
                  <a:srgbClr val="00B050"/>
                </a:solidFill>
              </a:rPr>
              <a:t> </a:t>
            </a:r>
            <a:r>
              <a:rPr lang="es-PE" dirty="0" err="1" smtClean="0">
                <a:solidFill>
                  <a:srgbClr val="00B050"/>
                </a:solidFill>
              </a:rPr>
              <a:t>Coverage</a:t>
            </a:r>
            <a:r>
              <a:rPr lang="es-PE" dirty="0" smtClean="0">
                <a:solidFill>
                  <a:srgbClr val="00B050"/>
                </a:solidFill>
              </a:rPr>
              <a:t> en una aplicación.</a:t>
            </a:r>
            <a:endParaRPr lang="es-PE" dirty="0">
              <a:solidFill>
                <a:srgbClr val="00B050"/>
              </a:solidFill>
            </a:endParaRPr>
          </a:p>
        </p:txBody>
      </p:sp>
      <p:sp>
        <p:nvSpPr>
          <p:cNvPr id="7" name="5 Marcador de contenido"/>
          <p:cNvSpPr txBox="1">
            <a:spLocks/>
          </p:cNvSpPr>
          <p:nvPr/>
        </p:nvSpPr>
        <p:spPr bwMode="auto">
          <a:xfrm>
            <a:off x="611560"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Medir el </a:t>
            </a:r>
            <a:r>
              <a:rPr lang="es-PE" sz="2800" dirty="0" err="1" smtClean="0"/>
              <a:t>code</a:t>
            </a:r>
            <a:r>
              <a:rPr lang="es-PE" sz="2800" dirty="0" smtClean="0"/>
              <a:t> </a:t>
            </a:r>
            <a:r>
              <a:rPr lang="es-PE" sz="2800" dirty="0" err="1" smtClean="0"/>
              <a:t>coverage</a:t>
            </a:r>
            <a:r>
              <a:rPr lang="es-PE" sz="2800" dirty="0" smtClean="0"/>
              <a:t> utilizando las herramientas integradas dentro de los IDES.</a:t>
            </a:r>
          </a:p>
          <a:p>
            <a:r>
              <a:rPr lang="es-PE" sz="2800" dirty="0" smtClean="0"/>
              <a:t>Analizar los resultados e identificar las áreas que no han sido ejercidas por ninguna prueba.</a:t>
            </a:r>
          </a:p>
        </p:txBody>
      </p:sp>
    </p:spTree>
    <p:extLst>
      <p:ext uri="{BB962C8B-B14F-4D97-AF65-F5344CB8AC3E}">
        <p14:creationId xmlns:p14="http://schemas.microsoft.com/office/powerpoint/2010/main" val="14777993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319418"/>
            <a:ext cx="8964488" cy="1224136"/>
          </a:xfrm>
        </p:spPr>
        <p:txBody>
          <a:bodyPr/>
          <a:lstStyle/>
          <a:p>
            <a:r>
              <a:rPr lang="es-PE" dirty="0" smtClean="0">
                <a:solidFill>
                  <a:srgbClr val="00823B"/>
                </a:solidFill>
              </a:rPr>
              <a:t>¿ Tenemos que lograr 100%  </a:t>
            </a:r>
            <a:br>
              <a:rPr lang="es-PE" dirty="0" smtClean="0">
                <a:solidFill>
                  <a:srgbClr val="00823B"/>
                </a:solidFill>
              </a:rPr>
            </a:br>
            <a:r>
              <a:rPr lang="es-PE" dirty="0" smtClean="0">
                <a:solidFill>
                  <a:srgbClr val="00823B"/>
                </a:solidFill>
              </a:rPr>
              <a:t>de </a:t>
            </a:r>
            <a:r>
              <a:rPr lang="es-PE" dirty="0" err="1" smtClean="0">
                <a:solidFill>
                  <a:srgbClr val="00823B"/>
                </a:solidFill>
              </a:rPr>
              <a:t>Coverage</a:t>
            </a:r>
            <a:r>
              <a:rPr lang="es-PE" dirty="0" smtClean="0">
                <a:solidFill>
                  <a:srgbClr val="00823B"/>
                </a:solidFill>
              </a:rPr>
              <a:t> ?</a:t>
            </a:r>
            <a:endParaRPr lang="es-PE" dirty="0">
              <a:solidFill>
                <a:srgbClr val="00823B"/>
              </a:solidFill>
            </a:endParaRPr>
          </a:p>
        </p:txBody>
      </p:sp>
      <p:sp>
        <p:nvSpPr>
          <p:cNvPr id="6" name="5 Marcador de contenido"/>
          <p:cNvSpPr txBox="1">
            <a:spLocks/>
          </p:cNvSpPr>
          <p:nvPr/>
        </p:nvSpPr>
        <p:spPr bwMode="auto">
          <a:xfrm>
            <a:off x="272234" y="1772547"/>
            <a:ext cx="8744626" cy="1013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El </a:t>
            </a:r>
            <a:r>
              <a:rPr lang="es-PE" sz="2800" dirty="0" err="1" smtClean="0"/>
              <a:t>coverage</a:t>
            </a:r>
            <a:r>
              <a:rPr lang="es-PE" sz="2800" dirty="0" smtClean="0"/>
              <a:t> no nos dice si hemos cubierto los caminos más riesgosos o si los caminos cubiertos han valido el esfuerzo. </a:t>
            </a:r>
          </a:p>
        </p:txBody>
      </p:sp>
      <p:sp>
        <p:nvSpPr>
          <p:cNvPr id="7" name="5 Marcador de contenido"/>
          <p:cNvSpPr txBox="1">
            <a:spLocks/>
          </p:cNvSpPr>
          <p:nvPr/>
        </p:nvSpPr>
        <p:spPr bwMode="auto">
          <a:xfrm>
            <a:off x="272234" y="3532984"/>
            <a:ext cx="7992888"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s-ES"/>
            </a:defPPr>
            <a:lvl1pPr indent="0" algn="ctr" fontAlgn="base">
              <a:spcBef>
                <a:spcPct val="20000"/>
              </a:spcBef>
              <a:spcAft>
                <a:spcPct val="0"/>
              </a:spcAft>
              <a:buFont typeface="Arial" charset="0"/>
              <a:buNone/>
              <a:defRPr sz="2800"/>
            </a:lvl1pPr>
            <a:lvl2pPr marL="742950" indent="-285750" fontAlgn="base">
              <a:spcBef>
                <a:spcPct val="20000"/>
              </a:spcBef>
              <a:spcAft>
                <a:spcPct val="0"/>
              </a:spcAft>
              <a:buFont typeface="Arial" charset="0"/>
              <a:buChar char="–"/>
              <a:defRPr sz="2800"/>
            </a:lvl2pPr>
            <a:lvl3pPr marL="1143000" indent="-228600" fontAlgn="base">
              <a:spcBef>
                <a:spcPct val="20000"/>
              </a:spcBef>
              <a:spcAft>
                <a:spcPct val="0"/>
              </a:spcAft>
              <a:buFont typeface="Arial" charset="0"/>
              <a:buChar char="•"/>
              <a:defRPr sz="2400"/>
            </a:lvl3pPr>
            <a:lvl4pPr marL="1600200" indent="-228600" fontAlgn="base">
              <a:spcBef>
                <a:spcPct val="20000"/>
              </a:spcBef>
              <a:spcAft>
                <a:spcPct val="0"/>
              </a:spcAft>
              <a:buFont typeface="Arial" charset="0"/>
              <a:buChar char="–"/>
              <a:defRPr sz="2000"/>
            </a:lvl4pPr>
            <a:lvl5pPr marL="2057400" indent="-228600" fontAlgn="base">
              <a:spcBef>
                <a:spcPct val="20000"/>
              </a:spcBef>
              <a:spcAft>
                <a:spcPct val="0"/>
              </a:spcAft>
              <a:buFont typeface="Arial"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r>
              <a:rPr lang="es-PE" dirty="0"/>
              <a:t>El valor adecuado depende de cada aplicación.</a:t>
            </a:r>
          </a:p>
          <a:p>
            <a:pPr lvl="1"/>
            <a:r>
              <a:rPr lang="es-PE" dirty="0" smtClean="0"/>
              <a:t>60</a:t>
            </a:r>
            <a:r>
              <a:rPr lang="es-PE" dirty="0"/>
              <a:t>% es un </a:t>
            </a:r>
            <a:r>
              <a:rPr lang="es-PE" dirty="0" smtClean="0"/>
              <a:t>valor aceptable</a:t>
            </a:r>
            <a:r>
              <a:rPr lang="es-PE" dirty="0"/>
              <a:t>.</a:t>
            </a:r>
          </a:p>
          <a:p>
            <a:pPr lvl="1"/>
            <a:r>
              <a:rPr lang="es-PE" dirty="0"/>
              <a:t>Valor proporcional a la complejidad </a:t>
            </a:r>
            <a:r>
              <a:rPr lang="es-PE" dirty="0" err="1"/>
              <a:t>ciclomática</a:t>
            </a:r>
            <a:r>
              <a:rPr lang="es-PE" dirty="0"/>
              <a:t>.</a:t>
            </a:r>
          </a:p>
        </p:txBody>
      </p:sp>
      <p:sp>
        <p:nvSpPr>
          <p:cNvPr id="9" name="8 CuadroTexto"/>
          <p:cNvSpPr txBox="1"/>
          <p:nvPr/>
        </p:nvSpPr>
        <p:spPr>
          <a:xfrm>
            <a:off x="1594673" y="2799216"/>
            <a:ext cx="6099748" cy="584775"/>
          </a:xfrm>
          <a:prstGeom prst="rect">
            <a:avLst/>
          </a:prstGeom>
          <a:noFill/>
        </p:spPr>
        <p:txBody>
          <a:bodyPr wrap="none" rtlCol="0">
            <a:spAutoFit/>
          </a:bodyPr>
          <a:lstStyle/>
          <a:p>
            <a:pPr algn="ctr"/>
            <a:r>
              <a:rPr lang="es-PE" sz="3200" dirty="0" smtClean="0">
                <a:solidFill>
                  <a:srgbClr val="FF0000"/>
                </a:solidFill>
              </a:rPr>
              <a:t>Lograr un balance costo - beneficio.</a:t>
            </a:r>
            <a:endParaRPr lang="es-PE" sz="3200" dirty="0">
              <a:solidFill>
                <a:srgbClr val="FF0000"/>
              </a:solidFill>
            </a:endParaRPr>
          </a:p>
        </p:txBody>
      </p:sp>
      <p:sp>
        <p:nvSpPr>
          <p:cNvPr id="12" name="11 CuadroTexto"/>
          <p:cNvSpPr txBox="1"/>
          <p:nvPr/>
        </p:nvSpPr>
        <p:spPr>
          <a:xfrm>
            <a:off x="166109" y="5229200"/>
            <a:ext cx="8956876" cy="584775"/>
          </a:xfrm>
          <a:prstGeom prst="rect">
            <a:avLst/>
          </a:prstGeom>
          <a:noFill/>
        </p:spPr>
        <p:txBody>
          <a:bodyPr wrap="none" rtlCol="0">
            <a:spAutoFit/>
          </a:bodyPr>
          <a:lstStyle/>
          <a:p>
            <a:pPr algn="ctr"/>
            <a:r>
              <a:rPr lang="es-PE" sz="3200" dirty="0">
                <a:solidFill>
                  <a:srgbClr val="FF0000"/>
                </a:solidFill>
              </a:rPr>
              <a:t>¿ Será suficiente pasar una única vez por un camino?</a:t>
            </a:r>
          </a:p>
        </p:txBody>
      </p:sp>
    </p:spTree>
    <p:extLst>
      <p:ext uri="{BB962C8B-B14F-4D97-AF65-F5344CB8AC3E}">
        <p14:creationId xmlns:p14="http://schemas.microsoft.com/office/powerpoint/2010/main" val="2653299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278936"/>
            <a:ext cx="8964488" cy="1224136"/>
          </a:xfrm>
        </p:spPr>
        <p:txBody>
          <a:bodyPr/>
          <a:lstStyle/>
          <a:p>
            <a:r>
              <a:rPr lang="es-PE" dirty="0" smtClean="0">
                <a:solidFill>
                  <a:srgbClr val="00823B"/>
                </a:solidFill>
              </a:rPr>
              <a:t>Costo vs Beneficio</a:t>
            </a:r>
            <a:br>
              <a:rPr lang="es-PE" dirty="0" smtClean="0">
                <a:solidFill>
                  <a:srgbClr val="00823B"/>
                </a:solidFill>
              </a:rPr>
            </a:br>
            <a:r>
              <a:rPr lang="es-PE" dirty="0" smtClean="0">
                <a:solidFill>
                  <a:srgbClr val="00823B"/>
                </a:solidFill>
              </a:rPr>
              <a:t>de las pruebas unitarias</a:t>
            </a:r>
            <a:endParaRPr lang="es-PE" dirty="0">
              <a:solidFill>
                <a:srgbClr val="00823B"/>
              </a:solidFill>
            </a:endParaRPr>
          </a:p>
        </p:txBody>
      </p:sp>
      <p:grpSp>
        <p:nvGrpSpPr>
          <p:cNvPr id="41" name="40 Grupo"/>
          <p:cNvGrpSpPr/>
          <p:nvPr/>
        </p:nvGrpSpPr>
        <p:grpSpPr>
          <a:xfrm>
            <a:off x="324264" y="1838256"/>
            <a:ext cx="8352928" cy="3985296"/>
            <a:chOff x="323528" y="2564904"/>
            <a:chExt cx="8352928" cy="3985296"/>
          </a:xfrm>
        </p:grpSpPr>
        <p:sp>
          <p:nvSpPr>
            <p:cNvPr id="10" name="9 Rectángulo redondeado"/>
            <p:cNvSpPr/>
            <p:nvPr/>
          </p:nvSpPr>
          <p:spPr>
            <a:xfrm>
              <a:off x="3329576" y="2801512"/>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Algoritmos</a:t>
              </a:r>
              <a:endParaRPr lang="es-ES" sz="2000" b="1" dirty="0">
                <a:solidFill>
                  <a:schemeClr val="tx1"/>
                </a:solidFill>
              </a:endParaRPr>
            </a:p>
          </p:txBody>
        </p:sp>
        <p:sp>
          <p:nvSpPr>
            <p:cNvPr id="12" name="11 Rectángulo redondeado"/>
            <p:cNvSpPr/>
            <p:nvPr/>
          </p:nvSpPr>
          <p:spPr>
            <a:xfrm>
              <a:off x="5849856" y="2801512"/>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solidFill>
                    <a:schemeClr val="tx1"/>
                  </a:solidFill>
                </a:rPr>
                <a:t>Código complicado – Necesita </a:t>
              </a:r>
              <a:r>
                <a:rPr lang="es-ES" sz="2000" b="1" dirty="0" err="1">
                  <a:solidFill>
                    <a:schemeClr val="tx1"/>
                  </a:solidFill>
                </a:rPr>
                <a:t>r</a:t>
              </a:r>
              <a:r>
                <a:rPr lang="es-ES" sz="2000" b="1" dirty="0" err="1" smtClean="0">
                  <a:solidFill>
                    <a:schemeClr val="tx1"/>
                  </a:solidFill>
                </a:rPr>
                <a:t>efactorizar</a:t>
              </a:r>
              <a:endParaRPr lang="es-ES" sz="2000" b="1" dirty="0">
                <a:solidFill>
                  <a:schemeClr val="tx1"/>
                </a:solidFill>
              </a:endParaRPr>
            </a:p>
          </p:txBody>
        </p:sp>
        <p:sp>
          <p:nvSpPr>
            <p:cNvPr id="13" name="12 Rectángulo redondeado"/>
            <p:cNvSpPr/>
            <p:nvPr/>
          </p:nvSpPr>
          <p:spPr>
            <a:xfrm>
              <a:off x="3329576" y="4055576"/>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Código Trivial</a:t>
              </a:r>
            </a:p>
          </p:txBody>
        </p:sp>
        <p:sp>
          <p:nvSpPr>
            <p:cNvPr id="14" name="13 Rectángulo redondeado"/>
            <p:cNvSpPr/>
            <p:nvPr/>
          </p:nvSpPr>
          <p:spPr>
            <a:xfrm>
              <a:off x="5849856" y="4055576"/>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rPr>
                <a:t>Coordinadores</a:t>
              </a:r>
              <a:endParaRPr lang="es-ES" sz="2000" b="1" dirty="0">
                <a:solidFill>
                  <a:schemeClr val="tx1"/>
                </a:solidFill>
              </a:endParaRPr>
            </a:p>
          </p:txBody>
        </p:sp>
        <p:cxnSp>
          <p:nvCxnSpPr>
            <p:cNvPr id="15" name="14 Conector recto de flecha"/>
            <p:cNvCxnSpPr/>
            <p:nvPr/>
          </p:nvCxnSpPr>
          <p:spPr>
            <a:xfrm flipH="1" flipV="1">
              <a:off x="3310192" y="2564904"/>
              <a:ext cx="18288" cy="2769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3310192" y="5337384"/>
              <a:ext cx="53662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4406689" y="5337384"/>
              <a:ext cx="848309" cy="523220"/>
            </a:xfrm>
            <a:prstGeom prst="rect">
              <a:avLst/>
            </a:prstGeom>
            <a:noFill/>
          </p:spPr>
          <p:txBody>
            <a:bodyPr wrap="none" rtlCol="0">
              <a:spAutoFit/>
            </a:bodyPr>
            <a:lstStyle/>
            <a:p>
              <a:r>
                <a:rPr lang="es-PE" sz="2800" b="1" dirty="0" smtClean="0"/>
                <a:t>Bajo</a:t>
              </a:r>
              <a:endParaRPr lang="es-PE" sz="2800" b="1" dirty="0"/>
            </a:p>
          </p:txBody>
        </p:sp>
        <p:sp>
          <p:nvSpPr>
            <p:cNvPr id="30" name="29 CuadroTexto"/>
            <p:cNvSpPr txBox="1"/>
            <p:nvPr/>
          </p:nvSpPr>
          <p:spPr>
            <a:xfrm>
              <a:off x="6707502" y="5337384"/>
              <a:ext cx="804707" cy="523220"/>
            </a:xfrm>
            <a:prstGeom prst="rect">
              <a:avLst/>
            </a:prstGeom>
            <a:noFill/>
          </p:spPr>
          <p:txBody>
            <a:bodyPr wrap="none" rtlCol="0">
              <a:spAutoFit/>
            </a:bodyPr>
            <a:lstStyle/>
            <a:p>
              <a:r>
                <a:rPr lang="es-PE" sz="2800" b="1" dirty="0" smtClean="0"/>
                <a:t>Alto</a:t>
              </a:r>
              <a:endParaRPr lang="es-PE" sz="2800" b="1" dirty="0"/>
            </a:p>
          </p:txBody>
        </p:sp>
        <p:sp>
          <p:nvSpPr>
            <p:cNvPr id="33" name="32 CuadroTexto"/>
            <p:cNvSpPr txBox="1"/>
            <p:nvPr/>
          </p:nvSpPr>
          <p:spPr>
            <a:xfrm>
              <a:off x="2461883" y="4423966"/>
              <a:ext cx="848309" cy="523220"/>
            </a:xfrm>
            <a:prstGeom prst="rect">
              <a:avLst/>
            </a:prstGeom>
            <a:noFill/>
          </p:spPr>
          <p:txBody>
            <a:bodyPr wrap="none" rtlCol="0">
              <a:spAutoFit/>
            </a:bodyPr>
            <a:lstStyle/>
            <a:p>
              <a:r>
                <a:rPr lang="es-PE" sz="2800" b="1" dirty="0" smtClean="0"/>
                <a:t>Bajo</a:t>
              </a:r>
              <a:endParaRPr lang="es-PE" sz="2800" b="1" dirty="0"/>
            </a:p>
          </p:txBody>
        </p:sp>
        <p:sp>
          <p:nvSpPr>
            <p:cNvPr id="34" name="33 CuadroTexto"/>
            <p:cNvSpPr txBox="1"/>
            <p:nvPr/>
          </p:nvSpPr>
          <p:spPr>
            <a:xfrm>
              <a:off x="2483683" y="3169902"/>
              <a:ext cx="804707" cy="523220"/>
            </a:xfrm>
            <a:prstGeom prst="rect">
              <a:avLst/>
            </a:prstGeom>
            <a:noFill/>
          </p:spPr>
          <p:txBody>
            <a:bodyPr wrap="none" rtlCol="0">
              <a:spAutoFit/>
            </a:bodyPr>
            <a:lstStyle/>
            <a:p>
              <a:r>
                <a:rPr lang="es-PE" sz="2800" b="1" dirty="0" smtClean="0"/>
                <a:t>Alto</a:t>
              </a:r>
              <a:endParaRPr lang="es-PE" sz="2800" b="1" dirty="0"/>
            </a:p>
          </p:txBody>
        </p:sp>
        <p:sp>
          <p:nvSpPr>
            <p:cNvPr id="36" name="35 CuadroTexto"/>
            <p:cNvSpPr txBox="1"/>
            <p:nvPr/>
          </p:nvSpPr>
          <p:spPr>
            <a:xfrm>
              <a:off x="4355976" y="5842314"/>
              <a:ext cx="3053144" cy="707886"/>
            </a:xfrm>
            <a:prstGeom prst="rect">
              <a:avLst/>
            </a:prstGeom>
            <a:noFill/>
          </p:spPr>
          <p:txBody>
            <a:bodyPr wrap="none" rtlCol="0">
              <a:spAutoFit/>
            </a:bodyPr>
            <a:lstStyle/>
            <a:p>
              <a:pPr algn="ctr"/>
              <a:r>
                <a:rPr lang="es-PE" sz="2000" b="1" dirty="0" smtClean="0"/>
                <a:t>Costo de la prueba</a:t>
              </a:r>
            </a:p>
            <a:p>
              <a:pPr algn="ctr"/>
              <a:r>
                <a:rPr lang="es-PE" sz="2000" dirty="0" smtClean="0"/>
                <a:t>≈ Número de dependencias</a:t>
              </a:r>
              <a:endParaRPr lang="es-PE" sz="2000" dirty="0"/>
            </a:p>
          </p:txBody>
        </p:sp>
        <p:sp>
          <p:nvSpPr>
            <p:cNvPr id="37" name="36 CuadroTexto"/>
            <p:cNvSpPr txBox="1"/>
            <p:nvPr/>
          </p:nvSpPr>
          <p:spPr>
            <a:xfrm>
              <a:off x="323528" y="3707569"/>
              <a:ext cx="2568074" cy="707886"/>
            </a:xfrm>
            <a:prstGeom prst="rect">
              <a:avLst/>
            </a:prstGeom>
            <a:noFill/>
          </p:spPr>
          <p:txBody>
            <a:bodyPr wrap="none" rtlCol="0">
              <a:spAutoFit/>
            </a:bodyPr>
            <a:lstStyle/>
            <a:p>
              <a:pPr algn="ctr"/>
              <a:r>
                <a:rPr lang="es-PE" sz="2000" b="1" dirty="0" smtClean="0"/>
                <a:t>Beneficio de la prueba</a:t>
              </a:r>
            </a:p>
            <a:p>
              <a:pPr algn="ctr"/>
              <a:r>
                <a:rPr lang="es-PE" sz="2000" dirty="0" smtClean="0"/>
                <a:t>≈ Código no obvio</a:t>
              </a:r>
              <a:endParaRPr lang="es-PE" sz="2000" dirty="0"/>
            </a:p>
          </p:txBody>
        </p:sp>
      </p:grpSp>
      <p:sp>
        <p:nvSpPr>
          <p:cNvPr id="43" name="42 CuadroTexto"/>
          <p:cNvSpPr txBox="1"/>
          <p:nvPr/>
        </p:nvSpPr>
        <p:spPr>
          <a:xfrm>
            <a:off x="251520" y="5967568"/>
            <a:ext cx="4307461" cy="369332"/>
          </a:xfrm>
          <a:prstGeom prst="rect">
            <a:avLst/>
          </a:prstGeom>
          <a:noFill/>
        </p:spPr>
        <p:txBody>
          <a:bodyPr wrap="none" rtlCol="0">
            <a:spAutoFit/>
          </a:bodyPr>
          <a:lstStyle/>
          <a:p>
            <a:r>
              <a:rPr lang="es-PE" i="1" dirty="0" smtClean="0">
                <a:solidFill>
                  <a:srgbClr val="FFC000"/>
                </a:solidFill>
              </a:rPr>
              <a:t>Steven </a:t>
            </a:r>
            <a:r>
              <a:rPr lang="es-PE" i="1" dirty="0" err="1" smtClean="0">
                <a:solidFill>
                  <a:srgbClr val="FFC000"/>
                </a:solidFill>
              </a:rPr>
              <a:t>Sanderson</a:t>
            </a:r>
            <a:r>
              <a:rPr lang="es-PE" i="1" dirty="0">
                <a:solidFill>
                  <a:srgbClr val="FFC000"/>
                </a:solidFill>
              </a:rPr>
              <a:t> B</a:t>
            </a:r>
            <a:r>
              <a:rPr lang="es-PE" i="1" dirty="0" smtClean="0">
                <a:solidFill>
                  <a:srgbClr val="FFC000"/>
                </a:solidFill>
              </a:rPr>
              <a:t>log:  http</a:t>
            </a:r>
            <a:r>
              <a:rPr lang="es-PE" i="1" dirty="0">
                <a:solidFill>
                  <a:srgbClr val="FFC000"/>
                </a:solidFill>
              </a:rPr>
              <a:t>://bit.ly/lNGDjq</a:t>
            </a:r>
          </a:p>
        </p:txBody>
      </p:sp>
    </p:spTree>
    <p:extLst>
      <p:ext uri="{BB962C8B-B14F-4D97-AF65-F5344CB8AC3E}">
        <p14:creationId xmlns:p14="http://schemas.microsoft.com/office/powerpoint/2010/main" val="1417803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4108853354"/>
              </p:ext>
            </p:extLst>
          </p:nvPr>
        </p:nvGraphicFramePr>
        <p:xfrm>
          <a:off x="457200" y="1764640"/>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397023"/>
            <a:ext cx="8208912" cy="1200329"/>
          </a:xfrm>
          <a:prstGeom prst="rect">
            <a:avLst/>
          </a:prstGeom>
        </p:spPr>
        <p:txBody>
          <a:bodyPr wrap="square">
            <a:spAutoFit/>
          </a:bodyPr>
          <a:lstStyle/>
          <a:p>
            <a:pPr algn="ctr"/>
            <a:r>
              <a:rPr lang="es-PE" sz="2400" dirty="0" err="1" smtClean="0"/>
              <a:t>Unit</a:t>
            </a:r>
            <a:r>
              <a:rPr lang="es-PE" sz="2400" dirty="0" smtClean="0"/>
              <a:t> </a:t>
            </a:r>
            <a:r>
              <a:rPr lang="es-PE" sz="2400" dirty="0" err="1" smtClean="0"/>
              <a:t>testing</a:t>
            </a:r>
            <a:r>
              <a:rPr lang="es-PE" sz="2400" dirty="0" smtClean="0"/>
              <a:t>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 Cuanto tiempo más me cuesta utilizar pruebas unitarias ?</a:t>
            </a:r>
            <a:endParaRPr lang="es-PE" dirty="0">
              <a:solidFill>
                <a:srgbClr val="00823B"/>
              </a:solidFill>
            </a:endParaRPr>
          </a:p>
        </p:txBody>
      </p:sp>
    </p:spTree>
    <p:extLst>
      <p:ext uri="{BB962C8B-B14F-4D97-AF65-F5344CB8AC3E}">
        <p14:creationId xmlns:p14="http://schemas.microsoft.com/office/powerpoint/2010/main" val="21763116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1484784"/>
            <a:ext cx="8208912" cy="3970318"/>
          </a:xfrm>
          <a:prstGeom prst="rect">
            <a:avLst/>
          </a:prstGeom>
        </p:spPr>
        <p:txBody>
          <a:bodyPr wrap="square">
            <a:spAutoFit/>
          </a:bodyPr>
          <a:lstStyle/>
          <a:p>
            <a:r>
              <a:rPr lang="es-PE" sz="3600" dirty="0" smtClean="0"/>
              <a:t>……. pero no ha sido:</a:t>
            </a:r>
          </a:p>
          <a:p>
            <a:endParaRPr lang="es-PE" sz="3600" dirty="0" smtClean="0"/>
          </a:p>
          <a:p>
            <a:pPr marL="342900" indent="-342900">
              <a:buFont typeface="Arial" pitchFamily="34" charset="0"/>
              <a:buChar char="•"/>
            </a:pPr>
            <a:r>
              <a:rPr lang="es-PE" sz="3600" dirty="0" smtClean="0"/>
              <a:t>Estructurado</a:t>
            </a:r>
          </a:p>
          <a:p>
            <a:pPr marL="342900" indent="-342900">
              <a:buFont typeface="Arial" pitchFamily="34" charset="0"/>
              <a:buChar char="•"/>
            </a:pPr>
            <a:r>
              <a:rPr lang="es-PE" sz="3600" dirty="0" smtClean="0"/>
              <a:t>Consistente</a:t>
            </a:r>
          </a:p>
          <a:p>
            <a:pPr marL="342900" indent="-342900">
              <a:buFont typeface="Arial" pitchFamily="34" charset="0"/>
              <a:buChar char="•"/>
            </a:pPr>
            <a:r>
              <a:rPr lang="es-PE" sz="3600" dirty="0" smtClean="0"/>
              <a:t>Repetible</a:t>
            </a:r>
          </a:p>
          <a:p>
            <a:pPr marL="342900" indent="-342900">
              <a:buFont typeface="Arial" pitchFamily="34" charset="0"/>
              <a:buChar char="•"/>
            </a:pPr>
            <a:r>
              <a:rPr lang="es-PE" sz="3600" dirty="0" smtClean="0"/>
              <a:t>Fácil</a:t>
            </a:r>
          </a:p>
          <a:p>
            <a:pPr marL="342900" indent="-342900">
              <a:buFont typeface="Arial" pitchFamily="34" charset="0"/>
              <a:buChar char="•"/>
            </a:pPr>
            <a:r>
              <a:rPr lang="es-PE" sz="3600" dirty="0"/>
              <a:t>En todo el </a:t>
            </a:r>
            <a:r>
              <a:rPr lang="es-PE" sz="3600" dirty="0" smtClean="0"/>
              <a:t>código</a:t>
            </a:r>
            <a:endParaRPr lang="es-PE" sz="3600" dirty="0"/>
          </a:p>
        </p:txBody>
      </p:sp>
      <p:sp>
        <p:nvSpPr>
          <p:cNvPr id="6" name="2 Título"/>
          <p:cNvSpPr>
            <a:spLocks noGrp="1"/>
          </p:cNvSpPr>
          <p:nvPr>
            <p:ph type="title"/>
          </p:nvPr>
        </p:nvSpPr>
        <p:spPr>
          <a:xfrm>
            <a:off x="395536" y="260648"/>
            <a:ext cx="8461539" cy="936104"/>
          </a:xfrm>
        </p:spPr>
        <p:txBody>
          <a:bodyPr/>
          <a:lstStyle/>
          <a:p>
            <a:r>
              <a:rPr lang="es-PE" dirty="0" smtClean="0">
                <a:solidFill>
                  <a:srgbClr val="00823B"/>
                </a:solidFill>
              </a:rPr>
              <a:t>Todos ya lo venimos haciendo</a:t>
            </a:r>
            <a:endParaRPr lang="es-PE" dirty="0">
              <a:solidFill>
                <a:srgbClr val="00823B"/>
              </a:solidFill>
            </a:endParaRPr>
          </a:p>
        </p:txBody>
      </p:sp>
    </p:spTree>
    <p:extLst>
      <p:ext uri="{BB962C8B-B14F-4D97-AF65-F5344CB8AC3E}">
        <p14:creationId xmlns:p14="http://schemas.microsoft.com/office/powerpoint/2010/main" val="37982658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5486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Presentando </a:t>
            </a:r>
            <a:r>
              <a:rPr lang="es-PE" dirty="0" err="1" smtClean="0">
                <a:solidFill>
                  <a:srgbClr val="00B050"/>
                </a:solidFill>
              </a:rPr>
              <a:t>Unit</a:t>
            </a:r>
            <a:r>
              <a:rPr lang="es-PE" dirty="0" smtClean="0">
                <a:solidFill>
                  <a:srgbClr val="00B050"/>
                </a:solidFill>
              </a:rPr>
              <a:t> </a:t>
            </a:r>
            <a:r>
              <a:rPr lang="es-PE" dirty="0" err="1" smtClean="0">
                <a:solidFill>
                  <a:srgbClr val="00B050"/>
                </a:solidFill>
              </a:rPr>
              <a:t>Testing</a:t>
            </a:r>
            <a:r>
              <a:rPr lang="es-PE" dirty="0" smtClean="0">
                <a:solidFill>
                  <a:srgbClr val="00B050"/>
                </a:solidFill>
              </a:rPr>
              <a:t>  </a:t>
            </a:r>
            <a:br>
              <a:rPr lang="es-PE" dirty="0" smtClean="0">
                <a:solidFill>
                  <a:srgbClr val="00B050"/>
                </a:solidFill>
              </a:rPr>
            </a:br>
            <a:r>
              <a:rPr lang="es-PE" dirty="0" smtClean="0">
                <a:solidFill>
                  <a:srgbClr val="00B050"/>
                </a:solidFill>
              </a:rPr>
              <a:t>a tu equipo</a:t>
            </a:r>
            <a:endParaRPr lang="es-PE" dirty="0">
              <a:solidFill>
                <a:srgbClr val="00B050"/>
              </a:solidFill>
            </a:endParaRPr>
          </a:p>
        </p:txBody>
      </p:sp>
      <p:sp>
        <p:nvSpPr>
          <p:cNvPr id="7" name="5 Marcador de contenido"/>
          <p:cNvSpPr txBox="1">
            <a:spLocks/>
          </p:cNvSpPr>
          <p:nvPr/>
        </p:nvSpPr>
        <p:spPr bwMode="auto">
          <a:xfrm>
            <a:off x="395536" y="2195736"/>
            <a:ext cx="8424936" cy="4329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Cuando uno empieza a introducir </a:t>
            </a:r>
            <a:r>
              <a:rPr lang="es-PE" sz="2800" dirty="0" err="1" smtClean="0"/>
              <a:t>Unit</a:t>
            </a:r>
            <a:r>
              <a:rPr lang="es-PE" sz="2800" dirty="0" smtClean="0"/>
              <a:t> </a:t>
            </a:r>
            <a:r>
              <a:rPr lang="es-PE" sz="2800" dirty="0" err="1" smtClean="0"/>
              <a:t>Testing</a:t>
            </a:r>
            <a:r>
              <a:rPr lang="es-PE" sz="2800" dirty="0" smtClean="0"/>
              <a:t> a su equipo debe estar preparado para responder toda clase de preguntas. </a:t>
            </a:r>
          </a:p>
          <a:p>
            <a:pPr marL="0" indent="0">
              <a:buNone/>
            </a:pPr>
            <a:endParaRPr lang="es-PE" sz="2800" dirty="0" smtClean="0"/>
          </a:p>
          <a:p>
            <a:r>
              <a:rPr lang="es-PE" sz="2800" dirty="0" smtClean="0"/>
              <a:t>Cada uno debe pensar en alguna pregunta o algún argumento en contra que le podrían hacer . </a:t>
            </a:r>
            <a:r>
              <a:rPr lang="es-PE" sz="2800" dirty="0" err="1" smtClean="0"/>
              <a:t>Ejm</a:t>
            </a:r>
            <a:r>
              <a:rPr lang="es-PE" sz="2800" dirty="0" smtClean="0"/>
              <a:t>:</a:t>
            </a:r>
          </a:p>
          <a:p>
            <a:pPr lvl="1"/>
            <a:r>
              <a:rPr lang="es-PE" sz="2400" dirty="0" smtClean="0"/>
              <a:t>¿ Las personas de QA ya no son necesarias ?</a:t>
            </a:r>
          </a:p>
          <a:p>
            <a:r>
              <a:rPr lang="es-PE" sz="2800" dirty="0" smtClean="0"/>
              <a:t>Compartirlo y discutirlo con el resto del grupo.</a:t>
            </a:r>
          </a:p>
        </p:txBody>
      </p:sp>
    </p:spTree>
    <p:extLst>
      <p:ext uri="{BB962C8B-B14F-4D97-AF65-F5344CB8AC3E}">
        <p14:creationId xmlns:p14="http://schemas.microsoft.com/office/powerpoint/2010/main" val="2577520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rgbClr val="FFC000"/>
                </a:solidFill>
              </a:rPr>
              <a:t>Realizar cambios es mucho más sencillo.</a:t>
            </a:r>
          </a:p>
          <a:p>
            <a:r>
              <a:rPr lang="es-PE" sz="2800" dirty="0" smtClean="0"/>
              <a:t>Nuevas funcionalidades no rompen las existentes.</a:t>
            </a:r>
          </a:p>
          <a:p>
            <a:r>
              <a:rPr lang="es-PE" sz="2800" dirty="0" smtClean="0">
                <a:solidFill>
                  <a:srgbClr val="FFC000"/>
                </a:solidFill>
              </a:rPr>
              <a:t>El proceso de desarrollo se vuelve más flexible.</a:t>
            </a:r>
          </a:p>
          <a:p>
            <a:r>
              <a:rPr lang="es-PE" sz="2800" dirty="0"/>
              <a:t>Los problemas se encuentran temprano en el ciclo de desarrollo</a:t>
            </a:r>
            <a:r>
              <a:rPr lang="es-PE" sz="2800" dirty="0" smtClean="0"/>
              <a:t>.</a:t>
            </a:r>
          </a:p>
          <a:p>
            <a:r>
              <a:rPr lang="es-PE" sz="2800" dirty="0" smtClean="0">
                <a:solidFill>
                  <a:srgbClr val="FFC000"/>
                </a:solidFill>
              </a:rPr>
              <a:t>El diseño mejora debido a que el código es forzado a ser más desacoplado y testeable.</a:t>
            </a:r>
          </a:p>
          <a:p>
            <a:r>
              <a:rPr lang="es-PE" sz="2800" dirty="0"/>
              <a:t>Código que funciona ahora, funcionará en el futuro.</a:t>
            </a:r>
          </a:p>
          <a:p>
            <a:r>
              <a:rPr lang="es-PE" sz="2800" dirty="0" smtClean="0">
                <a:solidFill>
                  <a:srgbClr val="FFC000"/>
                </a:solidFill>
              </a:rPr>
              <a:t>La necesidad de pruebas manuales se reduce.</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Beneficios de las pruebas unitarias</a:t>
            </a:r>
            <a:endParaRPr lang="es-PE" dirty="0">
              <a:solidFill>
                <a:srgbClr val="00823B"/>
              </a:solidFill>
            </a:endParaRPr>
          </a:p>
        </p:txBody>
      </p:sp>
    </p:spTree>
    <p:extLst>
      <p:ext uri="{BB962C8B-B14F-4D97-AF65-F5344CB8AC3E}">
        <p14:creationId xmlns:p14="http://schemas.microsoft.com/office/powerpoint/2010/main" val="30262636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677656"/>
          </a:xfrm>
          <a:prstGeom prst="rect">
            <a:avLst/>
          </a:prstGeom>
          <a:noFill/>
        </p:spPr>
        <p:txBody>
          <a:bodyPr wrap="square" rtlCol="0">
            <a:spAutoFit/>
          </a:bodyPr>
          <a:lstStyle/>
          <a:p>
            <a:pPr marL="457200" indent="-457200">
              <a:buFont typeface="Arial" pitchFamily="34" charset="0"/>
              <a:buChar char="•"/>
            </a:pPr>
            <a:r>
              <a:rPr lang="es-PE" sz="2400" dirty="0" err="1" smtClean="0"/>
              <a:t>Moq</a:t>
            </a:r>
            <a:r>
              <a:rPr lang="es-PE" sz="2400" dirty="0" smtClean="0"/>
              <a:t>: </a:t>
            </a:r>
            <a:r>
              <a:rPr lang="es-PE" sz="2400" dirty="0" smtClean="0">
                <a:solidFill>
                  <a:srgbClr val="FFC000"/>
                </a:solidFill>
              </a:rPr>
              <a:t>http</a:t>
            </a:r>
            <a:r>
              <a:rPr lang="es-PE" sz="2400" dirty="0">
                <a:solidFill>
                  <a:srgbClr val="FFC000"/>
                </a:solidFill>
              </a:rPr>
              <a:t>://code.google.com/p/moq/</a:t>
            </a:r>
          </a:p>
          <a:p>
            <a:endParaRPr lang="es-PE" sz="2400" dirty="0" smtClean="0"/>
          </a:p>
          <a:p>
            <a:pPr marL="457200" indent="-457200">
              <a:buFont typeface="Arial" pitchFamily="34" charset="0"/>
              <a:buChar char="•"/>
            </a:pPr>
            <a:r>
              <a:rPr lang="es-PE" sz="2400" dirty="0" err="1" smtClean="0"/>
              <a:t>Ncrunch</a:t>
            </a:r>
            <a:r>
              <a:rPr lang="es-PE" sz="2400" dirty="0" smtClean="0"/>
              <a:t>: </a:t>
            </a:r>
            <a:r>
              <a:rPr lang="es-PE" sz="2400" dirty="0">
                <a:solidFill>
                  <a:srgbClr val="FFC000"/>
                </a:solidFill>
              </a:rPr>
              <a:t>http://www.ncrunch.net/</a:t>
            </a:r>
          </a:p>
          <a:p>
            <a:endParaRPr lang="es-PE" sz="2400" dirty="0" smtClean="0"/>
          </a:p>
          <a:p>
            <a:pPr marL="457200" indent="-457200">
              <a:buFont typeface="Arial" pitchFamily="34" charset="0"/>
              <a:buChar char="•"/>
            </a:pPr>
            <a:r>
              <a:rPr lang="es-PE" sz="2400" dirty="0" err="1" smtClean="0"/>
              <a:t>Mock</a:t>
            </a:r>
            <a:r>
              <a:rPr lang="es-PE" sz="2400" dirty="0" smtClean="0"/>
              <a:t> </a:t>
            </a:r>
            <a:r>
              <a:rPr lang="es-PE" sz="2400" dirty="0" err="1" smtClean="0"/>
              <a:t>Static</a:t>
            </a:r>
            <a:r>
              <a:rPr lang="es-PE" sz="2400" dirty="0" smtClean="0"/>
              <a:t> File </a:t>
            </a:r>
            <a:r>
              <a:rPr lang="es-PE" sz="2400" dirty="0" err="1" smtClean="0"/>
              <a:t>Class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://stackoverflow.com/questions/6499871/mock-file-io-static-class-in-c-sharp</a:t>
            </a:r>
            <a:endParaRPr lang="es-PE" sz="2400" dirty="0" smtClean="0">
              <a:solidFill>
                <a:srgbClr val="FFC000"/>
              </a:solidFill>
            </a:endParaRPr>
          </a:p>
        </p:txBody>
      </p:sp>
    </p:spTree>
    <p:extLst>
      <p:ext uri="{BB962C8B-B14F-4D97-AF65-F5344CB8AC3E}">
        <p14:creationId xmlns:p14="http://schemas.microsoft.com/office/powerpoint/2010/main" val="39131514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Revisar las pruebas realizadas a un código "no testeable"</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¿Cuál es el problema del código de producción?</a:t>
            </a:r>
            <a:br>
              <a:rPr lang="es-PE" sz="2800" dirty="0" smtClean="0"/>
            </a:br>
            <a:r>
              <a:rPr lang="es-PE" sz="2800" dirty="0" smtClean="0"/>
              <a:t>"Es un código muy acoplado"</a:t>
            </a:r>
          </a:p>
        </p:txBody>
      </p:sp>
    </p:spTree>
    <p:extLst>
      <p:ext uri="{BB962C8B-B14F-4D97-AF65-F5344CB8AC3E}">
        <p14:creationId xmlns:p14="http://schemas.microsoft.com/office/powerpoint/2010/main" val="3858874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0000"/>
                </a:solidFill>
              </a:rPr>
              <a:t>Aislar las dependencias e inyectarlas</a:t>
            </a:r>
            <a:r>
              <a:rPr lang="es-ES" sz="2800" dirty="0" smtClean="0">
                <a:solidFill>
                  <a:srgbClr val="FF0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0000"/>
                </a:solidFill>
              </a:rPr>
              <a:t>Mientras </a:t>
            </a:r>
            <a:r>
              <a:rPr lang="es-PE" sz="2800" dirty="0">
                <a:solidFill>
                  <a:srgbClr val="FF0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93" y="1220754"/>
            <a:ext cx="7415162" cy="400844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437112"/>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352" y="1188408"/>
            <a:ext cx="6651244" cy="306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078313"/>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Utilizar directamente </a:t>
            </a:r>
            <a:r>
              <a:rPr lang="es-PE" sz="2400" dirty="0" smtClean="0"/>
              <a:t>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811668"/>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771037"/>
            <a:ext cx="7776864" cy="954107"/>
          </a:xfrm>
          <a:prstGeom prst="rect">
            <a:avLst/>
          </a:prstGeom>
          <a:noFill/>
        </p:spPr>
        <p:txBody>
          <a:bodyPr wrap="square" rtlCol="0">
            <a:spAutoFit/>
          </a:bodyPr>
          <a:lstStyle/>
          <a:p>
            <a:pPr algn="ctr"/>
            <a:r>
              <a:rPr lang="es-PE" sz="2800" dirty="0" smtClean="0">
                <a:solidFill>
                  <a:srgbClr val="FF0000"/>
                </a:solidFill>
              </a:rPr>
              <a:t>Los métodos estáticos son código procedural y no Orientado a Objetos.</a:t>
            </a:r>
          </a:p>
        </p:txBody>
      </p:sp>
      <p:grpSp>
        <p:nvGrpSpPr>
          <p:cNvPr id="3" name="2 Grupo"/>
          <p:cNvGrpSpPr/>
          <p:nvPr/>
        </p:nvGrpSpPr>
        <p:grpSpPr>
          <a:xfrm>
            <a:off x="1212188" y="1315361"/>
            <a:ext cx="6936702" cy="2366007"/>
            <a:chOff x="1534949" y="1315361"/>
            <a:chExt cx="6936702" cy="236600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949" y="1315361"/>
              <a:ext cx="6936702" cy="2366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2552" y="2021564"/>
              <a:ext cx="405240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gr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Evitar Campos y Métodos Estáticos</a:t>
            </a:r>
            <a:endParaRPr lang="es-PE" dirty="0">
              <a:solidFill>
                <a:srgbClr val="00823B"/>
              </a:solidFill>
            </a:endParaRP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0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0000"/>
                </a:solidFill>
              </a:rPr>
              <a:t>Herencia</a:t>
            </a:r>
          </a:p>
        </p:txBody>
      </p:sp>
      <p:sp>
        <p:nvSpPr>
          <p:cNvPr id="8" name="7 CuadroTexto"/>
          <p:cNvSpPr txBox="1"/>
          <p:nvPr/>
        </p:nvSpPr>
        <p:spPr>
          <a:xfrm>
            <a:off x="364365" y="4653136"/>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18" y="1513610"/>
            <a:ext cx="4487897" cy="30391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 y="1513610"/>
            <a:ext cx="4680000" cy="2320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599423"/>
            <a:ext cx="8229600" cy="720000"/>
          </a:xfrm>
        </p:spPr>
        <p:txBody>
          <a:bodyPr/>
          <a:lstStyle/>
          <a:p>
            <a:r>
              <a:rPr lang="es-PE" dirty="0">
                <a:solidFill>
                  <a:srgbClr val="00823B"/>
                </a:solidFill>
              </a:rPr>
              <a:t>Inversión de Dependencias</a:t>
            </a:r>
          </a:p>
        </p:txBody>
      </p:sp>
      <p:sp>
        <p:nvSpPr>
          <p:cNvPr id="2" name="1 CuadroTexto"/>
          <p:cNvSpPr txBox="1"/>
          <p:nvPr/>
        </p:nvSpPr>
        <p:spPr>
          <a:xfrm>
            <a:off x="476251" y="1535527"/>
            <a:ext cx="8191500" cy="1569660"/>
          </a:xfrm>
          <a:prstGeom prst="rect">
            <a:avLst/>
          </a:prstGeom>
          <a:noFill/>
        </p:spPr>
        <p:txBody>
          <a:bodyPr wrap="square" rtlCol="0">
            <a:spAutoFit/>
          </a:bodyPr>
          <a:lstStyle/>
          <a:p>
            <a:pPr algn="ctr"/>
            <a:r>
              <a:rPr lang="es-PE" sz="3200" i="1" dirty="0" smtClean="0"/>
              <a:t>Las clases de alto nivel no deben depender directamente de clases de bajo nivel sino de abstracciones de estas clases.</a:t>
            </a:r>
            <a:endParaRPr lang="es-PE" sz="3200" i="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10" y="3356992"/>
            <a:ext cx="8811678" cy="265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3923982"/>
            <a:ext cx="83153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0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124744"/>
            <a:ext cx="8204448" cy="3600400"/>
          </a:xfrm>
        </p:spPr>
        <p:txBody>
          <a:bodyPr/>
          <a:lstStyle/>
          <a:p>
            <a:r>
              <a:rPr lang="en-US" sz="7200" b="1" dirty="0" smtClean="0">
                <a:solidFill>
                  <a:srgbClr val="FF0000"/>
                </a:solidFill>
              </a:rPr>
              <a:t>Dependency Injection Containers</a:t>
            </a:r>
            <a:r>
              <a:rPr lang="en-US" sz="8000" b="1" dirty="0" smtClean="0">
                <a:solidFill>
                  <a:srgbClr val="FF0000"/>
                </a:solidFill>
              </a:rPr>
              <a:t/>
            </a:r>
            <a:br>
              <a:rPr lang="en-US" sz="8000" b="1" dirty="0" smtClean="0">
                <a:solidFill>
                  <a:srgbClr val="FF0000"/>
                </a:solidFill>
              </a:rPr>
            </a:br>
            <a:r>
              <a:rPr lang="en-US" sz="5400" b="1" dirty="0"/>
              <a:t>Test Automation</a:t>
            </a:r>
            <a:endParaRPr lang="en-US" sz="54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530689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Aplicar el principio de inversión de dependencias para desacoplar el código.</a:t>
            </a:r>
          </a:p>
        </p:txBody>
      </p:sp>
    </p:spTree>
    <p:extLst>
      <p:ext uri="{BB962C8B-B14F-4D97-AF65-F5344CB8AC3E}">
        <p14:creationId xmlns:p14="http://schemas.microsoft.com/office/powerpoint/2010/main" val="1276800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692696"/>
            <a:ext cx="8229600" cy="1143000"/>
          </a:xfrm>
        </p:spPr>
        <p:txBody>
          <a:bodyPr/>
          <a:lstStyle/>
          <a:p>
            <a:r>
              <a:rPr lang="es-PE" dirty="0" smtClean="0">
                <a:solidFill>
                  <a:srgbClr val="00823B"/>
                </a:solidFill>
              </a:rPr>
              <a:t>Inyección de Dependencias</a:t>
            </a:r>
            <a:endParaRPr lang="es-PE" dirty="0">
              <a:solidFill>
                <a:srgbClr val="00823B"/>
              </a:solidFill>
            </a:endParaRPr>
          </a:p>
        </p:txBody>
      </p:sp>
      <p:sp>
        <p:nvSpPr>
          <p:cNvPr id="2" name="1 CuadroTexto"/>
          <p:cNvSpPr txBox="1"/>
          <p:nvPr/>
        </p:nvSpPr>
        <p:spPr>
          <a:xfrm>
            <a:off x="971601" y="1844824"/>
            <a:ext cx="7200800" cy="954107"/>
          </a:xfrm>
          <a:prstGeom prst="rect">
            <a:avLst/>
          </a:prstGeom>
          <a:noFill/>
        </p:spPr>
        <p:txBody>
          <a:bodyPr wrap="square" rtlCol="0">
            <a:spAutoFit/>
          </a:bodyPr>
          <a:lstStyle/>
          <a:p>
            <a:pPr algn="ctr"/>
            <a:r>
              <a:rPr lang="es-PE" sz="2800" i="1" dirty="0" smtClean="0"/>
              <a:t>Proveer las instancias de las clases dependencia desde fuera del ámbito de la clase.</a:t>
            </a:r>
            <a:endParaRPr lang="es-PE" sz="2800" i="1"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0" y="3141882"/>
            <a:ext cx="8969478" cy="223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2008" y="3666289"/>
            <a:ext cx="2382282" cy="115212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CuadroTexto"/>
          <p:cNvSpPr txBox="1"/>
          <p:nvPr/>
        </p:nvSpPr>
        <p:spPr>
          <a:xfrm>
            <a:off x="722764" y="3196550"/>
            <a:ext cx="1184940" cy="461665"/>
          </a:xfrm>
          <a:prstGeom prst="rect">
            <a:avLst/>
          </a:prstGeom>
          <a:noFill/>
        </p:spPr>
        <p:txBody>
          <a:bodyPr wrap="none" rtlCol="0">
            <a:spAutoFit/>
          </a:bodyPr>
          <a:lstStyle/>
          <a:p>
            <a:r>
              <a:rPr lang="es-PE" sz="2400" b="1" dirty="0" err="1" smtClean="0">
                <a:solidFill>
                  <a:srgbClr val="FF0000"/>
                </a:solidFill>
              </a:rPr>
              <a:t>Outside</a:t>
            </a:r>
            <a:endParaRPr lang="es-PE" sz="2400" b="1" dirty="0">
              <a:solidFill>
                <a:srgbClr val="FF0000"/>
              </a:solidFill>
            </a:endParaRPr>
          </a:p>
        </p:txBody>
      </p:sp>
    </p:spTree>
    <p:extLst>
      <p:ext uri="{BB962C8B-B14F-4D97-AF65-F5344CB8AC3E}">
        <p14:creationId xmlns:p14="http://schemas.microsoft.com/office/powerpoint/2010/main" val="164014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inyección de dependencias para desacoplar el código.</a:t>
            </a:r>
          </a:p>
        </p:txBody>
      </p:sp>
    </p:spTree>
    <p:extLst>
      <p:ext uri="{BB962C8B-B14F-4D97-AF65-F5344CB8AC3E}">
        <p14:creationId xmlns:p14="http://schemas.microsoft.com/office/powerpoint/2010/main" val="288713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57819" y="1418000"/>
            <a:ext cx="8229600" cy="1143000"/>
          </a:xfrm>
        </p:spPr>
        <p:txBody>
          <a:bodyPr/>
          <a:lstStyle/>
          <a:p>
            <a:r>
              <a:rPr lang="es-PE" dirty="0" smtClean="0">
                <a:solidFill>
                  <a:srgbClr val="00823B"/>
                </a:solidFill>
              </a:rPr>
              <a:t>¿ Cuál es el siguiente paso ?</a:t>
            </a:r>
            <a:endParaRPr lang="es-PE" dirty="0">
              <a:solidFill>
                <a:srgbClr val="00823B"/>
              </a:solidFill>
            </a:endParaRPr>
          </a:p>
        </p:txBody>
      </p:sp>
      <p:sp>
        <p:nvSpPr>
          <p:cNvPr id="2" name="1 CuadroTexto"/>
          <p:cNvSpPr txBox="1"/>
          <p:nvPr/>
        </p:nvSpPr>
        <p:spPr>
          <a:xfrm>
            <a:off x="407178" y="2714144"/>
            <a:ext cx="8352927" cy="1938992"/>
          </a:xfrm>
          <a:prstGeom prst="rect">
            <a:avLst/>
          </a:prstGeom>
          <a:noFill/>
        </p:spPr>
        <p:txBody>
          <a:bodyPr wrap="square" rtlCol="0">
            <a:spAutoFit/>
          </a:bodyPr>
          <a:lstStyle/>
          <a:p>
            <a:pPr algn="ctr"/>
            <a:r>
              <a:rPr lang="es-PE" sz="3000" dirty="0" smtClean="0"/>
              <a:t>Ahora que la clases no depende de una implementación específica, los </a:t>
            </a:r>
            <a:r>
              <a:rPr lang="es-PE" sz="3000" dirty="0" err="1" smtClean="0"/>
              <a:t>tests</a:t>
            </a:r>
            <a:r>
              <a:rPr lang="es-PE" sz="3000" dirty="0" smtClean="0"/>
              <a:t> pueden decidir cualquier implementación e inyectarla a la clase que están probando.</a:t>
            </a:r>
          </a:p>
        </p:txBody>
      </p:sp>
    </p:spTree>
    <p:extLst>
      <p:ext uri="{BB962C8B-B14F-4D97-AF65-F5344CB8AC3E}">
        <p14:creationId xmlns:p14="http://schemas.microsoft.com/office/powerpoint/2010/main" val="3738564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49036</TotalTime>
  <Words>3908</Words>
  <Application>Microsoft Office PowerPoint</Application>
  <PresentationFormat>Presentación en pantalla (4:3)</PresentationFormat>
  <Paragraphs>519</Paragraphs>
  <Slides>52</Slides>
  <Notes>52</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BlackTheme</vt:lpstr>
      <vt:lpstr>Licencia de Uso</vt:lpstr>
      <vt:lpstr>Test Doubles Test Automation</vt:lpstr>
      <vt:lpstr>Presentación de PowerPoint</vt:lpstr>
      <vt:lpstr>Ejercicio Revisar las pruebas realizadas a un código "no testeable"</vt:lpstr>
      <vt:lpstr>Inversión de Dependencias</vt:lpstr>
      <vt:lpstr>Ejercicio Refactorizar el código para mejorar su testeabilidad.</vt:lpstr>
      <vt:lpstr>Inyección de Dependencias</vt:lpstr>
      <vt:lpstr>Ejercicio Refactorizar el código para mejorar su testeabilidad.</vt:lpstr>
      <vt:lpstr>¿ Cuál es el siguiente paso ?</vt:lpstr>
      <vt:lpstr>Ejercicio Modificar los test para realizar pruebas unitaras a clases con dependencias.</vt:lpstr>
      <vt:lpstr>El Mundo Real</vt:lpstr>
      <vt:lpstr>¿Cuál es el problema?</vt:lpstr>
      <vt:lpstr>Encontrando la solución</vt:lpstr>
      <vt:lpstr>Encontrando la solución</vt:lpstr>
      <vt:lpstr>Test Doubles</vt:lpstr>
      <vt:lpstr>Isolation Mocking Frameworks</vt:lpstr>
      <vt:lpstr>Tipos de Test Doubles</vt:lpstr>
      <vt:lpstr>Test Doubles: Stubs</vt:lpstr>
      <vt:lpstr>Test Doubles: Stubs</vt:lpstr>
      <vt:lpstr>Ejercicio Utilizar un stub para realizar pruebas unitarias</vt:lpstr>
      <vt:lpstr>State Testing VS Interaction Testing</vt:lpstr>
      <vt:lpstr>Test Doubles: Mocks</vt:lpstr>
      <vt:lpstr>Test Doubles : Mocks</vt:lpstr>
      <vt:lpstr>Ejercicio Utilizar un mock para realizar pruebas unitarias</vt:lpstr>
      <vt:lpstr>Como los diferenciamos fácilmente</vt:lpstr>
      <vt:lpstr>Explorando el API de Moq</vt:lpstr>
      <vt:lpstr>Otros Test Doubles</vt:lpstr>
      <vt:lpstr>¿Dónde aplicar Mocking?</vt:lpstr>
      <vt:lpstr>Ejercicio Realizar pruebas unitarias a clases con dependencias</vt:lpstr>
      <vt:lpstr>Code Coverage</vt:lpstr>
      <vt:lpstr>Ejercicio Medir el Code Coverage en una aplicación.</vt:lpstr>
      <vt:lpstr>¿ Tenemos que lograr 100%   de Coverage ?</vt:lpstr>
      <vt:lpstr>Costo vs Beneficio de las pruebas unitarias</vt:lpstr>
      <vt:lpstr>¿ Cuanto tiempo más me cuesta utilizar pruebas unitarias ?</vt:lpstr>
      <vt:lpstr>Todos ya lo venimos haciendo</vt:lpstr>
      <vt:lpstr>Ejercicio Presentando Unit Testing   a tu equipo</vt:lpstr>
      <vt:lpstr>Presentación de PowerPoint</vt:lpstr>
      <vt:lpstr>Información Adicional</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lpstr>Dependency Injection Containers Test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1523</cp:revision>
  <dcterms:created xsi:type="dcterms:W3CDTF">2010-05-16T05:09:58Z</dcterms:created>
  <dcterms:modified xsi:type="dcterms:W3CDTF">2013-02-06T01:56:19Z</dcterms:modified>
</cp:coreProperties>
</file>