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2.xml" ContentType="application/vnd.openxmlformats-officedocument.presentationml.comments+xml"/>
  <Override PartName="/ppt/notesSlides/notesSlide31.xml" ContentType="application/vnd.openxmlformats-officedocument.presentationml.notesSlide+xml"/>
  <Override PartName="/ppt/comments/comment3.xml" ContentType="application/vnd.openxmlformats-officedocument.presentationml.comments+xml"/>
  <Override PartName="/ppt/notesSlides/notesSlide32.xml" ContentType="application/vnd.openxmlformats-officedocument.presentationml.notesSlide+xml"/>
  <Override PartName="/ppt/comments/comment4.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687" r:id="rId2"/>
    <p:sldId id="518" r:id="rId3"/>
    <p:sldId id="527" r:id="rId4"/>
    <p:sldId id="531" r:id="rId5"/>
    <p:sldId id="547" r:id="rId6"/>
    <p:sldId id="684" r:id="rId7"/>
    <p:sldId id="528" r:id="rId8"/>
    <p:sldId id="540" r:id="rId9"/>
    <p:sldId id="532" r:id="rId10"/>
    <p:sldId id="529" r:id="rId11"/>
    <p:sldId id="561" r:id="rId12"/>
    <p:sldId id="555" r:id="rId13"/>
    <p:sldId id="556" r:id="rId14"/>
    <p:sldId id="534" r:id="rId15"/>
    <p:sldId id="557" r:id="rId16"/>
    <p:sldId id="688" r:id="rId17"/>
    <p:sldId id="689" r:id="rId18"/>
    <p:sldId id="692" r:id="rId19"/>
    <p:sldId id="536" r:id="rId20"/>
    <p:sldId id="538" r:id="rId21"/>
    <p:sldId id="578" r:id="rId22"/>
    <p:sldId id="539" r:id="rId23"/>
    <p:sldId id="690" r:id="rId24"/>
    <p:sldId id="691" r:id="rId25"/>
    <p:sldId id="562" r:id="rId26"/>
    <p:sldId id="575" r:id="rId27"/>
    <p:sldId id="579" r:id="rId28"/>
    <p:sldId id="583" r:id="rId29"/>
    <p:sldId id="582" r:id="rId30"/>
    <p:sldId id="584" r:id="rId31"/>
    <p:sldId id="574" r:id="rId32"/>
    <p:sldId id="685" r:id="rId33"/>
    <p:sldId id="693" r:id="rId34"/>
    <p:sldId id="694" r:id="rId35"/>
    <p:sldId id="686" r:id="rId36"/>
    <p:sldId id="585"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5294" autoAdjust="0"/>
  </p:normalViewPr>
  <p:slideViewPr>
    <p:cSldViewPr>
      <p:cViewPr>
        <p:scale>
          <a:sx n="54" d="100"/>
          <a:sy n="54" d="100"/>
        </p:scale>
        <p:origin x="-1602" y="-90"/>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02/02/2013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dirty="0"/>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02/02/2013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02/02/2013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229455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Enfoques DB </a:t>
            </a:r>
            <a:r>
              <a:rPr lang="es-PE" dirty="0" err="1" smtClean="0">
                <a:solidFill>
                  <a:srgbClr val="00823B"/>
                </a:solidFill>
              </a:rPr>
              <a:t>Testing</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6125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3638040" y="3870753"/>
            <a:ext cx="2030299" cy="769441"/>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0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3" name="12 CuadroTexto"/>
          <p:cNvSpPr txBox="1"/>
          <p:nvPr/>
        </p:nvSpPr>
        <p:spPr>
          <a:xfrm>
            <a:off x="1925216" y="5323855"/>
            <a:ext cx="542789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"Integration </a:t>
            </a:r>
            <a:r>
              <a:rPr lang="es-PE" sz="2000" b="1" dirty="0" err="1" smtClean="0">
                <a:solidFill>
                  <a:srgbClr val="FF0000"/>
                </a:solidFill>
              </a:rPr>
              <a:t>Testing</a:t>
            </a:r>
            <a:r>
              <a:rPr lang="es-PE" sz="2000" b="1" dirty="0" smtClean="0">
                <a:solidFill>
                  <a:srgbClr val="FF0000"/>
                </a:solidFill>
              </a:rPr>
              <a:t>" Data Access Interface + DB</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5010357"/>
            <a:chOff x="539552" y="1390716"/>
            <a:chExt cx="3168352" cy="5010357"/>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638369" y="5323855"/>
              <a:ext cx="3005886" cy="1077218"/>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a:solidFill>
                    <a:srgbClr val="FF0000"/>
                  </a:solidFill>
                </a:rPr>
                <a:t>"Integration </a:t>
              </a:r>
              <a:r>
                <a:rPr lang="es-PE" sz="2000" b="1" dirty="0" err="1">
                  <a:solidFill>
                    <a:srgbClr val="FF0000"/>
                  </a:solidFill>
                </a:rPr>
                <a:t>Testing</a:t>
              </a:r>
              <a:r>
                <a:rPr lang="es-PE" sz="2000" b="1" dirty="0">
                  <a:solidFill>
                    <a:srgbClr val="FF0000"/>
                  </a:solidFill>
                </a:rPr>
                <a:t>" </a:t>
              </a:r>
              <a:r>
                <a:rPr lang="es-PE" sz="2000" b="1" dirty="0" smtClean="0">
                  <a:solidFill>
                    <a:srgbClr val="FF0000"/>
                  </a:solidFill>
                </a:rPr>
                <a:t/>
              </a:r>
              <a:br>
                <a:rPr lang="es-PE" sz="2000" b="1" dirty="0" smtClean="0">
                  <a:solidFill>
                    <a:srgbClr val="FF0000"/>
                  </a:solidFill>
                </a:rPr>
              </a:br>
              <a:r>
                <a:rPr lang="es-PE" sz="2000" b="1" dirty="0" smtClean="0">
                  <a:solidFill>
                    <a:srgbClr val="FF0000"/>
                  </a:solidFill>
                </a:rPr>
                <a:t>Data </a:t>
              </a:r>
              <a:r>
                <a:rPr lang="es-PE" sz="2000" b="1" dirty="0">
                  <a:solidFill>
                    <a:srgbClr val="FF0000"/>
                  </a:solidFill>
                </a:rPr>
                <a:t>Access Interface + DB</a:t>
              </a: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4032589" y="1631122"/>
            <a:ext cx="4751237" cy="584775"/>
          </a:xfrm>
          <a:prstGeom prst="rect">
            <a:avLst/>
          </a:prstGeom>
          <a:noFill/>
          <a:ln>
            <a:noFill/>
          </a:ln>
        </p:spPr>
        <p:txBody>
          <a:bodyPr wrap="none" rtlCol="0">
            <a:spAutoFit/>
          </a:bodyPr>
          <a:lstStyle/>
          <a:p>
            <a:pPr algn="ctr"/>
            <a:r>
              <a:rPr lang="es-PE" sz="3200" b="1" dirty="0" smtClean="0">
                <a:solidFill>
                  <a:srgbClr val="FFC000"/>
                </a:solidFill>
              </a:rPr>
              <a:t>¿ Qué nos permite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509120"/>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5218872" y="4016677"/>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3293209"/>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Entire</a:t>
            </a:r>
            <a:r>
              <a:rPr lang="es-PE" sz="2600" dirty="0" smtClean="0"/>
              <a:t> </a:t>
            </a:r>
            <a:r>
              <a:rPr lang="es-PE" sz="2600" dirty="0" err="1" smtClean="0"/>
              <a:t>Application</a:t>
            </a:r>
            <a:endParaRPr lang="es-PE" sz="2600" dirty="0" smtClean="0"/>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a:t>
            </a:r>
            <a:r>
              <a:rPr lang="es-PE" dirty="0" smtClean="0">
                <a:solidFill>
                  <a:srgbClr val="00823B"/>
                </a:solidFill>
              </a:rPr>
              <a:t>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7586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3293209"/>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lvl="1"/>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a:t>
            </a:r>
            <a:r>
              <a:rPr lang="es-PE" sz="2600" dirty="0" smtClean="0"/>
              <a:t>tablas </a:t>
            </a:r>
            <a:r>
              <a:rPr lang="es-PE" sz="2600" dirty="0"/>
              <a:t>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1071427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952853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a:solidFill>
                  <a:srgbClr val="00823B"/>
                </a:solidFill>
              </a:rPr>
              <a:t>"</a:t>
            </a:r>
            <a:r>
              <a:rPr lang="es-PE" dirty="0" err="1">
                <a:solidFill>
                  <a:srgbClr val="00823B"/>
                </a:solidFill>
              </a:rPr>
              <a:t>Raw</a:t>
            </a:r>
            <a:r>
              <a:rPr lang="es-PE" dirty="0">
                <a:solidFill>
                  <a:srgbClr val="00823B"/>
                </a:solidFill>
              </a:rPr>
              <a:t>" ADO.NET </a:t>
            </a:r>
            <a:r>
              <a:rPr lang="es-PE" dirty="0" err="1">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8640"/>
            <a:ext cx="8229600" cy="724942"/>
          </a:xfrm>
        </p:spPr>
        <p:txBody>
          <a:bodyPr/>
          <a:lstStyle/>
          <a:p>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endParaRPr lang="es-PE" dirty="0">
              <a:solidFill>
                <a:srgbClr val="00823B"/>
              </a:solidFill>
            </a:endParaRPr>
          </a:p>
        </p:txBody>
      </p:sp>
      <p:sp>
        <p:nvSpPr>
          <p:cNvPr id="4" name="3 Rectángulo"/>
          <p:cNvSpPr/>
          <p:nvPr/>
        </p:nvSpPr>
        <p:spPr>
          <a:xfrm>
            <a:off x="323528" y="1052736"/>
            <a:ext cx="8568000" cy="5201424"/>
          </a:xfrm>
          <a:prstGeom prst="rect">
            <a:avLst/>
          </a:prstGeom>
        </p:spPr>
        <p:txBody>
          <a:bodyPr wrap="square">
            <a:spAutoFit/>
          </a:bodyPr>
          <a:lstStyle/>
          <a:p>
            <a:pPr marL="457200" indent="-457200">
              <a:buFont typeface="Arial" pitchFamily="34" charset="0"/>
              <a:buChar char="•"/>
            </a:pPr>
            <a:r>
              <a:rPr lang="es-PE" sz="2600" dirty="0" smtClean="0"/>
              <a:t>Los mismos patrones de inserción y restauración de BD se aplican en el caso de </a:t>
            </a:r>
            <a:r>
              <a:rPr lang="es-PE" sz="2600" dirty="0" err="1" smtClean="0"/>
              <a:t>Entity</a:t>
            </a:r>
            <a:r>
              <a:rPr lang="es-PE" sz="2600" dirty="0" smtClean="0"/>
              <a:t> Framework y cualquier ORM.</a:t>
            </a:r>
          </a:p>
          <a:p>
            <a:pPr marL="342900" indent="-342900">
              <a:buFont typeface="Courier New" pitchFamily="49" charset="0"/>
              <a:buChar char="o"/>
            </a:pPr>
            <a:endParaRPr lang="es-PE" sz="2600" dirty="0" smtClean="0"/>
          </a:p>
          <a:p>
            <a:pPr marL="800100" lvl="1" indent="-342900">
              <a:buFont typeface="Courier New" pitchFamily="49" charset="0"/>
              <a:buChar char="o"/>
            </a:pPr>
            <a:r>
              <a:rPr lang="es-PE" sz="2400" dirty="0" err="1" smtClean="0"/>
              <a:t>Nuke</a:t>
            </a:r>
            <a:r>
              <a:rPr lang="es-PE" sz="2400" dirty="0" smtClean="0"/>
              <a:t> and </a:t>
            </a:r>
            <a:r>
              <a:rPr lang="es-PE" sz="2400" dirty="0" err="1" smtClean="0"/>
              <a:t>Pave</a:t>
            </a:r>
            <a:r>
              <a:rPr lang="es-PE" sz="2400" dirty="0"/>
              <a:t>: </a:t>
            </a:r>
            <a:r>
              <a:rPr lang="es-PE" sz="2400" dirty="0" smtClean="0"/>
              <a:t>Generar </a:t>
            </a:r>
            <a:r>
              <a:rPr lang="es-PE" sz="2400" dirty="0"/>
              <a:t>toda la BD (tablas y datos) a partir del modelo de las </a:t>
            </a:r>
            <a:r>
              <a:rPr lang="es-PE" sz="2400" dirty="0" smtClean="0"/>
              <a:t>clases.</a:t>
            </a:r>
            <a:r>
              <a:rPr lang="es-PE" sz="2400" dirty="0"/>
              <a:t> </a:t>
            </a:r>
            <a:r>
              <a:rPr lang="es-PE" sz="2400" dirty="0" err="1" smtClean="0"/>
              <a:t>Ejm</a:t>
            </a:r>
            <a:r>
              <a:rPr lang="es-PE" sz="2400" dirty="0" smtClean="0"/>
              <a:t>: EF </a:t>
            </a:r>
            <a:r>
              <a:rPr lang="es-PE" sz="2400" dirty="0" err="1" smtClean="0"/>
              <a:t>Initializers</a:t>
            </a:r>
            <a:r>
              <a:rPr lang="es-PE" sz="2400" dirty="0" smtClean="0"/>
              <a:t>.</a:t>
            </a:r>
          </a:p>
          <a:p>
            <a:pPr marL="800100" lvl="1" indent="-342900">
              <a:buFont typeface="Courier New" pitchFamily="49" charset="0"/>
              <a:buChar char="o"/>
            </a:pPr>
            <a:r>
              <a:rPr lang="es-PE" sz="2400" dirty="0" err="1" smtClean="0"/>
              <a:t>Self-Contained</a:t>
            </a:r>
            <a:r>
              <a:rPr lang="es-PE" sz="2400" dirty="0" smtClean="0"/>
              <a:t>: Infraestructura para insertar ya viene de caja.</a:t>
            </a:r>
          </a:p>
          <a:p>
            <a:pPr marL="800100" lvl="1" indent="-342900">
              <a:buFont typeface="Courier New" pitchFamily="49" charset="0"/>
              <a:buChar char="o"/>
            </a:pPr>
            <a:endParaRPr lang="es-PE" sz="2600" dirty="0" smtClean="0"/>
          </a:p>
          <a:p>
            <a:pPr marL="457200" indent="-457200">
              <a:buFont typeface="Arial" pitchFamily="34" charset="0"/>
              <a:buChar char="•"/>
            </a:pPr>
            <a:r>
              <a:rPr lang="es-PE" sz="2600" dirty="0" smtClean="0"/>
              <a:t>Los </a:t>
            </a:r>
            <a:r>
              <a:rPr lang="es-PE" sz="2600" dirty="0" err="1" smtClean="0"/>
              <a:t>tests</a:t>
            </a:r>
            <a:r>
              <a:rPr lang="es-PE" sz="2600" dirty="0" smtClean="0"/>
              <a:t> deben realizar "</a:t>
            </a:r>
            <a:r>
              <a:rPr lang="es-PE" sz="2600" dirty="0" err="1" smtClean="0"/>
              <a:t>flush</a:t>
            </a:r>
            <a:r>
              <a:rPr lang="es-PE" sz="2600" dirty="0" smtClean="0"/>
              <a:t>" de la sesión del ORM para asegurar que los datos son sincronizados en la BD y no permanecen solo en memoria.</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Nos permite utilizar una BD en memoria para propósitos de pruebas.</a:t>
            </a:r>
            <a:endParaRPr lang="es-PE" sz="2600" dirty="0"/>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154933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Self-Contained</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29994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3491880" y="2094351"/>
            <a:ext cx="4751237" cy="584775"/>
          </a:xfrm>
          <a:prstGeom prst="rect">
            <a:avLst/>
          </a:prstGeom>
          <a:noFill/>
          <a:ln>
            <a:noFill/>
          </a:ln>
        </p:spPr>
        <p:txBody>
          <a:bodyPr wrap="none" rtlCol="0">
            <a:spAutoFit/>
          </a:bodyPr>
          <a:lstStyle/>
          <a:p>
            <a:pPr algn="ctr"/>
            <a:r>
              <a:rPr lang="es-PE" sz="3200" b="1" dirty="0" smtClean="0">
                <a:solidFill>
                  <a:srgbClr val="FFC000"/>
                </a:solidFill>
              </a:rPr>
              <a:t>¿ Qué nos permite probar?</a:t>
            </a:r>
            <a:endParaRPr lang="es-PE" sz="3200" b="1" dirty="0">
              <a:solidFill>
                <a:srgbClr val="FFC000"/>
              </a:solidFill>
            </a:endParaRPr>
          </a:p>
        </p:txBody>
      </p:sp>
      <p:sp>
        <p:nvSpPr>
          <p:cNvPr id="12" name="11 Rectángulo redondeado"/>
          <p:cNvSpPr/>
          <p:nvPr/>
        </p:nvSpPr>
        <p:spPr>
          <a:xfrm>
            <a:off x="802758" y="456489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776978" y="4570694"/>
            <a:ext cx="2041521" cy="800219"/>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2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¿Cuándo utilizar </a:t>
            </a:r>
            <a:r>
              <a:rPr lang="es-PE" dirty="0" err="1" smtClean="0">
                <a:solidFill>
                  <a:srgbClr val="00823B"/>
                </a:solidFill>
              </a:rPr>
              <a:t>Inside</a:t>
            </a:r>
            <a:r>
              <a:rPr lang="es-PE" dirty="0" smtClean="0">
                <a:solidFill>
                  <a:srgbClr val="00823B"/>
                </a:solidFill>
              </a:rPr>
              <a:t> DB</a:t>
            </a:r>
            <a:r>
              <a:rPr lang="en-US" dirty="0">
                <a:solidFill>
                  <a:srgbClr val="00823B"/>
                </a:solidFill>
              </a:rPr>
              <a:t>?</a:t>
            </a:r>
            <a:endParaRPr lang="es-PE" dirty="0">
              <a:solidFill>
                <a:srgbClr val="00823B"/>
              </a:solidFill>
            </a:endParaRPr>
          </a:p>
        </p:txBody>
      </p:sp>
      <p:sp>
        <p:nvSpPr>
          <p:cNvPr id="13" name="12 CuadroTexto"/>
          <p:cNvSpPr txBox="1"/>
          <p:nvPr/>
        </p:nvSpPr>
        <p:spPr>
          <a:xfrm>
            <a:off x="209672" y="1124744"/>
            <a:ext cx="8712968" cy="4093428"/>
          </a:xfrm>
          <a:prstGeom prst="rect">
            <a:avLst/>
          </a:prstGeom>
          <a:noFill/>
        </p:spPr>
        <p:txBody>
          <a:bodyPr wrap="square" rtlCol="0">
            <a:spAutoFit/>
          </a:bodyPr>
          <a:lstStyle/>
          <a:p>
            <a:pPr algn="ctr"/>
            <a:r>
              <a:rPr lang="es-PE" sz="2600" dirty="0" smtClean="0">
                <a:solidFill>
                  <a:srgbClr val="FFC000"/>
                </a:solidFill>
              </a:rPr>
              <a:t>En la mayoría de casos es mejor probar el funcionamiento interno de la BD a través de pruebas de caja </a:t>
            </a:r>
            <a:r>
              <a:rPr lang="es-PE" sz="2600" dirty="0">
                <a:solidFill>
                  <a:srgbClr val="FFC000"/>
                </a:solidFill>
              </a:rPr>
              <a:t>negra </a:t>
            </a:r>
            <a:r>
              <a:rPr lang="es-PE" sz="2600" dirty="0" smtClean="0">
                <a:solidFill>
                  <a:srgbClr val="FFC000"/>
                </a:solidFill>
              </a:rPr>
              <a:t>(</a:t>
            </a:r>
            <a:r>
              <a:rPr lang="es-PE" sz="2600" dirty="0" err="1">
                <a:solidFill>
                  <a:srgbClr val="FFC000"/>
                </a:solidFill>
              </a:rPr>
              <a:t>Outside</a:t>
            </a:r>
            <a:r>
              <a:rPr lang="es-PE" sz="2600" dirty="0">
                <a:solidFill>
                  <a:srgbClr val="FFC000"/>
                </a:solidFill>
              </a:rPr>
              <a:t> DB </a:t>
            </a:r>
            <a:r>
              <a:rPr lang="es-PE" sz="2600" dirty="0" err="1">
                <a:solidFill>
                  <a:srgbClr val="FFC000"/>
                </a:solidFill>
              </a:rPr>
              <a:t>Testing</a:t>
            </a:r>
            <a:r>
              <a:rPr lang="es-PE" sz="2600" dirty="0" smtClean="0">
                <a:solidFill>
                  <a:srgbClr val="FFC000"/>
                </a:solidFill>
              </a:rPr>
              <a:t>), ya que son más fáciles de escribir y mantener.</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Integration </a:t>
            </a:r>
            <a:r>
              <a:rPr lang="es-PE" dirty="0" err="1" smtClean="0">
                <a:solidFill>
                  <a:srgbClr val="00823B"/>
                </a:solidFill>
              </a:rPr>
              <a:t>Tests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4077072"/>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472608" y="1196752"/>
            <a:ext cx="3635896" cy="2246769"/>
          </a:xfrm>
          <a:prstGeom prst="rect">
            <a:avLst/>
          </a:prstGeom>
          <a:noFill/>
        </p:spPr>
        <p:txBody>
          <a:bodyPr wrap="square" rtlCol="0">
            <a:spAutoFit/>
          </a:bodyPr>
          <a:lstStyle/>
          <a:p>
            <a:pPr algn="ctr"/>
            <a:r>
              <a:rPr lang="es-PE" sz="2800" b="1" dirty="0" smtClean="0">
                <a:solidFill>
                  <a:srgbClr val="C00000"/>
                </a:solidFill>
              </a:rPr>
              <a:t>Aspectos del </a:t>
            </a:r>
            <a:r>
              <a:rPr lang="es-PE" sz="2800" b="1" dirty="0">
                <a:solidFill>
                  <a:srgbClr val="C00000"/>
                </a:solidFill>
              </a:rPr>
              <a:t>código para hablar con el exterior</a:t>
            </a:r>
            <a:r>
              <a:rPr lang="es-PE" sz="2800" b="1" dirty="0" smtClean="0">
                <a:solidFill>
                  <a:srgbClr val="C00000"/>
                </a:solidFill>
              </a:rPr>
              <a:t>.</a:t>
            </a:r>
          </a:p>
          <a:p>
            <a:pPr algn="ctr"/>
            <a:r>
              <a:rPr lang="es-PE" sz="2800" b="1" dirty="0">
                <a:solidFill>
                  <a:srgbClr val="C00000"/>
                </a:solidFill>
              </a:rPr>
              <a:t>(</a:t>
            </a:r>
            <a:r>
              <a:rPr lang="es-PE" sz="2800" b="1" dirty="0" err="1">
                <a:solidFill>
                  <a:srgbClr val="C00000"/>
                </a:solidFill>
              </a:rPr>
              <a:t>Networking</a:t>
            </a:r>
            <a:r>
              <a:rPr lang="es-PE" sz="2800" b="1" dirty="0">
                <a:solidFill>
                  <a:srgbClr val="C00000"/>
                </a:solidFill>
              </a:rPr>
              <a:t>, </a:t>
            </a:r>
            <a:r>
              <a:rPr lang="es-PE" sz="2800" b="1" dirty="0" smtClean="0">
                <a:solidFill>
                  <a:srgbClr val="C00000"/>
                </a:solidFill>
              </a:rPr>
              <a:t>BD, Files, </a:t>
            </a:r>
            <a:r>
              <a:rPr lang="es-PE" sz="2800" b="1" dirty="0" err="1">
                <a:solidFill>
                  <a:srgbClr val="C00000"/>
                </a:solidFill>
              </a:rPr>
              <a:t>C</a:t>
            </a:r>
            <a:r>
              <a:rPr lang="es-PE" sz="2800" b="1" dirty="0" err="1" smtClean="0">
                <a:solidFill>
                  <a:srgbClr val="C00000"/>
                </a:solidFill>
              </a:rPr>
              <a:t>aching</a:t>
            </a:r>
            <a:r>
              <a:rPr lang="es-PE" sz="2800" b="1" dirty="0">
                <a:solidFill>
                  <a:srgbClr val="C00000"/>
                </a:solidFill>
              </a:rPr>
              <a:t>, </a:t>
            </a:r>
            <a:r>
              <a:rPr lang="es-PE" sz="2800" b="1" dirty="0" err="1">
                <a:solidFill>
                  <a:srgbClr val="C00000"/>
                </a:solidFill>
              </a:rPr>
              <a:t>etc</a:t>
            </a:r>
            <a:r>
              <a:rPr lang="es-PE" sz="2800" b="1" dirty="0">
                <a:solidFill>
                  <a:srgbClr val="C00000"/>
                </a:solidFill>
              </a:rPr>
              <a:t>)</a:t>
            </a:r>
          </a:p>
        </p:txBody>
      </p:sp>
    </p:spTree>
    <p:extLst>
      <p:ext uri="{BB962C8B-B14F-4D97-AF65-F5344CB8AC3E}">
        <p14:creationId xmlns:p14="http://schemas.microsoft.com/office/powerpoint/2010/main" val="3698761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620688"/>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de base de datos a la aplicación Tienda Virtual</a:t>
            </a:r>
            <a:endParaRPr lang="es-PE" dirty="0">
              <a:solidFill>
                <a:srgbClr val="00B050"/>
              </a:solidFill>
            </a:endParaRPr>
          </a:p>
        </p:txBody>
      </p:sp>
      <p:sp>
        <p:nvSpPr>
          <p:cNvPr id="4" name="5 Marcador de contenido"/>
          <p:cNvSpPr txBox="1">
            <a:spLocks/>
          </p:cNvSpPr>
          <p:nvPr/>
        </p:nvSpPr>
        <p:spPr bwMode="auto">
          <a:xfrm>
            <a:off x="611560" y="3140968"/>
            <a:ext cx="8208912" cy="21897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Crear un proyecto para las pruebas de integración "</a:t>
            </a:r>
            <a:r>
              <a:rPr lang="es-PE" sz="2800" dirty="0" err="1" smtClean="0"/>
              <a:t>TiendaVirtual.IntegrationTests</a:t>
            </a:r>
            <a:r>
              <a:rPr lang="es-PE" sz="2800" dirty="0" smtClean="0"/>
              <a:t>".</a:t>
            </a:r>
          </a:p>
          <a:p>
            <a:endParaRPr lang="es-PE" sz="2800" dirty="0" smtClean="0"/>
          </a:p>
          <a:p>
            <a:r>
              <a:rPr lang="es-PE" sz="2800" dirty="0" smtClean="0"/>
              <a:t>Utilizar cualquier patrón para crear pruebas a la clase</a:t>
            </a:r>
            <a:r>
              <a:rPr lang="es-PE" sz="2800" dirty="0"/>
              <a:t> </a:t>
            </a:r>
            <a:r>
              <a:rPr lang="es-PE" sz="2800" dirty="0" smtClean="0"/>
              <a:t>"</a:t>
            </a:r>
            <a:r>
              <a:rPr lang="es-PE" sz="2800" dirty="0" err="1" smtClean="0"/>
              <a:t>TiendaVirtual.DataAccess.ProductoDAO</a:t>
            </a:r>
            <a:r>
              <a:rPr lang="es-PE" sz="2800" dirty="0" smtClean="0"/>
              <a:t>"</a:t>
            </a:r>
          </a:p>
        </p:txBody>
      </p:sp>
    </p:spTree>
    <p:extLst>
      <p:ext uri="{BB962C8B-B14F-4D97-AF65-F5344CB8AC3E}">
        <p14:creationId xmlns:p14="http://schemas.microsoft.com/office/powerpoint/2010/main" val="2026511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¿Cuándo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C000"/>
                </a:solidFill>
              </a:rPr>
              <a:t>El N° de Test Unitarios es proporcional al tamaño del sistema.</a:t>
            </a:r>
          </a:p>
          <a:p>
            <a:endParaRPr lang="es-PE" sz="2800" dirty="0" smtClean="0">
              <a:solidFill>
                <a:srgbClr val="FF0000"/>
              </a:solidFill>
            </a:endParaRPr>
          </a:p>
          <a:p>
            <a:r>
              <a:rPr lang="es-PE" sz="2800" dirty="0" smtClean="0"/>
              <a:t>Usar test de integración para probar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C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48967</TotalTime>
  <Words>2346</Words>
  <Application>Microsoft Office PowerPoint</Application>
  <PresentationFormat>Presentación en pantalla (4:3)</PresentationFormat>
  <Paragraphs>302</Paragraphs>
  <Slides>36</Slides>
  <Notes>36</Notes>
  <HiddenSlides>2</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BlackTheme</vt:lpstr>
      <vt:lpstr>Licencia de Uso</vt:lpstr>
      <vt:lpstr>Integration Testing Test Automation</vt:lpstr>
      <vt:lpstr>Pruebas de Integración</vt:lpstr>
      <vt:lpstr>¿ Cuando es una prueba de Integración ?</vt:lpstr>
      <vt:lpstr>¿ Qué cosas cubren las pruebas de interacción ?</vt:lpstr>
      <vt:lpstr>¿ Cuál es el problema con las pruebas de integración?</vt:lpstr>
      <vt:lpstr>Database Testing</vt:lpstr>
      <vt:lpstr>Las BDs son un terreno complicado.</vt:lpstr>
      <vt:lpstr>Prerrequisito: Sandboxes</vt:lpstr>
      <vt:lpstr>Enfoques DB Testing</vt:lpstr>
      <vt:lpstr>"From Outside" DB Testing</vt:lpstr>
      <vt:lpstr>Estructura de una prueba de BD</vt:lpstr>
      <vt:lpstr>Patrones para realizar pruebas de Base de Datos</vt:lpstr>
      <vt:lpstr>Inicializar el estado de la BD</vt:lpstr>
      <vt:lpstr>Inicializar el estado de la BD</vt:lpstr>
      <vt:lpstr>Restablecer el estado de la BD</vt:lpstr>
      <vt:lpstr>Inicializar y Restablecer la BD</vt:lpstr>
      <vt:lpstr>Presentación de PowerPoint</vt:lpstr>
      <vt:lpstr>Inicializar el estado de la BD</vt:lpstr>
      <vt:lpstr>Restablecer el estado de la BD</vt:lpstr>
      <vt:lpstr>Presentación de PowerPoint</vt:lpstr>
      <vt:lpstr>Entity Framework Testing</vt:lpstr>
      <vt:lpstr>Usando una BD en Memoria</vt:lpstr>
      <vt:lpstr>Presentación de PowerPoint</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¿Cuándo utilizar Inside DB?</vt:lpstr>
      <vt:lpstr>¿ Porqué pruebas de integración?</vt:lpstr>
      <vt:lpstr>¿Dónde aplicar Integration Tests?</vt:lpstr>
      <vt:lpstr>Ejercicio Realizar pruebas de base de datos a la aplicación Tienda Virtual</vt:lpstr>
      <vt:lpstr>¿Cuándo usar un  Test Unitario o Integración?</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1536</cp:revision>
  <dcterms:created xsi:type="dcterms:W3CDTF">2010-05-16T05:09:58Z</dcterms:created>
  <dcterms:modified xsi:type="dcterms:W3CDTF">2013-02-02T19:49:54Z</dcterms:modified>
</cp:coreProperties>
</file>