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701" r:id="rId2"/>
    <p:sldId id="545" r:id="rId3"/>
    <p:sldId id="546" r:id="rId4"/>
    <p:sldId id="548" r:id="rId5"/>
    <p:sldId id="549" r:id="rId6"/>
    <p:sldId id="687" r:id="rId7"/>
    <p:sldId id="550" r:id="rId8"/>
    <p:sldId id="688" r:id="rId9"/>
    <p:sldId id="689" r:id="rId10"/>
    <p:sldId id="690" r:id="rId11"/>
    <p:sldId id="594" r:id="rId12"/>
    <p:sldId id="595" r:id="rId13"/>
    <p:sldId id="692" r:id="rId14"/>
    <p:sldId id="598" r:id="rId15"/>
    <p:sldId id="650" r:id="rId16"/>
    <p:sldId id="699" r:id="rId17"/>
    <p:sldId id="599" r:id="rId18"/>
    <p:sldId id="606" r:id="rId19"/>
    <p:sldId id="693" r:id="rId20"/>
    <p:sldId id="694" r:id="rId21"/>
    <p:sldId id="695" r:id="rId22"/>
    <p:sldId id="696" r:id="rId23"/>
    <p:sldId id="697" r:id="rId24"/>
    <p:sldId id="651" r:id="rId25"/>
    <p:sldId id="648" r:id="rId26"/>
    <p:sldId id="698" r:id="rId27"/>
    <p:sldId id="646" r:id="rId28"/>
    <p:sldId id="702" r:id="rId29"/>
    <p:sldId id="600" r:id="rId3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87899" autoAdjust="0"/>
  </p:normalViewPr>
  <p:slideViewPr>
    <p:cSldViewPr>
      <p:cViewPr>
        <p:scale>
          <a:sx n="54" d="100"/>
          <a:sy n="54" d="100"/>
        </p:scale>
        <p:origin x="-1596" y="-312"/>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P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170"/>
      <c:rAngAx val="0"/>
      <c:perspective val="30"/>
    </c:view3D>
    <c:floor>
      <c:thickness val="0"/>
    </c:floor>
    <c:sideWall>
      <c:thickness val="0"/>
    </c:sideWall>
    <c:backWall>
      <c:thickness val="0"/>
    </c:backWall>
    <c:plotArea>
      <c:layout/>
      <c:pie3DChart>
        <c:varyColors val="1"/>
        <c:ser>
          <c:idx val="0"/>
          <c:order val="0"/>
          <c:tx>
            <c:strRef>
              <c:f>Hoja1!$B$1</c:f>
              <c:strCache>
                <c:ptCount val="1"/>
                <c:pt idx="0">
                  <c:v>Ventas</c:v>
                </c:pt>
              </c:strCache>
            </c:strRef>
          </c:tx>
          <c:explosion val="25"/>
          <c:cat>
            <c:strRef>
              <c:f>Hoja1!$A$2:$A$5</c:f>
              <c:strCache>
                <c:ptCount val="4"/>
                <c:pt idx="0">
                  <c:v>Unitarias</c:v>
                </c:pt>
                <c:pt idx="1">
                  <c:v>Integración</c:v>
                </c:pt>
                <c:pt idx="2">
                  <c:v>UI</c:v>
                </c:pt>
                <c:pt idx="3">
                  <c:v>Manuales</c:v>
                </c:pt>
              </c:strCache>
            </c:strRef>
          </c:cat>
          <c:val>
            <c:numRef>
              <c:f>Hoja1!$B$2:$B$5</c:f>
              <c:numCache>
                <c:formatCode>General</c:formatCode>
                <c:ptCount val="4"/>
                <c:pt idx="0">
                  <c:v>0.8</c:v>
                </c:pt>
                <c:pt idx="1">
                  <c:v>0.12</c:v>
                </c:pt>
                <c:pt idx="2">
                  <c:v>7.0000000000000007E-2</c:v>
                </c:pt>
                <c:pt idx="3">
                  <c:v>0.01</c:v>
                </c:pt>
              </c:numCache>
            </c:numRef>
          </c:val>
        </c:ser>
        <c:dLbls>
          <c:showLegendKey val="0"/>
          <c:showVal val="0"/>
          <c:showCatName val="0"/>
          <c:showSerName val="0"/>
          <c:showPercent val="0"/>
          <c:showBubbleSize val="0"/>
          <c:showLeaderLines val="1"/>
        </c:dLbls>
      </c:pie3DChart>
    </c:plotArea>
    <c:legend>
      <c:legendPos val="b"/>
      <c:overlay val="0"/>
      <c:txPr>
        <a:bodyPr/>
        <a:lstStyle/>
        <a:p>
          <a:pPr>
            <a:defRPr sz="2400"/>
          </a:pPr>
          <a:endParaRPr lang="es-PE"/>
        </a:p>
      </c:txPr>
    </c:legend>
    <c:plotVisOnly val="1"/>
    <c:dispBlanksAs val="gap"/>
    <c:showDLblsOverMax val="0"/>
  </c:chart>
  <c:txPr>
    <a:bodyPr/>
    <a:lstStyle/>
    <a:p>
      <a:pPr>
        <a:defRPr sz="1800"/>
      </a:pPr>
      <a:endParaRPr lang="es-P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05/02/2013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slideshare.net/pekkaklarck/introduction-to-test-automatio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leniumhq.org/docs/01_introducing_selenium.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Extra:</a:t>
            </a:r>
            <a:r>
              <a:rPr lang="es-PE" baseline="0" dirty="0" smtClean="0"/>
              <a:t> </a:t>
            </a:r>
            <a:r>
              <a:rPr lang="es-PE" dirty="0" smtClean="0">
                <a:hlinkClick r:id="rId3"/>
              </a:rPr>
              <a:t>http://www.slideshare.net/pekkaklarck/introduction-to-test-automation</a:t>
            </a:r>
            <a:endParaRPr lang="es-PE"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Reproducción</a:t>
            </a:r>
            <a:r>
              <a:rPr lang="en-US" sz="1200" b="0" i="0" kern="1200" baseline="0" dirty="0" smtClean="0">
                <a:solidFill>
                  <a:schemeClr val="tx1"/>
                </a:solidFill>
                <a:effectLst/>
                <a:latin typeface="+mn-lt"/>
                <a:ea typeface="+mn-ea"/>
                <a:cs typeface="+mn-cs"/>
              </a:rPr>
              <a:t> de bugs.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ask testers to record their steps and attach the script to their defects. This is a simple way to communicate exactly how they found an issue.  This technique significantly cuts down on communication overhead.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Exploratory Testing: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el testing en el </a:t>
            </a:r>
            <a:r>
              <a:rPr lang="en-US" sz="1200" b="0" i="0" kern="1200" dirty="0" err="1" smtClean="0">
                <a:solidFill>
                  <a:schemeClr val="tx1"/>
                </a:solidFill>
                <a:effectLst/>
                <a:latin typeface="+mn-lt"/>
                <a:ea typeface="+mn-ea"/>
                <a:cs typeface="+mn-cs"/>
              </a:rPr>
              <a:t>cuál</a:t>
            </a:r>
            <a:r>
              <a:rPr lang="en-US" sz="1200" b="0" i="0" kern="1200" dirty="0" smtClean="0">
                <a:solidFill>
                  <a:schemeClr val="tx1"/>
                </a:solidFill>
                <a:effectLst/>
                <a:latin typeface="+mn-lt"/>
                <a:ea typeface="+mn-ea"/>
                <a:cs typeface="+mn-cs"/>
              </a:rPr>
              <a:t> el </a:t>
            </a:r>
            <a:r>
              <a:rPr lang="en-US" sz="1200" b="0" i="0" kern="1200" dirty="0" err="1" smtClean="0">
                <a:solidFill>
                  <a:schemeClr val="tx1"/>
                </a:solidFill>
                <a:effectLst/>
                <a:latin typeface="+mn-lt"/>
                <a:ea typeface="+mn-ea"/>
                <a:cs typeface="+mn-cs"/>
              </a:rPr>
              <a:t>equipo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simultanea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aprende</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sistema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diseña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ejecuta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medida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aprendiendo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generando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nuevos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casos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optimizando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trabajo</a:t>
            </a:r>
            <a:r>
              <a:rPr lang="en-US" sz="1200" b="0" i="0" kern="1200" baseline="0" dirty="0" smtClean="0">
                <a:solidFill>
                  <a:schemeClr val="tx1"/>
                </a:solidFill>
                <a:effectLst/>
                <a:latin typeface="+mn-lt"/>
                <a:ea typeface="+mn-ea"/>
                <a:cs typeface="+mn-cs"/>
              </a:rPr>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Headless</a:t>
            </a:r>
            <a:r>
              <a:rPr lang="en-US" sz="1200" b="0" i="0" kern="1200" baseline="0" dirty="0" smtClean="0">
                <a:solidFill>
                  <a:schemeClr val="tx1"/>
                </a:solidFill>
                <a:effectLst/>
                <a:latin typeface="+mn-lt"/>
                <a:ea typeface="+mn-ea"/>
                <a:cs typeface="+mn-cs"/>
              </a:rPr>
              <a:t> Browser</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Is a web browser without a</a:t>
            </a:r>
            <a:r>
              <a:rPr lang="en-US" sz="1200" b="0" i="0" kern="1200" baseline="0" dirty="0" smtClean="0">
                <a:solidFill>
                  <a:schemeClr val="tx1"/>
                </a:solidFill>
                <a:effectLst/>
                <a:latin typeface="+mn-lt"/>
                <a:ea typeface="+mn-ea"/>
                <a:cs typeface="+mn-cs"/>
              </a:rPr>
              <a:t> UI</a:t>
            </a:r>
            <a:r>
              <a:rPr lang="en-US" sz="1200" b="0" i="0" kern="1200" dirty="0" smtClean="0">
                <a:solidFill>
                  <a:schemeClr val="tx1"/>
                </a:solidFill>
                <a:effectLst/>
                <a:latin typeface="+mn-lt"/>
                <a:ea typeface="+mn-ea"/>
                <a:cs typeface="+mn-cs"/>
              </a:rPr>
              <a:t>. In other words it is a browser, a piece of software, that access web pages but doesn’t show them to any human being. They’re actually used to provide the content of web pages to other programs.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 son los </a:t>
            </a:r>
            <a:r>
              <a:rPr lang="en-US" sz="1200" b="0" i="0" kern="120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sino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emulan</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comportamiento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navegador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son </a:t>
            </a:r>
            <a:r>
              <a:rPr lang="en-US" sz="1200" b="0" i="0" kern="1200" baseline="0" dirty="0" err="1" smtClean="0">
                <a:solidFill>
                  <a:schemeClr val="tx1"/>
                </a:solidFill>
                <a:effectLst/>
                <a:latin typeface="+mn-lt"/>
                <a:ea typeface="+mn-ea"/>
                <a:cs typeface="+mn-cs"/>
              </a:rPr>
              <a:t>son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no </a:t>
            </a:r>
            <a:r>
              <a:rPr lang="en-US" sz="1200" b="0" i="0" kern="1200" baseline="0" dirty="0" err="1" smtClean="0">
                <a:solidFill>
                  <a:schemeClr val="tx1"/>
                </a:solidFill>
                <a:effectLst/>
                <a:latin typeface="+mn-lt"/>
                <a:ea typeface="+mn-ea"/>
                <a:cs typeface="+mn-cs"/>
              </a:rPr>
              <a:t>soportan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características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estos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especialmente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algunas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cosas</a:t>
            </a:r>
            <a:r>
              <a:rPr lang="en-US" sz="1200" b="0" i="0" kern="1200" baseline="0" dirty="0" smtClean="0">
                <a:solidFill>
                  <a:schemeClr val="tx1"/>
                </a:solidFill>
                <a:effectLst/>
                <a:latin typeface="+mn-lt"/>
                <a:ea typeface="+mn-ea"/>
                <a:cs typeface="+mn-cs"/>
              </a:rPr>
              <a:t> de HTML 5 y JS.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Algunos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basados</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motores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Webkit</a:t>
            </a:r>
            <a:r>
              <a:rPr lang="en-US" sz="1200" b="0" i="0" kern="1200" baseline="0" dirty="0" smtClean="0">
                <a:solidFill>
                  <a:schemeClr val="tx1"/>
                </a:solidFill>
                <a:effectLst/>
                <a:latin typeface="+mn-lt"/>
                <a:ea typeface="+mn-ea"/>
                <a:cs typeface="+mn-cs"/>
              </a:rPr>
              <a:t> (motor </a:t>
            </a:r>
            <a:r>
              <a:rPr lang="en-US" sz="1200" b="0" i="0" kern="1200" baseline="0" dirty="0" err="1" smtClean="0">
                <a:solidFill>
                  <a:schemeClr val="tx1"/>
                </a:solidFill>
                <a:effectLst/>
                <a:latin typeface="+mn-lt"/>
                <a:ea typeface="+mn-ea"/>
                <a:cs typeface="+mn-cs"/>
              </a:rPr>
              <a:t>sobre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cuál</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basan</a:t>
            </a:r>
            <a:r>
              <a:rPr lang="en-US" sz="1200" b="0" i="0" kern="1200" baseline="0" dirty="0" smtClean="0">
                <a:solidFill>
                  <a:schemeClr val="tx1"/>
                </a:solidFill>
                <a:effectLst/>
                <a:latin typeface="+mn-lt"/>
                <a:ea typeface="+mn-ea"/>
                <a:cs typeface="+mn-cs"/>
              </a:rPr>
              <a:t> los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chrome y safari)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 decir son pruebas</a:t>
            </a:r>
            <a:r>
              <a:rPr lang="es-PE" baseline="0" dirty="0" smtClean="0"/>
              <a:t> de extremo a extremo de la aplicación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Smoke test</a:t>
            </a:r>
            <a:r>
              <a:rPr lang="en-US" sz="1200" b="0" i="0" kern="1200" dirty="0" smtClean="0">
                <a:solidFill>
                  <a:schemeClr val="tx1"/>
                </a:solidFill>
                <a:effectLst/>
                <a:latin typeface="+mn-lt"/>
                <a:ea typeface="+mn-ea"/>
                <a:cs typeface="+mn-cs"/>
              </a:rPr>
              <a:t>: A simple integration test where we just check that when the system under test is invoked it returns normally and does not blow up. It is an analogy with electronics, where the first test occurs when powering up a circuit: if it smokes, it's bad.</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Acceptance test</a:t>
            </a:r>
            <a:r>
              <a:rPr lang="en-US" sz="1200" b="0" i="0" kern="1200" dirty="0" smtClean="0">
                <a:solidFill>
                  <a:schemeClr val="tx1"/>
                </a:solidFill>
                <a:effectLst/>
                <a:latin typeface="+mn-lt"/>
                <a:ea typeface="+mn-ea"/>
                <a:cs typeface="+mn-cs"/>
              </a:rPr>
              <a:t>: Test that a feature or use case is correctly implemented. </a:t>
            </a:r>
            <a:r>
              <a:rPr lang="en-US" sz="1200" b="0" i="0" kern="1200" smtClean="0">
                <a:solidFill>
                  <a:schemeClr val="tx1"/>
                </a:solidFill>
                <a:effectLst/>
                <a:latin typeface="+mn-lt"/>
                <a:ea typeface="+mn-ea"/>
                <a:cs typeface="+mn-cs"/>
              </a:rPr>
              <a:t>It is similar to an integration test, but with a focus on the use case to provide rather than on the components involved.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Frágiles</a:t>
            </a:r>
            <a:r>
              <a:rPr lang="en-US" sz="1200" b="1" i="0" kern="1200" dirty="0" smtClean="0">
                <a:solidFill>
                  <a:schemeClr val="tx1"/>
                </a:solidFill>
                <a:effectLst/>
                <a:latin typeface="+mn-lt"/>
                <a:ea typeface="+mn-ea"/>
                <a:cs typeface="+mn-cs"/>
              </a:rPr>
              <a:t>:</a:t>
            </a:r>
          </a:p>
          <a:p>
            <a:r>
              <a:rPr lang="es-PE" dirty="0" smtClean="0"/>
              <a:t>Cuando esto se repite muchas veces en el transcurso de un proyecto, los equipos simplemente darse por vencido y dejar de corregir las pruebas cada vez que cambia la interfaz de usuario</a:t>
            </a:r>
            <a:r>
              <a:rPr lang="es-PE" smtClean="0"/>
              <a:t>. </a:t>
            </a:r>
          </a:p>
          <a:p>
            <a:endParaRPr lang="es-PE" dirty="0" smtClean="0"/>
          </a:p>
          <a:p>
            <a:r>
              <a:rPr lang="es-PE" b="1" dirty="0" smtClean="0"/>
              <a:t>Costosos de Escribir</a:t>
            </a:r>
          </a:p>
          <a:p>
            <a:r>
              <a:rPr lang="es-PE" sz="1200" dirty="0" smtClean="0"/>
              <a:t>Se pueden crear rápidamente mediante herramientas de captura y grabación de acciones, pero justamente estas pruebas son las más frágiles. </a:t>
            </a:r>
            <a:endParaRPr lang="es-PE" b="0" dirty="0" smtClean="0"/>
          </a:p>
          <a:p>
            <a:endParaRPr lang="es-PE" dirty="0" smtClean="0"/>
          </a:p>
          <a:p>
            <a:r>
              <a:rPr lang="es-PE" b="1" dirty="0" smtClean="0"/>
              <a:t>Muy Lentas:</a:t>
            </a:r>
          </a:p>
          <a:p>
            <a:r>
              <a:rPr lang="es-PE" sz="1200" b="0" i="0" kern="1200" dirty="0" smtClean="0">
                <a:solidFill>
                  <a:schemeClr val="tx1"/>
                </a:solidFill>
                <a:effectLst/>
                <a:latin typeface="+mn-lt"/>
                <a:ea typeface="+mn-ea"/>
                <a:cs typeface="+mn-cs"/>
              </a:rPr>
              <a:t>Suites de pruebas automatizadas de interfaz de usuario que llevan tanto tiempo de ejecución que no se pueden ejecutar todas las noches, mucho menos varias veces por día.</a:t>
            </a:r>
            <a:endParaRPr lang="es-PE" b="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http://seleniumhq.org/docs/01_introducing_selenium.html</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Selenium is a set of different software tools each with a different approach to supporting test automation. Most Selenium QA Engineers focus on the one or two tools that most meet the needs of their project, however learning all the tools will give you many different options for approaching different test automation problems. The entire suite of tools results in a rich set of testing functions specifically geared to the needs of testing of web applications of all types. These operations are highly flexible, allowing many options for locating UI elements and comparing expected test results against actual application behavior. One of Selenium’s key features is the support for executing one’s tests on multiple browser platforms.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Podemos exportar las acciones grabadas a </a:t>
            </a:r>
            <a:r>
              <a:rPr lang="es-PE" sz="1200" dirty="0" err="1" smtClean="0"/>
              <a:t>tests</a:t>
            </a:r>
            <a:r>
              <a:rPr lang="es-PE" sz="1200" smtClean="0"/>
              <a:t> dentro de un lenguaje de programación.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05/02/2013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05/02/2013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1059137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Web Driver</a:t>
            </a:r>
            <a:endParaRPr lang="es-PE" dirty="0">
              <a:solidFill>
                <a:srgbClr val="00823B"/>
              </a:solidFill>
            </a:endParaRPr>
          </a:p>
        </p:txBody>
      </p:sp>
      <p:sp>
        <p:nvSpPr>
          <p:cNvPr id="4" name="3 Rectángulo"/>
          <p:cNvSpPr/>
          <p:nvPr/>
        </p:nvSpPr>
        <p:spPr>
          <a:xfrm>
            <a:off x="457882" y="2512055"/>
            <a:ext cx="8433646" cy="3293209"/>
          </a:xfrm>
          <a:prstGeom prst="rect">
            <a:avLst/>
          </a:prstGeom>
        </p:spPr>
        <p:txBody>
          <a:bodyPr wrap="square">
            <a:spAutoFit/>
          </a:bodyPr>
          <a:lstStyle/>
          <a:p>
            <a:pPr marL="457200" indent="-457200">
              <a:buFont typeface="Arial" pitchFamily="34" charset="0"/>
              <a:buChar char="•"/>
            </a:pPr>
            <a:r>
              <a:rPr lang="es-PE" sz="2600" dirty="0" smtClean="0"/>
              <a:t>Realiza llamadas directas al navegador utilizando el soporte nativo de cada navegador para la automatización.</a:t>
            </a:r>
          </a:p>
          <a:p>
            <a:pPr marL="457200" indent="-457200">
              <a:buFont typeface="Arial" pitchFamily="34" charset="0"/>
              <a:buChar char="•"/>
            </a:pPr>
            <a:endParaRPr lang="es-PE" sz="2600" dirty="0"/>
          </a:p>
          <a:p>
            <a:pPr marL="457200" indent="-457200">
              <a:buFont typeface="Arial" pitchFamily="34" charset="0"/>
              <a:buChar char="•"/>
            </a:pPr>
            <a:r>
              <a:rPr lang="es-PE" sz="2600" dirty="0" smtClean="0"/>
              <a:t>Soporte para varios navegadores incluyendo "</a:t>
            </a:r>
            <a:r>
              <a:rPr lang="es-PE" sz="2600" dirty="0" err="1" smtClean="0"/>
              <a:t>Movile</a:t>
            </a:r>
            <a:r>
              <a:rPr lang="es-PE" sz="2600" dirty="0" smtClean="0"/>
              <a:t> Browsers".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Soporte para varios lenguajes de programación: C#, Java, PHP, </a:t>
            </a:r>
            <a:r>
              <a:rPr lang="es-PE" sz="2600" dirty="0" err="1" smtClean="0"/>
              <a:t>Python</a:t>
            </a:r>
            <a:r>
              <a:rPr lang="es-PE" sz="2600" dirty="0" smtClean="0"/>
              <a:t>, Ruby y otros.</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API simple y orientada a objetos que nos permite comunicarnos con el navegador.</a:t>
            </a:r>
            <a:endParaRPr lang="es-PE" sz="2600" dirty="0"/>
          </a:p>
        </p:txBody>
      </p:sp>
    </p:spTree>
    <p:extLst>
      <p:ext uri="{BB962C8B-B14F-4D97-AF65-F5344CB8AC3E}">
        <p14:creationId xmlns:p14="http://schemas.microsoft.com/office/powerpoint/2010/main" val="541211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351253" y="2753633"/>
            <a:ext cx="4462184" cy="1843582"/>
          </a:xfrm>
          <a:prstGeom prst="rect">
            <a:avLst/>
          </a:prstGeom>
          <a:noFill/>
        </p:spPr>
        <p:txBody>
          <a:bodyPr wrap="none" rtlCol="0">
            <a:spAutoFit/>
          </a:bodyPr>
          <a:lstStyle/>
          <a:p>
            <a:pPr algn="ctr">
              <a:lnSpc>
                <a:spcPct val="150000"/>
              </a:lnSpc>
            </a:pPr>
            <a:r>
              <a:rPr lang="es-PE" sz="4000" dirty="0" smtClean="0"/>
              <a:t>Record and Playback</a:t>
            </a:r>
          </a:p>
          <a:p>
            <a:pPr algn="ctr">
              <a:lnSpc>
                <a:spcPct val="150000"/>
              </a:lnSpc>
            </a:pPr>
            <a:r>
              <a:rPr lang="es-PE" sz="4000" dirty="0" smtClean="0"/>
              <a:t>Scripting</a:t>
            </a:r>
          </a:p>
        </p:txBody>
      </p:sp>
      <p:sp>
        <p:nvSpPr>
          <p:cNvPr id="8" name="2 Título"/>
          <p:cNvSpPr>
            <a:spLocks noGrp="1"/>
          </p:cNvSpPr>
          <p:nvPr>
            <p:ph type="title"/>
          </p:nvPr>
        </p:nvSpPr>
        <p:spPr>
          <a:xfrm>
            <a:off x="467544" y="1623938"/>
            <a:ext cx="8229600" cy="724942"/>
          </a:xfrm>
        </p:spPr>
        <p:txBody>
          <a:bodyPr/>
          <a:lstStyle/>
          <a:p>
            <a:r>
              <a:rPr lang="es-PE" dirty="0" smtClean="0">
                <a:solidFill>
                  <a:srgbClr val="00823B"/>
                </a:solidFill>
              </a:rPr>
              <a:t>Enfoques para realizar UI </a:t>
            </a:r>
            <a:r>
              <a:rPr lang="es-PE" dirty="0" err="1" smtClean="0">
                <a:solidFill>
                  <a:srgbClr val="00823B"/>
                </a:solidFill>
              </a:rPr>
              <a:t>Testing</a:t>
            </a:r>
            <a:endParaRPr lang="es-PE" dirty="0">
              <a:solidFill>
                <a:srgbClr val="00823B"/>
              </a:solidFill>
            </a:endParaRPr>
          </a:p>
        </p:txBody>
      </p:sp>
    </p:spTree>
    <p:extLst>
      <p:ext uri="{BB962C8B-B14F-4D97-AF65-F5344CB8AC3E}">
        <p14:creationId xmlns:p14="http://schemas.microsoft.com/office/powerpoint/2010/main" val="936475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Record and Playback</a:t>
            </a:r>
            <a:endParaRPr lang="es-PE" dirty="0">
              <a:solidFill>
                <a:srgbClr val="00823B"/>
              </a:solidFill>
            </a:endParaRPr>
          </a:p>
        </p:txBody>
      </p:sp>
      <p:sp>
        <p:nvSpPr>
          <p:cNvPr id="4" name="3 Rectángulo"/>
          <p:cNvSpPr/>
          <p:nvPr/>
        </p:nvSpPr>
        <p:spPr>
          <a:xfrm>
            <a:off x="457882" y="2512055"/>
            <a:ext cx="8208000" cy="3293209"/>
          </a:xfrm>
          <a:prstGeom prst="rect">
            <a:avLst/>
          </a:prstGeom>
        </p:spPr>
        <p:txBody>
          <a:bodyPr wrap="square">
            <a:spAutoFit/>
          </a:bodyPr>
          <a:lstStyle/>
          <a:p>
            <a:pPr marL="457200" indent="-457200">
              <a:buFont typeface="Arial" pitchFamily="34" charset="0"/>
              <a:buChar char="•"/>
            </a:pPr>
            <a:r>
              <a:rPr lang="es-PE" sz="2600" dirty="0" smtClean="0"/>
              <a:t>Se realiza a través de </a:t>
            </a:r>
            <a:r>
              <a:rPr lang="es-PE" sz="2600" dirty="0" err="1" smtClean="0"/>
              <a:t>plugins</a:t>
            </a:r>
            <a:r>
              <a:rPr lang="es-PE" sz="2600" dirty="0" smtClean="0"/>
              <a:t> en el navegador.</a:t>
            </a:r>
          </a:p>
          <a:p>
            <a:endParaRPr lang="es-PE" sz="2600" dirty="0" smtClean="0"/>
          </a:p>
          <a:p>
            <a:pPr marL="457200" indent="-457200">
              <a:buFont typeface="Arial" pitchFamily="34" charset="0"/>
              <a:buChar char="•"/>
            </a:pPr>
            <a:r>
              <a:rPr lang="es-PE" sz="2600" dirty="0" smtClean="0"/>
              <a:t>Es uno de los enfoques más populares en las herramientas comerciales (Muy Caras).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Muy atractivo inicialmente, especialmente para las personas sin muchas habilidades de programación, debido a su aparente simplicidad.</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Grabar las acciones que realiza un usuario en el navegador u otra UI, para repetirlas en forma de </a:t>
            </a:r>
            <a:r>
              <a:rPr lang="es-PE" sz="2600" dirty="0" err="1" smtClean="0"/>
              <a:t>tests</a:t>
            </a:r>
            <a:r>
              <a:rPr lang="es-PE" sz="2600" dirty="0" smtClean="0"/>
              <a:t>.</a:t>
            </a:r>
            <a:endParaRPr lang="es-PE" sz="2600" dirty="0"/>
          </a:p>
        </p:txBody>
      </p:sp>
    </p:spTree>
    <p:extLst>
      <p:ext uri="{BB962C8B-B14F-4D97-AF65-F5344CB8AC3E}">
        <p14:creationId xmlns:p14="http://schemas.microsoft.com/office/powerpoint/2010/main" val="17403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pruebas de Interfaz Web utilizando </a:t>
            </a:r>
            <a:r>
              <a:rPr lang="es-PE" dirty="0" err="1" smtClean="0">
                <a:solidFill>
                  <a:srgbClr val="00B050"/>
                </a:solidFill>
              </a:rPr>
              <a:t>Selenium</a:t>
            </a:r>
            <a:r>
              <a:rPr lang="es-PE" dirty="0" smtClean="0">
                <a:solidFill>
                  <a:srgbClr val="00B050"/>
                </a:solidFill>
              </a:rPr>
              <a:t> IDE</a:t>
            </a:r>
            <a:endParaRPr lang="es-PE" dirty="0">
              <a:solidFill>
                <a:srgbClr val="00B050"/>
              </a:solidFill>
            </a:endParaRPr>
          </a:p>
        </p:txBody>
      </p:sp>
      <p:sp>
        <p:nvSpPr>
          <p:cNvPr id="7" name="5 Marcador de contenido"/>
          <p:cNvSpPr txBox="1">
            <a:spLocks/>
          </p:cNvSpPr>
          <p:nvPr/>
        </p:nvSpPr>
        <p:spPr bwMode="auto">
          <a:xfrm>
            <a:off x="599655" y="3573016"/>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el enfoque "Record and Playback" y </a:t>
            </a:r>
            <a:r>
              <a:rPr lang="es-PE" sz="2800" dirty="0" err="1" smtClean="0"/>
              <a:t>Selenium</a:t>
            </a:r>
            <a:r>
              <a:rPr lang="es-PE" sz="2800" dirty="0" smtClean="0"/>
              <a:t> IDE para crear pruebas de interfaz web para una página de traducción ("translate.reference.com")</a:t>
            </a:r>
          </a:p>
        </p:txBody>
      </p:sp>
    </p:spTree>
    <p:extLst>
      <p:ext uri="{BB962C8B-B14F-4D97-AF65-F5344CB8AC3E}">
        <p14:creationId xmlns:p14="http://schemas.microsoft.com/office/powerpoint/2010/main" val="3937929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165975"/>
            <a:ext cx="8208000" cy="4093428"/>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Fácil de empezar. </a:t>
            </a:r>
          </a:p>
          <a:p>
            <a:pPr marL="342900" indent="-342900">
              <a:buFont typeface="Courier New" pitchFamily="49" charset="0"/>
              <a:buChar char="o"/>
            </a:pPr>
            <a:r>
              <a:rPr lang="es-PE" sz="2600" dirty="0" smtClean="0"/>
              <a:t>No necesita habilidades de programación </a:t>
            </a:r>
            <a:br>
              <a:rPr lang="es-PE" sz="2600" dirty="0" smtClean="0"/>
            </a:br>
            <a:r>
              <a:rPr lang="es-PE" sz="2600" dirty="0" smtClean="0"/>
              <a:t>(pero sí ciertos conocimientos técnicos de diseñ</a:t>
            </a:r>
            <a:r>
              <a:rPr lang="en-US" sz="2600" dirty="0" smtClean="0"/>
              <a:t>o web)</a:t>
            </a:r>
            <a:endParaRPr lang="es-PE" sz="2600" dirty="0" smtClean="0"/>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Muy frágil: Pequeños cambios en la UI ocasionan que las pruebas fallen.</a:t>
            </a:r>
          </a:p>
          <a:p>
            <a:pPr marL="342900" indent="-342900">
              <a:buFont typeface="Courier New" pitchFamily="49" charset="0"/>
              <a:buChar char="o"/>
            </a:pPr>
            <a:r>
              <a:rPr lang="es-PE" sz="2600" dirty="0" smtClean="0"/>
              <a:t>Poco mantenible: Generan código poco modular, poco entendible y no reutilizable.</a:t>
            </a:r>
          </a:p>
        </p:txBody>
      </p:sp>
      <p:sp>
        <p:nvSpPr>
          <p:cNvPr id="5" name="4 Rectángulo"/>
          <p:cNvSpPr/>
          <p:nvPr/>
        </p:nvSpPr>
        <p:spPr>
          <a:xfrm>
            <a:off x="865165" y="5376118"/>
            <a:ext cx="7272808" cy="1077218"/>
          </a:xfrm>
          <a:prstGeom prst="rect">
            <a:avLst/>
          </a:prstGeom>
        </p:spPr>
        <p:txBody>
          <a:bodyPr wrap="square">
            <a:spAutoFit/>
          </a:bodyPr>
          <a:lstStyle/>
          <a:p>
            <a:pPr algn="ctr"/>
            <a:r>
              <a:rPr lang="es-PE" sz="3200" dirty="0" smtClean="0">
                <a:solidFill>
                  <a:srgbClr val="FF0000"/>
                </a:solidFill>
              </a:rPr>
              <a:t>Poco adecuado para automatización a gran escala.</a:t>
            </a:r>
            <a:endParaRPr lang="es-PE" sz="3200" dirty="0">
              <a:solidFill>
                <a:srgbClr val="FF0000"/>
              </a:solidFill>
            </a:endParaRPr>
          </a:p>
        </p:txBody>
      </p:sp>
    </p:spTree>
    <p:extLst>
      <p:ext uri="{BB962C8B-B14F-4D97-AF65-F5344CB8AC3E}">
        <p14:creationId xmlns:p14="http://schemas.microsoft.com/office/powerpoint/2010/main" val="3462575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Scripting</a:t>
            </a:r>
            <a:endParaRPr lang="es-PE" dirty="0">
              <a:solidFill>
                <a:srgbClr val="00823B"/>
              </a:solidFill>
            </a:endParaRPr>
          </a:p>
        </p:txBody>
      </p:sp>
      <p:sp>
        <p:nvSpPr>
          <p:cNvPr id="4" name="3 Rectángulo"/>
          <p:cNvSpPr/>
          <p:nvPr/>
        </p:nvSpPr>
        <p:spPr>
          <a:xfrm>
            <a:off x="457882" y="2512055"/>
            <a:ext cx="8208000" cy="2492990"/>
          </a:xfrm>
          <a:prstGeom prst="rect">
            <a:avLst/>
          </a:prstGeom>
        </p:spPr>
        <p:txBody>
          <a:bodyPr wrap="square">
            <a:spAutoFit/>
          </a:bodyPr>
          <a:lstStyle/>
          <a:p>
            <a:pPr marL="457200" indent="-457200">
              <a:buFont typeface="Arial" pitchFamily="34" charset="0"/>
              <a:buChar char="•"/>
            </a:pPr>
            <a:r>
              <a:rPr lang="es-PE" sz="2600" dirty="0" smtClean="0"/>
              <a:t>Utilizar una </a:t>
            </a:r>
            <a:r>
              <a:rPr lang="es-PE" sz="2600" dirty="0" err="1" smtClean="0"/>
              <a:t>xUnit</a:t>
            </a:r>
            <a:r>
              <a:rPr lang="es-PE" sz="2600" dirty="0" smtClean="0"/>
              <a:t> Framework para la creación de las pruebas y una framework de automatización de UI para la ejecución de acciones en la pantalla.</a:t>
            </a:r>
          </a:p>
          <a:p>
            <a:endParaRPr lang="es-PE" sz="2600" dirty="0" smtClean="0"/>
          </a:p>
          <a:p>
            <a:pPr marL="457200" indent="-457200">
              <a:buFont typeface="Arial" pitchFamily="34" charset="0"/>
              <a:buChar char="•"/>
            </a:pPr>
            <a:r>
              <a:rPr lang="es-PE" sz="2600" dirty="0" smtClean="0"/>
              <a:t>Toma más tiempo comenzar pero nos permite organizar las pruebas de la manera más conveniente.</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Programar manualmente cada prueba utilizando alguna framework de automatización de UI.</a:t>
            </a:r>
            <a:endParaRPr lang="es-PE" sz="2600" dirty="0"/>
          </a:p>
        </p:txBody>
      </p:sp>
    </p:spTree>
    <p:extLst>
      <p:ext uri="{BB962C8B-B14F-4D97-AF65-F5344CB8AC3E}">
        <p14:creationId xmlns:p14="http://schemas.microsoft.com/office/powerpoint/2010/main" val="2531494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pruebas de Interfaz Web utilizando </a:t>
            </a:r>
            <a:r>
              <a:rPr lang="es-PE" dirty="0" err="1" smtClean="0">
                <a:solidFill>
                  <a:srgbClr val="00B050"/>
                </a:solidFill>
              </a:rPr>
              <a:t>Selenium</a:t>
            </a:r>
            <a:r>
              <a:rPr lang="es-PE" dirty="0" smtClean="0">
                <a:solidFill>
                  <a:srgbClr val="00B050"/>
                </a:solidFill>
              </a:rPr>
              <a:t> Web Driver</a:t>
            </a:r>
            <a:endParaRPr lang="es-PE" dirty="0">
              <a:solidFill>
                <a:srgbClr val="00B050"/>
              </a:solidFill>
            </a:endParaRPr>
          </a:p>
        </p:txBody>
      </p:sp>
      <p:sp>
        <p:nvSpPr>
          <p:cNvPr id="7" name="5 Marcador de contenido"/>
          <p:cNvSpPr txBox="1">
            <a:spLocks/>
          </p:cNvSpPr>
          <p:nvPr/>
        </p:nvSpPr>
        <p:spPr bwMode="auto">
          <a:xfrm>
            <a:off x="599655" y="3573016"/>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el enfoque "Scripting" y </a:t>
            </a:r>
            <a:r>
              <a:rPr lang="es-PE" sz="2800" dirty="0" err="1" smtClean="0"/>
              <a:t>Selenium</a:t>
            </a:r>
            <a:r>
              <a:rPr lang="es-PE" sz="2800" dirty="0" smtClean="0"/>
              <a:t> Web Driver crear pruebas de interfaz web para una página de traducción ("translate.reference.com")</a:t>
            </a:r>
          </a:p>
        </p:txBody>
      </p:sp>
    </p:spTree>
    <p:extLst>
      <p:ext uri="{BB962C8B-B14F-4D97-AF65-F5344CB8AC3E}">
        <p14:creationId xmlns:p14="http://schemas.microsoft.com/office/powerpoint/2010/main" val="2618358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66814"/>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124744"/>
            <a:ext cx="8208000" cy="4893647"/>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Habilita la posibilidad de crear una framework propia que sirva como mediador entre las pruebas y la pantalla.</a:t>
            </a:r>
          </a:p>
          <a:p>
            <a:pPr marL="800100" lvl="1" indent="-342900">
              <a:buFont typeface="Courier New" pitchFamily="49" charset="0"/>
              <a:buChar char="o"/>
            </a:pPr>
            <a:r>
              <a:rPr lang="es-PE" sz="2600" dirty="0" smtClean="0"/>
              <a:t>Más mantenible: Cambios requieren modificar los </a:t>
            </a:r>
            <a:r>
              <a:rPr lang="es-PE" sz="2600" dirty="0" err="1" smtClean="0"/>
              <a:t>tests</a:t>
            </a:r>
            <a:r>
              <a:rPr lang="es-PE" sz="2600" dirty="0" smtClean="0"/>
              <a:t> en pequeñas áreas.</a:t>
            </a:r>
          </a:p>
          <a:p>
            <a:pPr marL="800100" lvl="1" indent="-342900">
              <a:buFont typeface="Courier New" pitchFamily="49" charset="0"/>
              <a:buChar char="o"/>
            </a:pPr>
            <a:r>
              <a:rPr lang="es-PE" sz="2600" dirty="0" smtClean="0"/>
              <a:t>Reutilización a largo plazo: nuevas pruebas se </a:t>
            </a:r>
            <a:r>
              <a:rPr lang="es-PE" sz="2600" dirty="0"/>
              <a:t>crean más rápido</a:t>
            </a:r>
            <a:r>
              <a:rPr lang="es-PE" sz="2600" dirty="0" smtClean="0"/>
              <a:t>.</a:t>
            </a:r>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Toma más tiempo de manera inicial.</a:t>
            </a:r>
          </a:p>
          <a:p>
            <a:pPr marL="342900" indent="-342900">
              <a:buFont typeface="Courier New" pitchFamily="49" charset="0"/>
              <a:buChar char="o"/>
            </a:pPr>
            <a:r>
              <a:rPr lang="es-PE" sz="2600" dirty="0" smtClean="0"/>
              <a:t>Requiere habilidades de programación.</a:t>
            </a:r>
          </a:p>
          <a:p>
            <a:pPr marL="342900" indent="-342900">
              <a:buFont typeface="Courier New" pitchFamily="49" charset="0"/>
              <a:buChar char="o"/>
            </a:pPr>
            <a:r>
              <a:rPr lang="es-PE" sz="2600" dirty="0" smtClean="0"/>
              <a:t>Requiere construir un API.</a:t>
            </a:r>
          </a:p>
        </p:txBody>
      </p:sp>
    </p:spTree>
    <p:extLst>
      <p:ext uri="{BB962C8B-B14F-4D97-AF65-F5344CB8AC3E}">
        <p14:creationId xmlns:p14="http://schemas.microsoft.com/office/powerpoint/2010/main" val="2345205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¿Cuál es más apropiada?</a:t>
            </a:r>
            <a:endParaRPr lang="es-PE" dirty="0">
              <a:solidFill>
                <a:srgbClr val="00823B"/>
              </a:solidFill>
            </a:endParaRPr>
          </a:p>
        </p:txBody>
      </p:sp>
      <p:sp>
        <p:nvSpPr>
          <p:cNvPr id="4" name="3 Rectángulo"/>
          <p:cNvSpPr/>
          <p:nvPr/>
        </p:nvSpPr>
        <p:spPr>
          <a:xfrm>
            <a:off x="492356" y="1165975"/>
            <a:ext cx="8208000" cy="4832092"/>
          </a:xfrm>
          <a:prstGeom prst="rect">
            <a:avLst/>
          </a:prstGeom>
        </p:spPr>
        <p:txBody>
          <a:bodyPr wrap="square">
            <a:spAutoFit/>
          </a:bodyPr>
          <a:lstStyle/>
          <a:p>
            <a:r>
              <a:rPr lang="es-PE" sz="2800" dirty="0" smtClean="0">
                <a:solidFill>
                  <a:srgbClr val="FF0000"/>
                </a:solidFill>
              </a:rPr>
              <a:t>Record and Playback</a:t>
            </a:r>
          </a:p>
          <a:p>
            <a:pPr marL="457200" indent="-457200">
              <a:buFont typeface="Arial" pitchFamily="34" charset="0"/>
              <a:buChar char="•"/>
            </a:pPr>
            <a:r>
              <a:rPr lang="es-PE" sz="2800" dirty="0" smtClean="0"/>
              <a:t>Reproducción de bugs:  Comunicar errores encontrados a través de scripts que permitan reproducirlos.</a:t>
            </a:r>
          </a:p>
          <a:p>
            <a:pPr marL="457200" indent="-457200">
              <a:buFont typeface="Arial" pitchFamily="34" charset="0"/>
              <a:buChar char="•"/>
            </a:pPr>
            <a:r>
              <a:rPr lang="es-PE" sz="2800" dirty="0" err="1" smtClean="0"/>
              <a:t>Exploratory</a:t>
            </a:r>
            <a:r>
              <a:rPr lang="es-PE" sz="2800" dirty="0" smtClean="0"/>
              <a:t> </a:t>
            </a:r>
            <a:r>
              <a:rPr lang="es-PE" sz="2800" dirty="0" err="1" smtClean="0"/>
              <a:t>Testing</a:t>
            </a:r>
            <a:r>
              <a:rPr lang="es-PE" sz="2800" dirty="0" smtClean="0"/>
              <a:t>: Scripts que ayuden en la realización de </a:t>
            </a:r>
            <a:r>
              <a:rPr lang="es-PE" sz="2800" dirty="0" err="1" smtClean="0"/>
              <a:t>Testing</a:t>
            </a:r>
            <a:r>
              <a:rPr lang="es-PE" sz="2800" dirty="0" smtClean="0"/>
              <a:t> Exploratorio.</a:t>
            </a:r>
          </a:p>
          <a:p>
            <a:endParaRPr lang="es-PE" sz="2800" dirty="0" smtClean="0"/>
          </a:p>
          <a:p>
            <a:r>
              <a:rPr lang="es-PE" sz="2800" dirty="0" smtClean="0">
                <a:solidFill>
                  <a:srgbClr val="FF0000"/>
                </a:solidFill>
              </a:rPr>
              <a:t>Scripting</a:t>
            </a:r>
          </a:p>
          <a:p>
            <a:pPr marL="457200" indent="-457200">
              <a:buFont typeface="Arial" pitchFamily="34" charset="0"/>
              <a:buChar char="•"/>
            </a:pPr>
            <a:r>
              <a:rPr lang="es-PE" sz="2800" dirty="0" smtClean="0"/>
              <a:t>Crear una suite de pruebas robusta y mantenible.</a:t>
            </a:r>
          </a:p>
          <a:p>
            <a:pPr marL="457200" indent="-457200">
              <a:buFont typeface="Arial" pitchFamily="34" charset="0"/>
              <a:buChar char="•"/>
            </a:pPr>
            <a:r>
              <a:rPr lang="es-PE" sz="2800" dirty="0" smtClean="0"/>
              <a:t>Escalar y distribuir las pruebas alrededor de múltiples ambientes.</a:t>
            </a:r>
          </a:p>
        </p:txBody>
      </p:sp>
    </p:spTree>
    <p:extLst>
      <p:ext uri="{BB962C8B-B14F-4D97-AF65-F5344CB8AC3E}">
        <p14:creationId xmlns:p14="http://schemas.microsoft.com/office/powerpoint/2010/main" val="1711629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Otros Componentes</a:t>
            </a:r>
            <a:endParaRPr lang="es-PE" dirty="0">
              <a:solidFill>
                <a:srgbClr val="00823B"/>
              </a:solidFill>
            </a:endParaRPr>
          </a:p>
        </p:txBody>
      </p:sp>
      <p:sp>
        <p:nvSpPr>
          <p:cNvPr id="4" name="3 Rectángulo"/>
          <p:cNvSpPr/>
          <p:nvPr/>
        </p:nvSpPr>
        <p:spPr>
          <a:xfrm>
            <a:off x="492356" y="1165975"/>
            <a:ext cx="8208000" cy="5262979"/>
          </a:xfrm>
          <a:prstGeom prst="rect">
            <a:avLst/>
          </a:prstGeom>
        </p:spPr>
        <p:txBody>
          <a:bodyPr wrap="square">
            <a:spAutoFit/>
          </a:bodyPr>
          <a:lstStyle/>
          <a:p>
            <a:r>
              <a:rPr lang="es-PE" sz="2800" dirty="0" err="1" smtClean="0">
                <a:solidFill>
                  <a:srgbClr val="FF0000"/>
                </a:solidFill>
              </a:rPr>
              <a:t>Selenium</a:t>
            </a:r>
            <a:r>
              <a:rPr lang="es-PE" sz="2800" dirty="0" smtClean="0">
                <a:solidFill>
                  <a:srgbClr val="FF0000"/>
                </a:solidFill>
              </a:rPr>
              <a:t> </a:t>
            </a:r>
            <a:r>
              <a:rPr lang="es-PE" sz="2800" dirty="0" err="1" smtClean="0">
                <a:solidFill>
                  <a:srgbClr val="FF0000"/>
                </a:solidFill>
              </a:rPr>
              <a:t>Grid</a:t>
            </a:r>
            <a:endParaRPr lang="es-PE" sz="2800" dirty="0" smtClean="0">
              <a:solidFill>
                <a:srgbClr val="FF0000"/>
              </a:solidFill>
            </a:endParaRPr>
          </a:p>
          <a:p>
            <a:r>
              <a:rPr lang="es-PE" sz="2800" dirty="0" smtClean="0"/>
              <a:t>Ejecutar test de manera paralela en red distribuida de computadores o máquinas virtuales.</a:t>
            </a:r>
          </a:p>
          <a:p>
            <a:endParaRPr lang="es-PE" sz="2800" dirty="0" smtClean="0"/>
          </a:p>
          <a:p>
            <a:r>
              <a:rPr lang="es-PE" sz="2800" dirty="0" err="1" smtClean="0">
                <a:solidFill>
                  <a:srgbClr val="FF0000"/>
                </a:solidFill>
              </a:rPr>
              <a:t>Selenium</a:t>
            </a:r>
            <a:r>
              <a:rPr lang="es-PE" sz="2800" dirty="0" smtClean="0">
                <a:solidFill>
                  <a:srgbClr val="FF0000"/>
                </a:solidFill>
              </a:rPr>
              <a:t> Server: </a:t>
            </a:r>
          </a:p>
          <a:p>
            <a:r>
              <a:rPr lang="es-PE" sz="2800" dirty="0" smtClean="0"/>
              <a:t>Ejecutar </a:t>
            </a:r>
            <a:r>
              <a:rPr lang="es-PE" sz="2800" dirty="0" err="1" smtClean="0"/>
              <a:t>tests</a:t>
            </a:r>
            <a:r>
              <a:rPr lang="es-PE" sz="2800" dirty="0" smtClean="0"/>
              <a:t> en máquinas remotas.</a:t>
            </a:r>
          </a:p>
          <a:p>
            <a:pPr marL="457200" indent="-457200">
              <a:buFont typeface="Arial" pitchFamily="34" charset="0"/>
              <a:buChar char="•"/>
            </a:pPr>
            <a:r>
              <a:rPr lang="es-PE" sz="2800" dirty="0" smtClean="0"/>
              <a:t>Navegadores que no se encuentran instalados o soportados por la máquina local (IE en Linux).</a:t>
            </a:r>
          </a:p>
          <a:p>
            <a:pPr marL="457200" indent="-457200">
              <a:buFont typeface="Arial" pitchFamily="34" charset="0"/>
              <a:buChar char="•"/>
            </a:pPr>
            <a:r>
              <a:rPr lang="es-PE" sz="2800" dirty="0" smtClean="0"/>
              <a:t>Utilizar drivers especiales: </a:t>
            </a:r>
          </a:p>
          <a:p>
            <a:pPr marL="914400" lvl="1" indent="-457200">
              <a:buFont typeface="Courier New" pitchFamily="49" charset="0"/>
              <a:buChar char="o"/>
            </a:pPr>
            <a:r>
              <a:rPr lang="es-PE" sz="2800" dirty="0" smtClean="0"/>
              <a:t>Mobile drivers: </a:t>
            </a:r>
            <a:r>
              <a:rPr lang="es-PE" sz="2800" dirty="0" err="1" smtClean="0"/>
              <a:t>Android</a:t>
            </a:r>
            <a:r>
              <a:rPr lang="es-PE" sz="2800" dirty="0" smtClean="0"/>
              <a:t>, IPhone.</a:t>
            </a:r>
          </a:p>
          <a:p>
            <a:pPr marL="914400" lvl="1" indent="-457200">
              <a:buFont typeface="Courier New" pitchFamily="49" charset="0"/>
              <a:buChar char="o"/>
            </a:pPr>
            <a:r>
              <a:rPr lang="es-PE" sz="2800" dirty="0" err="1" smtClean="0"/>
              <a:t>HtmlUnit</a:t>
            </a:r>
            <a:r>
              <a:rPr lang="es-PE" sz="2800" dirty="0" smtClean="0"/>
              <a:t> driver (</a:t>
            </a:r>
            <a:r>
              <a:rPr lang="es-PE" sz="2800" dirty="0" err="1" smtClean="0"/>
              <a:t>Headless</a:t>
            </a:r>
            <a:r>
              <a:rPr lang="es-PE" sz="2800" dirty="0" smtClean="0"/>
              <a:t> Browser): Reduce considerablemente el tiempo de ejecución.</a:t>
            </a:r>
          </a:p>
        </p:txBody>
      </p:sp>
    </p:spTree>
    <p:extLst>
      <p:ext uri="{BB962C8B-B14F-4D97-AF65-F5344CB8AC3E}">
        <p14:creationId xmlns:p14="http://schemas.microsoft.com/office/powerpoint/2010/main" val="3621264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System</a:t>
            </a:r>
            <a:br>
              <a:rPr lang="en-US" sz="11500" b="1" dirty="0" smtClean="0">
                <a:solidFill>
                  <a:srgbClr val="FF0000"/>
                </a:solidFill>
              </a:rPr>
            </a:br>
            <a:r>
              <a:rPr lang="en-US" sz="11500" b="1" dirty="0" smtClean="0">
                <a:solidFill>
                  <a:srgbClr val="FF0000"/>
                </a:solidFill>
              </a:rPr>
              <a:t>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a:t>
            </a:r>
            <a:r>
              <a:rPr lang="en-US" sz="2000" dirty="0" smtClean="0">
                <a:latin typeface="Trebuchet MS" pitchFamily="34" charset="0"/>
                <a:ea typeface="Calibri" pitchFamily="34" charset="0"/>
                <a:cs typeface="Arial" pitchFamily="34" charset="0"/>
              </a:rPr>
              <a:t>: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882366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836712"/>
            <a:ext cx="8229600" cy="724942"/>
          </a:xfrm>
        </p:spPr>
        <p:txBody>
          <a:bodyPr/>
          <a:lstStyle/>
          <a:p>
            <a:r>
              <a:rPr lang="es-PE" dirty="0" smtClean="0">
                <a:solidFill>
                  <a:srgbClr val="00823B"/>
                </a:solidFill>
              </a:rPr>
              <a:t>¿Por qué necesitamos un framework?</a:t>
            </a:r>
            <a:endParaRPr lang="es-PE" dirty="0">
              <a:solidFill>
                <a:srgbClr val="00823B"/>
              </a:solidFill>
            </a:endParaRPr>
          </a:p>
        </p:txBody>
      </p:sp>
      <p:sp>
        <p:nvSpPr>
          <p:cNvPr id="5" name="4 Rectángulo"/>
          <p:cNvSpPr/>
          <p:nvPr/>
        </p:nvSpPr>
        <p:spPr>
          <a:xfrm>
            <a:off x="567605" y="3936538"/>
            <a:ext cx="8208000" cy="1292662"/>
          </a:xfrm>
          <a:prstGeom prst="rect">
            <a:avLst/>
          </a:prstGeom>
        </p:spPr>
        <p:txBody>
          <a:bodyPr wrap="square">
            <a:spAutoFit/>
          </a:bodyPr>
          <a:lstStyle/>
          <a:p>
            <a:pPr algn="ctr"/>
            <a:r>
              <a:rPr lang="es-PE" sz="2600" dirty="0" smtClean="0"/>
              <a:t>Los elementos de la interfaz gráfica tienen alta probabilidad de cambiar. Si algún elemento cambia, todas las prueba que dependen de ese elemento se verán afectadas.</a:t>
            </a:r>
            <a:endParaRPr lang="es-PE" sz="2600" dirty="0"/>
          </a:p>
        </p:txBody>
      </p:sp>
      <p:grpSp>
        <p:nvGrpSpPr>
          <p:cNvPr id="15" name="14 Grupo"/>
          <p:cNvGrpSpPr/>
          <p:nvPr/>
        </p:nvGrpSpPr>
        <p:grpSpPr>
          <a:xfrm>
            <a:off x="1819445" y="2276872"/>
            <a:ext cx="5505110" cy="1152128"/>
            <a:chOff x="1819445" y="1988840"/>
            <a:chExt cx="5505110" cy="1152128"/>
          </a:xfrm>
        </p:grpSpPr>
        <p:sp>
          <p:nvSpPr>
            <p:cNvPr id="6" name="5 Rectángulo redondeado"/>
            <p:cNvSpPr/>
            <p:nvPr/>
          </p:nvSpPr>
          <p:spPr>
            <a:xfrm>
              <a:off x="1819445" y="1988840"/>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err="1" smtClean="0"/>
                <a:t>Tests</a:t>
              </a:r>
              <a:endParaRPr lang="es-PE" sz="3200" dirty="0"/>
            </a:p>
          </p:txBody>
        </p:sp>
        <p:sp>
          <p:nvSpPr>
            <p:cNvPr id="8" name="7 Rectángulo redondeado"/>
            <p:cNvSpPr/>
            <p:nvPr/>
          </p:nvSpPr>
          <p:spPr>
            <a:xfrm>
              <a:off x="5203821" y="1988840"/>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smtClean="0"/>
                <a:t>Web App</a:t>
              </a:r>
              <a:endParaRPr lang="es-PE" sz="3200" dirty="0"/>
            </a:p>
          </p:txBody>
        </p:sp>
        <p:cxnSp>
          <p:nvCxnSpPr>
            <p:cNvPr id="10" name="9 Conector recto de flecha"/>
            <p:cNvCxnSpPr>
              <a:stCxn id="8" idx="1"/>
              <a:endCxn id="6" idx="3"/>
            </p:cNvCxnSpPr>
            <p:nvPr/>
          </p:nvCxnSpPr>
          <p:spPr>
            <a:xfrm flipH="1">
              <a:off x="3940179" y="2564904"/>
              <a:ext cx="1263642"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 name="13 Multiplicar"/>
          <p:cNvSpPr/>
          <p:nvPr/>
        </p:nvSpPr>
        <p:spPr>
          <a:xfrm>
            <a:off x="3899493" y="2155659"/>
            <a:ext cx="1304327" cy="1394553"/>
          </a:xfrm>
          <a:prstGeom prst="mathMultiply">
            <a:avLst>
              <a:gd name="adj1" fmla="val 805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75411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79512" y="692696"/>
            <a:ext cx="8606893" cy="1224136"/>
          </a:xfrm>
        </p:spPr>
        <p:txBody>
          <a:bodyPr/>
          <a:lstStyle/>
          <a:p>
            <a:r>
              <a:rPr lang="en-US" dirty="0" smtClean="0">
                <a:solidFill>
                  <a:srgbClr val="00823B"/>
                </a:solidFill>
              </a:rPr>
              <a:t> </a:t>
            </a:r>
            <a:r>
              <a:rPr lang="en-US" dirty="0" err="1" smtClean="0">
                <a:solidFill>
                  <a:srgbClr val="00823B"/>
                </a:solidFill>
              </a:rPr>
              <a:t>Construir</a:t>
            </a:r>
            <a:r>
              <a:rPr lang="en-US" dirty="0" smtClean="0">
                <a:solidFill>
                  <a:srgbClr val="00823B"/>
                </a:solidFill>
              </a:rPr>
              <a:t> </a:t>
            </a:r>
            <a:r>
              <a:rPr lang="en-US" dirty="0" err="1" smtClean="0">
                <a:solidFill>
                  <a:srgbClr val="00823B"/>
                </a:solidFill>
              </a:rPr>
              <a:t>nuestro</a:t>
            </a:r>
            <a:r>
              <a:rPr lang="en-US" dirty="0" smtClean="0">
                <a:solidFill>
                  <a:srgbClr val="00823B"/>
                </a:solidFill>
              </a:rPr>
              <a:t> </a:t>
            </a:r>
            <a:br>
              <a:rPr lang="en-US" dirty="0" smtClean="0">
                <a:solidFill>
                  <a:srgbClr val="00823B"/>
                </a:solidFill>
              </a:rPr>
            </a:br>
            <a:r>
              <a:rPr lang="en-US" dirty="0" smtClean="0">
                <a:solidFill>
                  <a:srgbClr val="00823B"/>
                </a:solidFill>
              </a:rPr>
              <a:t>Framework de </a:t>
            </a:r>
            <a:r>
              <a:rPr lang="en-US" dirty="0" err="1" smtClean="0">
                <a:solidFill>
                  <a:srgbClr val="00823B"/>
                </a:solidFill>
              </a:rPr>
              <a:t>Automatización</a:t>
            </a:r>
            <a:endParaRPr lang="es-PE" dirty="0">
              <a:solidFill>
                <a:srgbClr val="00823B"/>
              </a:solidFill>
            </a:endParaRPr>
          </a:p>
        </p:txBody>
      </p:sp>
      <p:grpSp>
        <p:nvGrpSpPr>
          <p:cNvPr id="28" name="27 Grupo"/>
          <p:cNvGrpSpPr/>
          <p:nvPr/>
        </p:nvGrpSpPr>
        <p:grpSpPr>
          <a:xfrm>
            <a:off x="467544" y="2343730"/>
            <a:ext cx="8165804" cy="1152128"/>
            <a:chOff x="467544" y="1700808"/>
            <a:chExt cx="8165804" cy="1152128"/>
          </a:xfrm>
        </p:grpSpPr>
        <p:sp>
          <p:nvSpPr>
            <p:cNvPr id="6" name="5 Rectángulo redondeado"/>
            <p:cNvSpPr/>
            <p:nvPr/>
          </p:nvSpPr>
          <p:spPr>
            <a:xfrm>
              <a:off x="467544" y="1700808"/>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err="1" smtClean="0"/>
                <a:t>Tests</a:t>
              </a:r>
              <a:endParaRPr lang="es-PE" sz="3200" dirty="0"/>
            </a:p>
          </p:txBody>
        </p:sp>
        <p:sp>
          <p:nvSpPr>
            <p:cNvPr id="8" name="7 Rectángulo redondeado"/>
            <p:cNvSpPr/>
            <p:nvPr/>
          </p:nvSpPr>
          <p:spPr>
            <a:xfrm>
              <a:off x="3491880" y="1700808"/>
              <a:ext cx="2120734" cy="115212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3000" dirty="0" smtClean="0"/>
                <a:t>Framework</a:t>
              </a:r>
              <a:endParaRPr lang="es-PE" sz="3000" dirty="0"/>
            </a:p>
          </p:txBody>
        </p:sp>
        <p:cxnSp>
          <p:nvCxnSpPr>
            <p:cNvPr id="10" name="9 Conector recto de flecha"/>
            <p:cNvCxnSpPr>
              <a:stCxn id="9" idx="1"/>
              <a:endCxn id="8" idx="3"/>
            </p:cNvCxnSpPr>
            <p:nvPr/>
          </p:nvCxnSpPr>
          <p:spPr>
            <a:xfrm flipH="1">
              <a:off x="5612614" y="2276872"/>
              <a:ext cx="90000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6512614" y="1700808"/>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smtClean="0"/>
                <a:t>Web App</a:t>
              </a:r>
              <a:endParaRPr lang="es-PE" sz="3200" dirty="0"/>
            </a:p>
          </p:txBody>
        </p:sp>
        <p:cxnSp>
          <p:nvCxnSpPr>
            <p:cNvPr id="16" name="15 Conector recto de flecha"/>
            <p:cNvCxnSpPr>
              <a:stCxn id="8" idx="1"/>
              <a:endCxn id="6" idx="3"/>
            </p:cNvCxnSpPr>
            <p:nvPr/>
          </p:nvCxnSpPr>
          <p:spPr>
            <a:xfrm flipH="1">
              <a:off x="2588278" y="2276872"/>
              <a:ext cx="903602"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28 Rectángulo"/>
          <p:cNvSpPr/>
          <p:nvPr/>
        </p:nvSpPr>
        <p:spPr>
          <a:xfrm>
            <a:off x="390921" y="3931388"/>
            <a:ext cx="8322652" cy="1292662"/>
          </a:xfrm>
          <a:prstGeom prst="rect">
            <a:avLst/>
          </a:prstGeom>
        </p:spPr>
        <p:txBody>
          <a:bodyPr wrap="square">
            <a:spAutoFit/>
          </a:bodyPr>
          <a:lstStyle/>
          <a:p>
            <a:pPr algn="ctr"/>
            <a:r>
              <a:rPr lang="es-PE" sz="2600" dirty="0"/>
              <a:t>El framework media entre las pruebas y la aplicación </a:t>
            </a:r>
            <a:r>
              <a:rPr lang="es-PE" sz="2600" dirty="0" smtClean="0"/>
              <a:t>web, encapsulando tanto los </a:t>
            </a:r>
            <a:r>
              <a:rPr lang="es-PE" sz="2600" dirty="0"/>
              <a:t>detalles de la tecnología </a:t>
            </a:r>
            <a:r>
              <a:rPr lang="es-PE" sz="2600" dirty="0" smtClean="0"/>
              <a:t>como los detalles de </a:t>
            </a:r>
            <a:r>
              <a:rPr lang="es-PE" sz="2600" dirty="0"/>
              <a:t>la interfaz </a:t>
            </a:r>
            <a:r>
              <a:rPr lang="es-PE" sz="2600" dirty="0" smtClean="0"/>
              <a:t>gráfica.</a:t>
            </a:r>
          </a:p>
        </p:txBody>
      </p:sp>
    </p:spTree>
    <p:extLst>
      <p:ext uri="{BB962C8B-B14F-4D97-AF65-F5344CB8AC3E}">
        <p14:creationId xmlns:p14="http://schemas.microsoft.com/office/powerpoint/2010/main" val="1779269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0166" y="503748"/>
            <a:ext cx="8229600" cy="724942"/>
          </a:xfrm>
        </p:spPr>
        <p:txBody>
          <a:bodyPr/>
          <a:lstStyle/>
          <a:p>
            <a:r>
              <a:rPr lang="es-PE" dirty="0" smtClean="0">
                <a:solidFill>
                  <a:srgbClr val="00823B"/>
                </a:solidFill>
              </a:rPr>
              <a:t>Beneficios de crear un Framework</a:t>
            </a:r>
            <a:endParaRPr lang="es-PE" dirty="0">
              <a:solidFill>
                <a:srgbClr val="00823B"/>
              </a:solidFill>
            </a:endParaRPr>
          </a:p>
        </p:txBody>
      </p:sp>
      <p:sp>
        <p:nvSpPr>
          <p:cNvPr id="4" name="3 Rectángulo"/>
          <p:cNvSpPr/>
          <p:nvPr/>
        </p:nvSpPr>
        <p:spPr>
          <a:xfrm>
            <a:off x="414506" y="1484784"/>
            <a:ext cx="8280920" cy="4493538"/>
          </a:xfrm>
          <a:prstGeom prst="rect">
            <a:avLst/>
          </a:prstGeom>
        </p:spPr>
        <p:txBody>
          <a:bodyPr wrap="square">
            <a:spAutoFit/>
          </a:bodyPr>
          <a:lstStyle/>
          <a:p>
            <a:pPr marL="457200" indent="-457200">
              <a:buFont typeface="Arial" pitchFamily="34" charset="0"/>
              <a:buChar char="•"/>
            </a:pPr>
            <a:r>
              <a:rPr lang="es-PE" sz="2600" dirty="0" smtClean="0"/>
              <a:t>Mejora la mantenibilidad.</a:t>
            </a:r>
          </a:p>
          <a:p>
            <a:endParaRPr lang="es-PE" sz="2600" dirty="0" smtClean="0"/>
          </a:p>
          <a:p>
            <a:pPr marL="457200" indent="-457200">
              <a:buFont typeface="Arial" pitchFamily="34" charset="0"/>
              <a:buChar char="•"/>
            </a:pPr>
            <a:r>
              <a:rPr lang="es-PE" sz="2600" dirty="0" smtClean="0"/>
              <a:t>Permite escribir nuevas pruebas de manera muy rápida.</a:t>
            </a:r>
          </a:p>
          <a:p>
            <a:endParaRPr lang="es-PE" sz="2600" dirty="0" smtClean="0"/>
          </a:p>
          <a:p>
            <a:pPr marL="457200" indent="-457200">
              <a:buFont typeface="Arial" pitchFamily="34" charset="0"/>
              <a:buChar char="•"/>
            </a:pPr>
            <a:r>
              <a:rPr lang="es-PE" sz="2600" dirty="0" smtClean="0"/>
              <a:t>Encapsula detalles complejos de la tecnología.</a:t>
            </a:r>
          </a:p>
          <a:p>
            <a:pPr marL="457200" indent="-457200">
              <a:buFont typeface="Arial" pitchFamily="34" charset="0"/>
              <a:buChar char="•"/>
            </a:pPr>
            <a:endParaRPr lang="es-PE" sz="2600" dirty="0" smtClean="0"/>
          </a:p>
          <a:p>
            <a:pPr marL="457200" indent="-457200">
              <a:buFont typeface="Arial" pitchFamily="34" charset="0"/>
              <a:buChar char="•"/>
            </a:pPr>
            <a:r>
              <a:rPr lang="es-PE" sz="2600" dirty="0"/>
              <a:t>Nos proporciona un lenguaje propio para escribir las pruebas</a:t>
            </a:r>
            <a:r>
              <a:rPr lang="es-PE" sz="2600" dirty="0" smtClean="0"/>
              <a:t>.</a:t>
            </a:r>
          </a:p>
          <a:p>
            <a:pPr marL="457200" indent="-457200">
              <a:buFont typeface="Arial" pitchFamily="34" charset="0"/>
              <a:buChar char="•"/>
            </a:pPr>
            <a:endParaRPr lang="es-PE" sz="2600" dirty="0"/>
          </a:p>
          <a:p>
            <a:pPr marL="457200" indent="-457200">
              <a:buFont typeface="Arial" pitchFamily="34" charset="0"/>
              <a:buChar char="•"/>
            </a:pPr>
            <a:r>
              <a:rPr lang="es-PE" sz="2600" dirty="0"/>
              <a:t>Permite a personas sin demasiados conocimientos técnicos escribir pruebas fácilmente</a:t>
            </a:r>
            <a:r>
              <a:rPr lang="es-PE" sz="2600" dirty="0" smtClean="0"/>
              <a:t>.</a:t>
            </a:r>
            <a:endParaRPr lang="es-PE" sz="2600" dirty="0"/>
          </a:p>
        </p:txBody>
      </p:sp>
    </p:spTree>
    <p:extLst>
      <p:ext uri="{BB962C8B-B14F-4D97-AF65-F5344CB8AC3E}">
        <p14:creationId xmlns:p14="http://schemas.microsoft.com/office/powerpoint/2010/main" val="26509885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0166" y="806227"/>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a:t>
            </a:r>
            <a:r>
              <a:rPr lang="es-PE" dirty="0" err="1" smtClean="0">
                <a:solidFill>
                  <a:srgbClr val="00823B"/>
                </a:solidFill>
              </a:rPr>
              <a:t>Pattern</a:t>
            </a:r>
            <a:endParaRPr lang="es-PE" dirty="0">
              <a:solidFill>
                <a:srgbClr val="00823B"/>
              </a:solidFill>
            </a:endParaRPr>
          </a:p>
        </p:txBody>
      </p:sp>
      <p:grpSp>
        <p:nvGrpSpPr>
          <p:cNvPr id="63" name="62 Grupo"/>
          <p:cNvGrpSpPr/>
          <p:nvPr/>
        </p:nvGrpSpPr>
        <p:grpSpPr>
          <a:xfrm>
            <a:off x="522350" y="1958355"/>
            <a:ext cx="8065232" cy="2232386"/>
            <a:chOff x="706056" y="1707861"/>
            <a:chExt cx="8065232" cy="2232386"/>
          </a:xfrm>
        </p:grpSpPr>
        <p:sp>
          <p:nvSpPr>
            <p:cNvPr id="7" name="6 Rectángulo redondeado"/>
            <p:cNvSpPr/>
            <p:nvPr/>
          </p:nvSpPr>
          <p:spPr>
            <a:xfrm>
              <a:off x="706056" y="2324406"/>
              <a:ext cx="1973935" cy="9431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2600" dirty="0" err="1" smtClean="0"/>
                <a:t>Tests</a:t>
              </a:r>
              <a:endParaRPr lang="es-PE" sz="2600" dirty="0"/>
            </a:p>
          </p:txBody>
        </p:sp>
        <p:sp>
          <p:nvSpPr>
            <p:cNvPr id="8" name="7 Rectángulo redondeado"/>
            <p:cNvSpPr/>
            <p:nvPr/>
          </p:nvSpPr>
          <p:spPr>
            <a:xfrm>
              <a:off x="3496108" y="1707861"/>
              <a:ext cx="2250573" cy="94315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2600" dirty="0" err="1" smtClean="0"/>
                <a:t>Login</a:t>
              </a:r>
              <a:r>
                <a:rPr lang="es-PE" sz="2600" dirty="0" smtClean="0"/>
                <a:t> </a:t>
              </a:r>
              <a:br>
                <a:rPr lang="es-PE" sz="2600" dirty="0" smtClean="0"/>
              </a:br>
              <a:r>
                <a:rPr lang="es-PE" sz="2600" dirty="0" err="1" smtClean="0"/>
                <a:t>Class</a:t>
              </a:r>
              <a:endParaRPr lang="es-PE" sz="2600" dirty="0"/>
            </a:p>
          </p:txBody>
        </p:sp>
        <p:cxnSp>
          <p:nvCxnSpPr>
            <p:cNvPr id="9" name="8 Conector recto de flecha"/>
            <p:cNvCxnSpPr>
              <a:stCxn id="10" idx="1"/>
              <a:endCxn id="8" idx="3"/>
            </p:cNvCxnSpPr>
            <p:nvPr/>
          </p:nvCxnSpPr>
          <p:spPr>
            <a:xfrm flipH="1">
              <a:off x="5746681" y="2179439"/>
              <a:ext cx="77864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9 Rectángulo redondeado"/>
            <p:cNvSpPr/>
            <p:nvPr/>
          </p:nvSpPr>
          <p:spPr>
            <a:xfrm>
              <a:off x="6525321" y="1707861"/>
              <a:ext cx="2245967" cy="943156"/>
            </a:xfrm>
            <a:prstGeom prst="round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PE" sz="2600" dirty="0" err="1" smtClean="0"/>
                <a:t>Login</a:t>
              </a:r>
              <a:r>
                <a:rPr lang="es-PE" sz="2600" dirty="0" smtClean="0"/>
                <a:t> </a:t>
              </a:r>
            </a:p>
            <a:p>
              <a:pPr algn="ctr"/>
              <a:r>
                <a:rPr lang="es-PE" sz="2600" dirty="0" smtClean="0"/>
                <a:t>Page</a:t>
              </a:r>
              <a:endParaRPr lang="es-PE" sz="2600" dirty="0"/>
            </a:p>
          </p:txBody>
        </p:sp>
        <p:cxnSp>
          <p:nvCxnSpPr>
            <p:cNvPr id="11" name="10 Conector recto de flecha"/>
            <p:cNvCxnSpPr>
              <a:stCxn id="8" idx="1"/>
              <a:endCxn id="7" idx="3"/>
            </p:cNvCxnSpPr>
            <p:nvPr/>
          </p:nvCxnSpPr>
          <p:spPr>
            <a:xfrm flipH="1">
              <a:off x="2679991" y="2179439"/>
              <a:ext cx="816117" cy="616545"/>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11 Rectángulo redondeado"/>
            <p:cNvSpPr/>
            <p:nvPr/>
          </p:nvSpPr>
          <p:spPr>
            <a:xfrm>
              <a:off x="3485201" y="2997091"/>
              <a:ext cx="2250573" cy="94315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2600" dirty="0" smtClean="0"/>
                <a:t>Shopping </a:t>
              </a:r>
              <a:r>
                <a:rPr lang="es-PE" sz="2600" dirty="0" err="1" smtClean="0"/>
                <a:t>Cart</a:t>
              </a:r>
              <a:r>
                <a:rPr lang="es-PE" sz="2600" dirty="0" smtClean="0"/>
                <a:t/>
              </a:r>
              <a:br>
                <a:rPr lang="es-PE" sz="2600" dirty="0" smtClean="0"/>
              </a:br>
              <a:r>
                <a:rPr lang="es-PE" sz="2600" dirty="0" err="1" smtClean="0"/>
                <a:t>Class</a:t>
              </a:r>
              <a:endParaRPr lang="es-PE" sz="2600" dirty="0"/>
            </a:p>
          </p:txBody>
        </p:sp>
        <p:cxnSp>
          <p:nvCxnSpPr>
            <p:cNvPr id="13" name="12 Conector recto de flecha"/>
            <p:cNvCxnSpPr>
              <a:stCxn id="12" idx="1"/>
              <a:endCxn id="7" idx="3"/>
            </p:cNvCxnSpPr>
            <p:nvPr/>
          </p:nvCxnSpPr>
          <p:spPr>
            <a:xfrm flipH="1" flipV="1">
              <a:off x="2679991" y="2795984"/>
              <a:ext cx="805210" cy="672685"/>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21 Rectángulo redondeado"/>
            <p:cNvSpPr/>
            <p:nvPr/>
          </p:nvSpPr>
          <p:spPr>
            <a:xfrm>
              <a:off x="6514414" y="2997091"/>
              <a:ext cx="2245967" cy="943156"/>
            </a:xfrm>
            <a:prstGeom prst="round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PE" sz="2600" dirty="0" smtClean="0"/>
                <a:t>Shopping </a:t>
              </a:r>
              <a:r>
                <a:rPr lang="es-PE" sz="2600" dirty="0" err="1" smtClean="0"/>
                <a:t>Cart</a:t>
              </a:r>
              <a:r>
                <a:rPr lang="es-PE" sz="2600" dirty="0" smtClean="0"/>
                <a:t> Page</a:t>
              </a:r>
              <a:endParaRPr lang="es-PE" sz="2600" dirty="0"/>
            </a:p>
          </p:txBody>
        </p:sp>
        <p:cxnSp>
          <p:nvCxnSpPr>
            <p:cNvPr id="23" name="22 Conector recto de flecha"/>
            <p:cNvCxnSpPr>
              <a:stCxn id="22" idx="1"/>
              <a:endCxn id="12" idx="3"/>
            </p:cNvCxnSpPr>
            <p:nvPr/>
          </p:nvCxnSpPr>
          <p:spPr>
            <a:xfrm flipH="1">
              <a:off x="5735774" y="3468669"/>
              <a:ext cx="77864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73 Rectángulo"/>
          <p:cNvSpPr/>
          <p:nvPr/>
        </p:nvSpPr>
        <p:spPr>
          <a:xfrm>
            <a:off x="631006" y="4584610"/>
            <a:ext cx="7847920" cy="1292662"/>
          </a:xfrm>
          <a:prstGeom prst="rect">
            <a:avLst/>
          </a:prstGeom>
        </p:spPr>
        <p:txBody>
          <a:bodyPr wrap="square">
            <a:spAutoFit/>
          </a:bodyPr>
          <a:lstStyle/>
          <a:p>
            <a:pPr algn="ctr"/>
            <a:r>
              <a:rPr lang="es-PE" sz="2600" dirty="0" smtClean="0"/>
              <a:t>Representar cada pantalla de la aplicación dentro de su propia clase.  Esta clase consolidará todo el código necesario para interactuar con esta pantalla.</a:t>
            </a:r>
          </a:p>
        </p:txBody>
      </p:sp>
    </p:spTree>
    <p:extLst>
      <p:ext uri="{BB962C8B-B14F-4D97-AF65-F5344CB8AC3E}">
        <p14:creationId xmlns:p14="http://schemas.microsoft.com/office/powerpoint/2010/main" val="29584702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188640"/>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 Ejemplo</a:t>
            </a:r>
            <a:endParaRPr lang="es-PE" dirty="0">
              <a:solidFill>
                <a:srgbClr val="00823B"/>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906" y="1844824"/>
            <a:ext cx="776287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2677816" y="1124742"/>
            <a:ext cx="3809056" cy="584775"/>
          </a:xfrm>
          <a:prstGeom prst="rect">
            <a:avLst/>
          </a:prstGeom>
        </p:spPr>
        <p:txBody>
          <a:bodyPr wrap="none">
            <a:spAutoFit/>
          </a:bodyPr>
          <a:lstStyle/>
          <a:p>
            <a:r>
              <a:rPr lang="es-PE" sz="3200" b="1" dirty="0" smtClean="0">
                <a:solidFill>
                  <a:srgbClr val="FF0000"/>
                </a:solidFill>
              </a:rPr>
              <a:t>De la manera antigua</a:t>
            </a:r>
            <a:endParaRPr lang="es-PE" sz="3200" b="1" dirty="0">
              <a:solidFill>
                <a:srgbClr val="FF0000"/>
              </a:solidFill>
            </a:endParaRPr>
          </a:p>
        </p:txBody>
      </p:sp>
    </p:spTree>
    <p:extLst>
      <p:ext uri="{BB962C8B-B14F-4D97-AF65-F5344CB8AC3E}">
        <p14:creationId xmlns:p14="http://schemas.microsoft.com/office/powerpoint/2010/main" val="41022006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74075" y="183778"/>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 Ejemplo</a:t>
            </a:r>
            <a:endParaRPr lang="es-PE" dirty="0">
              <a:solidFill>
                <a:srgbClr val="00823B"/>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01" y="1916832"/>
            <a:ext cx="8626549" cy="253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2571336" y="1124744"/>
            <a:ext cx="4035079" cy="584775"/>
          </a:xfrm>
          <a:prstGeom prst="rect">
            <a:avLst/>
          </a:prstGeom>
        </p:spPr>
        <p:txBody>
          <a:bodyPr wrap="none">
            <a:spAutoFit/>
          </a:bodyPr>
          <a:lstStyle/>
          <a:p>
            <a:r>
              <a:rPr lang="es-PE" sz="3200" b="1" dirty="0" smtClean="0">
                <a:solidFill>
                  <a:srgbClr val="FF0000"/>
                </a:solidFill>
              </a:rPr>
              <a:t>Utilizando Page </a:t>
            </a:r>
            <a:r>
              <a:rPr lang="es-PE" sz="3200" b="1" dirty="0" err="1" smtClean="0">
                <a:solidFill>
                  <a:srgbClr val="FF0000"/>
                </a:solidFill>
              </a:rPr>
              <a:t>Object</a:t>
            </a:r>
            <a:endParaRPr lang="es-PE" sz="3200" b="1" dirty="0">
              <a:solidFill>
                <a:srgbClr val="FF0000"/>
              </a:solidFill>
            </a:endParaRPr>
          </a:p>
        </p:txBody>
      </p:sp>
    </p:spTree>
    <p:extLst>
      <p:ext uri="{BB962C8B-B14F-4D97-AF65-F5344CB8AC3E}">
        <p14:creationId xmlns:p14="http://schemas.microsoft.com/office/powerpoint/2010/main" val="1628403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16832"/>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nuestro propio Framework para realizar </a:t>
            </a:r>
            <a:br>
              <a:rPr lang="es-PE" dirty="0" smtClean="0">
                <a:solidFill>
                  <a:srgbClr val="00B050"/>
                </a:solidFill>
              </a:rPr>
            </a:br>
            <a:r>
              <a:rPr lang="es-PE" dirty="0" smtClean="0">
                <a:solidFill>
                  <a:srgbClr val="00B050"/>
                </a:solidFill>
              </a:rPr>
              <a:t>Pruebas Web Automatizadas.</a:t>
            </a:r>
            <a:endParaRPr lang="es-PE" dirty="0">
              <a:solidFill>
                <a:srgbClr val="00B050"/>
              </a:solidFill>
            </a:endParaRPr>
          </a:p>
        </p:txBody>
      </p:sp>
    </p:spTree>
    <p:extLst>
      <p:ext uri="{BB962C8B-B14F-4D97-AF65-F5344CB8AC3E}">
        <p14:creationId xmlns:p14="http://schemas.microsoft.com/office/powerpoint/2010/main" val="3053417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err="1" smtClean="0">
                <a:solidFill>
                  <a:srgbClr val="00823B"/>
                </a:solidFill>
              </a:rPr>
              <a:t>Unit</a:t>
            </a:r>
            <a:r>
              <a:rPr lang="es-PE" dirty="0" smtClean="0">
                <a:solidFill>
                  <a:srgbClr val="00823B"/>
                </a:solidFill>
              </a:rPr>
              <a:t> vs Integration vs </a:t>
            </a:r>
            <a:r>
              <a:rPr lang="es-PE" dirty="0" err="1" smtClean="0">
                <a:solidFill>
                  <a:srgbClr val="00823B"/>
                </a:solidFill>
              </a:rPr>
              <a:t>System</a:t>
            </a:r>
            <a:endParaRPr lang="es-PE" dirty="0">
              <a:solidFill>
                <a:srgbClr val="00823B"/>
              </a:solidFill>
            </a:endParaRPr>
          </a:p>
        </p:txBody>
      </p:sp>
      <p:cxnSp>
        <p:nvCxnSpPr>
          <p:cNvPr id="11" name="10 Conector recto de flecha"/>
          <p:cNvCxnSpPr>
            <a:stCxn id="12" idx="0"/>
            <a:endCxn id="13" idx="2"/>
          </p:cNvCxnSpPr>
          <p:nvPr/>
        </p:nvCxnSpPr>
        <p:spPr>
          <a:xfrm flipV="1">
            <a:off x="7472154" y="2561422"/>
            <a:ext cx="37639" cy="2836093"/>
          </a:xfrm>
          <a:prstGeom prst="straightConnector1">
            <a:avLst/>
          </a:prstGeom>
          <a:ln w="57150">
            <a:solidFill>
              <a:srgbClr val="FFC000"/>
            </a:solidFill>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12" name="11 CuadroTexto"/>
          <p:cNvSpPr txBox="1"/>
          <p:nvPr/>
        </p:nvSpPr>
        <p:spPr>
          <a:xfrm>
            <a:off x="6126305" y="5397515"/>
            <a:ext cx="2691698" cy="892552"/>
          </a:xfrm>
          <a:prstGeom prst="rect">
            <a:avLst/>
          </a:prstGeom>
          <a:noFill/>
        </p:spPr>
        <p:txBody>
          <a:bodyPr vert="horz" wrap="none" rtlCol="0">
            <a:spAutoFit/>
          </a:bodyPr>
          <a:lstStyle/>
          <a:p>
            <a:pPr algn="ctr"/>
            <a:r>
              <a:rPr lang="es-PE" sz="2600" b="1" dirty="0" smtClean="0">
                <a:solidFill>
                  <a:srgbClr val="FFC000"/>
                </a:solidFill>
              </a:rPr>
              <a:t>Fácil </a:t>
            </a:r>
            <a:r>
              <a:rPr lang="es-PE" sz="2600" b="1" dirty="0" smtClean="0"/>
              <a:t>de escribir</a:t>
            </a:r>
          </a:p>
          <a:p>
            <a:pPr algn="ctr"/>
            <a:r>
              <a:rPr lang="es-PE" sz="2600" b="1" dirty="0" err="1" smtClean="0">
                <a:solidFill>
                  <a:srgbClr val="FFC000"/>
                </a:solidFill>
              </a:rPr>
              <a:t>Rapido</a:t>
            </a:r>
            <a:r>
              <a:rPr lang="es-PE" sz="2600" b="1" dirty="0" smtClean="0">
                <a:solidFill>
                  <a:srgbClr val="FFC000"/>
                </a:solidFill>
              </a:rPr>
              <a:t> </a:t>
            </a:r>
            <a:r>
              <a:rPr lang="es-PE" sz="2600" b="1" dirty="0" smtClean="0"/>
              <a:t>al ejecutar</a:t>
            </a:r>
            <a:endParaRPr lang="es-PE" sz="2600" b="1" dirty="0"/>
          </a:p>
        </p:txBody>
      </p:sp>
      <p:sp>
        <p:nvSpPr>
          <p:cNvPr id="13" name="12 CuadroTexto"/>
          <p:cNvSpPr txBox="1"/>
          <p:nvPr/>
        </p:nvSpPr>
        <p:spPr>
          <a:xfrm>
            <a:off x="6126305" y="1268760"/>
            <a:ext cx="2766976" cy="1292662"/>
          </a:xfrm>
          <a:prstGeom prst="rect">
            <a:avLst/>
          </a:prstGeom>
          <a:noFill/>
        </p:spPr>
        <p:txBody>
          <a:bodyPr vert="horz" wrap="none" rtlCol="0">
            <a:spAutoFit/>
          </a:bodyPr>
          <a:lstStyle/>
          <a:p>
            <a:pPr algn="ctr"/>
            <a:r>
              <a:rPr lang="es-PE" sz="2600" b="1" dirty="0" smtClean="0">
                <a:solidFill>
                  <a:srgbClr val="FFC000"/>
                </a:solidFill>
              </a:rPr>
              <a:t>Difícil</a:t>
            </a:r>
            <a:r>
              <a:rPr lang="es-PE" sz="2600" b="1" dirty="0" smtClean="0"/>
              <a:t> de escribir</a:t>
            </a:r>
          </a:p>
          <a:p>
            <a:pPr algn="ctr"/>
            <a:r>
              <a:rPr lang="es-PE" sz="2600" b="1" dirty="0" smtClean="0">
                <a:solidFill>
                  <a:srgbClr val="FFC000"/>
                </a:solidFill>
              </a:rPr>
              <a:t>Lento </a:t>
            </a:r>
            <a:r>
              <a:rPr lang="es-PE" sz="2600" b="1" dirty="0" smtClean="0"/>
              <a:t>al ejecutar</a:t>
            </a:r>
          </a:p>
          <a:p>
            <a:pPr algn="ctr"/>
            <a:r>
              <a:rPr lang="es-PE" sz="2600" b="1" dirty="0" smtClean="0">
                <a:solidFill>
                  <a:srgbClr val="FFC000"/>
                </a:solidFill>
              </a:rPr>
              <a:t>Frágiles </a:t>
            </a:r>
            <a:r>
              <a:rPr lang="es-PE" sz="2600" b="1" dirty="0" smtClean="0"/>
              <a:t>de romper</a:t>
            </a:r>
            <a:endParaRPr lang="es-PE" sz="2600" b="1" dirty="0"/>
          </a:p>
        </p:txBody>
      </p:sp>
      <p:grpSp>
        <p:nvGrpSpPr>
          <p:cNvPr id="2" name="1 Grupo"/>
          <p:cNvGrpSpPr/>
          <p:nvPr/>
        </p:nvGrpSpPr>
        <p:grpSpPr>
          <a:xfrm>
            <a:off x="323528" y="1439556"/>
            <a:ext cx="5616000" cy="4735410"/>
            <a:chOff x="323528" y="1439556"/>
            <a:chExt cx="5616000" cy="4735410"/>
          </a:xfrm>
        </p:grpSpPr>
        <p:sp>
          <p:nvSpPr>
            <p:cNvPr id="24" name="23 Trapecio"/>
            <p:cNvSpPr>
              <a:spLocks noChangeAspect="1"/>
            </p:cNvSpPr>
            <p:nvPr/>
          </p:nvSpPr>
          <p:spPr>
            <a:xfrm>
              <a:off x="1058451" y="3717317"/>
              <a:ext cx="4109940" cy="1140417"/>
            </a:xfrm>
            <a:prstGeom prst="trapezoid">
              <a:avLst>
                <a:gd name="adj" fmla="val 582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2700" b="1" dirty="0" smtClean="0"/>
                <a:t>Integración</a:t>
              </a:r>
              <a:endParaRPr lang="es-PE" sz="2700" b="1" dirty="0"/>
            </a:p>
          </p:txBody>
        </p:sp>
        <p:sp>
          <p:nvSpPr>
            <p:cNvPr id="25" name="24 Trapecio"/>
            <p:cNvSpPr>
              <a:spLocks noChangeAspect="1"/>
            </p:cNvSpPr>
            <p:nvPr/>
          </p:nvSpPr>
          <p:spPr>
            <a:xfrm>
              <a:off x="323528" y="4983709"/>
              <a:ext cx="5616000" cy="1191257"/>
            </a:xfrm>
            <a:prstGeom prst="trapezoid">
              <a:avLst>
                <a:gd name="adj" fmla="val 5741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2700" b="1" dirty="0" smtClean="0"/>
                <a:t>Unitarios</a:t>
              </a:r>
              <a:endParaRPr lang="es-PE" sz="2700" b="1" dirty="0"/>
            </a:p>
          </p:txBody>
        </p:sp>
        <p:sp>
          <p:nvSpPr>
            <p:cNvPr id="26" name="25 Triángulo isósceles"/>
            <p:cNvSpPr>
              <a:spLocks noChangeAspect="1"/>
            </p:cNvSpPr>
            <p:nvPr/>
          </p:nvSpPr>
          <p:spPr>
            <a:xfrm>
              <a:off x="1779493" y="1439556"/>
              <a:ext cx="2667856" cy="2127589"/>
            </a:xfrm>
            <a:prstGeom prst="triangle">
              <a:avLst>
                <a:gd name="adj" fmla="val 494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PE" sz="2700" b="1" dirty="0"/>
            </a:p>
          </p:txBody>
        </p:sp>
        <p:sp>
          <p:nvSpPr>
            <p:cNvPr id="28" name="27 CuadroTexto"/>
            <p:cNvSpPr txBox="1"/>
            <p:nvPr/>
          </p:nvSpPr>
          <p:spPr>
            <a:xfrm>
              <a:off x="2457696" y="2276872"/>
              <a:ext cx="1311449" cy="923330"/>
            </a:xfrm>
            <a:prstGeom prst="rect">
              <a:avLst/>
            </a:prstGeom>
            <a:noFill/>
          </p:spPr>
          <p:txBody>
            <a:bodyPr wrap="none" rtlCol="0">
              <a:spAutoFit/>
            </a:bodyPr>
            <a:lstStyle/>
            <a:p>
              <a:pPr algn="ctr"/>
              <a:r>
                <a:rPr lang="es-PE" sz="2700" b="1" dirty="0" smtClean="0"/>
                <a:t>UI</a:t>
              </a:r>
              <a:br>
                <a:rPr lang="es-PE" sz="2700" b="1" dirty="0" smtClean="0"/>
              </a:br>
              <a:r>
                <a:rPr lang="es-PE" sz="2700" b="1" dirty="0" smtClean="0"/>
                <a:t>Sistema</a:t>
              </a:r>
              <a:endParaRPr lang="es-PE" sz="2700" b="1" dirty="0"/>
            </a:p>
          </p:txBody>
        </p:sp>
      </p:grpSp>
    </p:spTree>
    <p:extLst>
      <p:ext uri="{BB962C8B-B14F-4D97-AF65-F5344CB8AC3E}">
        <p14:creationId xmlns:p14="http://schemas.microsoft.com/office/powerpoint/2010/main" val="36296910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smtClean="0">
                <a:solidFill>
                  <a:srgbClr val="00823B"/>
                </a:solidFill>
              </a:rPr>
              <a:t>Proporción de los Tipos de Pruebas</a:t>
            </a:r>
            <a:endParaRPr lang="es-PE" dirty="0">
              <a:solidFill>
                <a:srgbClr val="00823B"/>
              </a:solidFill>
            </a:endParaRPr>
          </a:p>
        </p:txBody>
      </p:sp>
      <p:graphicFrame>
        <p:nvGraphicFramePr>
          <p:cNvPr id="2" name="1 Gráfico"/>
          <p:cNvGraphicFramePr/>
          <p:nvPr>
            <p:extLst>
              <p:ext uri="{D42A27DB-BD31-4B8C-83A1-F6EECF244321}">
                <p14:modId xmlns:p14="http://schemas.microsoft.com/office/powerpoint/2010/main" val="2386624454"/>
              </p:ext>
            </p:extLst>
          </p:nvPr>
        </p:nvGraphicFramePr>
        <p:xfrm>
          <a:off x="1043608" y="1268760"/>
          <a:ext cx="7080448" cy="48403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270354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046988"/>
          </a:xfrm>
          <a:prstGeom prst="rect">
            <a:avLst/>
          </a:prstGeom>
          <a:noFill/>
        </p:spPr>
        <p:txBody>
          <a:bodyPr wrap="square" rtlCol="0">
            <a:spAutoFit/>
          </a:bodyPr>
          <a:lstStyle/>
          <a:p>
            <a:pPr marL="457200" indent="-457200">
              <a:buFont typeface="Arial" pitchFamily="34" charset="0"/>
              <a:buChar char="•"/>
            </a:pPr>
            <a:r>
              <a:rPr lang="es-PE" sz="2400" dirty="0" err="1" smtClean="0"/>
              <a:t>Selenium</a:t>
            </a:r>
            <a:r>
              <a:rPr lang="es-PE" sz="2400" dirty="0" smtClean="0"/>
              <a:t> </a:t>
            </a:r>
            <a:r>
              <a:rPr lang="es-PE" sz="2400" dirty="0" err="1" smtClean="0"/>
              <a:t>Downloads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://seleniumhq.org/download</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XPath</a:t>
            </a:r>
            <a:r>
              <a:rPr lang="es-PE" sz="2400" dirty="0"/>
              <a:t> </a:t>
            </a:r>
            <a:r>
              <a:rPr lang="es-PE" sz="2400" dirty="0" err="1" smtClean="0"/>
              <a:t>Documentation</a:t>
            </a:r>
            <a:r>
              <a:rPr lang="es-PE" sz="2400" dirty="0" smtClean="0"/>
              <a:t>:</a:t>
            </a:r>
            <a:r>
              <a:rPr lang="es-PE" sz="2400" dirty="0"/>
              <a:t/>
            </a:r>
            <a:br>
              <a:rPr lang="es-PE" sz="2400" dirty="0"/>
            </a:br>
            <a:r>
              <a:rPr lang="es-PE" sz="2400" dirty="0">
                <a:solidFill>
                  <a:srgbClr val="FFC000"/>
                </a:solidFill>
              </a:rPr>
              <a:t>http://</a:t>
            </a:r>
            <a:r>
              <a:rPr lang="es-PE" sz="2400" dirty="0" smtClean="0">
                <a:solidFill>
                  <a:srgbClr val="FFC000"/>
                </a:solidFill>
              </a:rPr>
              <a:t>www.w3schools.com/xpath/default.asp</a:t>
            </a:r>
          </a:p>
          <a:p>
            <a:pPr marL="457200" indent="-457200">
              <a:buFont typeface="Arial" pitchFamily="34" charset="0"/>
              <a:buChar char="•"/>
            </a:pPr>
            <a:endParaRPr lang="es-PE" sz="2400" dirty="0">
              <a:solidFill>
                <a:srgbClr val="FFC000"/>
              </a:solidFill>
            </a:endParaRPr>
          </a:p>
          <a:p>
            <a:pPr marL="457200" indent="-457200">
              <a:buFont typeface="Arial" pitchFamily="34" charset="0"/>
              <a:buChar char="•"/>
            </a:pPr>
            <a:r>
              <a:rPr lang="es-PE" sz="2400" dirty="0" smtClean="0"/>
              <a:t>Cómo utilizar </a:t>
            </a:r>
            <a:r>
              <a:rPr lang="es-PE" sz="2400" dirty="0" err="1" smtClean="0"/>
              <a:t>WebDriver</a:t>
            </a:r>
            <a:r>
              <a:rPr lang="es-PE" sz="2400" dirty="0" smtClean="0"/>
              <a:t> con IE</a:t>
            </a:r>
            <a:r>
              <a:rPr lang="es-PE" sz="2400" dirty="0">
                <a:solidFill>
                  <a:srgbClr val="FFC000"/>
                </a:solidFill>
              </a:rPr>
              <a:t/>
            </a:r>
            <a:br>
              <a:rPr lang="es-PE" sz="2400" dirty="0">
                <a:solidFill>
                  <a:srgbClr val="FFC000"/>
                </a:solidFill>
              </a:rPr>
            </a:br>
            <a:r>
              <a:rPr lang="es-PE" sz="2400" dirty="0">
                <a:solidFill>
                  <a:srgbClr val="FFC000"/>
                </a:solidFill>
              </a:rPr>
              <a:t>http://www.jimmycollins.org/blog/?p=583</a:t>
            </a:r>
          </a:p>
        </p:txBody>
      </p:sp>
    </p:spTree>
    <p:extLst>
      <p:ext uri="{BB962C8B-B14F-4D97-AF65-F5344CB8AC3E}">
        <p14:creationId xmlns:p14="http://schemas.microsoft.com/office/powerpoint/2010/main" val="327826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24581"/>
            <a:ext cx="8229600" cy="724942"/>
          </a:xfrm>
        </p:spPr>
        <p:txBody>
          <a:bodyPr/>
          <a:lstStyle/>
          <a:p>
            <a:r>
              <a:rPr lang="es-PE" dirty="0" smtClean="0">
                <a:solidFill>
                  <a:srgbClr val="00823B"/>
                </a:solidFill>
              </a:rPr>
              <a:t>Pruebas de Sistema</a:t>
            </a:r>
            <a:endParaRPr lang="es-PE" dirty="0">
              <a:solidFill>
                <a:srgbClr val="00823B"/>
              </a:solidFill>
            </a:endParaRPr>
          </a:p>
        </p:txBody>
      </p:sp>
      <p:sp>
        <p:nvSpPr>
          <p:cNvPr id="20" name="19 Rectángulo"/>
          <p:cNvSpPr/>
          <p:nvPr/>
        </p:nvSpPr>
        <p:spPr>
          <a:xfrm>
            <a:off x="498235" y="5199583"/>
            <a:ext cx="8136904" cy="461665"/>
          </a:xfrm>
          <a:prstGeom prst="rect">
            <a:avLst/>
          </a:prstGeom>
        </p:spPr>
        <p:txBody>
          <a:bodyPr wrap="square">
            <a:spAutoFit/>
          </a:bodyPr>
          <a:lstStyle/>
          <a:p>
            <a:pPr algn="ctr"/>
            <a:r>
              <a:rPr lang="es-PE" sz="2400" dirty="0" smtClean="0">
                <a:solidFill>
                  <a:srgbClr val="FFC000"/>
                </a:solidFill>
              </a:rPr>
              <a:t>¿Funciona el sistema en conjunto?</a:t>
            </a:r>
            <a:endParaRPr lang="es-PE" sz="2400" dirty="0">
              <a:solidFill>
                <a:srgbClr val="FFC000"/>
              </a:solidFill>
            </a:endParaRPr>
          </a:p>
        </p:txBody>
      </p:sp>
      <p:grpSp>
        <p:nvGrpSpPr>
          <p:cNvPr id="2" name="1 Grupo"/>
          <p:cNvGrpSpPr/>
          <p:nvPr/>
        </p:nvGrpSpPr>
        <p:grpSpPr>
          <a:xfrm>
            <a:off x="2551474" y="1396961"/>
            <a:ext cx="4041052" cy="3542010"/>
            <a:chOff x="2551474" y="1366920"/>
            <a:chExt cx="4041052" cy="3542010"/>
          </a:xfrm>
        </p:grpSpPr>
        <p:sp>
          <p:nvSpPr>
            <p:cNvPr id="47" name="46 Flecha abajo"/>
            <p:cNvSpPr/>
            <p:nvPr/>
          </p:nvSpPr>
          <p:spPr>
            <a:xfrm>
              <a:off x="3157269" y="3720856"/>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5" name="44 Flecha abajo"/>
            <p:cNvSpPr/>
            <p:nvPr/>
          </p:nvSpPr>
          <p:spPr>
            <a:xfrm>
              <a:off x="5759560" y="3717032"/>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38 Flecha abajo"/>
            <p:cNvSpPr/>
            <p:nvPr/>
          </p:nvSpPr>
          <p:spPr>
            <a:xfrm>
              <a:off x="4191458" y="3715937"/>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doblada hacia arriba"/>
            <p:cNvSpPr/>
            <p:nvPr/>
          </p:nvSpPr>
          <p:spPr>
            <a:xfrm rot="10800000">
              <a:off x="3378623" y="2061259"/>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7" name="26 Rectángulo redondeado"/>
            <p:cNvSpPr/>
            <p:nvPr/>
          </p:nvSpPr>
          <p:spPr>
            <a:xfrm>
              <a:off x="4138623" y="1719351"/>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0387" y="2520771"/>
              <a:ext cx="252600" cy="38227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0387" y="1366920"/>
              <a:ext cx="252600" cy="35243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92989"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28550"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49758" y="2912948"/>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742847" y="3724749"/>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33 Rectángulo redondeado"/>
            <p:cNvSpPr/>
            <p:nvPr/>
          </p:nvSpPr>
          <p:spPr>
            <a:xfrm>
              <a:off x="5724128" y="411444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6" name="35 Rectángulo redondeado"/>
            <p:cNvSpPr/>
            <p:nvPr/>
          </p:nvSpPr>
          <p:spPr>
            <a:xfrm>
              <a:off x="2551474" y="4114444"/>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7" name="36 Rectángulo redondeado"/>
            <p:cNvSpPr/>
            <p:nvPr/>
          </p:nvSpPr>
          <p:spPr>
            <a:xfrm>
              <a:off x="5199823" y="29124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8" name="37 Rectángulo redondeado"/>
            <p:cNvSpPr/>
            <p:nvPr/>
          </p:nvSpPr>
          <p:spPr>
            <a:xfrm>
              <a:off x="3093032" y="29203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2" name="41 Flecha doblada hacia arriba"/>
            <p:cNvSpPr/>
            <p:nvPr/>
          </p:nvSpPr>
          <p:spPr>
            <a:xfrm rot="10800000" flipH="1">
              <a:off x="5018156" y="2044007"/>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3" name="42 Flecha abajo"/>
            <p:cNvSpPr/>
            <p:nvPr/>
          </p:nvSpPr>
          <p:spPr>
            <a:xfrm>
              <a:off x="5255504" y="3724748"/>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6" name="45 Flecha abajo"/>
            <p:cNvSpPr/>
            <p:nvPr/>
          </p:nvSpPr>
          <p:spPr>
            <a:xfrm>
              <a:off x="3661325" y="3730393"/>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1512900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900407" y="2579420"/>
            <a:ext cx="7272808" cy="1569660"/>
          </a:xfrm>
          <a:prstGeom prst="rect">
            <a:avLst/>
          </a:prstGeom>
        </p:spPr>
        <p:txBody>
          <a:bodyPr wrap="square">
            <a:spAutoFit/>
          </a:bodyPr>
          <a:lstStyle/>
          <a:p>
            <a:pPr algn="ctr"/>
            <a:r>
              <a:rPr lang="es-PE" sz="3200" i="1" dirty="0" smtClean="0"/>
              <a:t>Son pruebas</a:t>
            </a:r>
            <a:r>
              <a:rPr lang="es-PE" sz="3200" i="1" dirty="0"/>
              <a:t> </a:t>
            </a:r>
            <a:r>
              <a:rPr lang="es-PE" sz="3200" i="1" dirty="0" err="1" smtClean="0">
                <a:solidFill>
                  <a:srgbClr val="FFC000"/>
                </a:solidFill>
              </a:rPr>
              <a:t>end-to-end</a:t>
            </a:r>
            <a:r>
              <a:rPr lang="es-PE" sz="3200" i="1" dirty="0" smtClean="0">
                <a:solidFill>
                  <a:srgbClr val="FFC000"/>
                </a:solidFill>
              </a:rPr>
              <a:t> </a:t>
            </a:r>
            <a:r>
              <a:rPr lang="es-PE" sz="3200" i="1" dirty="0" smtClean="0"/>
              <a:t>que</a:t>
            </a:r>
            <a:r>
              <a:rPr lang="es-PE" sz="3200" i="1" dirty="0"/>
              <a:t> </a:t>
            </a:r>
            <a:r>
              <a:rPr lang="es-PE" sz="3200" i="1" dirty="0" smtClean="0"/>
              <a:t>cubren </a:t>
            </a:r>
            <a:r>
              <a:rPr lang="es-PE" sz="3200" i="1" dirty="0" smtClean="0">
                <a:solidFill>
                  <a:srgbClr val="FFC000"/>
                </a:solidFill>
              </a:rPr>
              <a:t>múltiples dependencias e interacciones</a:t>
            </a:r>
            <a:r>
              <a:rPr lang="es-PE" sz="3200" i="1" dirty="0" smtClean="0"/>
              <a:t> para</a:t>
            </a:r>
            <a:r>
              <a:rPr lang="es-PE" sz="3200" i="1" dirty="0"/>
              <a:t> satisfacer </a:t>
            </a:r>
            <a:r>
              <a:rPr lang="es-PE" sz="3200" i="1" dirty="0" smtClean="0"/>
              <a:t>los escenarios bajo prueba.</a:t>
            </a:r>
            <a:endParaRPr lang="es-PE" sz="3000" i="1" dirty="0">
              <a:solidFill>
                <a:srgbClr val="FFC000"/>
              </a:solidFill>
            </a:endParaRPr>
          </a:p>
        </p:txBody>
      </p:sp>
      <p:sp>
        <p:nvSpPr>
          <p:cNvPr id="41" name="2 Título"/>
          <p:cNvSpPr>
            <a:spLocks noGrp="1"/>
          </p:cNvSpPr>
          <p:nvPr>
            <p:ph type="title"/>
          </p:nvPr>
        </p:nvSpPr>
        <p:spPr>
          <a:xfrm>
            <a:off x="464016" y="1578194"/>
            <a:ext cx="8229600" cy="864096"/>
          </a:xfrm>
        </p:spPr>
        <p:txBody>
          <a:bodyPr/>
          <a:lstStyle/>
          <a:p>
            <a:r>
              <a:rPr lang="es-PE" dirty="0" smtClean="0">
                <a:solidFill>
                  <a:srgbClr val="00823B"/>
                </a:solidFill>
              </a:rPr>
              <a:t>Pruebas de Sistema</a:t>
            </a:r>
            <a:endParaRPr lang="es-PE" dirty="0">
              <a:solidFill>
                <a:srgbClr val="00823B"/>
              </a:solidFill>
            </a:endParaRPr>
          </a:p>
        </p:txBody>
      </p:sp>
    </p:spTree>
    <p:extLst>
      <p:ext uri="{BB962C8B-B14F-4D97-AF65-F5344CB8AC3E}">
        <p14:creationId xmlns:p14="http://schemas.microsoft.com/office/powerpoint/2010/main" val="3912487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1124744"/>
            <a:ext cx="7380819" cy="1143000"/>
          </a:xfrm>
        </p:spPr>
        <p:txBody>
          <a:bodyPr/>
          <a:lstStyle/>
          <a:p>
            <a:r>
              <a:rPr lang="es-PE" dirty="0" smtClean="0">
                <a:solidFill>
                  <a:srgbClr val="00823B"/>
                </a:solidFill>
              </a:rPr>
              <a:t>¿ Qué pruebas de sistema podemos realizar?</a:t>
            </a:r>
            <a:endParaRPr lang="es-PE" dirty="0">
              <a:solidFill>
                <a:srgbClr val="00823B"/>
              </a:solidFill>
            </a:endParaRPr>
          </a:p>
        </p:txBody>
      </p:sp>
      <p:sp>
        <p:nvSpPr>
          <p:cNvPr id="3" name="2 CuadroTexto"/>
          <p:cNvSpPr txBox="1"/>
          <p:nvPr/>
        </p:nvSpPr>
        <p:spPr>
          <a:xfrm>
            <a:off x="2275446" y="2718028"/>
            <a:ext cx="4679486" cy="2062103"/>
          </a:xfrm>
          <a:prstGeom prst="rect">
            <a:avLst/>
          </a:prstGeom>
          <a:noFill/>
        </p:spPr>
        <p:txBody>
          <a:bodyPr wrap="none" rtlCol="0">
            <a:spAutoFit/>
          </a:bodyPr>
          <a:lstStyle/>
          <a:p>
            <a:pPr algn="ctr"/>
            <a:r>
              <a:rPr lang="es-PE" sz="3200" dirty="0" smtClean="0">
                <a:solidFill>
                  <a:srgbClr val="FFC000"/>
                </a:solidFill>
              </a:rPr>
              <a:t>Pruebas de Interfaz Gráfica</a:t>
            </a:r>
          </a:p>
          <a:p>
            <a:pPr algn="ctr"/>
            <a:r>
              <a:rPr lang="es-PE" sz="3200" dirty="0" smtClean="0"/>
              <a:t>Pruebas de Aceptación</a:t>
            </a:r>
          </a:p>
          <a:p>
            <a:pPr algn="ctr"/>
            <a:r>
              <a:rPr lang="es-PE" sz="3200" dirty="0" err="1"/>
              <a:t>Smoke</a:t>
            </a:r>
            <a:r>
              <a:rPr lang="es-PE" sz="3200" dirty="0"/>
              <a:t> </a:t>
            </a:r>
            <a:r>
              <a:rPr lang="es-PE" sz="3200" dirty="0" err="1" smtClean="0"/>
              <a:t>Tests</a:t>
            </a:r>
            <a:endParaRPr lang="es-PE" sz="3200" dirty="0" smtClean="0"/>
          </a:p>
          <a:p>
            <a:pPr algn="ctr"/>
            <a:r>
              <a:rPr lang="es-PE" sz="3200" dirty="0" smtClean="0"/>
              <a:t>Pruebas Manuales</a:t>
            </a:r>
          </a:p>
        </p:txBody>
      </p:sp>
    </p:spTree>
    <p:extLst>
      <p:ext uri="{BB962C8B-B14F-4D97-AF65-F5344CB8AC3E}">
        <p14:creationId xmlns:p14="http://schemas.microsoft.com/office/powerpoint/2010/main" val="2564090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404664"/>
            <a:ext cx="7380819" cy="1143000"/>
          </a:xfrm>
        </p:spPr>
        <p:txBody>
          <a:bodyPr/>
          <a:lstStyle/>
          <a:p>
            <a:r>
              <a:rPr lang="es-PE" dirty="0" smtClean="0">
                <a:solidFill>
                  <a:srgbClr val="00823B"/>
                </a:solidFill>
              </a:rPr>
              <a:t>Beneficio de las </a:t>
            </a:r>
            <a:br>
              <a:rPr lang="es-PE" dirty="0" smtClean="0">
                <a:solidFill>
                  <a:srgbClr val="00823B"/>
                </a:solidFill>
              </a:rPr>
            </a:br>
            <a:r>
              <a:rPr lang="es-PE" dirty="0" smtClean="0">
                <a:solidFill>
                  <a:srgbClr val="00823B"/>
                </a:solidFill>
              </a:rPr>
              <a:t>Pruebas Web Automatizadas</a:t>
            </a:r>
            <a:endParaRPr lang="es-PE" dirty="0">
              <a:solidFill>
                <a:srgbClr val="00823B"/>
              </a:solidFill>
            </a:endParaRPr>
          </a:p>
        </p:txBody>
      </p:sp>
      <p:sp>
        <p:nvSpPr>
          <p:cNvPr id="3" name="2 CuadroTexto"/>
          <p:cNvSpPr txBox="1"/>
          <p:nvPr/>
        </p:nvSpPr>
        <p:spPr>
          <a:xfrm>
            <a:off x="1475656" y="5796553"/>
            <a:ext cx="6222794" cy="584775"/>
          </a:xfrm>
          <a:prstGeom prst="rect">
            <a:avLst/>
          </a:prstGeom>
          <a:noFill/>
        </p:spPr>
        <p:txBody>
          <a:bodyPr wrap="none" rtlCol="0">
            <a:spAutoFit/>
          </a:bodyPr>
          <a:lstStyle/>
          <a:p>
            <a:r>
              <a:rPr lang="es-PE" sz="3200" dirty="0" smtClean="0"/>
              <a:t>Probar como lo haría el usuario final</a:t>
            </a:r>
          </a:p>
        </p:txBody>
      </p:sp>
      <p:pic>
        <p:nvPicPr>
          <p:cNvPr id="1028" name="Picture 4" descr="http://cdn.sheknows.com/articles/2011/05/woman-on-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553" y="1860772"/>
            <a:ext cx="5715000" cy="3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724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332656"/>
            <a:ext cx="7380819" cy="1143000"/>
          </a:xfrm>
        </p:spPr>
        <p:txBody>
          <a:bodyPr/>
          <a:lstStyle/>
          <a:p>
            <a:r>
              <a:rPr lang="es-PE" dirty="0" smtClean="0">
                <a:solidFill>
                  <a:srgbClr val="00823B"/>
                </a:solidFill>
              </a:rPr>
              <a:t>Problemas de las Pruebas de Interfaz </a:t>
            </a:r>
            <a:r>
              <a:rPr lang="es-PE" dirty="0">
                <a:solidFill>
                  <a:srgbClr val="00823B"/>
                </a:solidFill>
              </a:rPr>
              <a:t>W</a:t>
            </a:r>
            <a:r>
              <a:rPr lang="es-PE" dirty="0" smtClean="0">
                <a:solidFill>
                  <a:srgbClr val="00823B"/>
                </a:solidFill>
              </a:rPr>
              <a:t>eb</a:t>
            </a:r>
            <a:endParaRPr lang="es-PE" dirty="0">
              <a:solidFill>
                <a:srgbClr val="00823B"/>
              </a:solidFill>
            </a:endParaRPr>
          </a:p>
        </p:txBody>
      </p:sp>
      <p:sp>
        <p:nvSpPr>
          <p:cNvPr id="2" name="1 CuadroTexto"/>
          <p:cNvSpPr txBox="1"/>
          <p:nvPr/>
        </p:nvSpPr>
        <p:spPr>
          <a:xfrm>
            <a:off x="323528" y="1906954"/>
            <a:ext cx="8568952" cy="3970318"/>
          </a:xfrm>
          <a:prstGeom prst="rect">
            <a:avLst/>
          </a:prstGeom>
          <a:noFill/>
        </p:spPr>
        <p:txBody>
          <a:bodyPr wrap="square" rtlCol="0">
            <a:spAutoFit/>
          </a:bodyPr>
          <a:lstStyle/>
          <a:p>
            <a:r>
              <a:rPr lang="es-PE" sz="2800" dirty="0" smtClean="0">
                <a:solidFill>
                  <a:srgbClr val="FF0000"/>
                </a:solidFill>
              </a:rPr>
              <a:t>Frágiles: </a:t>
            </a:r>
            <a:r>
              <a:rPr lang="es-PE" sz="2400" dirty="0" smtClean="0"/>
              <a:t>Debido a que cubran muchas cosas hasta un </a:t>
            </a:r>
            <a:r>
              <a:rPr lang="es-PE" sz="2400" dirty="0"/>
              <a:t>pequeño cambio en la interfaz de usuario </a:t>
            </a:r>
            <a:r>
              <a:rPr lang="es-PE" sz="2400" dirty="0" smtClean="0"/>
              <a:t>podría romper muchas </a:t>
            </a:r>
            <a:r>
              <a:rPr lang="es-PE" sz="2400" dirty="0"/>
              <a:t>pruebas. </a:t>
            </a:r>
            <a:endParaRPr lang="es-PE" sz="2400" dirty="0" smtClean="0"/>
          </a:p>
          <a:p>
            <a:r>
              <a:rPr lang="es-PE" sz="2400" dirty="0"/>
              <a:t/>
            </a:r>
            <a:br>
              <a:rPr lang="es-PE" sz="2400" dirty="0"/>
            </a:br>
            <a:r>
              <a:rPr lang="es-PE" sz="2800" dirty="0" smtClean="0">
                <a:solidFill>
                  <a:srgbClr val="FF0000"/>
                </a:solidFill>
              </a:rPr>
              <a:t>Costosos de Escribir:</a:t>
            </a:r>
            <a:r>
              <a:rPr lang="es-PE" sz="2800" dirty="0"/>
              <a:t> </a:t>
            </a:r>
            <a:r>
              <a:rPr lang="es-PE" sz="2400" dirty="0"/>
              <a:t> Escribir una buena prueba de interfaz de usuario que sea útil y mantenible requiere tiempo. </a:t>
            </a:r>
            <a:r>
              <a:rPr lang="es-PE" sz="2400" dirty="0" smtClean="0"/>
              <a:t> </a:t>
            </a:r>
            <a:br>
              <a:rPr lang="es-PE" sz="2400" dirty="0" smtClean="0"/>
            </a:br>
            <a:r>
              <a:rPr lang="es-PE" sz="2400" dirty="0" smtClean="0"/>
              <a:t>Las herramientas de captura usualmente crean pruebas frágiles.</a:t>
            </a:r>
          </a:p>
          <a:p>
            <a:r>
              <a:rPr lang="es-PE" sz="2400" dirty="0"/>
              <a:t/>
            </a:r>
            <a:br>
              <a:rPr lang="es-PE" sz="2400" dirty="0"/>
            </a:br>
            <a:r>
              <a:rPr lang="es-PE" sz="2800" dirty="0" smtClean="0">
                <a:solidFill>
                  <a:srgbClr val="FF0000"/>
                </a:solidFill>
              </a:rPr>
              <a:t>Muy Lentas: </a:t>
            </a:r>
            <a:r>
              <a:rPr lang="es-PE" sz="2400" dirty="0" smtClean="0"/>
              <a:t>Toman un tiempo considerable en ejecutarse. </a:t>
            </a:r>
            <a:br>
              <a:rPr lang="es-PE" sz="2400" dirty="0" smtClean="0"/>
            </a:br>
            <a:r>
              <a:rPr lang="es-PE" sz="2400" dirty="0" smtClean="0"/>
              <a:t>En conjuntos de pruebas grandes, este tiempo se acumula y puede impedir ejecutar las pruebas de manera continua e incluso diaria.</a:t>
            </a:r>
            <a:endParaRPr lang="es-PE" sz="2400" dirty="0"/>
          </a:p>
        </p:txBody>
      </p:sp>
    </p:spTree>
    <p:extLst>
      <p:ext uri="{BB962C8B-B14F-4D97-AF65-F5344CB8AC3E}">
        <p14:creationId xmlns:p14="http://schemas.microsoft.com/office/powerpoint/2010/main" val="1498618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2</a:t>
            </a:r>
            <a:endParaRPr lang="es-PE" dirty="0">
              <a:solidFill>
                <a:srgbClr val="00823B"/>
              </a:solidFill>
            </a:endParaRPr>
          </a:p>
        </p:txBody>
      </p:sp>
      <p:sp>
        <p:nvSpPr>
          <p:cNvPr id="9" name="8 Rectángulo"/>
          <p:cNvSpPr/>
          <p:nvPr/>
        </p:nvSpPr>
        <p:spPr>
          <a:xfrm>
            <a:off x="323528" y="1193598"/>
            <a:ext cx="8568000" cy="892552"/>
          </a:xfrm>
          <a:prstGeom prst="rect">
            <a:avLst/>
          </a:prstGeom>
        </p:spPr>
        <p:txBody>
          <a:bodyPr wrap="square">
            <a:spAutoFit/>
          </a:bodyPr>
          <a:lstStyle/>
          <a:p>
            <a:pPr algn="ctr"/>
            <a:r>
              <a:rPr lang="es-PE" sz="2600" dirty="0" smtClean="0"/>
              <a:t>Conjunto de herramientas para la automatización de pruebas utilizando los navegadores web.</a:t>
            </a:r>
          </a:p>
        </p:txBody>
      </p:sp>
      <p:sp>
        <p:nvSpPr>
          <p:cNvPr id="5" name="4 Rectángulo"/>
          <p:cNvSpPr/>
          <p:nvPr/>
        </p:nvSpPr>
        <p:spPr>
          <a:xfrm>
            <a:off x="323528" y="2345726"/>
            <a:ext cx="8342354" cy="2492990"/>
          </a:xfrm>
          <a:prstGeom prst="rect">
            <a:avLst/>
          </a:prstGeom>
        </p:spPr>
        <p:txBody>
          <a:bodyPr wrap="square">
            <a:spAutoFit/>
          </a:bodyPr>
          <a:lstStyle/>
          <a:p>
            <a:pPr marL="457200" indent="-457200">
              <a:buFont typeface="Arial" pitchFamily="34" charset="0"/>
              <a:buChar char="•"/>
            </a:pPr>
            <a:r>
              <a:rPr lang="es-PE" sz="2600" dirty="0" smtClean="0"/>
              <a:t>Soporta múltiples browser, SO, lenguajes de programación y </a:t>
            </a:r>
            <a:r>
              <a:rPr lang="es-PE" sz="2600" dirty="0" err="1" smtClean="0"/>
              <a:t>xUnit</a:t>
            </a:r>
            <a:r>
              <a:rPr lang="es-PE" sz="2600" dirty="0" smtClean="0"/>
              <a:t> Frameworks.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Posiblemente la solución más ampliamente utilizada.</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Open-</a:t>
            </a:r>
            <a:r>
              <a:rPr lang="es-PE" sz="2600" dirty="0" err="1" smtClean="0"/>
              <a:t>Source</a:t>
            </a:r>
            <a:r>
              <a:rPr lang="es-PE" sz="2600" dirty="0" smtClean="0"/>
              <a:t> y gratuita.</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363" y="4221088"/>
            <a:ext cx="2561165" cy="2317854"/>
          </a:xfrm>
          <a:prstGeom prst="rect">
            <a:avLst/>
          </a:prstGeom>
        </p:spPr>
      </p:pic>
    </p:spTree>
    <p:extLst>
      <p:ext uri="{BB962C8B-B14F-4D97-AF65-F5344CB8AC3E}">
        <p14:creationId xmlns:p14="http://schemas.microsoft.com/office/powerpoint/2010/main" val="3940365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IDE</a:t>
            </a:r>
            <a:endParaRPr lang="es-PE" dirty="0">
              <a:solidFill>
                <a:srgbClr val="00823B"/>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978" y="2182236"/>
            <a:ext cx="5617100" cy="432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323528" y="1124744"/>
            <a:ext cx="8568000" cy="892552"/>
          </a:xfrm>
          <a:prstGeom prst="rect">
            <a:avLst/>
          </a:prstGeom>
        </p:spPr>
        <p:txBody>
          <a:bodyPr wrap="square">
            <a:spAutoFit/>
          </a:bodyPr>
          <a:lstStyle/>
          <a:p>
            <a:pPr algn="ctr"/>
            <a:r>
              <a:rPr lang="es-PE" sz="2600" dirty="0" smtClean="0"/>
              <a:t>Es un </a:t>
            </a:r>
            <a:r>
              <a:rPr lang="es-PE" sz="2600" dirty="0" err="1" smtClean="0"/>
              <a:t>plugin</a:t>
            </a:r>
            <a:r>
              <a:rPr lang="es-PE" sz="2600" dirty="0" smtClean="0"/>
              <a:t> para Firefox que nos permite grabar y ejecutar acciones dentro del navegador. </a:t>
            </a:r>
          </a:p>
        </p:txBody>
      </p:sp>
    </p:spTree>
    <p:extLst>
      <p:ext uri="{BB962C8B-B14F-4D97-AF65-F5344CB8AC3E}">
        <p14:creationId xmlns:p14="http://schemas.microsoft.com/office/powerpoint/2010/main" val="1006782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48633</TotalTime>
  <Words>1293</Words>
  <Application>Microsoft Office PowerPoint</Application>
  <PresentationFormat>Presentación en pantalla (4:3)</PresentationFormat>
  <Paragraphs>201</Paragraphs>
  <Slides>29</Slides>
  <Notes>29</Notes>
  <HiddenSlides>1</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BlackTheme</vt:lpstr>
      <vt:lpstr>Licencia de Uso</vt:lpstr>
      <vt:lpstr>System Testing Test Automation</vt:lpstr>
      <vt:lpstr>Pruebas de Sistema</vt:lpstr>
      <vt:lpstr>Pruebas de Sistema</vt:lpstr>
      <vt:lpstr>¿ Qué pruebas de sistema podemos realizar?</vt:lpstr>
      <vt:lpstr>Beneficio de las  Pruebas Web Automatizadas</vt:lpstr>
      <vt:lpstr>Problemas de las Pruebas de Interfaz Web</vt:lpstr>
      <vt:lpstr>Selenium 2</vt:lpstr>
      <vt:lpstr>Selenium IDE</vt:lpstr>
      <vt:lpstr>Selenium Web Driver</vt:lpstr>
      <vt:lpstr>Enfoques para realizar UI Testing</vt:lpstr>
      <vt:lpstr>Record and Playback</vt:lpstr>
      <vt:lpstr>Ejercicio Crear pruebas de Interfaz Web utilizando Selenium IDE</vt:lpstr>
      <vt:lpstr>Ventajas y Desventajas</vt:lpstr>
      <vt:lpstr>Scripting</vt:lpstr>
      <vt:lpstr>Ejercicio Crear pruebas de Interfaz Web utilizando Selenium Web Driver</vt:lpstr>
      <vt:lpstr>Ventajas y Desventajas</vt:lpstr>
      <vt:lpstr>¿Cuál es más apropiada?</vt:lpstr>
      <vt:lpstr>Otros Componentes</vt:lpstr>
      <vt:lpstr>¿Por qué necesitamos un framework?</vt:lpstr>
      <vt:lpstr> Construir nuestro  Framework de Automatización</vt:lpstr>
      <vt:lpstr>Beneficios de crear un Framework</vt:lpstr>
      <vt:lpstr>Page Object Pattern</vt:lpstr>
      <vt:lpstr>Page Object - Ejemplo</vt:lpstr>
      <vt:lpstr>Page Object - Ejemplo</vt:lpstr>
      <vt:lpstr>Ejercicio Crear nuestro propio Framework para realizar  Pruebas Web Automatizadas.</vt:lpstr>
      <vt:lpstr>Unit vs Integration vs System</vt:lpstr>
      <vt:lpstr>Proporción de los Tipos de Pruebas</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1519</cp:revision>
  <dcterms:created xsi:type="dcterms:W3CDTF">2010-05-16T05:09:58Z</dcterms:created>
  <dcterms:modified xsi:type="dcterms:W3CDTF">2013-02-05T22:23:58Z</dcterms:modified>
</cp:coreProperties>
</file>