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609" r:id="rId2"/>
    <p:sldId id="256" r:id="rId3"/>
    <p:sldId id="659" r:id="rId4"/>
    <p:sldId id="466" r:id="rId5"/>
    <p:sldId id="610" r:id="rId6"/>
    <p:sldId id="571" r:id="rId7"/>
    <p:sldId id="567" r:id="rId8"/>
    <p:sldId id="573" r:id="rId9"/>
    <p:sldId id="572" r:id="rId10"/>
    <p:sldId id="611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nahider" initials="S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6" autoAdjust="0"/>
    <p:restoredTop sz="87899" autoAdjust="0"/>
  </p:normalViewPr>
  <p:slideViewPr>
    <p:cSldViewPr>
      <p:cViewPr>
        <p:scale>
          <a:sx n="54" d="100"/>
          <a:sy n="54" d="100"/>
        </p:scale>
        <p:origin x="-159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08-22T17:59:56.774" idx="14">
    <p:pos x="10" y="10"/>
    <p:text> Organizar mejor esta diapositiva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09/11/2012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idev/automated-testing-vs-manual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r.com/old-blog/2004/05/26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agilejournal.com/articles/columns/column-articles/1230-effective-agile-testing-asking-the-right-questions" TargetMode="External"/><Relationship Id="rId4" Type="http://schemas.openxmlformats.org/officeDocument/2006/relationships/hyperlink" Target="http://www.codegardener.com/the-marick-test-matrix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sacrispin.com/downloads/AdpTestPlanning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- Compleja Configuración: Muchas de las pruebas</a:t>
            </a:r>
            <a:r>
              <a:rPr lang="es-PE" baseline="0" dirty="0" smtClean="0"/>
              <a:t> que ejecutamos requieren ejecutar </a:t>
            </a:r>
            <a:r>
              <a:rPr lang="es-PE" baseline="0" dirty="0" err="1" smtClean="0"/>
              <a:t>queries</a:t>
            </a:r>
            <a:r>
              <a:rPr lang="es-PE" baseline="0" dirty="0" smtClean="0"/>
              <a:t> directamente en la BD, levantar y reiniciar servidores, cambiar conexiones, revisar </a:t>
            </a:r>
            <a:r>
              <a:rPr lang="es-PE" baseline="0" dirty="0" err="1" smtClean="0"/>
              <a:t>logs</a:t>
            </a:r>
            <a:r>
              <a:rPr lang="es-PE" baseline="0" dirty="0" smtClean="0"/>
              <a:t>. Estos pasos se vuelven más complejos a medida que hayan más sistemas dependientes.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- No son reusables: Cada</a:t>
            </a:r>
            <a:r>
              <a:rPr lang="es-PE" baseline="0" dirty="0" smtClean="0"/>
              <a:t> vez que ejecutemos la prueba realizaremos los mismos pasas y nos requerirá el mismo esfuerzo. No se puede reutilizar una prueba manual.</a:t>
            </a:r>
          </a:p>
          <a:p>
            <a:endParaRPr lang="es-PE" dirty="0" smtClean="0"/>
          </a:p>
          <a:p>
            <a:r>
              <a:rPr lang="es-PE" dirty="0" smtClean="0"/>
              <a:t>- Dejar pasar por alto errores: Como toda actividad</a:t>
            </a:r>
            <a:r>
              <a:rPr lang="es-PE" baseline="0" dirty="0" smtClean="0"/>
              <a:t> </a:t>
            </a:r>
            <a:r>
              <a:rPr lang="es-PE" dirty="0" smtClean="0"/>
              <a:t>manual,</a:t>
            </a:r>
            <a:r>
              <a:rPr lang="es-PE" baseline="0" dirty="0" smtClean="0"/>
              <a:t> las pruebas manuales son propensas a errores, más aún cuando casi todas las pruebas requieren procesos muy laboriosos, aburridos; nosotros como desarrolladores, seguramente muchas veces hemos dejado pasar por algo escenarios importantes. </a:t>
            </a:r>
          </a:p>
          <a:p>
            <a:endParaRPr lang="es-PE" dirty="0" smtClean="0"/>
          </a:p>
          <a:p>
            <a:r>
              <a:rPr lang="es-PE" dirty="0" smtClean="0"/>
              <a:t>- No prueban de manera efectiva:</a:t>
            </a:r>
            <a:r>
              <a:rPr lang="es-PE" baseline="0" dirty="0" smtClean="0"/>
              <a:t> Una prueba manual siempre </a:t>
            </a:r>
            <a:r>
              <a:rPr lang="es-PE" baseline="0" dirty="0" err="1" smtClean="0"/>
              <a:t>terminá</a:t>
            </a:r>
            <a:r>
              <a:rPr lang="es-PE" baseline="0" dirty="0" smtClean="0"/>
              <a:t> siendo una prueba completa del sistema, es muy difícil que un piloto prueba probar todas las partes del auto, es mucho más eficiente y efectivo que diversas partes del auto se puedan probar por herramientas e ingenieros especializados.</a:t>
            </a:r>
          </a:p>
          <a:p>
            <a:endParaRPr lang="es-PE" baseline="0" dirty="0" smtClean="0"/>
          </a:p>
          <a:p>
            <a:r>
              <a:rPr lang="es-PE" dirty="0" smtClean="0"/>
              <a:t>- Visibilidad Limitada:</a:t>
            </a:r>
            <a:r>
              <a:rPr lang="es-PE" baseline="0" dirty="0" smtClean="0"/>
              <a:t>  La gran mayoría de veces, únicamente la persona que realiza la prueba, sabe las pruebas que se han ejecutado y el resultado de las mismas, por ejemplo nosotros como desarrolladores nunca comunicamos cuales son las pruebas que hemos realizado (cuáles han faltado realizar). Y las pruebas que no son comunicadas son realizadas repetitivamente por cada persona que pruebe el sistema (</a:t>
            </a:r>
            <a:r>
              <a:rPr lang="es-PE" baseline="0" dirty="0" err="1" smtClean="0"/>
              <a:t>Dev</a:t>
            </a:r>
            <a:r>
              <a:rPr lang="es-PE" baseline="0" dirty="0" smtClean="0"/>
              <a:t>-Test-Lead-</a:t>
            </a:r>
            <a:r>
              <a:rPr lang="es-PE" baseline="0" dirty="0" err="1" smtClean="0"/>
              <a:t>Manag</a:t>
            </a:r>
            <a:r>
              <a:rPr lang="es-PE" baseline="0" dirty="0" smtClean="0"/>
              <a:t>), esta falta de visibilidad ocasiona que se pierdan gran cantidad de tiempo y dinero.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No </a:t>
            </a:r>
            <a:r>
              <a:rPr lang="es-PE" dirty="0" err="1" smtClean="0"/>
              <a:t>reemplazar</a:t>
            </a:r>
            <a:r>
              <a:rPr lang="es-PE" dirty="0" smtClean="0"/>
              <a:t>:</a:t>
            </a:r>
            <a:r>
              <a:rPr lang="es-PE" baseline="0" dirty="0" smtClean="0"/>
              <a:t> Las pruebas manuales siempre serán necesarias, pero lo que buscamos con las pruebas automatizadas es presentar una mejor alternativa para aquellas pruebas que involucran pasos muy repetitivos y laboriosos (</a:t>
            </a:r>
            <a:r>
              <a:rPr lang="es-PE" baseline="0" dirty="0" err="1" smtClean="0"/>
              <a:t>mundando</a:t>
            </a:r>
            <a:r>
              <a:rPr lang="es-PE" baseline="0" dirty="0" smtClean="0"/>
              <a:t> e intensivo); asimismo para aquellas pruebas que pueden ser realizadas de manera más efectiva y eficiente por herramientas especializadas.</a:t>
            </a:r>
          </a:p>
          <a:p>
            <a:endParaRPr lang="es-PE" baseline="0" dirty="0" smtClean="0"/>
          </a:p>
          <a:p>
            <a:r>
              <a:rPr lang="es-PE" baseline="0" dirty="0" smtClean="0"/>
              <a:t>De tal manera que las personas se concentren en realizar de forma manual únicamente las tareas que requieren realmente inteligencia humana.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smtClean="0">
                <a:hlinkClick r:id="rId3"/>
              </a:rPr>
              <a:t>http://www.slideshare.net/didev/automated-testing-vs-manual-testing</a:t>
            </a:r>
            <a:endParaRPr lang="es-P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baseline="0" dirty="0" smtClean="0"/>
              <a:t>- Configuración Automatizada: cualquier configuración por más compleja y laboriosa que sea se encuentra automatizada de tal manera que solo se invierte en tiempo la primera vez.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Completamente Reusables: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 son código, una vez creado uno de ellos, puedes reutilizar las diversas partes del él o crear </a:t>
            </a:r>
            <a:r>
              <a:rPr lang="es-PE" baseline="0" dirty="0" err="1" smtClean="0"/>
              <a:t>structuras</a:t>
            </a:r>
            <a:r>
              <a:rPr lang="es-PE" baseline="0" dirty="0" smtClean="0"/>
              <a:t> y librerías que te permitan crear el siguiente test en menor tiempo y esfuerzo.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Pasar por alto errores: Al ser automatizadas siempre se ejecutaran por completo y de manera consistente.</a:t>
            </a:r>
          </a:p>
          <a:p>
            <a:endParaRPr lang="es-PE" baseline="0" dirty="0" smtClean="0"/>
          </a:p>
          <a:p>
            <a:r>
              <a:rPr lang="es-PE" baseline="0" dirty="0" smtClean="0"/>
              <a:t>- Diferentes Contexto: A través de las pruebas automatizadas nosotros podemos elegir crear cual es la prueba más adecuada para determinado contexto: unitaria, integración, sistema, etc.</a:t>
            </a:r>
          </a:p>
          <a:p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Visibilidad Global:  Las pruebas automatizadas proveen reportes que permiten tanto a </a:t>
            </a:r>
            <a:r>
              <a:rPr lang="es-PE" baseline="0" dirty="0" err="1" smtClean="0"/>
              <a:t>devs</a:t>
            </a:r>
            <a:r>
              <a:rPr lang="es-PE" baseline="0" dirty="0" smtClean="0"/>
              <a:t>, test, </a:t>
            </a:r>
            <a:r>
              <a:rPr lang="es-PE" baseline="0" dirty="0" err="1" smtClean="0"/>
              <a:t>managment</a:t>
            </a:r>
            <a:r>
              <a:rPr lang="es-PE" baseline="0" dirty="0" smtClean="0"/>
              <a:t> ver el mismo estado actual de las pruebas y confiar en el estado de las mismas. No se requiere ningún esfuerzo adicional x ninguno de ellos para ver que efectivamente el sistema está funcionando.</a:t>
            </a:r>
          </a:p>
          <a:p>
            <a:pPr marL="171450" indent="-171450">
              <a:buFontTx/>
              <a:buChar char="-"/>
            </a:pPr>
            <a:endParaRPr lang="es-PE" baseline="0" dirty="0" smtClean="0"/>
          </a:p>
          <a:p>
            <a:pPr marL="171450" indent="-171450">
              <a:buFontTx/>
              <a:buChar char="-"/>
            </a:pPr>
            <a:r>
              <a:rPr lang="es-PE" baseline="0" dirty="0" smtClean="0"/>
              <a:t>Documentación: Las pruebas definen el comportamiento esperado del código y la aplicación. En este caso, las pruebas siempre se encontrarán sincronizadas con la aplicación, </a:t>
            </a:r>
          </a:p>
          <a:p>
            <a:pPr marL="171450" indent="-171450">
              <a:buFontTx/>
              <a:buChar char="-"/>
            </a:pPr>
            <a:endParaRPr lang="es-PE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Brian </a:t>
            </a:r>
            <a:r>
              <a:rPr lang="es-PE" dirty="0" err="1" smtClean="0"/>
              <a:t>Marick</a:t>
            </a:r>
            <a:endParaRPr lang="es-PE" dirty="0" smtClean="0"/>
          </a:p>
          <a:p>
            <a:r>
              <a:rPr lang="es-PE" dirty="0" smtClean="0">
                <a:hlinkClick r:id="rId3"/>
              </a:rPr>
              <a:t>http://www.exampler.com/old-blog/2004/05/26/#directions-toc</a:t>
            </a:r>
            <a:endParaRPr lang="es-PE" dirty="0" smtClean="0"/>
          </a:p>
          <a:p>
            <a:r>
              <a:rPr lang="es-PE" dirty="0" smtClean="0"/>
              <a:t>Definiciones</a:t>
            </a:r>
          </a:p>
          <a:p>
            <a:r>
              <a:rPr lang="es-PE" dirty="0" smtClean="0">
                <a:hlinkClick r:id="rId4"/>
              </a:rPr>
              <a:t>http://www.codegardener.com/the-marick-test-matrix</a:t>
            </a:r>
            <a:endParaRPr lang="es-PE" dirty="0" smtClean="0"/>
          </a:p>
          <a:p>
            <a:r>
              <a:rPr lang="es-PE" dirty="0" err="1" smtClean="0"/>
              <a:t>Righ</a:t>
            </a:r>
            <a:r>
              <a:rPr lang="es-PE" baseline="0" dirty="0" smtClean="0"/>
              <a:t> </a:t>
            </a:r>
            <a:r>
              <a:rPr lang="es-PE" baseline="0" dirty="0" err="1" smtClean="0"/>
              <a:t>Questions</a:t>
            </a:r>
            <a:endParaRPr lang="es-PE" dirty="0" smtClean="0"/>
          </a:p>
          <a:p>
            <a:r>
              <a:rPr lang="es-PE" dirty="0" smtClean="0">
                <a:hlinkClick r:id="rId5"/>
              </a:rPr>
              <a:t>http://www.agilejournal.com/articles/columns/column-articles/1230-effective-agile-testing-asking-the-right-questions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Test</a:t>
            </a:r>
            <a:r>
              <a:rPr lang="es-PE" baseline="0" dirty="0" smtClean="0"/>
              <a:t> de Integración: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Ayudan a unir distintas partes del sistema y a comprobar  que estas partes funcionan con datos reales.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Son de granularidad gruesa y más frágiles que los </a:t>
            </a:r>
            <a:r>
              <a:rPr lang="es-PE" sz="1200" dirty="0" err="1" smtClean="0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 unitarios.</a:t>
            </a:r>
          </a:p>
          <a:p>
            <a:endParaRPr lang="es-PE" dirty="0" smtClean="0"/>
          </a:p>
          <a:p>
            <a:r>
              <a:rPr lang="es-PE" dirty="0" smtClean="0"/>
              <a:t>Test de sistema: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Es el mayor de los test de integración y que  puede ir de extremo a extremo de la aplicación.</a:t>
            </a:r>
          </a:p>
          <a:p>
            <a:r>
              <a:rPr lang="es-PE" sz="1200" dirty="0" smtClean="0">
                <a:solidFill>
                  <a:schemeClr val="tx1">
                    <a:lumMod val="95000"/>
                  </a:schemeClr>
                </a:solidFill>
              </a:rPr>
              <a:t>Demasiado frágiles y se recomienda acompañarlos con test de grano más fino.</a:t>
            </a:r>
          </a:p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Es</a:t>
            </a:r>
            <a:r>
              <a:rPr lang="es-PE" baseline="0" dirty="0" smtClean="0"/>
              <a:t> una aplicación web que permite la gestión y publicación de eventos relacionados desarrollo de software.</a:t>
            </a:r>
          </a:p>
          <a:p>
            <a:pPr marL="0" indent="0">
              <a:buFontTx/>
              <a:buNone/>
            </a:pPr>
            <a:r>
              <a:rPr lang="es-PE" baseline="0" dirty="0" smtClean="0"/>
              <a:t>Realizar una modificación a </a:t>
            </a:r>
            <a:r>
              <a:rPr lang="es-PE" baseline="0" dirty="0" err="1" smtClean="0"/>
              <a:t>User</a:t>
            </a:r>
            <a:endParaRPr lang="es-PE" baseline="0" dirty="0" smtClean="0"/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Es una aplicación que esta siendo desarrollada desde el 2007 y se liberó en el 2008, el proyecto comenzó por un par muy reconocidas dentro la plataforma </a:t>
            </a:r>
            <a:r>
              <a:rPr lang="es-PE" baseline="0" dirty="0" err="1" smtClean="0"/>
              <a:t>.net</a:t>
            </a:r>
            <a:r>
              <a:rPr lang="es-PE" baseline="0" dirty="0" smtClean="0"/>
              <a:t>, pero actualmente recibe contribuciones de múltiples personas alrededor del mundo. No es muy grande, tiene un poco más de 100 clases con 3000 </a:t>
            </a:r>
            <a:r>
              <a:rPr lang="es-PE" baseline="0" dirty="0" err="1" smtClean="0"/>
              <a:t>lineas</a:t>
            </a:r>
            <a:r>
              <a:rPr lang="es-PE" baseline="0" dirty="0" smtClean="0"/>
              <a:t> de código, pero lo interesante es que a pesar de no ser muy grande tiene cientos de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automatizados, no solo unitarios, que confirman que la funcionalidad siempre se mantiene intacta a pesar de tantas contribuciones por diferentes personas.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Vamos a ejecutarla y lo primero que observamos es el número de test, vamos a ejecutar los test unitarios, vemos que solo toman unos cuantos segundos en verificar que todo el trabajo realizado por las diferentes personas se encuentra funcionando correctamente.</a:t>
            </a:r>
          </a:p>
          <a:p>
            <a:pPr marL="0" indent="0">
              <a:buFontTx/>
              <a:buNone/>
            </a:pPr>
            <a:r>
              <a:rPr lang="es-PE" baseline="0" dirty="0" smtClean="0"/>
              <a:t>Ahora que termino vemos que 227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 se ejecutaron en 6 segundos, no esta nada mal, quien no quisiera verificar probar toda su aplicación en cualquier momento del tiempo en solo 6 </a:t>
            </a:r>
            <a:r>
              <a:rPr lang="es-PE" baseline="0" dirty="0" err="1" smtClean="0"/>
              <a:t>segunos</a:t>
            </a:r>
            <a:r>
              <a:rPr lang="es-PE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s-PE" baseline="0" dirty="0" smtClean="0"/>
              <a:t>Pero veamos que pasa cuando cometemos un error, para esto modificamos una clase y simplemente cambiamos la condicional y ejecutamos los </a:t>
            </a:r>
            <a:r>
              <a:rPr lang="es-PE" baseline="0" dirty="0" err="1" smtClean="0"/>
              <a:t>tests</a:t>
            </a:r>
            <a:r>
              <a:rPr lang="es-PE" baseline="0" dirty="0" smtClean="0"/>
              <a:t>, vamos a ver que el error ha saltado </a:t>
            </a:r>
            <a:r>
              <a:rPr lang="es-PE" baseline="0" dirty="0" err="1" smtClean="0"/>
              <a:t>inmediamente</a:t>
            </a:r>
            <a:r>
              <a:rPr lang="es-PE" baseline="0" dirty="0" smtClean="0"/>
              <a:t>, algo importante a notar es que solo un test ha fallado, ya que cada test unitario verifica las unidades del código, por lo tanto un error debe saltar en un único test o en una cantidad muy pequeña de test.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Estos errores de condicionales, iteraciones, operaciones o algoritmos son los más comunes que se producen y a la vez los más </a:t>
            </a:r>
            <a:r>
              <a:rPr lang="es-PE" baseline="0" dirty="0" err="1" smtClean="0"/>
              <a:t>dificiles</a:t>
            </a:r>
            <a:r>
              <a:rPr lang="es-PE" baseline="0" dirty="0" smtClean="0"/>
              <a:t> de encontrar</a:t>
            </a:r>
          </a:p>
          <a:p>
            <a:pPr marL="0" indent="0">
              <a:buFontTx/>
              <a:buNone/>
            </a:pPr>
            <a:endParaRPr lang="es-PE" baseline="0" dirty="0" smtClean="0"/>
          </a:p>
          <a:p>
            <a:pPr marL="0" indent="0">
              <a:buFontTx/>
              <a:buNone/>
            </a:pPr>
            <a:r>
              <a:rPr lang="es-PE" baseline="0" dirty="0" smtClean="0"/>
              <a:t>Esto es una gran ventaja competitiva para cualquier empresa que desarrolla software de manera interna o clientes externos no solo por la automatización o el corto tiempo que toma verificar la aplicación, sino también por que nos permite realizar cualquier tipo de cambio a nivel funcional o a nivel de diseño, mejoras de diseño, sin tener el miedo de malograr algo.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>
                <a:hlinkClick r:id="rId3"/>
              </a:rPr>
              <a:t>http://lisacrispin.com/downloads/AdpTestPlanning.pdf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14895-23C8-45AE-85D5-3B35E5980A6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2092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09/11/2012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529208" y="44624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Licencia de Uso</a:t>
            </a:r>
            <a:endParaRPr lang="es-PE" dirty="0">
              <a:solidFill>
                <a:srgbClr val="00823B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6" y="839624"/>
            <a:ext cx="8686848" cy="47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35422" y="5567000"/>
            <a:ext cx="83346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"</a:t>
            </a:r>
            <a:r>
              <a:rPr lang="en-US" sz="2200" smtClean="0"/>
              <a:t>Test Automation .NET"</a:t>
            </a:r>
            <a:r>
              <a:rPr lang="en-US" sz="2200" dirty="0"/>
              <a:t>  is licensed under a 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>
                <a:solidFill>
                  <a:srgbClr val="FFC000"/>
                </a:solidFill>
              </a:rPr>
              <a:t>Creative </a:t>
            </a:r>
            <a:r>
              <a:rPr lang="en-US" sz="2200" dirty="0">
                <a:solidFill>
                  <a:srgbClr val="FFC000"/>
                </a:solidFill>
              </a:rPr>
              <a:t>Commons Attribution-</a:t>
            </a:r>
            <a:r>
              <a:rPr lang="en-US" sz="2200" dirty="0" err="1">
                <a:solidFill>
                  <a:srgbClr val="FFC000"/>
                </a:solidFill>
              </a:rPr>
              <a:t>ShareAlike</a:t>
            </a:r>
            <a:r>
              <a:rPr lang="en-US" sz="2200" dirty="0">
                <a:solidFill>
                  <a:srgbClr val="FFC000"/>
                </a:solidFill>
              </a:rPr>
              <a:t> 3.0 </a:t>
            </a:r>
            <a:r>
              <a:rPr lang="en-US" sz="2200" dirty="0" err="1">
                <a:solidFill>
                  <a:srgbClr val="FFC000"/>
                </a:solidFill>
              </a:rPr>
              <a:t>Unported</a:t>
            </a:r>
            <a:r>
              <a:rPr lang="en-US" sz="2200" dirty="0">
                <a:solidFill>
                  <a:srgbClr val="FFC000"/>
                </a:solidFill>
              </a:rPr>
              <a:t> </a:t>
            </a:r>
            <a:r>
              <a:rPr lang="en-US" sz="2200" dirty="0" smtClean="0">
                <a:solidFill>
                  <a:srgbClr val="FFC000"/>
                </a:solidFill>
              </a:rPr>
              <a:t>License</a:t>
            </a:r>
          </a:p>
          <a:p>
            <a:r>
              <a:rPr lang="es-PE" sz="2200" dirty="0"/>
              <a:t>http://creativecommons.org/licenses/by-nc-sa/3.0/deed.es</a:t>
            </a:r>
            <a:endParaRPr lang="es-PE" sz="2200" dirty="0">
              <a:solidFill>
                <a:srgbClr val="FFC000"/>
              </a:solidFill>
            </a:endParaRPr>
          </a:p>
        </p:txBody>
      </p:sp>
      <p:sp>
        <p:nvSpPr>
          <p:cNvPr id="9" name="AutoShape 10" descr="http://i.creativecommons.org/l/by-sa/3.0/88x3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41" y="5916993"/>
            <a:ext cx="1245583" cy="4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524338" y="216030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Información Adicional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209672" y="1124744"/>
            <a:ext cx="8712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Manual </a:t>
            </a:r>
            <a:r>
              <a:rPr lang="es-PE" sz="2400" dirty="0" err="1" smtClean="0"/>
              <a:t>tests</a:t>
            </a:r>
            <a:r>
              <a:rPr lang="es-PE" sz="2400" dirty="0" smtClean="0"/>
              <a:t> are </a:t>
            </a:r>
            <a:r>
              <a:rPr lang="es-PE" sz="2400" dirty="0" err="1" smtClean="0"/>
              <a:t>Important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http://www.satisfice.com/blog/archives/58</a:t>
            </a:r>
          </a:p>
          <a:p>
            <a:pPr marL="457200" indent="-457200">
              <a:buFont typeface="Arial" pitchFamily="34" charset="0"/>
              <a:buChar char="•"/>
            </a:pPr>
            <a:endParaRPr lang="es-P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s-PE" sz="2400" dirty="0" smtClean="0"/>
              <a:t>Agile </a:t>
            </a:r>
            <a:r>
              <a:rPr lang="es-PE" sz="2400" dirty="0" err="1" smtClean="0"/>
              <a:t>Testing</a:t>
            </a:r>
            <a:r>
              <a:rPr lang="es-PE" sz="2400" dirty="0" smtClean="0"/>
              <a:t> </a:t>
            </a:r>
            <a:r>
              <a:rPr lang="es-PE" sz="2400" dirty="0" err="1" smtClean="0"/>
              <a:t>Matrix</a:t>
            </a:r>
            <a:r>
              <a:rPr lang="es-PE" sz="2400" dirty="0" smtClean="0"/>
              <a:t/>
            </a:r>
            <a:br>
              <a:rPr lang="es-PE" sz="2400" dirty="0" smtClean="0"/>
            </a:br>
            <a:r>
              <a:rPr lang="es-PE" sz="2400" dirty="0">
                <a:solidFill>
                  <a:srgbClr val="FFC000"/>
                </a:solidFill>
              </a:rPr>
              <a:t>http://www.exampler.com/old-blog/2003/08/21/</a:t>
            </a:r>
          </a:p>
        </p:txBody>
      </p:sp>
    </p:spTree>
    <p:extLst>
      <p:ext uri="{BB962C8B-B14F-4D97-AF65-F5344CB8AC3E}">
        <p14:creationId xmlns:p14="http://schemas.microsoft.com/office/powerpoint/2010/main" val="1813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060848"/>
            <a:ext cx="7772400" cy="1584327"/>
          </a:xfrm>
        </p:spPr>
        <p:txBody>
          <a:bodyPr/>
          <a:lstStyle/>
          <a:p>
            <a:r>
              <a:rPr lang="en-US" sz="9600" b="1" dirty="0" smtClean="0"/>
              <a:t>Test</a:t>
            </a:r>
            <a:r>
              <a:rPr lang="en-US" sz="11500" b="1" dirty="0" smtClean="0">
                <a:solidFill>
                  <a:srgbClr val="FF0000"/>
                </a:solidFill>
              </a:rPr>
              <a:t/>
            </a:r>
            <a:br>
              <a:rPr lang="en-US" sz="11500" b="1" dirty="0" smtClean="0">
                <a:solidFill>
                  <a:srgbClr val="FF0000"/>
                </a:solidFill>
              </a:rPr>
            </a:br>
            <a:r>
              <a:rPr lang="en-US" sz="11500" b="1" dirty="0" smtClean="0">
                <a:solidFill>
                  <a:srgbClr val="FF0000"/>
                </a:solidFill>
              </a:rPr>
              <a:t>Automation</a:t>
            </a:r>
            <a:endParaRPr lang="en-US" sz="7200" b="1" dirty="0">
              <a:solidFill>
                <a:srgbClr val="FF0000"/>
              </a:solidFill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angel.nunez.salazar@gmail.com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124744"/>
            <a:ext cx="879336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/>
              <a:t>Una persona toma el rol del usuario final, navega </a:t>
            </a:r>
            <a:r>
              <a:rPr lang="es-PE" sz="2800" dirty="0"/>
              <a:t>a través de las pantallas, intenta diversas formas de uso y combinaciones, compara sus resultados con el comportamiento esperado y registra sus resultados. </a:t>
            </a:r>
            <a:endParaRPr lang="es-PE" sz="2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297276" y="3302698"/>
            <a:ext cx="8640960" cy="2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Alto riesgo de pasar por alto pruebas.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</p:spTree>
    <p:extLst>
      <p:ext uri="{BB962C8B-B14F-4D97-AF65-F5344CB8AC3E}">
        <p14:creationId xmlns:p14="http://schemas.microsoft.com/office/powerpoint/2010/main" val="35280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err="1" smtClean="0">
                <a:solidFill>
                  <a:srgbClr val="00823B"/>
                </a:solidFill>
              </a:rPr>
              <a:t>Automate</a:t>
            </a:r>
            <a:r>
              <a:rPr lang="es-PE" dirty="0" smtClean="0">
                <a:solidFill>
                  <a:srgbClr val="00823B"/>
                </a:solidFill>
              </a:rPr>
              <a:t> </a:t>
            </a:r>
            <a:r>
              <a:rPr lang="es-PE" dirty="0" err="1" smtClean="0">
                <a:solidFill>
                  <a:srgbClr val="00823B"/>
                </a:solidFill>
              </a:rPr>
              <a:t>Testing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340768"/>
            <a:ext cx="879336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Es el uso de tecnología con el objetivo de automatizar y mejorar(no substituir) determinados procesos manuales de pruebas.</a:t>
            </a:r>
          </a:p>
          <a:p>
            <a:pPr marL="0" indent="0" algn="ctr">
              <a:buNone/>
            </a:pP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Provee pruebas repetibles y consistentes, reduciendo el costo y tiempo de las pruebas de regresión.</a:t>
            </a:r>
          </a:p>
          <a:p>
            <a:pPr marL="0" indent="0" algn="ctr">
              <a:buNone/>
            </a:pP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Fundamental en el Desarrollo de Software Ágil.</a:t>
            </a:r>
            <a:endParaRPr lang="es-PE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Manual vs Automatizado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4375300" y="1759956"/>
            <a:ext cx="4536008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Reducen el costo y tiempo de las pruebas de regresión.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Cualquier configuración se encuentra automatizada.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Completamente reusable.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Sin riesgo de pasar por alto alguna prueba ya existente.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Enfocan diferentes contexto de manera más efectiva.</a:t>
            </a:r>
          </a:p>
          <a:p>
            <a:pPr marL="269875" indent="-269875"/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Visibilidad Global.</a:t>
            </a:r>
          </a:p>
        </p:txBody>
      </p:sp>
      <p:sp>
        <p:nvSpPr>
          <p:cNvPr id="5" name="5 Marcador de contenido"/>
          <p:cNvSpPr txBox="1">
            <a:spLocks/>
          </p:cNvSpPr>
          <p:nvPr/>
        </p:nvSpPr>
        <p:spPr bwMode="auto">
          <a:xfrm>
            <a:off x="170346" y="1759956"/>
            <a:ext cx="4247976" cy="426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Consumen mucho tiempo a largo plazo.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Requieren una compleja configuración.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son reusables.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Alto riesgo de pasar por alto </a:t>
            </a:r>
            <a:r>
              <a:rPr lang="es-PE" sz="2400" dirty="0" smtClean="0">
                <a:solidFill>
                  <a:schemeClr val="tx1">
                    <a:lumMod val="95000"/>
                  </a:schemeClr>
                </a:solidFill>
              </a:rPr>
              <a:t>pruebas.</a:t>
            </a:r>
            <a:endParaRPr lang="es-P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No prueban de manera efectiva diversos contextos.</a:t>
            </a:r>
          </a:p>
          <a:p>
            <a:pPr marL="269875" indent="-269875"/>
            <a:r>
              <a:rPr lang="es-PE" sz="2400" dirty="0">
                <a:solidFill>
                  <a:schemeClr val="tx1">
                    <a:lumMod val="95000"/>
                  </a:schemeClr>
                </a:solidFill>
              </a:rPr>
              <a:t>Visibilidad limitada.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488664" y="1113625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Manual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235931" y="1113624"/>
            <a:ext cx="281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Automatizado</a:t>
            </a:r>
          </a:p>
        </p:txBody>
      </p:sp>
    </p:spTree>
    <p:extLst>
      <p:ext uri="{BB962C8B-B14F-4D97-AF65-F5344CB8AC3E}">
        <p14:creationId xmlns:p14="http://schemas.microsoft.com/office/powerpoint/2010/main" val="4600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Diferentes Tipos de </a:t>
            </a:r>
            <a:r>
              <a:rPr lang="es-PE" dirty="0" err="1" smtClean="0">
                <a:solidFill>
                  <a:srgbClr val="00823B"/>
                </a:solidFill>
              </a:rPr>
              <a:t>Tests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547664" y="1800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Story Tests</a:t>
            </a:r>
          </a:p>
          <a:p>
            <a:pPr algn="ctr"/>
            <a:r>
              <a:rPr lang="en-US" sz="2200" dirty="0" smtClean="0"/>
              <a:t>Prototypes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47664" y="3744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/>
              <a:t>Unit Tests</a:t>
            </a:r>
          </a:p>
          <a:p>
            <a:pPr algn="ctr"/>
            <a:r>
              <a:rPr lang="en-US" sz="2200" smtClean="0"/>
              <a:t>Integration Tests</a:t>
            </a:r>
          </a:p>
          <a:p>
            <a:pPr algn="ctr"/>
            <a:r>
              <a:rPr lang="en-US" sz="2200" smtClean="0"/>
              <a:t>System Tests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572000" y="1800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Usability Testing</a:t>
            </a:r>
          </a:p>
          <a:p>
            <a:pPr algn="ctr"/>
            <a:r>
              <a:rPr lang="en-US" sz="2200" dirty="0" smtClean="0"/>
              <a:t>Exploratory Testing</a:t>
            </a:r>
            <a:br>
              <a:rPr lang="en-US" sz="2200" dirty="0" smtClean="0"/>
            </a:br>
            <a:r>
              <a:rPr lang="en-US" sz="2200" dirty="0" smtClean="0"/>
              <a:t>User Acceptance Tests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572000" y="3744000"/>
            <a:ext cx="3024000" cy="194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mtClean="0"/>
              <a:t>Performance Testing</a:t>
            </a:r>
          </a:p>
          <a:p>
            <a:pPr algn="ctr"/>
            <a:r>
              <a:rPr lang="en-US" sz="2200" smtClean="0"/>
              <a:t>Security Testing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3536092" y="1258396"/>
            <a:ext cx="2116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Business Facing</a:t>
            </a:r>
            <a:endParaRPr lang="en-US" sz="2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346811" y="5758062"/>
            <a:ext cx="24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Technology Facing</a:t>
            </a:r>
            <a:endParaRPr lang="en-U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936430" y="2702348"/>
            <a:ext cx="553998" cy="21668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dirty="0" smtClean="0"/>
              <a:t>Develop Product</a:t>
            </a:r>
            <a:endParaRPr lang="en-U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672825" y="2664324"/>
            <a:ext cx="553998" cy="21328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400" dirty="0" smtClean="0"/>
              <a:t>Critique Product</a:t>
            </a:r>
            <a:endParaRPr lang="en-US" sz="2400" dirty="0"/>
          </a:p>
        </p:txBody>
      </p:sp>
      <p:sp>
        <p:nvSpPr>
          <p:cNvPr id="15" name="14 Octágono"/>
          <p:cNvSpPr/>
          <p:nvPr/>
        </p:nvSpPr>
        <p:spPr>
          <a:xfrm>
            <a:off x="6181363" y="1458068"/>
            <a:ext cx="1800000" cy="648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6" name="15 Octágono"/>
          <p:cNvSpPr/>
          <p:nvPr/>
        </p:nvSpPr>
        <p:spPr>
          <a:xfrm>
            <a:off x="6181363" y="5291999"/>
            <a:ext cx="1800000" cy="720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r>
              <a:rPr lang="es-PE" sz="2200" dirty="0" smtClean="0"/>
              <a:t> </a:t>
            </a:r>
            <a:br>
              <a:rPr lang="es-PE" sz="2200" dirty="0" smtClean="0"/>
            </a:br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7" name="16 Octágono"/>
          <p:cNvSpPr/>
          <p:nvPr/>
        </p:nvSpPr>
        <p:spPr>
          <a:xfrm>
            <a:off x="1043608" y="1399462"/>
            <a:ext cx="1800000" cy="720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r>
              <a:rPr lang="es-PE" sz="2200" dirty="0" smtClean="0"/>
              <a:t> </a:t>
            </a:r>
            <a:br>
              <a:rPr lang="es-PE" sz="2200" dirty="0" smtClean="0"/>
            </a:br>
            <a:r>
              <a:rPr lang="es-PE" sz="2200" dirty="0" smtClean="0"/>
              <a:t>Manual</a:t>
            </a:r>
            <a:endParaRPr lang="es-PE" sz="2200" dirty="0"/>
          </a:p>
        </p:txBody>
      </p:sp>
      <p:sp>
        <p:nvSpPr>
          <p:cNvPr id="18" name="17 Octágono"/>
          <p:cNvSpPr/>
          <p:nvPr/>
        </p:nvSpPr>
        <p:spPr>
          <a:xfrm>
            <a:off x="1043608" y="5350606"/>
            <a:ext cx="1800000" cy="648000"/>
          </a:xfrm>
          <a:prstGeom prst="oct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200" dirty="0" err="1" smtClean="0"/>
              <a:t>Automated</a:t>
            </a:r>
            <a:endParaRPr lang="es-PE" sz="2200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067944" y="378904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Q1</a:t>
            </a:r>
            <a:endParaRPr lang="es-PE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067944" y="33569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Q2</a:t>
            </a:r>
            <a:endParaRPr lang="es-PE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4582676" y="335699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Q3</a:t>
            </a:r>
            <a:endParaRPr lang="es-PE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582676" y="37890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 smtClean="0"/>
              <a:t>Q4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901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83568" y="188736"/>
            <a:ext cx="8229600" cy="864000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Pruebas del 1er Cuadrante</a:t>
            </a:r>
            <a:endParaRPr lang="es-PE" dirty="0">
              <a:solidFill>
                <a:srgbClr val="00823B"/>
              </a:solidFill>
            </a:endParaRPr>
          </a:p>
        </p:txBody>
      </p:sp>
      <p:grpSp>
        <p:nvGrpSpPr>
          <p:cNvPr id="2" name="1 Grupo"/>
          <p:cNvGrpSpPr/>
          <p:nvPr/>
        </p:nvGrpSpPr>
        <p:grpSpPr>
          <a:xfrm>
            <a:off x="2419774" y="1313177"/>
            <a:ext cx="5752626" cy="4888965"/>
            <a:chOff x="2059734" y="1455704"/>
            <a:chExt cx="5536602" cy="4735887"/>
          </a:xfrm>
        </p:grpSpPr>
        <p:sp>
          <p:nvSpPr>
            <p:cNvPr id="7" name="6 Trapecio"/>
            <p:cNvSpPr>
              <a:spLocks noChangeAspect="1"/>
            </p:cNvSpPr>
            <p:nvPr/>
          </p:nvSpPr>
          <p:spPr>
            <a:xfrm>
              <a:off x="2776035" y="3722750"/>
              <a:ext cx="4104000" cy="1144191"/>
            </a:xfrm>
            <a:prstGeom prst="trapezoid">
              <a:avLst>
                <a:gd name="adj" fmla="val 5828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700" b="1" dirty="0" smtClean="0"/>
                <a:t>Integración</a:t>
              </a:r>
              <a:endParaRPr lang="es-PE" sz="2700" b="1" dirty="0"/>
            </a:p>
          </p:txBody>
        </p:sp>
        <p:sp>
          <p:nvSpPr>
            <p:cNvPr id="9" name="8 Trapecio"/>
            <p:cNvSpPr>
              <a:spLocks noChangeAspect="1"/>
            </p:cNvSpPr>
            <p:nvPr/>
          </p:nvSpPr>
          <p:spPr>
            <a:xfrm>
              <a:off x="2059734" y="5011584"/>
              <a:ext cx="5536602" cy="1180007"/>
            </a:xfrm>
            <a:prstGeom prst="trapezoid">
              <a:avLst>
                <a:gd name="adj" fmla="val 5741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2700" b="1" dirty="0" smtClean="0"/>
                <a:t>Unitarios</a:t>
              </a:r>
              <a:endParaRPr lang="es-PE" sz="2700" b="1" dirty="0"/>
            </a:p>
          </p:txBody>
        </p:sp>
        <p:sp>
          <p:nvSpPr>
            <p:cNvPr id="10" name="9 Triángulo isósceles"/>
            <p:cNvSpPr>
              <a:spLocks noChangeAspect="1"/>
            </p:cNvSpPr>
            <p:nvPr/>
          </p:nvSpPr>
          <p:spPr>
            <a:xfrm>
              <a:off x="3496035" y="1455704"/>
              <a:ext cx="2664000" cy="2134629"/>
            </a:xfrm>
            <a:prstGeom prst="triangle">
              <a:avLst>
                <a:gd name="adj" fmla="val 49436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700" b="1" dirty="0"/>
            </a:p>
          </p:txBody>
        </p:sp>
      </p:grpSp>
      <p:cxnSp>
        <p:nvCxnSpPr>
          <p:cNvPr id="16" name="15 Conector recto de flecha"/>
          <p:cNvCxnSpPr/>
          <p:nvPr/>
        </p:nvCxnSpPr>
        <p:spPr>
          <a:xfrm flipV="1">
            <a:off x="1335208" y="1302626"/>
            <a:ext cx="87130" cy="457541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619574" y="5858876"/>
            <a:ext cx="134152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s-PE" sz="2800" b="1" dirty="0" smtClean="0">
                <a:solidFill>
                  <a:srgbClr val="FFC000"/>
                </a:solidFill>
              </a:rPr>
              <a:t>Alcance</a:t>
            </a:r>
            <a:endParaRPr lang="es-PE" sz="2800" b="1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47240" y="1158610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400" b="1" dirty="0" smtClean="0">
                <a:solidFill>
                  <a:srgbClr val="FFC000"/>
                </a:solidFill>
              </a:rPr>
              <a:t>+</a:t>
            </a:r>
            <a:endParaRPr lang="es-PE" sz="4400" b="1" dirty="0">
              <a:solidFill>
                <a:srgbClr val="FFC000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450980" y="5275840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5400" b="1" dirty="0" smtClean="0">
                <a:solidFill>
                  <a:srgbClr val="FFC000"/>
                </a:solidFill>
              </a:rPr>
              <a:t>-</a:t>
            </a:r>
            <a:endParaRPr lang="es-PE" sz="5400" b="1" dirty="0">
              <a:solidFill>
                <a:srgbClr val="FFC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40363" y="2276872"/>
            <a:ext cx="1311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700" b="1" dirty="0" smtClean="0"/>
              <a:t>UI</a:t>
            </a:r>
            <a:br>
              <a:rPr lang="es-PE" sz="2700" b="1" dirty="0" smtClean="0"/>
            </a:br>
            <a:r>
              <a:rPr lang="es-PE" sz="2700" b="1" dirty="0" smtClean="0"/>
              <a:t>Sistema</a:t>
            </a:r>
            <a:endParaRPr lang="es-PE" sz="2700" b="1" dirty="0"/>
          </a:p>
        </p:txBody>
      </p:sp>
    </p:spTree>
    <p:extLst>
      <p:ext uri="{BB962C8B-B14F-4D97-AF65-F5344CB8AC3E}">
        <p14:creationId xmlns:p14="http://schemas.microsoft.com/office/powerpoint/2010/main" val="9513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4942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Demostración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41" name="5 Marcador de contenido"/>
          <p:cNvSpPr txBox="1">
            <a:spLocks/>
          </p:cNvSpPr>
          <p:nvPr/>
        </p:nvSpPr>
        <p:spPr bwMode="auto">
          <a:xfrm>
            <a:off x="203268" y="785913"/>
            <a:ext cx="8652658" cy="93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800" dirty="0" smtClean="0">
                <a:solidFill>
                  <a:schemeClr val="tx1">
                    <a:lumMod val="95000"/>
                  </a:schemeClr>
                </a:solidFill>
              </a:rPr>
              <a:t>Veremos el funcionamiento de las pruebas unitarias dentro de la </a:t>
            </a:r>
            <a:r>
              <a:rPr lang="es-PE" sz="2800" dirty="0" smtClean="0">
                <a:solidFill>
                  <a:srgbClr val="FFC000"/>
                </a:solidFill>
              </a:rPr>
              <a:t>aplicación open </a:t>
            </a:r>
            <a:r>
              <a:rPr lang="es-PE" sz="2800" dirty="0" err="1" smtClean="0">
                <a:solidFill>
                  <a:srgbClr val="FFC000"/>
                </a:solidFill>
              </a:rPr>
              <a:t>source</a:t>
            </a:r>
            <a:r>
              <a:rPr lang="es-PE" sz="2800" dirty="0" smtClean="0">
                <a:solidFill>
                  <a:srgbClr val="FFC000"/>
                </a:solidFill>
              </a:rPr>
              <a:t> </a:t>
            </a:r>
            <a:r>
              <a:rPr lang="es-PE" sz="2800" dirty="0" err="1" smtClean="0">
                <a:solidFill>
                  <a:srgbClr val="FFC000"/>
                </a:solidFill>
              </a:rPr>
              <a:t>CodeCampServer</a:t>
            </a:r>
            <a:endParaRPr lang="es-PE" sz="2800" dirty="0" smtClean="0">
              <a:solidFill>
                <a:srgbClr val="FFC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9" y="1776255"/>
            <a:ext cx="9019067" cy="502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9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2 Título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864096"/>
          </a:xfrm>
        </p:spPr>
        <p:txBody>
          <a:bodyPr/>
          <a:lstStyle/>
          <a:p>
            <a:r>
              <a:rPr lang="es-PE" dirty="0" smtClean="0">
                <a:solidFill>
                  <a:srgbClr val="00823B"/>
                </a:solidFill>
              </a:rPr>
              <a:t>Beneficios del 1er </a:t>
            </a:r>
            <a:r>
              <a:rPr lang="es-PE" dirty="0">
                <a:solidFill>
                  <a:srgbClr val="00823B"/>
                </a:solidFill>
              </a:rPr>
              <a:t>C</a:t>
            </a:r>
            <a:r>
              <a:rPr lang="es-PE" dirty="0" smtClean="0">
                <a:solidFill>
                  <a:srgbClr val="00823B"/>
                </a:solidFill>
              </a:rPr>
              <a:t>uadrante</a:t>
            </a:r>
            <a:endParaRPr lang="es-PE" dirty="0">
              <a:solidFill>
                <a:srgbClr val="00823B"/>
              </a:solidFill>
            </a:endParaRPr>
          </a:p>
        </p:txBody>
      </p:sp>
      <p:sp>
        <p:nvSpPr>
          <p:cNvPr id="3" name="5 Marcador de contenido"/>
          <p:cNvSpPr txBox="1">
            <a:spLocks/>
          </p:cNvSpPr>
          <p:nvPr/>
        </p:nvSpPr>
        <p:spPr bwMode="auto">
          <a:xfrm>
            <a:off x="179512" y="1340768"/>
            <a:ext cx="879336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Proporcionan una capa de seguridad para agregar o modificar características de la aplicación de manera segura. </a:t>
            </a:r>
            <a:b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(sin alterar de manera equivocada el comportamiento existente)</a:t>
            </a:r>
          </a:p>
        </p:txBody>
      </p:sp>
      <p:sp>
        <p:nvSpPr>
          <p:cNvPr id="4" name="5 Marcador de contenido"/>
          <p:cNvSpPr txBox="1">
            <a:spLocks/>
          </p:cNvSpPr>
          <p:nvPr/>
        </p:nvSpPr>
        <p:spPr bwMode="auto">
          <a:xfrm>
            <a:off x="395040" y="3068960"/>
            <a:ext cx="8640960" cy="287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Pruebas de Regresión.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Soporte a Refactoring.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Calidad Interna.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Hacer más en menos tiempo.</a:t>
            </a:r>
          </a:p>
          <a:p>
            <a:r>
              <a:rPr lang="es-PE" sz="2600" dirty="0" smtClean="0">
                <a:solidFill>
                  <a:schemeClr val="tx1">
                    <a:lumMod val="95000"/>
                  </a:schemeClr>
                </a:solidFill>
              </a:rPr>
              <a:t>Coraje.</a:t>
            </a:r>
          </a:p>
        </p:txBody>
      </p:sp>
    </p:spTree>
    <p:extLst>
      <p:ext uri="{BB962C8B-B14F-4D97-AF65-F5344CB8AC3E}">
        <p14:creationId xmlns:p14="http://schemas.microsoft.com/office/powerpoint/2010/main" val="174846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48611</TotalTime>
  <Words>1351</Words>
  <Application>Microsoft Office PowerPoint</Application>
  <PresentationFormat>Presentación en pantalla (4:3)</PresentationFormat>
  <Paragraphs>140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BlackTheme</vt:lpstr>
      <vt:lpstr>Licencia de Uso</vt:lpstr>
      <vt:lpstr>Test Automation</vt:lpstr>
      <vt:lpstr>Manual Testing</vt:lpstr>
      <vt:lpstr>Automate Testing</vt:lpstr>
      <vt:lpstr>Manual vs Automatizado</vt:lpstr>
      <vt:lpstr>Diferentes Tipos de Tests</vt:lpstr>
      <vt:lpstr>Pruebas del 1er Cuadrante</vt:lpstr>
      <vt:lpstr>Demostración</vt:lpstr>
      <vt:lpstr>Beneficios del 1er Cuadrante</vt:lpstr>
      <vt:lpstr>Información Adicional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1516</cp:revision>
  <dcterms:created xsi:type="dcterms:W3CDTF">2010-05-16T05:09:58Z</dcterms:created>
  <dcterms:modified xsi:type="dcterms:W3CDTF">2012-11-09T18:15:04Z</dcterms:modified>
</cp:coreProperties>
</file>