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683" r:id="rId2"/>
    <p:sldId id="517" r:id="rId3"/>
    <p:sldId id="446" r:id="rId4"/>
    <p:sldId id="565" r:id="rId5"/>
    <p:sldId id="449" r:id="rId6"/>
    <p:sldId id="447" r:id="rId7"/>
    <p:sldId id="468" r:id="rId8"/>
    <p:sldId id="469" r:id="rId9"/>
    <p:sldId id="457" r:id="rId10"/>
    <p:sldId id="452" r:id="rId11"/>
    <p:sldId id="454" r:id="rId12"/>
    <p:sldId id="679" r:id="rId13"/>
    <p:sldId id="680" r:id="rId14"/>
    <p:sldId id="681" r:id="rId15"/>
    <p:sldId id="666" r:id="rId16"/>
    <p:sldId id="459" r:id="rId17"/>
    <p:sldId id="667" r:id="rId18"/>
    <p:sldId id="460" r:id="rId19"/>
    <p:sldId id="465" r:id="rId20"/>
    <p:sldId id="511" r:id="rId21"/>
    <p:sldId id="552" r:id="rId22"/>
    <p:sldId id="512" r:id="rId23"/>
    <p:sldId id="668" r:id="rId24"/>
    <p:sldId id="450" r:id="rId25"/>
    <p:sldId id="515" r:id="rId26"/>
    <p:sldId id="664" r:id="rId27"/>
    <p:sldId id="665" r:id="rId28"/>
    <p:sldId id="508" r:id="rId29"/>
    <p:sldId id="682" r:id="rId30"/>
    <p:sldId id="669" r:id="rId31"/>
    <p:sldId id="670" r:id="rId32"/>
    <p:sldId id="671" r:id="rId33"/>
    <p:sldId id="675" r:id="rId34"/>
    <p:sldId id="676" r:id="rId35"/>
    <p:sldId id="673" r:id="rId36"/>
    <p:sldId id="677" r:id="rId37"/>
    <p:sldId id="674" r:id="rId38"/>
    <p:sldId id="672" r:id="rId39"/>
    <p:sldId id="678" r:id="rId40"/>
    <p:sldId id="654" r:id="rId4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p:scale>
          <a:sx n="54" d="100"/>
          <a:sy n="54" d="100"/>
        </p:scale>
        <p:origin x="-1596"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09/11/2012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Tests for such micro-behavior have many benefits, including:</a:t>
            </a:r>
          </a:p>
          <a:p>
            <a:r>
              <a:rPr lang="en-US" sz="1200" b="1" i="0" kern="1200" dirty="0" smtClean="0">
                <a:solidFill>
                  <a:schemeClr val="tx1"/>
                </a:solidFill>
                <a:effectLst/>
                <a:latin typeface="+mn-lt"/>
                <a:ea typeface="+mn-ea"/>
                <a:cs typeface="+mn-cs"/>
              </a:rPr>
              <a:t>Easier debugging</a:t>
            </a:r>
            <a:r>
              <a:rPr lang="en-US" sz="1200" b="0" i="0" kern="1200" dirty="0" smtClean="0">
                <a:solidFill>
                  <a:schemeClr val="tx1"/>
                </a:solidFill>
                <a:effectLst/>
                <a:latin typeface="+mn-lt"/>
                <a:ea typeface="+mn-ea"/>
                <a:cs typeface="+mn-cs"/>
              </a:rPr>
              <a:t>. They give direct access to functionality that could fail.</a:t>
            </a:r>
          </a:p>
          <a:p>
            <a:r>
              <a:rPr lang="en-US" sz="1200" b="1" i="0" kern="1200" dirty="0" smtClean="0">
                <a:solidFill>
                  <a:schemeClr val="tx1"/>
                </a:solidFill>
                <a:effectLst/>
                <a:latin typeface="+mn-lt"/>
                <a:ea typeface="+mn-ea"/>
                <a:cs typeface="+mn-cs"/>
              </a:rPr>
              <a:t>We can write them quickly</a:t>
            </a:r>
            <a:r>
              <a:rPr lang="en-US" sz="1200" b="0" i="0" kern="1200" dirty="0" smtClean="0">
                <a:solidFill>
                  <a:schemeClr val="tx1"/>
                </a:solidFill>
                <a:effectLst/>
                <a:latin typeface="+mn-lt"/>
                <a:ea typeface="+mn-ea"/>
                <a:cs typeface="+mn-cs"/>
              </a:rPr>
              <a:t> and claim early success (go home, celebrate, or do more work).</a:t>
            </a:r>
          </a:p>
          <a:p>
            <a:r>
              <a:rPr lang="en-US" sz="1200" b="1" i="0" kern="1200" dirty="0" smtClean="0">
                <a:solidFill>
                  <a:schemeClr val="tx1"/>
                </a:solidFill>
                <a:effectLst/>
                <a:latin typeface="+mn-lt"/>
                <a:ea typeface="+mn-ea"/>
                <a:cs typeface="+mn-cs"/>
              </a:rPr>
              <a:t>They communicate responsibilities</a:t>
            </a:r>
            <a:r>
              <a:rPr lang="en-US" sz="1200" b="0" i="0" kern="1200" dirty="0" smtClean="0">
                <a:solidFill>
                  <a:schemeClr val="tx1"/>
                </a:solidFill>
                <a:effectLst/>
                <a:latin typeface="+mn-lt"/>
                <a:ea typeface="+mn-ea"/>
                <a:cs typeface="+mn-cs"/>
              </a:rPr>
              <a:t>. Well-named </a:t>
            </a:r>
            <a:r>
              <a:rPr lang="en-US" sz="1200" b="0" i="0" kern="1200" dirty="0" err="1" smtClean="0">
                <a:solidFill>
                  <a:schemeClr val="tx1"/>
                </a:solidFill>
                <a:effectLst/>
                <a:latin typeface="+mn-lt"/>
                <a:ea typeface="+mn-ea"/>
                <a:cs typeface="+mn-cs"/>
              </a:rPr>
              <a:t>microtests</a:t>
            </a:r>
            <a:r>
              <a:rPr lang="en-US" sz="1200" b="0" i="0" kern="1200" dirty="0" smtClean="0">
                <a:solidFill>
                  <a:schemeClr val="tx1"/>
                </a:solidFill>
                <a:effectLst/>
                <a:latin typeface="+mn-lt"/>
                <a:ea typeface="+mn-ea"/>
                <a:cs typeface="+mn-cs"/>
              </a:rPr>
              <a:t> for a class communicate what that class does.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Instalar del </a:t>
            </a:r>
            <a:r>
              <a:rPr lang="es-PE" baseline="0" noProof="0" dirty="0" err="1" smtClean="0"/>
              <a:t>Extension</a:t>
            </a:r>
            <a:r>
              <a:rPr lang="es-PE" baseline="0" noProof="0" dirty="0" smtClean="0"/>
              <a:t> Manager el </a:t>
            </a:r>
            <a:r>
              <a:rPr lang="es-PE" baseline="0" noProof="0" dirty="0" err="1" smtClean="0"/>
              <a:t>Snippet</a:t>
            </a:r>
            <a:r>
              <a:rPr lang="es-PE" baseline="0" noProof="0" dirty="0" smtClean="0"/>
              <a:t> </a:t>
            </a:r>
            <a:r>
              <a:rPr lang="es-PE" baseline="0" noProof="0" dirty="0" err="1" smtClean="0"/>
              <a:t>Designer</a:t>
            </a:r>
            <a:r>
              <a:rPr lang="es-PE" baseline="0" noProof="0" dirty="0" smtClean="0"/>
              <a:t>.</a:t>
            </a:r>
          </a:p>
          <a:p>
            <a:endParaRPr lang="es-PE" baseline="0" noProof="0" dirty="0" smtClean="0"/>
          </a:p>
          <a:p>
            <a:pPr marL="342900" indent="-342900">
              <a:buFont typeface="Arial" pitchFamily="34" charset="0"/>
              <a:buChar char="•"/>
            </a:pPr>
            <a:r>
              <a:rPr lang="es-PE" sz="1200" dirty="0" smtClean="0"/>
              <a:t>Extensión Manager: Instalar </a:t>
            </a:r>
            <a:r>
              <a:rPr lang="es-PE" sz="1200" dirty="0" err="1" smtClean="0"/>
              <a:t>Snippet</a:t>
            </a:r>
            <a:r>
              <a:rPr lang="es-PE" sz="1200" dirty="0" smtClean="0"/>
              <a:t> </a:t>
            </a:r>
            <a:r>
              <a:rPr lang="es-PE" sz="1200" dirty="0" err="1" smtClean="0"/>
              <a:t>Designer</a:t>
            </a:r>
            <a:endParaRPr lang="es-PE" sz="1200" dirty="0" smtClean="0"/>
          </a:p>
          <a:p>
            <a:pPr marL="342900" indent="-342900">
              <a:buFont typeface="Arial" pitchFamily="34" charset="0"/>
              <a:buChar char="•"/>
            </a:pPr>
            <a:r>
              <a:rPr lang="es-PE" sz="1200" dirty="0" err="1" smtClean="0"/>
              <a:t>Menu</a:t>
            </a:r>
            <a:r>
              <a:rPr lang="es-PE" sz="1200" dirty="0" smtClean="0"/>
              <a:t>: File-</a:t>
            </a:r>
            <a:r>
              <a:rPr lang="en-US" sz="1200" dirty="0" smtClean="0"/>
              <a:t>&gt;New-&gt;</a:t>
            </a:r>
            <a:r>
              <a:rPr lang="es-PE" sz="1200" dirty="0" smtClean="0"/>
              <a:t>File</a:t>
            </a:r>
          </a:p>
          <a:p>
            <a:pPr marL="342900" indent="-342900">
              <a:buFont typeface="Arial" pitchFamily="34" charset="0"/>
              <a:buChar char="•"/>
            </a:pPr>
            <a:r>
              <a:rPr lang="es-PE" sz="1200" dirty="0" smtClean="0"/>
              <a:t>Categoría </a:t>
            </a:r>
            <a:r>
              <a:rPr lang="es-PE" sz="1200" dirty="0" err="1" smtClean="0"/>
              <a:t>Snippet</a:t>
            </a:r>
            <a:r>
              <a:rPr lang="es-PE" sz="1200" dirty="0" smtClean="0"/>
              <a:t> </a:t>
            </a:r>
            <a:r>
              <a:rPr lang="es-PE" sz="1200" dirty="0" err="1" smtClean="0"/>
              <a:t>Designer</a:t>
            </a:r>
            <a:r>
              <a:rPr lang="es-PE" sz="1200" dirty="0" smtClean="0"/>
              <a:t>: Seleccionar </a:t>
            </a:r>
            <a:r>
              <a:rPr lang="es-PE" sz="1200" dirty="0" err="1" smtClean="0"/>
              <a:t>Code</a:t>
            </a:r>
            <a:r>
              <a:rPr lang="es-PE" sz="1200" dirty="0" smtClean="0"/>
              <a:t> </a:t>
            </a:r>
            <a:r>
              <a:rPr lang="es-PE" sz="1200" dirty="0" err="1" smtClean="0"/>
              <a:t>Snippet</a:t>
            </a:r>
            <a:endParaRPr lang="es-PE" sz="1200" dirty="0" smtClean="0"/>
          </a:p>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078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114470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t>
            </a:r>
            <a:r>
              <a:rPr lang="es-PE" sz="2400" dirty="0" smtClean="0"/>
              <a:t>sencillos que podemos utilizar para </a:t>
            </a:r>
            <a:r>
              <a:rPr lang="es-PE" sz="2400" dirty="0"/>
              <a:t>verificar el éxito o fracaso de nuestras pruebas</a:t>
            </a:r>
            <a:r>
              <a:rPr lang="es-PE" sz="2400" dirty="0" smtClean="0"/>
              <a:t>.</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332307"/>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el test falla,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271591"/>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185611"/>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Probar un único comportamiento</a:t>
            </a:r>
            <a:endParaRPr lang="es-PE" dirty="0">
              <a:solidFill>
                <a:srgbClr val="00823B"/>
              </a:solidFill>
            </a:endParaRPr>
          </a:p>
        </p:txBody>
      </p:sp>
      <p:sp>
        <p:nvSpPr>
          <p:cNvPr id="5" name="4 CuadroTexto"/>
          <p:cNvSpPr txBox="1"/>
          <p:nvPr/>
        </p:nvSpPr>
        <p:spPr>
          <a:xfrm>
            <a:off x="121805" y="1250757"/>
            <a:ext cx="8897105" cy="954107"/>
          </a:xfrm>
          <a:prstGeom prst="rect">
            <a:avLst/>
          </a:prstGeom>
          <a:noFill/>
        </p:spPr>
        <p:txBody>
          <a:bodyPr wrap="square" rtlCol="0">
            <a:spAutoFit/>
          </a:bodyPr>
          <a:lstStyle/>
          <a:p>
            <a:pPr algn="ctr"/>
            <a:r>
              <a:rPr lang="es-PE" sz="2800" dirty="0" smtClean="0"/>
              <a:t>Las pruebas unitarias se enfocan en probar un único comportamiento o secuencia de ejecución.</a:t>
            </a:r>
            <a:endParaRPr lang="es-PE" sz="2400" dirty="0" smtClean="0"/>
          </a:p>
        </p:txBody>
      </p:sp>
      <p:sp>
        <p:nvSpPr>
          <p:cNvPr id="6" name="5 CuadroTexto"/>
          <p:cNvSpPr txBox="1"/>
          <p:nvPr/>
        </p:nvSpPr>
        <p:spPr>
          <a:xfrm>
            <a:off x="465900" y="2838415"/>
            <a:ext cx="8354571" cy="2677656"/>
          </a:xfrm>
          <a:prstGeom prst="rect">
            <a:avLst/>
          </a:prstGeom>
          <a:noFill/>
        </p:spPr>
        <p:txBody>
          <a:bodyPr wrap="square" rtlCol="0">
            <a:spAutoFit/>
          </a:bodyPr>
          <a:lstStyle/>
          <a:p>
            <a:r>
              <a:rPr lang="es-PE" sz="2800" dirty="0" smtClean="0"/>
              <a:t>Escribir pruebas pequeñas tiene los siguientes beneficios:</a:t>
            </a:r>
          </a:p>
          <a:p>
            <a:pPr marL="457200" indent="-457200">
              <a:buFont typeface="Arial" pitchFamily="34" charset="0"/>
              <a:buChar char="•"/>
            </a:pPr>
            <a:r>
              <a:rPr lang="es-PE" sz="2800" dirty="0" smtClean="0"/>
              <a:t>Facilita la investigación de errores.</a:t>
            </a:r>
          </a:p>
          <a:p>
            <a:pPr marL="457200" indent="-457200">
              <a:buFont typeface="Arial" pitchFamily="34" charset="0"/>
              <a:buChar char="•"/>
            </a:pPr>
            <a:r>
              <a:rPr lang="es-PE" sz="2800" dirty="0" smtClean="0"/>
              <a:t>Se escriben rápidamente.</a:t>
            </a:r>
          </a:p>
          <a:p>
            <a:pPr marL="457200" indent="-457200">
              <a:buFont typeface="Arial" pitchFamily="34" charset="0"/>
              <a:buChar char="•"/>
            </a:pPr>
            <a:r>
              <a:rPr lang="es-PE" sz="2800" dirty="0" smtClean="0"/>
              <a:t>Cada prueba comunica qué es lo que hace la clase (sirve como documentación).</a:t>
            </a:r>
          </a:p>
        </p:txBody>
      </p:sp>
    </p:spTree>
    <p:extLst>
      <p:ext uri="{BB962C8B-B14F-4D97-AF65-F5344CB8AC3E}">
        <p14:creationId xmlns:p14="http://schemas.microsoft.com/office/powerpoint/2010/main" val="158573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628800"/>
            <a:ext cx="8352928" cy="431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0" indent="0">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4800" b="1" dirty="0" err="1">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251858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y entender el funcionamiento de la clase "Shopping </a:t>
            </a:r>
            <a:r>
              <a:rPr lang="es-PE" sz="2800" dirty="0" err="1" smtClean="0"/>
              <a:t>Cart</a:t>
            </a:r>
            <a:r>
              <a:rPr lang="es-PE" sz="2800" dirty="0" smtClean="0"/>
              <a:t>".</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357301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cuál es el primer caso a ser probado y escribir su correspondiente prueba unitaria. </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Escribir pruebas unitarias para el resto de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429000"/>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el resto de casos que necesitan ser probados y escribir sus correspondientes</a:t>
            </a:r>
            <a:br>
              <a:rPr lang="es-PE" sz="2800" dirty="0" smtClean="0"/>
            </a:br>
            <a:r>
              <a:rPr lang="es-PE" sz="2800" dirty="0" smtClean="0"/>
              <a:t> pruebas unitarias. </a:t>
            </a:r>
          </a:p>
        </p:txBody>
      </p:sp>
    </p:spTree>
    <p:extLst>
      <p:ext uri="{BB962C8B-B14F-4D97-AF65-F5344CB8AC3E}">
        <p14:creationId xmlns:p14="http://schemas.microsoft.com/office/powerpoint/2010/main" val="1019606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los </a:t>
            </a:r>
            <a:r>
              <a:rPr lang="es-PE" sz="2800" dirty="0" err="1" smtClean="0"/>
              <a:t>Exceptional</a:t>
            </a:r>
            <a:r>
              <a:rPr lang="es-PE" sz="2800" dirty="0" smtClean="0"/>
              <a:t> </a:t>
            </a:r>
            <a:r>
              <a:rPr lang="es-PE" sz="2800" dirty="0" err="1" smtClean="0"/>
              <a:t>Paths</a:t>
            </a:r>
            <a:r>
              <a:rPr lang="es-PE" sz="2800" dirty="0" smtClean="0"/>
              <a:t>  y escribir sus pruebas unitarias si es que estos resultan interesantes.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53470"/>
            <a:ext cx="9135414"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solidFill>
                  <a:srgbClr val="00823B"/>
                </a:solidFill>
              </a:rPr>
              <a:t>Utilizar</a:t>
            </a:r>
            <a:r>
              <a:rPr lang="en-US" dirty="0" smtClean="0">
                <a:solidFill>
                  <a:srgbClr val="00823B"/>
                </a:solidFill>
              </a:rPr>
              <a:t> Snippets </a:t>
            </a:r>
            <a:r>
              <a:rPr lang="en-US" dirty="0" err="1" smtClean="0">
                <a:solidFill>
                  <a:srgbClr val="00823B"/>
                </a:solidFill>
              </a:rPr>
              <a:t>para</a:t>
            </a:r>
            <a:r>
              <a:rPr lang="en-US" dirty="0" smtClean="0">
                <a:solidFill>
                  <a:srgbClr val="00823B"/>
                </a:solidFill>
              </a:rPr>
              <a:t> </a:t>
            </a:r>
            <a:r>
              <a:rPr lang="en-US" dirty="0" err="1" smtClean="0">
                <a:solidFill>
                  <a:srgbClr val="00823B"/>
                </a:solidFill>
              </a:rPr>
              <a:t>aumentar</a:t>
            </a:r>
            <a:r>
              <a:rPr lang="en-US" dirty="0" smtClean="0">
                <a:solidFill>
                  <a:srgbClr val="00823B"/>
                </a:solidFill>
              </a:rPr>
              <a:t> la </a:t>
            </a:r>
            <a:r>
              <a:rPr lang="en-US" dirty="0" err="1" smtClean="0">
                <a:solidFill>
                  <a:srgbClr val="00823B"/>
                </a:solidFill>
              </a:rPr>
              <a:t>productividad</a:t>
            </a:r>
            <a:endParaRPr lang="en-US" dirty="0">
              <a:solidFill>
                <a:srgbClr val="00823B"/>
              </a:solidFill>
            </a:endParaRPr>
          </a:p>
        </p:txBody>
      </p:sp>
      <p:sp>
        <p:nvSpPr>
          <p:cNvPr id="15" name="5 Marcador de contenido"/>
          <p:cNvSpPr txBox="1">
            <a:spLocks/>
          </p:cNvSpPr>
          <p:nvPr/>
        </p:nvSpPr>
        <p:spPr bwMode="auto">
          <a:xfrm>
            <a:off x="283231" y="1539207"/>
            <a:ext cx="85689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Nos permiten crear bloques de código repetitivos de manera muy rápida. </a:t>
            </a:r>
            <a:r>
              <a:rPr lang="es-PE" sz="2800" dirty="0" err="1" smtClean="0">
                <a:solidFill>
                  <a:srgbClr val="FFC000"/>
                </a:solidFill>
              </a:rPr>
              <a:t>Ejm</a:t>
            </a:r>
            <a:r>
              <a:rPr lang="es-PE" sz="2800" dirty="0" smtClean="0">
                <a:solidFill>
                  <a:srgbClr val="FFC000"/>
                </a:solidFill>
              </a:rPr>
              <a:t>: "</a:t>
            </a:r>
            <a:r>
              <a:rPr lang="es-PE" sz="2800" dirty="0" err="1" smtClean="0">
                <a:solidFill>
                  <a:srgbClr val="FFC000"/>
                </a:solidFill>
              </a:rPr>
              <a:t>Metodos</a:t>
            </a:r>
            <a:r>
              <a:rPr lang="es-PE" sz="2800" dirty="0" smtClean="0">
                <a:solidFill>
                  <a:srgbClr val="FFC000"/>
                </a:solidFill>
              </a:rPr>
              <a:t> de prueba"</a:t>
            </a:r>
          </a:p>
        </p:txBody>
      </p:sp>
      <p:sp>
        <p:nvSpPr>
          <p:cNvPr id="2" name="1 CuadroTexto"/>
          <p:cNvSpPr txBox="1"/>
          <p:nvPr/>
        </p:nvSpPr>
        <p:spPr>
          <a:xfrm>
            <a:off x="1003119" y="2549641"/>
            <a:ext cx="6449201" cy="861774"/>
          </a:xfrm>
          <a:prstGeom prst="rect">
            <a:avLst/>
          </a:prstGeom>
          <a:noFill/>
        </p:spPr>
        <p:txBody>
          <a:bodyPr wrap="none" rtlCol="0">
            <a:spAutoFit/>
          </a:bodyPr>
          <a:lstStyle/>
          <a:p>
            <a:pPr marL="342900" indent="-342900">
              <a:buFont typeface="Arial" pitchFamily="34" charset="0"/>
              <a:buChar char="•"/>
            </a:pPr>
            <a:r>
              <a:rPr lang="es-PE" sz="2500" dirty="0" smtClean="0"/>
              <a:t>Extensión Manager: Instalar </a:t>
            </a:r>
            <a:r>
              <a:rPr lang="es-PE" sz="2500" dirty="0" err="1" smtClean="0"/>
              <a:t>Snippet</a:t>
            </a:r>
            <a:r>
              <a:rPr lang="es-PE" sz="2500" dirty="0" smtClean="0"/>
              <a:t> </a:t>
            </a:r>
            <a:r>
              <a:rPr lang="es-PE" sz="2500" dirty="0" err="1" smtClean="0"/>
              <a:t>Designer</a:t>
            </a:r>
            <a:endParaRPr lang="es-PE" sz="2500" dirty="0" smtClean="0"/>
          </a:p>
          <a:p>
            <a:pPr marL="342900" indent="-342900">
              <a:buFont typeface="Arial" pitchFamily="34" charset="0"/>
              <a:buChar char="•"/>
            </a:pPr>
            <a:r>
              <a:rPr lang="es-PE" sz="2500" dirty="0" err="1" smtClean="0"/>
              <a:t>Menu</a:t>
            </a:r>
            <a:r>
              <a:rPr lang="es-PE" sz="2500" dirty="0" smtClean="0"/>
              <a:t>: File-</a:t>
            </a:r>
            <a:r>
              <a:rPr lang="en-US" sz="2500" dirty="0" smtClean="0"/>
              <a:t>&gt;New-&gt;</a:t>
            </a:r>
            <a:r>
              <a:rPr lang="es-PE" sz="2500" dirty="0" smtClean="0"/>
              <a:t>File-&gt;</a:t>
            </a:r>
            <a:r>
              <a:rPr lang="es-PE" sz="2500" dirty="0" err="1" smtClean="0"/>
              <a:t>Code</a:t>
            </a:r>
            <a:r>
              <a:rPr lang="es-PE" sz="2500" dirty="0" smtClean="0"/>
              <a:t> </a:t>
            </a:r>
            <a:r>
              <a:rPr lang="es-PE" sz="2500" dirty="0" err="1" smtClean="0"/>
              <a:t>Snippet</a:t>
            </a:r>
            <a:endParaRPr lang="es-PE" sz="2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26" y="3510769"/>
            <a:ext cx="7040362" cy="30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016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Identificar el resto de funcionalidades que necesitan ser probadas y escribir sus correspondientes  casos de prueba.</a:t>
            </a:r>
          </a:p>
          <a:p>
            <a:r>
              <a:rPr lang="es-PE" sz="2800" dirty="0"/>
              <a:t>Crear y utilizar un </a:t>
            </a:r>
            <a:r>
              <a:rPr lang="es-PE" sz="2800" dirty="0" err="1"/>
              <a:t>snippet</a:t>
            </a:r>
            <a:r>
              <a:rPr lang="es-PE" sz="2800" dirty="0"/>
              <a:t> para crear pruebas unitarias</a:t>
            </a:r>
            <a:r>
              <a:rPr lang="es-PE" sz="2800" dirty="0" smtClean="0"/>
              <a:t>.</a:t>
            </a:r>
            <a:endParaRPr lang="es-PE" sz="2800" dirty="0"/>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48611</TotalTime>
  <Words>2634</Words>
  <Application>Microsoft Office PowerPoint</Application>
  <PresentationFormat>Presentación en pantalla (4:3)</PresentationFormat>
  <Paragraphs>326</Paragraphs>
  <Slides>40</Slides>
  <Notes>40</Notes>
  <HiddenSlides>1</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BlackTheme</vt:lpstr>
      <vt:lpstr>Licencia de Uso</vt:lpstr>
      <vt:lpstr>Unit Testing Test Automation</vt:lpstr>
      <vt:lpstr>Analogía del Automóvil</vt:lpstr>
      <vt:lpstr>Pruebas Unitarias</vt:lpstr>
      <vt:lpstr>Prueba Unitaria (Micro Test)</vt:lpstr>
      <vt:lpstr>El Objetivo</vt:lpstr>
      <vt:lpstr>Independencia (Aislamiento)</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Presentación de PowerPoint</vt:lpstr>
      <vt:lpstr>Propiedades de una Prueba Unitaria</vt:lpstr>
      <vt:lpstr>¿Las Pruebas Unitarias son útiles?</vt:lpstr>
      <vt:lpstr>Ejercicio Técnicas y Prácticas  para escribir Pruebas Unitarias</vt:lpstr>
      <vt:lpstr>Comenzar probando los  "Happy Paths" </vt:lpstr>
      <vt:lpstr>Comenzar probando el caso más simple</vt:lpstr>
      <vt:lpstr>Ejercicio Cómo empezar a escribir pruebas unitarias a nuestro código.</vt:lpstr>
      <vt:lpstr>Ejercicio Escribir pruebas unitarias para el resto de Happy Paths</vt:lpstr>
      <vt:lpstr>No olvidar probar los Exceptional Paths "Interesantes" </vt:lpstr>
      <vt:lpstr>Ejercicio Identificar Exceptional Paths</vt:lpstr>
      <vt:lpstr>Presentación de PowerPoint</vt:lpstr>
      <vt:lpstr>Presentación de PowerPoint</vt:lpstr>
      <vt:lpstr>Ejercicio Completar las Pruebas Unitarias para el resto de funcionalidades.</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1516</cp:revision>
  <dcterms:created xsi:type="dcterms:W3CDTF">2010-05-16T05:09:58Z</dcterms:created>
  <dcterms:modified xsi:type="dcterms:W3CDTF">2012-11-09T18:14:43Z</dcterms:modified>
</cp:coreProperties>
</file>