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701" r:id="rId2"/>
    <p:sldId id="545" r:id="rId3"/>
    <p:sldId id="546" r:id="rId4"/>
    <p:sldId id="548" r:id="rId5"/>
    <p:sldId id="549" r:id="rId6"/>
    <p:sldId id="687" r:id="rId7"/>
    <p:sldId id="550" r:id="rId8"/>
    <p:sldId id="688" r:id="rId9"/>
    <p:sldId id="689" r:id="rId10"/>
    <p:sldId id="690" r:id="rId11"/>
    <p:sldId id="594" r:id="rId12"/>
    <p:sldId id="595" r:id="rId13"/>
    <p:sldId id="692" r:id="rId14"/>
    <p:sldId id="598" r:id="rId15"/>
    <p:sldId id="650" r:id="rId16"/>
    <p:sldId id="699" r:id="rId17"/>
    <p:sldId id="599" r:id="rId18"/>
    <p:sldId id="606" r:id="rId19"/>
    <p:sldId id="693" r:id="rId20"/>
    <p:sldId id="694" r:id="rId21"/>
    <p:sldId id="695" r:id="rId22"/>
    <p:sldId id="696" r:id="rId23"/>
    <p:sldId id="697" r:id="rId24"/>
    <p:sldId id="651" r:id="rId25"/>
    <p:sldId id="648" r:id="rId26"/>
    <p:sldId id="698" r:id="rId27"/>
    <p:sldId id="646" r:id="rId28"/>
    <p:sldId id="600"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7899" autoAdjust="0"/>
  </p:normalViewPr>
  <p:slideViewPr>
    <p:cSldViewPr>
      <p:cViewPr>
        <p:scale>
          <a:sx n="54" d="100"/>
          <a:sy n="54" d="100"/>
        </p:scale>
        <p:origin x="-1596" y="-31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09/11/2012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09/11/2012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09/11/2012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05913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54121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"Record and Playback" y </a:t>
            </a:r>
            <a:r>
              <a:rPr lang="es-PE" sz="2800" dirty="0" err="1" smtClean="0"/>
              <a:t>Selenium</a:t>
            </a:r>
            <a:r>
              <a:rPr lang="es-PE" sz="2800" dirty="0" smtClean="0"/>
              <a:t> IDE para crear pruebas de interfaz web para una página de traducción ("translate.reference.com")</a:t>
            </a:r>
          </a:p>
        </p:txBody>
      </p:sp>
    </p:spTree>
    <p:extLst>
      <p:ext uri="{BB962C8B-B14F-4D97-AF65-F5344CB8AC3E}">
        <p14:creationId xmlns:p14="http://schemas.microsoft.com/office/powerpoint/2010/main" val="393792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 </a:t>
            </a:r>
            <a:br>
              <a:rPr lang="es-PE" sz="2600" dirty="0" smtClean="0"/>
            </a:br>
            <a:r>
              <a:rPr lang="es-PE" sz="2600" dirty="0" smtClean="0"/>
              <a:t>(pero sí ciertos conocimientos técnicos de diseñ</a:t>
            </a:r>
            <a:r>
              <a:rPr lang="en-US" sz="2600" dirty="0" smtClean="0"/>
              <a:t>o web)</a:t>
            </a:r>
            <a:endParaRPr lang="es-PE" sz="2600" dirty="0" smtClean="0"/>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376118"/>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Web Driver</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"Scripting" y </a:t>
            </a:r>
            <a:r>
              <a:rPr lang="es-PE" sz="2800" dirty="0" err="1" smtClean="0"/>
              <a:t>Selenium</a:t>
            </a:r>
            <a:r>
              <a:rPr lang="es-PE" sz="2800" dirty="0" smtClean="0"/>
              <a:t> Web Driver crear pruebas de interfaz web para una página de traducción ("translate.reference.com")</a:t>
            </a:r>
          </a:p>
        </p:txBody>
      </p:sp>
    </p:spTree>
    <p:extLst>
      <p:ext uri="{BB962C8B-B14F-4D97-AF65-F5344CB8AC3E}">
        <p14:creationId xmlns:p14="http://schemas.microsoft.com/office/powerpoint/2010/main" val="2618358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24744"/>
            <a:ext cx="8208000" cy="4893647"/>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Habilita la posibilidad de crear una framework propia que sirva como mediador entre las pruebas y la pantalla.</a:t>
            </a:r>
          </a:p>
          <a:p>
            <a:pPr marL="800100" lvl="1"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800100" lvl="1"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621264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836712"/>
            <a:ext cx="8229600" cy="724942"/>
          </a:xfrm>
        </p:spPr>
        <p:txBody>
          <a:bodyPr/>
          <a:lstStyle/>
          <a:p>
            <a:r>
              <a:rPr lang="es-PE" dirty="0" smtClean="0">
                <a:solidFill>
                  <a:srgbClr val="00823B"/>
                </a:solidFill>
              </a:rPr>
              <a:t>¿Por qué necesitamos un framework?</a:t>
            </a:r>
            <a:endParaRPr lang="es-PE" dirty="0">
              <a:solidFill>
                <a:srgbClr val="00823B"/>
              </a:solidFill>
            </a:endParaRPr>
          </a:p>
        </p:txBody>
      </p:sp>
      <p:sp>
        <p:nvSpPr>
          <p:cNvPr id="5" name="4 Rectángulo"/>
          <p:cNvSpPr/>
          <p:nvPr/>
        </p:nvSpPr>
        <p:spPr>
          <a:xfrm>
            <a:off x="567605" y="3936538"/>
            <a:ext cx="8208000" cy="1292662"/>
          </a:xfrm>
          <a:prstGeom prst="rect">
            <a:avLst/>
          </a:prstGeom>
        </p:spPr>
        <p:txBody>
          <a:bodyPr wrap="square">
            <a:spAutoFit/>
          </a:bodyPr>
          <a:lstStyle/>
          <a:p>
            <a:pPr algn="ctr"/>
            <a:r>
              <a:rPr lang="es-PE" sz="2600" dirty="0" smtClean="0"/>
              <a:t>Los elementos de la interfaz gráfica tienen alta probabilidad de cambiar. Si algún elemento cambia, todas las prueba que dependen de ese elemento se verán afectadas.</a:t>
            </a:r>
            <a:endParaRPr lang="es-PE" sz="2600" dirty="0"/>
          </a:p>
        </p:txBody>
      </p:sp>
      <p:grpSp>
        <p:nvGrpSpPr>
          <p:cNvPr id="15" name="14 Grupo"/>
          <p:cNvGrpSpPr/>
          <p:nvPr/>
        </p:nvGrpSpPr>
        <p:grpSpPr>
          <a:xfrm>
            <a:off x="1819445" y="2276872"/>
            <a:ext cx="5505110" cy="1152128"/>
            <a:chOff x="1819445" y="1988840"/>
            <a:chExt cx="5505110" cy="1152128"/>
          </a:xfrm>
        </p:grpSpPr>
        <p:sp>
          <p:nvSpPr>
            <p:cNvPr id="6" name="5 Rectángulo redondeado"/>
            <p:cNvSpPr/>
            <p:nvPr/>
          </p:nvSpPr>
          <p:spPr>
            <a:xfrm>
              <a:off x="1819445"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5203821"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0" name="9 Conector recto de flecha"/>
            <p:cNvCxnSpPr>
              <a:stCxn id="8" idx="1"/>
              <a:endCxn id="6" idx="3"/>
            </p:cNvCxnSpPr>
            <p:nvPr/>
          </p:nvCxnSpPr>
          <p:spPr>
            <a:xfrm flipH="1">
              <a:off x="3940179" y="2564904"/>
              <a:ext cx="126364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13 Multiplicar"/>
          <p:cNvSpPr/>
          <p:nvPr/>
        </p:nvSpPr>
        <p:spPr>
          <a:xfrm>
            <a:off x="3899493" y="2155659"/>
            <a:ext cx="1304327" cy="1394553"/>
          </a:xfrm>
          <a:prstGeom prst="mathMultiply">
            <a:avLst>
              <a:gd name="adj1" fmla="val 80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541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79512" y="692696"/>
            <a:ext cx="8606893" cy="1224136"/>
          </a:xfrm>
        </p:spPr>
        <p:txBody>
          <a:bodyPr/>
          <a:lstStyle/>
          <a:p>
            <a:r>
              <a:rPr lang="en-US" dirty="0" smtClean="0">
                <a:solidFill>
                  <a:srgbClr val="00823B"/>
                </a:solidFill>
              </a:rPr>
              <a:t> </a:t>
            </a:r>
            <a:r>
              <a:rPr lang="en-US" dirty="0" err="1" smtClean="0">
                <a:solidFill>
                  <a:srgbClr val="00823B"/>
                </a:solidFill>
              </a:rPr>
              <a:t>Construir</a:t>
            </a:r>
            <a:r>
              <a:rPr lang="en-US" dirty="0" smtClean="0">
                <a:solidFill>
                  <a:srgbClr val="00823B"/>
                </a:solidFill>
              </a:rPr>
              <a:t> </a:t>
            </a:r>
            <a:r>
              <a:rPr lang="en-US" dirty="0" err="1" smtClean="0">
                <a:solidFill>
                  <a:srgbClr val="00823B"/>
                </a:solidFill>
              </a:rPr>
              <a:t>nuestro</a:t>
            </a:r>
            <a:r>
              <a:rPr lang="en-US" dirty="0" smtClean="0">
                <a:solidFill>
                  <a:srgbClr val="00823B"/>
                </a:solidFill>
              </a:rPr>
              <a:t> </a:t>
            </a:r>
            <a:br>
              <a:rPr lang="en-US" dirty="0" smtClean="0">
                <a:solidFill>
                  <a:srgbClr val="00823B"/>
                </a:solidFill>
              </a:rPr>
            </a:br>
            <a:r>
              <a:rPr lang="en-US" dirty="0" smtClean="0">
                <a:solidFill>
                  <a:srgbClr val="00823B"/>
                </a:solidFill>
              </a:rPr>
              <a:t>Framework de </a:t>
            </a:r>
            <a:r>
              <a:rPr lang="en-US" dirty="0" err="1" smtClean="0">
                <a:solidFill>
                  <a:srgbClr val="00823B"/>
                </a:solidFill>
              </a:rPr>
              <a:t>Automatización</a:t>
            </a:r>
            <a:endParaRPr lang="es-PE" dirty="0">
              <a:solidFill>
                <a:srgbClr val="00823B"/>
              </a:solidFill>
            </a:endParaRPr>
          </a:p>
        </p:txBody>
      </p:sp>
      <p:grpSp>
        <p:nvGrpSpPr>
          <p:cNvPr id="28" name="27 Grupo"/>
          <p:cNvGrpSpPr/>
          <p:nvPr/>
        </p:nvGrpSpPr>
        <p:grpSpPr>
          <a:xfrm>
            <a:off x="467544" y="2343730"/>
            <a:ext cx="8165804" cy="1152128"/>
            <a:chOff x="467544" y="1700808"/>
            <a:chExt cx="8165804" cy="1152128"/>
          </a:xfrm>
        </p:grpSpPr>
        <p:sp>
          <p:nvSpPr>
            <p:cNvPr id="6" name="5 Rectángulo redondeado"/>
            <p:cNvSpPr/>
            <p:nvPr/>
          </p:nvSpPr>
          <p:spPr>
            <a:xfrm>
              <a:off x="46754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3491880" y="1700808"/>
              <a:ext cx="2120734" cy="11521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3000" dirty="0" smtClean="0"/>
                <a:t>Framework</a:t>
              </a:r>
              <a:endParaRPr lang="es-PE" sz="3000" dirty="0"/>
            </a:p>
          </p:txBody>
        </p:sp>
        <p:cxnSp>
          <p:nvCxnSpPr>
            <p:cNvPr id="10" name="9 Conector recto de flecha"/>
            <p:cNvCxnSpPr>
              <a:stCxn id="9" idx="1"/>
              <a:endCxn id="8" idx="3"/>
            </p:cNvCxnSpPr>
            <p:nvPr/>
          </p:nvCxnSpPr>
          <p:spPr>
            <a:xfrm flipH="1">
              <a:off x="5612614" y="2276872"/>
              <a:ext cx="90000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51261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6" name="15 Conector recto de flecha"/>
            <p:cNvCxnSpPr>
              <a:stCxn id="8" idx="1"/>
              <a:endCxn id="6" idx="3"/>
            </p:cNvCxnSpPr>
            <p:nvPr/>
          </p:nvCxnSpPr>
          <p:spPr>
            <a:xfrm flipH="1">
              <a:off x="2588278" y="2276872"/>
              <a:ext cx="90360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28 Rectángulo"/>
          <p:cNvSpPr/>
          <p:nvPr/>
        </p:nvSpPr>
        <p:spPr>
          <a:xfrm>
            <a:off x="390921" y="3931388"/>
            <a:ext cx="8322652" cy="1292662"/>
          </a:xfrm>
          <a:prstGeom prst="rect">
            <a:avLst/>
          </a:prstGeom>
        </p:spPr>
        <p:txBody>
          <a:bodyPr wrap="square">
            <a:spAutoFit/>
          </a:bodyPr>
          <a:lstStyle/>
          <a:p>
            <a:pPr algn="ctr"/>
            <a:r>
              <a:rPr lang="es-PE" sz="2600" dirty="0"/>
              <a:t>El framework media entre las pruebas y la aplicación </a:t>
            </a:r>
            <a:r>
              <a:rPr lang="es-PE" sz="2600" dirty="0" smtClean="0"/>
              <a:t>web, encapsulando tanto los </a:t>
            </a:r>
            <a:r>
              <a:rPr lang="es-PE" sz="2600" dirty="0"/>
              <a:t>detalles de la tecnología </a:t>
            </a:r>
            <a:r>
              <a:rPr lang="es-PE" sz="2600" dirty="0" smtClean="0"/>
              <a:t>como los detalles de </a:t>
            </a:r>
            <a:r>
              <a:rPr lang="es-PE" sz="2600" dirty="0"/>
              <a:t>la interfaz </a:t>
            </a:r>
            <a:r>
              <a:rPr lang="es-PE" sz="2600" dirty="0" smtClean="0"/>
              <a:t>gráfica.</a:t>
            </a:r>
          </a:p>
        </p:txBody>
      </p:sp>
    </p:spTree>
    <p:extLst>
      <p:ext uri="{BB962C8B-B14F-4D97-AF65-F5344CB8AC3E}">
        <p14:creationId xmlns:p14="http://schemas.microsoft.com/office/powerpoint/2010/main" val="1779269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503748"/>
            <a:ext cx="8229600" cy="724942"/>
          </a:xfrm>
        </p:spPr>
        <p:txBody>
          <a:bodyPr/>
          <a:lstStyle/>
          <a:p>
            <a:r>
              <a:rPr lang="es-PE" dirty="0" smtClean="0">
                <a:solidFill>
                  <a:srgbClr val="00823B"/>
                </a:solidFill>
              </a:rPr>
              <a:t>Beneficios de crear un Framework</a:t>
            </a:r>
            <a:endParaRPr lang="es-PE" dirty="0">
              <a:solidFill>
                <a:srgbClr val="00823B"/>
              </a:solidFill>
            </a:endParaRPr>
          </a:p>
        </p:txBody>
      </p:sp>
      <p:sp>
        <p:nvSpPr>
          <p:cNvPr id="4" name="3 Rectángulo"/>
          <p:cNvSpPr/>
          <p:nvPr/>
        </p:nvSpPr>
        <p:spPr>
          <a:xfrm>
            <a:off x="414506" y="1484784"/>
            <a:ext cx="8280920" cy="4493538"/>
          </a:xfrm>
          <a:prstGeom prst="rect">
            <a:avLst/>
          </a:prstGeom>
        </p:spPr>
        <p:txBody>
          <a:bodyPr wrap="square">
            <a:spAutoFit/>
          </a:bodyPr>
          <a:lstStyle/>
          <a:p>
            <a:pPr marL="457200" indent="-457200">
              <a:buFont typeface="Arial" pitchFamily="34" charset="0"/>
              <a:buChar char="•"/>
            </a:pPr>
            <a:r>
              <a:rPr lang="es-PE" sz="2600" dirty="0" smtClean="0"/>
              <a:t>Mejora la mantenibilidad.</a:t>
            </a:r>
          </a:p>
          <a:p>
            <a:endParaRPr lang="es-PE" sz="2600" dirty="0" smtClean="0"/>
          </a:p>
          <a:p>
            <a:pPr marL="457200" indent="-457200">
              <a:buFont typeface="Arial" pitchFamily="34" charset="0"/>
              <a:buChar char="•"/>
            </a:pPr>
            <a:r>
              <a:rPr lang="es-PE" sz="2600" dirty="0" smtClean="0"/>
              <a:t>Permite escribir nuevas pruebas de manera muy rápida.</a:t>
            </a:r>
          </a:p>
          <a:p>
            <a:endParaRPr lang="es-PE" sz="2600" dirty="0" smtClean="0"/>
          </a:p>
          <a:p>
            <a:pPr marL="457200" indent="-457200">
              <a:buFont typeface="Arial" pitchFamily="34" charset="0"/>
              <a:buChar char="•"/>
            </a:pPr>
            <a:r>
              <a:rPr lang="es-PE" sz="2600" dirty="0" smtClean="0"/>
              <a:t>Encapsula detalles complejos de la tecnología.</a:t>
            </a:r>
          </a:p>
          <a:p>
            <a:pPr marL="457200" indent="-457200">
              <a:buFont typeface="Arial" pitchFamily="34" charset="0"/>
              <a:buChar char="•"/>
            </a:pPr>
            <a:endParaRPr lang="es-PE" sz="2600" dirty="0" smtClean="0"/>
          </a:p>
          <a:p>
            <a:pPr marL="457200" indent="-457200">
              <a:buFont typeface="Arial" pitchFamily="34" charset="0"/>
              <a:buChar char="•"/>
            </a:pPr>
            <a:r>
              <a:rPr lang="es-PE" sz="2600" dirty="0"/>
              <a:t>Nos proporciona un lenguaje propio para escribir las pruebas</a:t>
            </a:r>
            <a:r>
              <a:rPr lang="es-PE" sz="2600" dirty="0" smtClean="0"/>
              <a:t>.</a:t>
            </a:r>
          </a:p>
          <a:p>
            <a:pPr marL="457200" indent="-457200">
              <a:buFont typeface="Arial" pitchFamily="34" charset="0"/>
              <a:buChar char="•"/>
            </a:pPr>
            <a:endParaRPr lang="es-PE" sz="2600" dirty="0"/>
          </a:p>
          <a:p>
            <a:pPr marL="457200" indent="-457200">
              <a:buFont typeface="Arial" pitchFamily="34" charset="0"/>
              <a:buChar char="•"/>
            </a:pPr>
            <a:r>
              <a:rPr lang="es-PE" sz="2600" dirty="0"/>
              <a:t>Permite a personas sin demasiados conocimientos técnicos escribir pruebas fácilmente</a:t>
            </a:r>
            <a:r>
              <a:rPr lang="es-PE" sz="2600" dirty="0" smtClean="0"/>
              <a:t>.</a:t>
            </a:r>
            <a:endParaRPr lang="es-PE" sz="2600" dirty="0"/>
          </a:p>
        </p:txBody>
      </p:sp>
    </p:spTree>
    <p:extLst>
      <p:ext uri="{BB962C8B-B14F-4D97-AF65-F5344CB8AC3E}">
        <p14:creationId xmlns:p14="http://schemas.microsoft.com/office/powerpoint/2010/main" val="2650988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806227"/>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grpSp>
        <p:nvGrpSpPr>
          <p:cNvPr id="63" name="62 Grupo"/>
          <p:cNvGrpSpPr/>
          <p:nvPr/>
        </p:nvGrpSpPr>
        <p:grpSpPr>
          <a:xfrm>
            <a:off x="522350" y="1958355"/>
            <a:ext cx="8065232" cy="2232386"/>
            <a:chOff x="706056" y="1707861"/>
            <a:chExt cx="8065232" cy="2232386"/>
          </a:xfrm>
        </p:grpSpPr>
        <p:sp>
          <p:nvSpPr>
            <p:cNvPr id="7" name="6 Rectángulo redondeado"/>
            <p:cNvSpPr/>
            <p:nvPr/>
          </p:nvSpPr>
          <p:spPr>
            <a:xfrm>
              <a:off x="706056" y="2324406"/>
              <a:ext cx="1973935" cy="9431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2600" dirty="0" err="1" smtClean="0"/>
                <a:t>Tests</a:t>
              </a:r>
              <a:endParaRPr lang="es-PE" sz="2600" dirty="0"/>
            </a:p>
          </p:txBody>
        </p:sp>
        <p:sp>
          <p:nvSpPr>
            <p:cNvPr id="8" name="7 Rectángulo redondeado"/>
            <p:cNvSpPr/>
            <p:nvPr/>
          </p:nvSpPr>
          <p:spPr>
            <a:xfrm>
              <a:off x="3496108" y="170786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err="1" smtClean="0"/>
                <a:t>Login</a:t>
              </a:r>
              <a:r>
                <a:rPr lang="es-PE" sz="2600" dirty="0" smtClean="0"/>
                <a:t> </a:t>
              </a:r>
              <a:br>
                <a:rPr lang="es-PE" sz="2600" dirty="0" smtClean="0"/>
              </a:br>
              <a:r>
                <a:rPr lang="es-PE" sz="2600" dirty="0" err="1" smtClean="0"/>
                <a:t>Class</a:t>
              </a:r>
              <a:endParaRPr lang="es-PE" sz="2600" dirty="0"/>
            </a:p>
          </p:txBody>
        </p:sp>
        <p:cxnSp>
          <p:nvCxnSpPr>
            <p:cNvPr id="9" name="8 Conector recto de flecha"/>
            <p:cNvCxnSpPr>
              <a:stCxn id="10" idx="1"/>
              <a:endCxn id="8" idx="3"/>
            </p:cNvCxnSpPr>
            <p:nvPr/>
          </p:nvCxnSpPr>
          <p:spPr>
            <a:xfrm flipH="1">
              <a:off x="5746681" y="217943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6525321" y="170786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err="1" smtClean="0"/>
                <a:t>Login</a:t>
              </a:r>
              <a:r>
                <a:rPr lang="es-PE" sz="2600" dirty="0" smtClean="0"/>
                <a:t> </a:t>
              </a:r>
            </a:p>
            <a:p>
              <a:pPr algn="ctr"/>
              <a:r>
                <a:rPr lang="es-PE" sz="2600" dirty="0" smtClean="0"/>
                <a:t>Page</a:t>
              </a:r>
              <a:endParaRPr lang="es-PE" sz="2600" dirty="0"/>
            </a:p>
          </p:txBody>
        </p:sp>
        <p:cxnSp>
          <p:nvCxnSpPr>
            <p:cNvPr id="11" name="10 Conector recto de flecha"/>
            <p:cNvCxnSpPr>
              <a:stCxn id="8" idx="1"/>
              <a:endCxn id="7" idx="3"/>
            </p:cNvCxnSpPr>
            <p:nvPr/>
          </p:nvCxnSpPr>
          <p:spPr>
            <a:xfrm flipH="1">
              <a:off x="2679991" y="2179439"/>
              <a:ext cx="816117" cy="61654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3485201" y="299709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a:r>
              <a:br>
                <a:rPr lang="es-PE" sz="2600" dirty="0" smtClean="0"/>
              </a:br>
              <a:r>
                <a:rPr lang="es-PE" sz="2600" dirty="0" err="1" smtClean="0"/>
                <a:t>Class</a:t>
              </a:r>
              <a:endParaRPr lang="es-PE" sz="2600" dirty="0"/>
            </a:p>
          </p:txBody>
        </p:sp>
        <p:cxnSp>
          <p:nvCxnSpPr>
            <p:cNvPr id="13" name="12 Conector recto de flecha"/>
            <p:cNvCxnSpPr>
              <a:stCxn id="12" idx="1"/>
              <a:endCxn id="7" idx="3"/>
            </p:cNvCxnSpPr>
            <p:nvPr/>
          </p:nvCxnSpPr>
          <p:spPr>
            <a:xfrm flipH="1" flipV="1">
              <a:off x="2679991" y="2795984"/>
              <a:ext cx="805210" cy="67268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6514414" y="299709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Page</a:t>
              </a:r>
              <a:endParaRPr lang="es-PE" sz="2600" dirty="0"/>
            </a:p>
          </p:txBody>
        </p:sp>
        <p:cxnSp>
          <p:nvCxnSpPr>
            <p:cNvPr id="23" name="22 Conector recto de flecha"/>
            <p:cNvCxnSpPr>
              <a:stCxn id="22" idx="1"/>
              <a:endCxn id="12" idx="3"/>
            </p:cNvCxnSpPr>
            <p:nvPr/>
          </p:nvCxnSpPr>
          <p:spPr>
            <a:xfrm flipH="1">
              <a:off x="5735774" y="346866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73 Rectángulo"/>
          <p:cNvSpPr/>
          <p:nvPr/>
        </p:nvSpPr>
        <p:spPr>
          <a:xfrm>
            <a:off x="631006" y="4584610"/>
            <a:ext cx="7847920" cy="1292662"/>
          </a:xfrm>
          <a:prstGeom prst="rect">
            <a:avLst/>
          </a:prstGeom>
        </p:spPr>
        <p:txBody>
          <a:bodyPr wrap="square">
            <a:spAutoFit/>
          </a:bodyPr>
          <a:lstStyle/>
          <a:p>
            <a:pPr algn="ctr"/>
            <a:r>
              <a:rPr lang="es-PE" sz="2600" dirty="0" smtClean="0"/>
              <a:t>Representar cada pantalla de la aplicación dentro de su propia clase.  Esta clase consolidará todo el código necesario para interactuar con esta pantalla.</a:t>
            </a:r>
          </a:p>
        </p:txBody>
      </p:sp>
    </p:spTree>
    <p:extLst>
      <p:ext uri="{BB962C8B-B14F-4D97-AF65-F5344CB8AC3E}">
        <p14:creationId xmlns:p14="http://schemas.microsoft.com/office/powerpoint/2010/main" val="2958470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16832"/>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nuestro propio Framework para realizar </a:t>
            </a:r>
            <a:br>
              <a:rPr lang="es-PE" dirty="0" smtClean="0">
                <a:solidFill>
                  <a:srgbClr val="00B050"/>
                </a:solidFill>
              </a:rPr>
            </a:br>
            <a:r>
              <a:rPr lang="es-PE" dirty="0" smtClean="0">
                <a:solidFill>
                  <a:srgbClr val="00B050"/>
                </a:solidFill>
              </a:rPr>
              <a:t>Pruebas Web Automatizadas.</a:t>
            </a:r>
            <a:endParaRPr lang="es-PE" dirty="0">
              <a:solidFill>
                <a:srgbClr val="00B050"/>
              </a:solidFill>
            </a:endParaRPr>
          </a:p>
        </p:txBody>
      </p:sp>
    </p:spTree>
    <p:extLst>
      <p:ext uri="{BB962C8B-B14F-4D97-AF65-F5344CB8AC3E}">
        <p14:creationId xmlns:p14="http://schemas.microsoft.com/office/powerpoint/2010/main" val="3053417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p:nvPr/>
        </p:nvCxnSpPr>
        <p:spPr>
          <a:xfrm flipV="1">
            <a:off x="7488011" y="2404562"/>
            <a:ext cx="43565" cy="3121217"/>
          </a:xfrm>
          <a:prstGeom prst="straightConnector1">
            <a:avLst/>
          </a:prstGeom>
          <a:ln w="57150">
            <a:solidFill>
              <a:srgbClr val="FFC000"/>
            </a:solidFill>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63944" y="5550331"/>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052736"/>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3" name="22 Grupo"/>
          <p:cNvGrpSpPr/>
          <p:nvPr/>
        </p:nvGrpSpPr>
        <p:grpSpPr>
          <a:xfrm>
            <a:off x="323528" y="1439556"/>
            <a:ext cx="5616000" cy="4735410"/>
            <a:chOff x="2042174" y="1455704"/>
            <a:chExt cx="5607883" cy="4751079"/>
          </a:xfrm>
        </p:grpSpPr>
        <p:sp>
          <p:nvSpPr>
            <p:cNvPr id="24" name="23 Trapecio"/>
            <p:cNvSpPr>
              <a:spLocks noChangeAspect="1"/>
            </p:cNvSpPr>
            <p:nvPr/>
          </p:nvSpPr>
          <p:spPr>
            <a:xfrm>
              <a:off x="2776035" y="3741002"/>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2042174" y="5011584"/>
              <a:ext cx="5607883" cy="1195199"/>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smtClean="0"/>
              <a:t>Cómo utilizar </a:t>
            </a:r>
            <a:r>
              <a:rPr lang="es-PE" sz="2400" dirty="0" err="1" smtClean="0"/>
              <a:t>WebDriver</a:t>
            </a:r>
            <a:r>
              <a:rPr lang="es-PE" sz="2400" dirty="0" smtClean="0"/>
              <a:t> con IE</a:t>
            </a:r>
            <a:r>
              <a:rPr lang="es-PE" sz="2400" dirty="0">
                <a:solidFill>
                  <a:srgbClr val="FFC000"/>
                </a:solidFill>
              </a:rPr>
              <a:t/>
            </a:r>
            <a:br>
              <a:rPr lang="es-PE" sz="2400" dirty="0">
                <a:solidFill>
                  <a:srgbClr val="FFC000"/>
                </a:solidFill>
              </a:rPr>
            </a:br>
            <a:r>
              <a:rPr lang="es-PE" sz="2400" dirty="0">
                <a:solidFill>
                  <a:srgbClr val="FFC000"/>
                </a:solidFill>
              </a:rPr>
              <a:t>http://www.jimmycollins.org/blog/?p=583</a:t>
            </a:r>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solidFill>
                  <a:srgbClr val="FFC000"/>
                </a:solidFill>
              </a:rPr>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404664"/>
            <a:ext cx="7380819" cy="1143000"/>
          </a:xfrm>
        </p:spPr>
        <p:txBody>
          <a:bodyPr/>
          <a:lstStyle/>
          <a:p>
            <a:r>
              <a:rPr lang="es-PE" dirty="0" smtClean="0">
                <a:solidFill>
                  <a:srgbClr val="00823B"/>
                </a:solidFill>
              </a:rPr>
              <a:t>Beneficio de las </a:t>
            </a:r>
            <a:br>
              <a:rPr lang="es-PE" dirty="0" smtClean="0">
                <a:solidFill>
                  <a:srgbClr val="00823B"/>
                </a:solidFill>
              </a:rPr>
            </a:br>
            <a:r>
              <a:rPr lang="es-PE" dirty="0" smtClean="0">
                <a:solidFill>
                  <a:srgbClr val="00823B"/>
                </a:solidFill>
              </a:rPr>
              <a:t>Pruebas Web Automatizadas</a:t>
            </a:r>
            <a:endParaRPr lang="es-PE" dirty="0">
              <a:solidFill>
                <a:srgbClr val="00823B"/>
              </a:solidFill>
            </a:endParaRPr>
          </a:p>
        </p:txBody>
      </p:sp>
      <p:sp>
        <p:nvSpPr>
          <p:cNvPr id="3" name="2 CuadroTexto"/>
          <p:cNvSpPr txBox="1"/>
          <p:nvPr/>
        </p:nvSpPr>
        <p:spPr>
          <a:xfrm>
            <a:off x="1475656" y="5796553"/>
            <a:ext cx="6222794" cy="584775"/>
          </a:xfrm>
          <a:prstGeom prst="rect">
            <a:avLst/>
          </a:prstGeom>
          <a:noFill/>
        </p:spPr>
        <p:txBody>
          <a:bodyPr wrap="none" rtlCol="0">
            <a:spAutoFit/>
          </a:bodyPr>
          <a:lstStyle/>
          <a:p>
            <a:r>
              <a:rPr lang="es-PE" sz="3200" dirty="0" smtClean="0"/>
              <a:t>Probar como lo haría el usuario final</a:t>
            </a:r>
          </a:p>
        </p:txBody>
      </p:sp>
      <p:pic>
        <p:nvPicPr>
          <p:cNvPr id="1028" name="Picture 4" descr="http://cdn.sheknows.com/articles/2011/05/woman-on-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53" y="1860772"/>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24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394036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1006782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48605</TotalTime>
  <Words>1286</Words>
  <Application>Microsoft Office PowerPoint</Application>
  <PresentationFormat>Presentación en pantalla (4:3)</PresentationFormat>
  <Paragraphs>199</Paragraphs>
  <Slides>28</Slides>
  <Notes>28</Notes>
  <HiddenSlides>1</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BlackTheme</vt:lpstr>
      <vt:lpstr>Licencia de Uso</vt:lpstr>
      <vt:lpstr>System Testing Test Automation</vt:lpstr>
      <vt:lpstr>Pruebas de Sistema</vt:lpstr>
      <vt:lpstr>Pruebas de Sistema</vt:lpstr>
      <vt:lpstr>¿ Qué pruebas de sistema podemos realizar?</vt:lpstr>
      <vt:lpstr>Beneficio de las  Pruebas Web Automatizadas</vt:lpstr>
      <vt:lpstr>Problemas de las Pruebas de Interfaz Web</vt:lpstr>
      <vt:lpstr>Selenium 2</vt:lpstr>
      <vt:lpstr>Selenium IDE</vt:lpstr>
      <vt:lpstr>Selenium Web Driver</vt:lpstr>
      <vt:lpstr>Enfoques para realizar UI Testing</vt:lpstr>
      <vt:lpstr>Record and Playback</vt:lpstr>
      <vt:lpstr>Ejercicio Crear pruebas de Interfaz Web utilizando Selenium IDE</vt:lpstr>
      <vt:lpstr>Ventajas y Desventajas</vt:lpstr>
      <vt:lpstr>Scripting</vt:lpstr>
      <vt:lpstr>Ejercicio Crear pruebas de Interfaz Web utilizando Selenium Web Driver</vt:lpstr>
      <vt:lpstr>Ventajas y Desventajas</vt:lpstr>
      <vt:lpstr>¿Cuál es más apropiada?</vt:lpstr>
      <vt:lpstr>Otros Componentes</vt:lpstr>
      <vt:lpstr>¿Por qué necesitamos un framework?</vt:lpstr>
      <vt:lpstr> Construir nuestro  Framework de Automatización</vt:lpstr>
      <vt:lpstr>Beneficios de crear un Framework</vt:lpstr>
      <vt:lpstr>Page Object Pattern</vt:lpstr>
      <vt:lpstr>Page Object - Ejemplo</vt:lpstr>
      <vt:lpstr>Page Object - Ejemplo</vt:lpstr>
      <vt:lpstr>Ejercicio Crear nuestro propio Framework para realizar  Pruebas Web Automatizadas.</vt:lpstr>
      <vt:lpstr>Unit vs Integration vs System</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1514</cp:revision>
  <dcterms:created xsi:type="dcterms:W3CDTF">2010-05-16T05:09:58Z</dcterms:created>
  <dcterms:modified xsi:type="dcterms:W3CDTF">2012-11-09T18:13:46Z</dcterms:modified>
</cp:coreProperties>
</file>