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notesSlides/notesSlide17.xml" ContentType="application/vnd.openxmlformats-officedocument.presentationml.notesSlide+xml"/>
  <Override PartName="/ppt/charts/chart2.xml" ContentType="application/vnd.openxmlformats-officedocument.drawingml.chart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367" r:id="rId2"/>
    <p:sldId id="613" r:id="rId3"/>
    <p:sldId id="390" r:id="rId4"/>
    <p:sldId id="618" r:id="rId5"/>
    <p:sldId id="619" r:id="rId6"/>
    <p:sldId id="616" r:id="rId7"/>
    <p:sldId id="611" r:id="rId8"/>
    <p:sldId id="532" r:id="rId9"/>
    <p:sldId id="615" r:id="rId10"/>
    <p:sldId id="533" r:id="rId11"/>
    <p:sldId id="534" r:id="rId12"/>
    <p:sldId id="535" r:id="rId13"/>
    <p:sldId id="609" r:id="rId14"/>
    <p:sldId id="369" r:id="rId15"/>
    <p:sldId id="537" r:id="rId16"/>
    <p:sldId id="610" r:id="rId17"/>
    <p:sldId id="617" r:id="rId18"/>
    <p:sldId id="603" r:id="rId19"/>
    <p:sldId id="607" r:id="rId20"/>
    <p:sldId id="608" r:id="rId21"/>
    <p:sldId id="612" r:id="rId22"/>
    <p:sldId id="604" r:id="rId2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0000"/>
    <a:srgbClr val="00823B"/>
    <a:srgbClr val="E20000"/>
    <a:srgbClr val="009A46"/>
    <a:srgbClr val="CE7674"/>
    <a:srgbClr val="D99694"/>
    <a:srgbClr val="151515"/>
    <a:srgbClr val="1D1D1D"/>
    <a:srgbClr val="171717"/>
    <a:srgbClr val="F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17" autoAdjust="0"/>
    <p:restoredTop sz="87059" autoAdjust="0"/>
  </p:normalViewPr>
  <p:slideViewPr>
    <p:cSldViewPr>
      <p:cViewPr varScale="1">
        <p:scale>
          <a:sx n="64" d="100"/>
          <a:sy n="64" d="100"/>
        </p:scale>
        <p:origin x="-116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9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Libro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Libro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PE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'Numero Defectos TDD'!$B$16</c:f>
              <c:strCache>
                <c:ptCount val="1"/>
                <c:pt idx="0">
                  <c:v>Tiempo en programar una funcionalidad usando TDD</c:v>
                </c:pt>
              </c:strCache>
            </c:strRef>
          </c:tx>
          <c:invertIfNegative val="0"/>
          <c:val>
            <c:numRef>
              <c:f>'Numero Defectos TDD'!$B$17:$B$20</c:f>
              <c:numCache>
                <c:formatCode>0%</c:formatCode>
                <c:ptCount val="4"/>
                <c:pt idx="0">
                  <c:v>1.23</c:v>
                </c:pt>
                <c:pt idx="1">
                  <c:v>1.1499999999999999</c:v>
                </c:pt>
                <c:pt idx="2">
                  <c:v>1.3</c:v>
                </c:pt>
                <c:pt idx="3">
                  <c:v>1.18</c:v>
                </c:pt>
              </c:numCache>
            </c:numRef>
          </c:val>
        </c:ser>
        <c:ser>
          <c:idx val="1"/>
          <c:order val="1"/>
          <c:tx>
            <c:strRef>
              <c:f>'Numero Defectos TDD'!$D$16</c:f>
              <c:strCache>
                <c:ptCount val="1"/>
                <c:pt idx="0">
                  <c:v>Densidad de los defectos del equipo usando TDD</c:v>
                </c:pt>
              </c:strCache>
            </c:strRef>
          </c:tx>
          <c:invertIfNegative val="0"/>
          <c:val>
            <c:numRef>
              <c:f>'Numero Defectos TDD'!$D$17:$D$20</c:f>
              <c:numCache>
                <c:formatCode>0%</c:formatCode>
                <c:ptCount val="4"/>
                <c:pt idx="0">
                  <c:v>0.09</c:v>
                </c:pt>
                <c:pt idx="1">
                  <c:v>0.24</c:v>
                </c:pt>
                <c:pt idx="2">
                  <c:v>0.38</c:v>
                </c:pt>
                <c:pt idx="3">
                  <c:v>0.61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6334336"/>
        <c:axId val="82006528"/>
      </c:barChart>
      <c:catAx>
        <c:axId val="96334336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/>
                </a:pPr>
                <a:endParaRPr lang="es-PE" dirty="0"/>
              </a:p>
            </c:rich>
          </c:tx>
          <c:layout>
            <c:manualLayout>
              <c:xMode val="edge"/>
              <c:yMode val="edge"/>
              <c:x val="0.37070175262857863"/>
              <c:y val="0.73906946291962639"/>
            </c:manualLayout>
          </c:layout>
          <c:overlay val="0"/>
        </c:title>
        <c:majorTickMark val="out"/>
        <c:minorTickMark val="none"/>
        <c:tickLblPos val="nextTo"/>
        <c:crossAx val="82006528"/>
        <c:crosses val="autoZero"/>
        <c:auto val="1"/>
        <c:lblAlgn val="ctr"/>
        <c:lblOffset val="100"/>
        <c:noMultiLvlLbl val="0"/>
      </c:catAx>
      <c:valAx>
        <c:axId val="82006528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96334336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es-P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PE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'Numero Defectos TDD'!$A$16</c:f>
              <c:strCache>
                <c:ptCount val="1"/>
                <c:pt idx="0">
                  <c:v>Tiempo en programar una funcionalidad</c:v>
                </c:pt>
              </c:strCache>
            </c:strRef>
          </c:tx>
          <c:invertIfNegative val="0"/>
          <c:val>
            <c:numRef>
              <c:f>'Numero Defectos TDD'!$A$17:$A$20</c:f>
              <c:numCache>
                <c:formatCode>0%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</c:ser>
        <c:ser>
          <c:idx val="2"/>
          <c:order val="1"/>
          <c:tx>
            <c:strRef>
              <c:f>'Numero Defectos TDD'!$B$16</c:f>
              <c:strCache>
                <c:ptCount val="1"/>
                <c:pt idx="0">
                  <c:v>Tiempo en programar una funcionalidad usando TDD</c:v>
                </c:pt>
              </c:strCache>
            </c:strRef>
          </c:tx>
          <c:invertIfNegative val="0"/>
          <c:val>
            <c:numRef>
              <c:f>'Numero Defectos TDD'!$B$17:$B$20</c:f>
              <c:numCache>
                <c:formatCode>0%</c:formatCode>
                <c:ptCount val="4"/>
                <c:pt idx="0">
                  <c:v>1.23</c:v>
                </c:pt>
                <c:pt idx="1">
                  <c:v>1.1499999999999999</c:v>
                </c:pt>
                <c:pt idx="2">
                  <c:v>1.3</c:v>
                </c:pt>
                <c:pt idx="3">
                  <c:v>1.18</c:v>
                </c:pt>
              </c:numCache>
            </c:numRef>
          </c:val>
        </c:ser>
        <c:ser>
          <c:idx val="3"/>
          <c:order val="2"/>
          <c:tx>
            <c:strRef>
              <c:f>'Numero Defectos TDD'!$C$16</c:f>
              <c:strCache>
                <c:ptCount val="1"/>
                <c:pt idx="0">
                  <c:v>Densidad de los defectos del equipo</c:v>
                </c:pt>
              </c:strCache>
            </c:strRef>
          </c:tx>
          <c:invertIfNegative val="0"/>
          <c:val>
            <c:numRef>
              <c:f>'Numero Defectos TDD'!$C$17:$C$20</c:f>
              <c:numCache>
                <c:formatCode>0%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</c:ser>
        <c:ser>
          <c:idx val="1"/>
          <c:order val="3"/>
          <c:tx>
            <c:strRef>
              <c:f>'Numero Defectos TDD'!$D$16</c:f>
              <c:strCache>
                <c:ptCount val="1"/>
                <c:pt idx="0">
                  <c:v>Densidad de los defectos del equipo usando TDD</c:v>
                </c:pt>
              </c:strCache>
            </c:strRef>
          </c:tx>
          <c:invertIfNegative val="0"/>
          <c:val>
            <c:numRef>
              <c:f>'Numero Defectos TDD'!$D$17:$D$20</c:f>
              <c:numCache>
                <c:formatCode>0%</c:formatCode>
                <c:ptCount val="4"/>
                <c:pt idx="0">
                  <c:v>0.09</c:v>
                </c:pt>
                <c:pt idx="1">
                  <c:v>0.24</c:v>
                </c:pt>
                <c:pt idx="2">
                  <c:v>0.38</c:v>
                </c:pt>
                <c:pt idx="3">
                  <c:v>0.61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8746496"/>
        <c:axId val="82008832"/>
      </c:barChart>
      <c:catAx>
        <c:axId val="88746496"/>
        <c:scaling>
          <c:orientation val="minMax"/>
        </c:scaling>
        <c:delete val="1"/>
        <c:axPos val="b"/>
        <c:majorTickMark val="out"/>
        <c:minorTickMark val="none"/>
        <c:tickLblPos val="nextTo"/>
        <c:crossAx val="82008832"/>
        <c:crosses val="autoZero"/>
        <c:auto val="1"/>
        <c:lblAlgn val="ctr"/>
        <c:lblOffset val="100"/>
        <c:noMultiLvlLbl val="0"/>
      </c:catAx>
      <c:valAx>
        <c:axId val="82008832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s-PE"/>
          </a:p>
        </c:txPr>
        <c:crossAx val="8874649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7796527786931393"/>
          <c:y val="0.25197034400819335"/>
          <c:w val="0.31306679201369342"/>
          <c:h val="0.58212399072676413"/>
        </c:manualLayout>
      </c:layout>
      <c:overlay val="0"/>
      <c:txPr>
        <a:bodyPr/>
        <a:lstStyle/>
        <a:p>
          <a:pPr>
            <a:defRPr sz="1600" b="0"/>
          </a:pPr>
          <a:endParaRPr lang="es-PE"/>
        </a:p>
      </c:txPr>
    </c:legend>
    <c:plotVisOnly val="1"/>
    <c:dispBlanksAs val="gap"/>
    <c:showDLblsOverMax val="0"/>
  </c:chart>
  <c:spPr>
    <a:noFill/>
  </c:sp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964F9F-6203-4DB8-AA52-5B830A2B9E09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DC11DD75-D18E-4D4A-B08E-DFB5B0EF91CC}">
      <dgm:prSet phldrT="[Texto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ln>
          <a:noFill/>
        </a:ln>
      </dgm:spPr>
      <dgm:t>
        <a:bodyPr/>
        <a:lstStyle/>
        <a:p>
          <a:r>
            <a:rPr lang="es-PE" sz="2400" dirty="0" smtClean="0"/>
            <a:t>Escribir un nuevo test</a:t>
          </a:r>
          <a:endParaRPr lang="es-PE" sz="2400" dirty="0"/>
        </a:p>
      </dgm:t>
    </dgm:pt>
    <dgm:pt modelId="{63A18D4A-A295-4700-971F-FD8573CE0F3F}" type="parTrans" cxnId="{8BB5918B-2179-41C1-8348-9880310D5CFB}">
      <dgm:prSet/>
      <dgm:spPr/>
      <dgm:t>
        <a:bodyPr/>
        <a:lstStyle/>
        <a:p>
          <a:endParaRPr lang="es-PE"/>
        </a:p>
      </dgm:t>
    </dgm:pt>
    <dgm:pt modelId="{4C2BAED5-D9BD-40B7-837D-B57EF5F31E51}" type="sibTrans" cxnId="{8BB5918B-2179-41C1-8348-9880310D5CFB}">
      <dgm:prSet/>
      <dgm:spPr/>
      <dgm:t>
        <a:bodyPr/>
        <a:lstStyle/>
        <a:p>
          <a:endParaRPr lang="es-PE"/>
        </a:p>
      </dgm:t>
    </dgm:pt>
    <dgm:pt modelId="{25C75448-34CC-4287-926F-EC6F926C0215}">
      <dgm:prSet phldrT="[Texto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PE" dirty="0" smtClean="0"/>
            <a:t>Ejecutar los test y ver que fallen </a:t>
          </a:r>
          <a:endParaRPr lang="es-PE" dirty="0"/>
        </a:p>
      </dgm:t>
    </dgm:pt>
    <dgm:pt modelId="{80202252-A7C7-4C51-BE2B-27719AB3DE9D}" type="parTrans" cxnId="{286933EB-A5F6-4295-8FEC-61D2F1CF3723}">
      <dgm:prSet/>
      <dgm:spPr/>
      <dgm:t>
        <a:bodyPr/>
        <a:lstStyle/>
        <a:p>
          <a:endParaRPr lang="es-PE"/>
        </a:p>
      </dgm:t>
    </dgm:pt>
    <dgm:pt modelId="{8E4956DF-8A5A-44BE-8F44-24AC48141A94}" type="sibTrans" cxnId="{286933EB-A5F6-4295-8FEC-61D2F1CF3723}">
      <dgm:prSet/>
      <dgm:spPr/>
      <dgm:t>
        <a:bodyPr/>
        <a:lstStyle/>
        <a:p>
          <a:endParaRPr lang="es-PE"/>
        </a:p>
      </dgm:t>
    </dgm:pt>
    <dgm:pt modelId="{43EEC598-4699-410F-B803-71EBEB68EB81}">
      <dgm:prSet phldrT="[Texto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ln>
          <a:noFill/>
        </a:ln>
      </dgm:spPr>
      <dgm:t>
        <a:bodyPr/>
        <a:lstStyle/>
        <a:p>
          <a:r>
            <a:rPr lang="es-PE" dirty="0" smtClean="0"/>
            <a:t>Escribir código que pase el test</a:t>
          </a:r>
          <a:endParaRPr lang="es-PE" dirty="0"/>
        </a:p>
      </dgm:t>
    </dgm:pt>
    <dgm:pt modelId="{657935D3-65BF-4E3E-8F8A-5962EB26FD01}" type="parTrans" cxnId="{42B630B7-1A2D-4E76-80F8-198D9F710850}">
      <dgm:prSet/>
      <dgm:spPr/>
      <dgm:t>
        <a:bodyPr/>
        <a:lstStyle/>
        <a:p>
          <a:endParaRPr lang="es-PE"/>
        </a:p>
      </dgm:t>
    </dgm:pt>
    <dgm:pt modelId="{52B20752-4FCA-42A5-B67B-3C02E60D7B0D}" type="sibTrans" cxnId="{42B630B7-1A2D-4E76-80F8-198D9F710850}">
      <dgm:prSet/>
      <dgm:spPr/>
      <dgm:t>
        <a:bodyPr/>
        <a:lstStyle/>
        <a:p>
          <a:endParaRPr lang="es-PE"/>
        </a:p>
      </dgm:t>
    </dgm:pt>
    <dgm:pt modelId="{74D477E0-D956-435D-80E4-103799510FE6}">
      <dgm:prSet phldrT="[Texto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PE" dirty="0" smtClean="0"/>
            <a:t>Ejecutar los test y ver que pasen</a:t>
          </a:r>
          <a:endParaRPr lang="es-PE" dirty="0"/>
        </a:p>
      </dgm:t>
    </dgm:pt>
    <dgm:pt modelId="{AE26A57F-281D-4C10-B6B6-17C306A5AC97}" type="parTrans" cxnId="{B25CB0CD-696D-4142-819D-A0ACF9C0ECCF}">
      <dgm:prSet/>
      <dgm:spPr/>
      <dgm:t>
        <a:bodyPr/>
        <a:lstStyle/>
        <a:p>
          <a:endParaRPr lang="es-PE"/>
        </a:p>
      </dgm:t>
    </dgm:pt>
    <dgm:pt modelId="{99215CB3-0861-4354-B158-6D91F0821964}" type="sibTrans" cxnId="{B25CB0CD-696D-4142-819D-A0ACF9C0ECCF}">
      <dgm:prSet/>
      <dgm:spPr/>
      <dgm:t>
        <a:bodyPr/>
        <a:lstStyle/>
        <a:p>
          <a:endParaRPr lang="es-PE"/>
        </a:p>
      </dgm:t>
    </dgm:pt>
    <dgm:pt modelId="{6B09C107-CE7F-44BD-82E7-55A18DE73150}">
      <dgm:prSet phldrT="[Texto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PE" dirty="0" err="1" smtClean="0"/>
            <a:t>Refactor</a:t>
          </a:r>
          <a:endParaRPr lang="es-PE" dirty="0"/>
        </a:p>
      </dgm:t>
    </dgm:pt>
    <dgm:pt modelId="{A21F30F3-9B87-4162-9B9F-D824482EC96F}" type="parTrans" cxnId="{8926D8FD-4C98-4EA4-8683-D10A901518BE}">
      <dgm:prSet/>
      <dgm:spPr/>
      <dgm:t>
        <a:bodyPr/>
        <a:lstStyle/>
        <a:p>
          <a:endParaRPr lang="es-PE"/>
        </a:p>
      </dgm:t>
    </dgm:pt>
    <dgm:pt modelId="{1A828E66-FEF8-4FE3-9099-48AD24758643}" type="sibTrans" cxnId="{8926D8FD-4C98-4EA4-8683-D10A901518BE}">
      <dgm:prSet/>
      <dgm:spPr/>
      <dgm:t>
        <a:bodyPr/>
        <a:lstStyle/>
        <a:p>
          <a:endParaRPr lang="es-PE"/>
        </a:p>
      </dgm:t>
    </dgm:pt>
    <dgm:pt modelId="{C9904FD2-8007-4874-803E-575B7B8DF19B}" type="pres">
      <dgm:prSet presAssocID="{A4964F9F-6203-4DB8-AA52-5B830A2B9E0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691E8E22-79BB-4173-B08E-CED92B490F66}" type="pres">
      <dgm:prSet presAssocID="{DC11DD75-D18E-4D4A-B08E-DFB5B0EF91CC}" presName="node" presStyleLbl="node1" presStyleIdx="0" presStyleCnt="5" custScaleX="147083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s-PE"/>
        </a:p>
      </dgm:t>
    </dgm:pt>
    <dgm:pt modelId="{7085E1C8-B6E9-433D-93C1-54BEC89CA226}" type="pres">
      <dgm:prSet presAssocID="{4C2BAED5-D9BD-40B7-837D-B57EF5F31E51}" presName="sibTrans" presStyleLbl="sibTrans2D1" presStyleIdx="0" presStyleCnt="5"/>
      <dgm:spPr/>
      <dgm:t>
        <a:bodyPr/>
        <a:lstStyle/>
        <a:p>
          <a:endParaRPr lang="es-PE"/>
        </a:p>
      </dgm:t>
    </dgm:pt>
    <dgm:pt modelId="{13ED1108-0D21-45C8-AC0E-FA0AFC7F1E1F}" type="pres">
      <dgm:prSet presAssocID="{4C2BAED5-D9BD-40B7-837D-B57EF5F31E51}" presName="connectorText" presStyleLbl="sibTrans2D1" presStyleIdx="0" presStyleCnt="5"/>
      <dgm:spPr/>
      <dgm:t>
        <a:bodyPr/>
        <a:lstStyle/>
        <a:p>
          <a:endParaRPr lang="es-PE"/>
        </a:p>
      </dgm:t>
    </dgm:pt>
    <dgm:pt modelId="{3B0B9DF5-126D-4A69-B61A-958A60411FE2}" type="pres">
      <dgm:prSet presAssocID="{25C75448-34CC-4287-926F-EC6F926C0215}" presName="node" presStyleLbl="node1" presStyleIdx="1" presStyleCnt="5" custScaleX="147083" custRadScaleRad="97427" custRadScaleInc="1519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72E834E-04A3-46BA-BD48-8CA97AE32F16}" type="pres">
      <dgm:prSet presAssocID="{8E4956DF-8A5A-44BE-8F44-24AC48141A94}" presName="sibTrans" presStyleLbl="sibTrans2D1" presStyleIdx="1" presStyleCnt="5"/>
      <dgm:spPr/>
      <dgm:t>
        <a:bodyPr/>
        <a:lstStyle/>
        <a:p>
          <a:endParaRPr lang="es-PE"/>
        </a:p>
      </dgm:t>
    </dgm:pt>
    <dgm:pt modelId="{1ADFA9B7-9BFD-49A9-B4A8-AE638E8BE67C}" type="pres">
      <dgm:prSet presAssocID="{8E4956DF-8A5A-44BE-8F44-24AC48141A94}" presName="connectorText" presStyleLbl="sibTrans2D1" presStyleIdx="1" presStyleCnt="5"/>
      <dgm:spPr/>
      <dgm:t>
        <a:bodyPr/>
        <a:lstStyle/>
        <a:p>
          <a:endParaRPr lang="es-PE"/>
        </a:p>
      </dgm:t>
    </dgm:pt>
    <dgm:pt modelId="{C6171ACB-6012-49DF-A989-79D5F0FAE9B1}" type="pres">
      <dgm:prSet presAssocID="{43EEC598-4699-410F-B803-71EBEB68EB81}" presName="node" presStyleLbl="node1" presStyleIdx="2" presStyleCnt="5" custScaleX="147083" custRadScaleRad="110095" custRadScaleInc="-18629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2410779-7DD5-4264-9897-619969E3733E}" type="pres">
      <dgm:prSet presAssocID="{52B20752-4FCA-42A5-B67B-3C02E60D7B0D}" presName="sibTrans" presStyleLbl="sibTrans2D1" presStyleIdx="2" presStyleCnt="5"/>
      <dgm:spPr/>
      <dgm:t>
        <a:bodyPr/>
        <a:lstStyle/>
        <a:p>
          <a:endParaRPr lang="es-PE"/>
        </a:p>
      </dgm:t>
    </dgm:pt>
    <dgm:pt modelId="{7ED9A56F-10C9-4EB4-B6F7-59291C98263B}" type="pres">
      <dgm:prSet presAssocID="{52B20752-4FCA-42A5-B67B-3C02E60D7B0D}" presName="connectorText" presStyleLbl="sibTrans2D1" presStyleIdx="2" presStyleCnt="5"/>
      <dgm:spPr/>
      <dgm:t>
        <a:bodyPr/>
        <a:lstStyle/>
        <a:p>
          <a:endParaRPr lang="es-PE"/>
        </a:p>
      </dgm:t>
    </dgm:pt>
    <dgm:pt modelId="{8BEB972D-6A1C-4745-A1C5-8F1AB7962C92}" type="pres">
      <dgm:prSet presAssocID="{74D477E0-D956-435D-80E4-103799510FE6}" presName="node" presStyleLbl="node1" presStyleIdx="3" presStyleCnt="5" custScaleX="147083" custRadScaleRad="106128" custRadScaleInc="1203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8446429-CAED-490B-B9FD-1224E2B163F1}" type="pres">
      <dgm:prSet presAssocID="{99215CB3-0861-4354-B158-6D91F0821964}" presName="sibTrans" presStyleLbl="sibTrans2D1" presStyleIdx="3" presStyleCnt="5"/>
      <dgm:spPr/>
      <dgm:t>
        <a:bodyPr/>
        <a:lstStyle/>
        <a:p>
          <a:endParaRPr lang="es-PE"/>
        </a:p>
      </dgm:t>
    </dgm:pt>
    <dgm:pt modelId="{AC0C15F1-589A-4C74-9AEF-FCD0B294E109}" type="pres">
      <dgm:prSet presAssocID="{99215CB3-0861-4354-B158-6D91F0821964}" presName="connectorText" presStyleLbl="sibTrans2D1" presStyleIdx="3" presStyleCnt="5"/>
      <dgm:spPr/>
      <dgm:t>
        <a:bodyPr/>
        <a:lstStyle/>
        <a:p>
          <a:endParaRPr lang="es-PE"/>
        </a:p>
      </dgm:t>
    </dgm:pt>
    <dgm:pt modelId="{5BFFCD0B-2EF6-42FE-AB58-CABAA6FE2779}" type="pres">
      <dgm:prSet presAssocID="{6B09C107-CE7F-44BD-82E7-55A18DE73150}" presName="node" presStyleLbl="node1" presStyleIdx="4" presStyleCnt="5" custScaleX="147083" custRadScaleRad="97427" custRadScaleInc="-1519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7037413-2DD4-42A1-A7E3-FFDA4A8CDD8A}" type="pres">
      <dgm:prSet presAssocID="{1A828E66-FEF8-4FE3-9099-48AD24758643}" presName="sibTrans" presStyleLbl="sibTrans2D1" presStyleIdx="4" presStyleCnt="5"/>
      <dgm:spPr/>
      <dgm:t>
        <a:bodyPr/>
        <a:lstStyle/>
        <a:p>
          <a:endParaRPr lang="es-PE"/>
        </a:p>
      </dgm:t>
    </dgm:pt>
    <dgm:pt modelId="{4FDB93E8-9BB7-4F4E-A167-A52AE4227EBD}" type="pres">
      <dgm:prSet presAssocID="{1A828E66-FEF8-4FE3-9099-48AD24758643}" presName="connectorText" presStyleLbl="sibTrans2D1" presStyleIdx="4" presStyleCnt="5"/>
      <dgm:spPr/>
      <dgm:t>
        <a:bodyPr/>
        <a:lstStyle/>
        <a:p>
          <a:endParaRPr lang="es-PE"/>
        </a:p>
      </dgm:t>
    </dgm:pt>
  </dgm:ptLst>
  <dgm:cxnLst>
    <dgm:cxn modelId="{B25CB0CD-696D-4142-819D-A0ACF9C0ECCF}" srcId="{A4964F9F-6203-4DB8-AA52-5B830A2B9E09}" destId="{74D477E0-D956-435D-80E4-103799510FE6}" srcOrd="3" destOrd="0" parTransId="{AE26A57F-281D-4C10-B6B6-17C306A5AC97}" sibTransId="{99215CB3-0861-4354-B158-6D91F0821964}"/>
    <dgm:cxn modelId="{787D92EE-B758-47B9-B9C2-C1D20A512DD1}" type="presOf" srcId="{1A828E66-FEF8-4FE3-9099-48AD24758643}" destId="{D7037413-2DD4-42A1-A7E3-FFDA4A8CDD8A}" srcOrd="0" destOrd="0" presId="urn:microsoft.com/office/officeart/2005/8/layout/cycle2"/>
    <dgm:cxn modelId="{CF5853B6-8993-44E5-89EC-63232F2D257E}" type="presOf" srcId="{52B20752-4FCA-42A5-B67B-3C02E60D7B0D}" destId="{7ED9A56F-10C9-4EB4-B6F7-59291C98263B}" srcOrd="1" destOrd="0" presId="urn:microsoft.com/office/officeart/2005/8/layout/cycle2"/>
    <dgm:cxn modelId="{DBAC12C9-F5A4-4BB9-A679-F54FA8DFEA11}" type="presOf" srcId="{99215CB3-0861-4354-B158-6D91F0821964}" destId="{AC0C15F1-589A-4C74-9AEF-FCD0B294E109}" srcOrd="1" destOrd="0" presId="urn:microsoft.com/office/officeart/2005/8/layout/cycle2"/>
    <dgm:cxn modelId="{9BB0E434-5337-42D8-9C19-0BEB77606259}" type="presOf" srcId="{52B20752-4FCA-42A5-B67B-3C02E60D7B0D}" destId="{E2410779-7DD5-4264-9897-619969E3733E}" srcOrd="0" destOrd="0" presId="urn:microsoft.com/office/officeart/2005/8/layout/cycle2"/>
    <dgm:cxn modelId="{0167832A-E378-4DA3-B626-D5BDD07FB818}" type="presOf" srcId="{25C75448-34CC-4287-926F-EC6F926C0215}" destId="{3B0B9DF5-126D-4A69-B61A-958A60411FE2}" srcOrd="0" destOrd="0" presId="urn:microsoft.com/office/officeart/2005/8/layout/cycle2"/>
    <dgm:cxn modelId="{84F71222-AB4A-40CE-9EE1-7D3775F2427C}" type="presOf" srcId="{6B09C107-CE7F-44BD-82E7-55A18DE73150}" destId="{5BFFCD0B-2EF6-42FE-AB58-CABAA6FE2779}" srcOrd="0" destOrd="0" presId="urn:microsoft.com/office/officeart/2005/8/layout/cycle2"/>
    <dgm:cxn modelId="{20CB46F5-BDF9-41C8-9A4C-00B4A4EB92A9}" type="presOf" srcId="{8E4956DF-8A5A-44BE-8F44-24AC48141A94}" destId="{272E834E-04A3-46BA-BD48-8CA97AE32F16}" srcOrd="0" destOrd="0" presId="urn:microsoft.com/office/officeart/2005/8/layout/cycle2"/>
    <dgm:cxn modelId="{E72EFC4D-0FCB-4074-B79A-354C3AD599F8}" type="presOf" srcId="{43EEC598-4699-410F-B803-71EBEB68EB81}" destId="{C6171ACB-6012-49DF-A989-79D5F0FAE9B1}" srcOrd="0" destOrd="0" presId="urn:microsoft.com/office/officeart/2005/8/layout/cycle2"/>
    <dgm:cxn modelId="{F8D74929-1E70-4C95-A945-5B4D28C7FEFA}" type="presOf" srcId="{4C2BAED5-D9BD-40B7-837D-B57EF5F31E51}" destId="{13ED1108-0D21-45C8-AC0E-FA0AFC7F1E1F}" srcOrd="1" destOrd="0" presId="urn:microsoft.com/office/officeart/2005/8/layout/cycle2"/>
    <dgm:cxn modelId="{C89D318E-2E51-4257-B0C8-21EE0A54E4ED}" type="presOf" srcId="{4C2BAED5-D9BD-40B7-837D-B57EF5F31E51}" destId="{7085E1C8-B6E9-433D-93C1-54BEC89CA226}" srcOrd="0" destOrd="0" presId="urn:microsoft.com/office/officeart/2005/8/layout/cycle2"/>
    <dgm:cxn modelId="{286933EB-A5F6-4295-8FEC-61D2F1CF3723}" srcId="{A4964F9F-6203-4DB8-AA52-5B830A2B9E09}" destId="{25C75448-34CC-4287-926F-EC6F926C0215}" srcOrd="1" destOrd="0" parTransId="{80202252-A7C7-4C51-BE2B-27719AB3DE9D}" sibTransId="{8E4956DF-8A5A-44BE-8F44-24AC48141A94}"/>
    <dgm:cxn modelId="{8BB5918B-2179-41C1-8348-9880310D5CFB}" srcId="{A4964F9F-6203-4DB8-AA52-5B830A2B9E09}" destId="{DC11DD75-D18E-4D4A-B08E-DFB5B0EF91CC}" srcOrd="0" destOrd="0" parTransId="{63A18D4A-A295-4700-971F-FD8573CE0F3F}" sibTransId="{4C2BAED5-D9BD-40B7-837D-B57EF5F31E51}"/>
    <dgm:cxn modelId="{7AC0469A-FF11-4553-BE4F-407DA2819467}" type="presOf" srcId="{1A828E66-FEF8-4FE3-9099-48AD24758643}" destId="{4FDB93E8-9BB7-4F4E-A167-A52AE4227EBD}" srcOrd="1" destOrd="0" presId="urn:microsoft.com/office/officeart/2005/8/layout/cycle2"/>
    <dgm:cxn modelId="{A1214BD4-6CBF-4BC1-965C-76181FD30228}" type="presOf" srcId="{99215CB3-0861-4354-B158-6D91F0821964}" destId="{E8446429-CAED-490B-B9FD-1224E2B163F1}" srcOrd="0" destOrd="0" presId="urn:microsoft.com/office/officeart/2005/8/layout/cycle2"/>
    <dgm:cxn modelId="{F1C4ACB5-661E-4DE5-9703-A634B948F80A}" type="presOf" srcId="{74D477E0-D956-435D-80E4-103799510FE6}" destId="{8BEB972D-6A1C-4745-A1C5-8F1AB7962C92}" srcOrd="0" destOrd="0" presId="urn:microsoft.com/office/officeart/2005/8/layout/cycle2"/>
    <dgm:cxn modelId="{CD152E55-13C5-416C-8425-73963704BD93}" type="presOf" srcId="{DC11DD75-D18E-4D4A-B08E-DFB5B0EF91CC}" destId="{691E8E22-79BB-4173-B08E-CED92B490F66}" srcOrd="0" destOrd="0" presId="urn:microsoft.com/office/officeart/2005/8/layout/cycle2"/>
    <dgm:cxn modelId="{42B630B7-1A2D-4E76-80F8-198D9F710850}" srcId="{A4964F9F-6203-4DB8-AA52-5B830A2B9E09}" destId="{43EEC598-4699-410F-B803-71EBEB68EB81}" srcOrd="2" destOrd="0" parTransId="{657935D3-65BF-4E3E-8F8A-5962EB26FD01}" sibTransId="{52B20752-4FCA-42A5-B67B-3C02E60D7B0D}"/>
    <dgm:cxn modelId="{D1082313-36F3-4E90-9AD5-E208638649E5}" type="presOf" srcId="{8E4956DF-8A5A-44BE-8F44-24AC48141A94}" destId="{1ADFA9B7-9BFD-49A9-B4A8-AE638E8BE67C}" srcOrd="1" destOrd="0" presId="urn:microsoft.com/office/officeart/2005/8/layout/cycle2"/>
    <dgm:cxn modelId="{8926D8FD-4C98-4EA4-8683-D10A901518BE}" srcId="{A4964F9F-6203-4DB8-AA52-5B830A2B9E09}" destId="{6B09C107-CE7F-44BD-82E7-55A18DE73150}" srcOrd="4" destOrd="0" parTransId="{A21F30F3-9B87-4162-9B9F-D824482EC96F}" sibTransId="{1A828E66-FEF8-4FE3-9099-48AD24758643}"/>
    <dgm:cxn modelId="{AA3EAF28-F826-4AA2-BB28-64A0C22A58FD}" type="presOf" srcId="{A4964F9F-6203-4DB8-AA52-5B830A2B9E09}" destId="{C9904FD2-8007-4874-803E-575B7B8DF19B}" srcOrd="0" destOrd="0" presId="urn:microsoft.com/office/officeart/2005/8/layout/cycle2"/>
    <dgm:cxn modelId="{6D552E2B-C5B9-4FBD-A4EB-57A0F36DF46E}" type="presParOf" srcId="{C9904FD2-8007-4874-803E-575B7B8DF19B}" destId="{691E8E22-79BB-4173-B08E-CED92B490F66}" srcOrd="0" destOrd="0" presId="urn:microsoft.com/office/officeart/2005/8/layout/cycle2"/>
    <dgm:cxn modelId="{950B1B72-E308-464B-8081-0EB7012B1E55}" type="presParOf" srcId="{C9904FD2-8007-4874-803E-575B7B8DF19B}" destId="{7085E1C8-B6E9-433D-93C1-54BEC89CA226}" srcOrd="1" destOrd="0" presId="urn:microsoft.com/office/officeart/2005/8/layout/cycle2"/>
    <dgm:cxn modelId="{35DD15A3-EC1B-443C-ADB6-263405B9EBCE}" type="presParOf" srcId="{7085E1C8-B6E9-433D-93C1-54BEC89CA226}" destId="{13ED1108-0D21-45C8-AC0E-FA0AFC7F1E1F}" srcOrd="0" destOrd="0" presId="urn:microsoft.com/office/officeart/2005/8/layout/cycle2"/>
    <dgm:cxn modelId="{4C2B1666-C1BE-4A9D-80FC-BE558619C3C8}" type="presParOf" srcId="{C9904FD2-8007-4874-803E-575B7B8DF19B}" destId="{3B0B9DF5-126D-4A69-B61A-958A60411FE2}" srcOrd="2" destOrd="0" presId="urn:microsoft.com/office/officeart/2005/8/layout/cycle2"/>
    <dgm:cxn modelId="{291D4219-D62C-4BB2-9D39-A6E90640E978}" type="presParOf" srcId="{C9904FD2-8007-4874-803E-575B7B8DF19B}" destId="{272E834E-04A3-46BA-BD48-8CA97AE32F16}" srcOrd="3" destOrd="0" presId="urn:microsoft.com/office/officeart/2005/8/layout/cycle2"/>
    <dgm:cxn modelId="{3AAA2993-01F6-49E2-9916-DA3AD98AB6C3}" type="presParOf" srcId="{272E834E-04A3-46BA-BD48-8CA97AE32F16}" destId="{1ADFA9B7-9BFD-49A9-B4A8-AE638E8BE67C}" srcOrd="0" destOrd="0" presId="urn:microsoft.com/office/officeart/2005/8/layout/cycle2"/>
    <dgm:cxn modelId="{AAB836D8-83AB-4CA9-AD72-7B0629BE6F9C}" type="presParOf" srcId="{C9904FD2-8007-4874-803E-575B7B8DF19B}" destId="{C6171ACB-6012-49DF-A989-79D5F0FAE9B1}" srcOrd="4" destOrd="0" presId="urn:microsoft.com/office/officeart/2005/8/layout/cycle2"/>
    <dgm:cxn modelId="{231B1C25-0410-489A-AF53-8B6422ABDDC1}" type="presParOf" srcId="{C9904FD2-8007-4874-803E-575B7B8DF19B}" destId="{E2410779-7DD5-4264-9897-619969E3733E}" srcOrd="5" destOrd="0" presId="urn:microsoft.com/office/officeart/2005/8/layout/cycle2"/>
    <dgm:cxn modelId="{84F4FE3D-E285-46EC-897A-B91A89B72171}" type="presParOf" srcId="{E2410779-7DD5-4264-9897-619969E3733E}" destId="{7ED9A56F-10C9-4EB4-B6F7-59291C98263B}" srcOrd="0" destOrd="0" presId="urn:microsoft.com/office/officeart/2005/8/layout/cycle2"/>
    <dgm:cxn modelId="{C3CF45D3-941F-4672-A480-FAEC5796A03E}" type="presParOf" srcId="{C9904FD2-8007-4874-803E-575B7B8DF19B}" destId="{8BEB972D-6A1C-4745-A1C5-8F1AB7962C92}" srcOrd="6" destOrd="0" presId="urn:microsoft.com/office/officeart/2005/8/layout/cycle2"/>
    <dgm:cxn modelId="{8B5563A8-7241-4CE6-B1A2-6397E288DD14}" type="presParOf" srcId="{C9904FD2-8007-4874-803E-575B7B8DF19B}" destId="{E8446429-CAED-490B-B9FD-1224E2B163F1}" srcOrd="7" destOrd="0" presId="urn:microsoft.com/office/officeart/2005/8/layout/cycle2"/>
    <dgm:cxn modelId="{647C73D8-C087-47DF-97EC-CA9E5DE2858E}" type="presParOf" srcId="{E8446429-CAED-490B-B9FD-1224E2B163F1}" destId="{AC0C15F1-589A-4C74-9AEF-FCD0B294E109}" srcOrd="0" destOrd="0" presId="urn:microsoft.com/office/officeart/2005/8/layout/cycle2"/>
    <dgm:cxn modelId="{38A88127-5B53-4E40-BE74-4E32B1531B23}" type="presParOf" srcId="{C9904FD2-8007-4874-803E-575B7B8DF19B}" destId="{5BFFCD0B-2EF6-42FE-AB58-CABAA6FE2779}" srcOrd="8" destOrd="0" presId="urn:microsoft.com/office/officeart/2005/8/layout/cycle2"/>
    <dgm:cxn modelId="{17ACC074-9971-48E2-92FC-3998B6ABB6F5}" type="presParOf" srcId="{C9904FD2-8007-4874-803E-575B7B8DF19B}" destId="{D7037413-2DD4-42A1-A7E3-FFDA4A8CDD8A}" srcOrd="9" destOrd="0" presId="urn:microsoft.com/office/officeart/2005/8/layout/cycle2"/>
    <dgm:cxn modelId="{2456EE6C-6460-4614-866C-C9D1FFE764FD}" type="presParOf" srcId="{D7037413-2DD4-42A1-A7E3-FFDA4A8CDD8A}" destId="{4FDB93E8-9BB7-4F4E-A167-A52AE4227EB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1E8E22-79BB-4173-B08E-CED92B490F66}">
      <dsp:nvSpPr>
        <dsp:cNvPr id="0" name=""/>
        <dsp:cNvSpPr/>
      </dsp:nvSpPr>
      <dsp:spPr>
        <a:xfrm>
          <a:off x="2497534" y="2625"/>
          <a:ext cx="2373410" cy="1613653"/>
        </a:xfrm>
        <a:prstGeom prst="ellipse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kern="1200" dirty="0" smtClean="0"/>
            <a:t>Escribir un nuevo test</a:t>
          </a:r>
          <a:endParaRPr lang="es-PE" sz="2400" kern="1200" dirty="0"/>
        </a:p>
      </dsp:txBody>
      <dsp:txXfrm>
        <a:off x="2845112" y="238939"/>
        <a:ext cx="1678254" cy="1141025"/>
      </dsp:txXfrm>
    </dsp:sp>
    <dsp:sp modelId="{7085E1C8-B6E9-433D-93C1-54BEC89CA226}">
      <dsp:nvSpPr>
        <dsp:cNvPr id="0" name=""/>
        <dsp:cNvSpPr/>
      </dsp:nvSpPr>
      <dsp:spPr>
        <a:xfrm rot="2379933">
          <a:off x="4500532" y="1343543"/>
          <a:ext cx="312409" cy="5446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2000" kern="1200"/>
        </a:p>
      </dsp:txBody>
      <dsp:txXfrm>
        <a:off x="4511320" y="1422553"/>
        <a:ext cx="218686" cy="326764"/>
      </dsp:txXfrm>
    </dsp:sp>
    <dsp:sp modelId="{3B0B9DF5-126D-4A69-B61A-958A60411FE2}">
      <dsp:nvSpPr>
        <dsp:cNvPr id="0" name=""/>
        <dsp:cNvSpPr/>
      </dsp:nvSpPr>
      <dsp:spPr>
        <a:xfrm>
          <a:off x="4456141" y="1626703"/>
          <a:ext cx="2373410" cy="1613653"/>
        </a:xfrm>
        <a:prstGeom prst="ellipse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500" kern="1200" dirty="0" smtClean="0"/>
            <a:t>Ejecutar los test y ver que fallen </a:t>
          </a:r>
          <a:endParaRPr lang="es-PE" sz="2500" kern="1200" dirty="0"/>
        </a:p>
      </dsp:txBody>
      <dsp:txXfrm>
        <a:off x="4803719" y="1863017"/>
        <a:ext cx="1678254" cy="1141025"/>
      </dsp:txXfrm>
    </dsp:sp>
    <dsp:sp modelId="{272E834E-04A3-46BA-BD48-8CA97AE32F16}">
      <dsp:nvSpPr>
        <dsp:cNvPr id="0" name=""/>
        <dsp:cNvSpPr/>
      </dsp:nvSpPr>
      <dsp:spPr>
        <a:xfrm rot="6079481">
          <a:off x="5298131" y="3204385"/>
          <a:ext cx="271608" cy="5446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2000" kern="1200"/>
        </a:p>
      </dsp:txBody>
      <dsp:txXfrm rot="10800000">
        <a:off x="5346872" y="3273359"/>
        <a:ext cx="190126" cy="326764"/>
      </dsp:txXfrm>
    </dsp:sp>
    <dsp:sp modelId="{C6171ACB-6012-49DF-A989-79D5F0FAE9B1}">
      <dsp:nvSpPr>
        <dsp:cNvPr id="0" name=""/>
        <dsp:cNvSpPr/>
      </dsp:nvSpPr>
      <dsp:spPr>
        <a:xfrm>
          <a:off x="4035300" y="3728095"/>
          <a:ext cx="2373410" cy="1613653"/>
        </a:xfrm>
        <a:prstGeom prst="ellipse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500" kern="1200" dirty="0" smtClean="0"/>
            <a:t>Escribir código que pase el test</a:t>
          </a:r>
          <a:endParaRPr lang="es-PE" sz="2500" kern="1200" dirty="0"/>
        </a:p>
      </dsp:txBody>
      <dsp:txXfrm>
        <a:off x="4382878" y="3964409"/>
        <a:ext cx="1678254" cy="1141025"/>
      </dsp:txXfrm>
    </dsp:sp>
    <dsp:sp modelId="{E2410779-7DD5-4264-9897-619969E3733E}">
      <dsp:nvSpPr>
        <dsp:cNvPr id="0" name=""/>
        <dsp:cNvSpPr/>
      </dsp:nvSpPr>
      <dsp:spPr>
        <a:xfrm rot="10800015">
          <a:off x="3601112" y="4262612"/>
          <a:ext cx="306826" cy="5446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2000" kern="1200"/>
        </a:p>
      </dsp:txBody>
      <dsp:txXfrm rot="10800000">
        <a:off x="3693160" y="4371534"/>
        <a:ext cx="214778" cy="326764"/>
      </dsp:txXfrm>
    </dsp:sp>
    <dsp:sp modelId="{8BEB972D-6A1C-4745-A1C5-8F1AB7962C92}">
      <dsp:nvSpPr>
        <dsp:cNvPr id="0" name=""/>
        <dsp:cNvSpPr/>
      </dsp:nvSpPr>
      <dsp:spPr>
        <a:xfrm>
          <a:off x="1082972" y="3728082"/>
          <a:ext cx="2373410" cy="1613653"/>
        </a:xfrm>
        <a:prstGeom prst="ellipse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500" kern="1200" dirty="0" smtClean="0"/>
            <a:t>Ejecutar los test y ver que pasen</a:t>
          </a:r>
          <a:endParaRPr lang="es-PE" sz="2500" kern="1200" dirty="0"/>
        </a:p>
      </dsp:txBody>
      <dsp:txXfrm>
        <a:off x="1430550" y="3964396"/>
        <a:ext cx="1678254" cy="1141025"/>
      </dsp:txXfrm>
    </dsp:sp>
    <dsp:sp modelId="{E8446429-CAED-490B-B9FD-1224E2B163F1}">
      <dsp:nvSpPr>
        <dsp:cNvPr id="0" name=""/>
        <dsp:cNvSpPr/>
      </dsp:nvSpPr>
      <dsp:spPr>
        <a:xfrm rot="15329094">
          <a:off x="1859447" y="3219598"/>
          <a:ext cx="280393" cy="5446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2000" kern="1200"/>
        </a:p>
      </dsp:txBody>
      <dsp:txXfrm rot="10800000">
        <a:off x="1912047" y="3369237"/>
        <a:ext cx="196275" cy="326764"/>
      </dsp:txXfrm>
    </dsp:sp>
    <dsp:sp modelId="{5BFFCD0B-2EF6-42FE-AB58-CABAA6FE2779}">
      <dsp:nvSpPr>
        <dsp:cNvPr id="0" name=""/>
        <dsp:cNvSpPr/>
      </dsp:nvSpPr>
      <dsp:spPr>
        <a:xfrm>
          <a:off x="538928" y="1626703"/>
          <a:ext cx="2373410" cy="1613653"/>
        </a:xfrm>
        <a:prstGeom prst="ellipse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500" kern="1200" dirty="0" err="1" smtClean="0"/>
            <a:t>Refactor</a:t>
          </a:r>
          <a:endParaRPr lang="es-PE" sz="2500" kern="1200" dirty="0"/>
        </a:p>
      </dsp:txBody>
      <dsp:txXfrm>
        <a:off x="886506" y="1863017"/>
        <a:ext cx="1678254" cy="1141025"/>
      </dsp:txXfrm>
    </dsp:sp>
    <dsp:sp modelId="{D7037413-2DD4-42A1-A7E3-FFDA4A8CDD8A}">
      <dsp:nvSpPr>
        <dsp:cNvPr id="0" name=""/>
        <dsp:cNvSpPr/>
      </dsp:nvSpPr>
      <dsp:spPr>
        <a:xfrm rot="19220067">
          <a:off x="2541925" y="1354830"/>
          <a:ext cx="312409" cy="5446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2000" kern="1200"/>
        </a:p>
      </dsp:txBody>
      <dsp:txXfrm>
        <a:off x="2552713" y="1493664"/>
        <a:ext cx="218686" cy="3267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31913-02B6-467D-B183-D787C0857BBF}" type="datetimeFigureOut">
              <a:rPr lang="es-PE" smtClean="0"/>
              <a:t>19/06/2013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14895-23C8-45AE-85D5-3B35E5980A6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9415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microsoft.com/en-us/projects/esm/nagappan_tdd.pdf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microsoft.com/en-us/groups/ese/nagappan_tdd.pdf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research.microsoft.com/en-us/projects/esm/nagappan_tdd.pdf" TargetMode="Externa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z="1200" dirty="0" smtClean="0"/>
              <a:t>Cuando todos los </a:t>
            </a:r>
            <a:r>
              <a:rPr lang="es-PE" sz="1200" dirty="0" err="1" smtClean="0"/>
              <a:t>tests</a:t>
            </a:r>
            <a:r>
              <a:rPr lang="es-PE" sz="1200" dirty="0" smtClean="0"/>
              <a:t> están pasando, podemos </a:t>
            </a:r>
            <a:r>
              <a:rPr lang="es-PE" sz="1200" dirty="0" err="1" smtClean="0"/>
              <a:t>refactorizar</a:t>
            </a:r>
            <a:r>
              <a:rPr lang="es-PE" sz="1200" dirty="0" smtClean="0"/>
              <a:t> el código sin preocuparnos de malograr nada.</a:t>
            </a:r>
          </a:p>
          <a:p>
            <a:r>
              <a:rPr lang="es-PE" sz="1200" dirty="0" smtClean="0"/>
              <a:t>Revisar el código y buscar </a:t>
            </a:r>
            <a:r>
              <a:rPr lang="es-PE" sz="1200" dirty="0" err="1" smtClean="0"/>
              <a:t>code</a:t>
            </a:r>
            <a:r>
              <a:rPr lang="es-PE" sz="1200" dirty="0" smtClean="0"/>
              <a:t> </a:t>
            </a:r>
            <a:r>
              <a:rPr lang="es-PE" sz="1200" dirty="0" err="1" smtClean="0"/>
              <a:t>smells</a:t>
            </a:r>
            <a:r>
              <a:rPr lang="es-PE" sz="1200" dirty="0" smtClean="0"/>
              <a:t> que podamos limpiar.</a:t>
            </a:r>
          </a:p>
          <a:p>
            <a:r>
              <a:rPr lang="es-PE" sz="1200" dirty="0" smtClean="0"/>
              <a:t>Trabajar en </a:t>
            </a:r>
            <a:r>
              <a:rPr lang="es-PE" sz="1200" dirty="0" err="1" smtClean="0"/>
              <a:t>refactorings</a:t>
            </a:r>
            <a:r>
              <a:rPr lang="es-PE" sz="1200" dirty="0" smtClean="0"/>
              <a:t> pequeños y ejecutar los </a:t>
            </a:r>
            <a:r>
              <a:rPr lang="es-PE" sz="1200" dirty="0" err="1" smtClean="0"/>
              <a:t>tests</a:t>
            </a:r>
            <a:r>
              <a:rPr lang="es-PE" sz="1200" dirty="0" smtClean="0"/>
              <a:t> luego de cada mejora.</a:t>
            </a:r>
          </a:p>
          <a:p>
            <a:r>
              <a:rPr lang="es-PE" sz="1200" dirty="0" smtClean="0"/>
              <a:t>Los </a:t>
            </a:r>
            <a:r>
              <a:rPr lang="es-PE" sz="1200" dirty="0" err="1" smtClean="0"/>
              <a:t>tests</a:t>
            </a:r>
            <a:r>
              <a:rPr lang="es-PE" sz="1200" dirty="0" smtClean="0"/>
              <a:t> siempre deben pasar.</a:t>
            </a:r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0504E-A398-466F-BEA7-CB196C14635F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73179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dirty="0" smtClean="0"/>
              <a:t>El código ya no es usado únicamente por nuestra aplicación sino también por los </a:t>
            </a:r>
            <a:r>
              <a:rPr lang="es-PE" sz="1200" dirty="0" err="1" smtClean="0"/>
              <a:t>tests</a:t>
            </a:r>
            <a:r>
              <a:rPr lang="es-PE" sz="1200" dirty="0" smtClean="0"/>
              <a:t>, lo que nos lleva  a tener que desacoplar debidamente nuestras clases, separar sus responsabilidades, </a:t>
            </a:r>
            <a:r>
              <a:rPr lang="es-PE" sz="1200" dirty="0" err="1" smtClean="0"/>
              <a:t>etc</a:t>
            </a:r>
            <a:r>
              <a:rPr lang="es-PE" sz="1200" dirty="0" smtClean="0"/>
              <a:t> </a:t>
            </a:r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searching the web for research I found a paper on the subject titled: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Realizing quality improvement through test driven development: results and experiences of four industrial teams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research used four projects in IBM and Microsoft each project two teams were chosen – one team developed using TDD while the other team did</a:t>
            </a:r>
          </a:p>
          <a:p>
            <a:endParaRPr lang="es-PE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Although Using TDD took more time (15%-35%) the defect density (defects per feature) decreased tremendously!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for example IBM Driver team that used TDD took 20% more time to code a certain feature it was well worth – they had 39% less defects then the team that finished before them, and in Microsoft’s teams the benefits are even greater</a:t>
            </a:r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 smtClean="0"/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95027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mtClean="0">
                <a:hlinkClick r:id="rId3"/>
              </a:rPr>
              <a:t>http://research.microsoft.com/en-us/groups/ese/nagappan_tdd.pdf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searching the web for research I found a paper on the subject titled: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Realizing quality improvement through test driven development: results and experiences of four industrial teams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research used four projects in IBM and Microsoft each project two teams were chosen – one team developed using TDD while the other team did</a:t>
            </a:r>
          </a:p>
          <a:p>
            <a:endParaRPr lang="es-PE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Although Using TDD took more time (15%-35%) the defect density (defects per feature) decreased tremendously!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for example IBM Driver team that used TDD took 20% more time to code a certain feature it was well worth – they had 39% less defects then the team that finished before them, and in Microsoft’s teams the benefits are even greater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0504E-A398-466F-BEA7-CB196C14635F}" type="slidenum">
              <a:rPr lang="es-PE" smtClean="0"/>
              <a:t>19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73179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0504E-A398-466F-BEA7-CB196C14635F}" type="slidenum">
              <a:rPr lang="es-PE" smtClean="0"/>
              <a:t>20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7317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Recordar que la pareja debe usar TDD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0504E-A398-466F-BEA7-CB196C14635F}" type="slidenum">
              <a:rPr lang="es-PE" smtClean="0"/>
              <a:t>21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73179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22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z="1200" dirty="0" smtClean="0">
                <a:solidFill>
                  <a:srgbClr val="FF0000"/>
                </a:solidFill>
              </a:rPr>
              <a:t>(No se puede escribir código de producción al menos que sea para hacer pasar un test )</a:t>
            </a:r>
          </a:p>
          <a:p>
            <a:r>
              <a:rPr lang="es-PE" sz="1200" dirty="0" smtClean="0"/>
              <a:t>Ejecutar la prueba y esperar que falle. Si no falla o falla de una forma diferente a la esperada, algo podría estar mal.</a:t>
            </a:r>
          </a:p>
          <a:p>
            <a:r>
              <a:rPr lang="es-PE" sz="1200" dirty="0" smtClean="0"/>
              <a:t>Comenzar escribiendo el test más simple posible pero que otorgue valor.</a:t>
            </a:r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z="1200" dirty="0" smtClean="0">
                <a:solidFill>
                  <a:srgbClr val="009A46"/>
                </a:solidFill>
              </a:rPr>
              <a:t>Escribir únicamente el código de producción que haga pasar el test.</a:t>
            </a:r>
          </a:p>
          <a:p>
            <a:r>
              <a:rPr lang="es-PE" sz="1200" dirty="0" smtClean="0"/>
              <a:t>No preocuparnos acerca del diseño o elegancia, únicamente en hacer pasar el test de la forma más rápida posible.  </a:t>
            </a:r>
          </a:p>
          <a:p>
            <a:r>
              <a:rPr lang="es-PE" sz="1200" dirty="0" smtClean="0"/>
              <a:t>Incluso podemos </a:t>
            </a:r>
            <a:r>
              <a:rPr lang="es-PE" sz="1200" dirty="0" err="1" smtClean="0"/>
              <a:t>hardcodear</a:t>
            </a:r>
            <a:r>
              <a:rPr lang="es-PE" sz="1200" dirty="0" smtClean="0"/>
              <a:t> el código en la respuesta, ya que el siguiente paso es el </a:t>
            </a:r>
            <a:r>
              <a:rPr lang="es-PE" sz="1200" dirty="0" err="1" smtClean="0"/>
              <a:t>refactor</a:t>
            </a:r>
            <a:r>
              <a:rPr lang="es-PE" sz="1200" dirty="0" smtClean="0"/>
              <a:t>.</a:t>
            </a:r>
          </a:p>
          <a:p>
            <a:r>
              <a:rPr lang="es-PE" sz="1200" dirty="0" smtClean="0"/>
              <a:t>Ejecutar todos los </a:t>
            </a:r>
            <a:r>
              <a:rPr lang="es-PE" sz="1200" dirty="0" err="1" smtClean="0"/>
              <a:t>tests</a:t>
            </a:r>
            <a:r>
              <a:rPr lang="es-PE" sz="1200" dirty="0" smtClean="0"/>
              <a:t> y ver que todos pasen.</a:t>
            </a:r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19/06/2013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19/06/2013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19/06/2013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19/06/2013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19/06/2013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19/06/2013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8" y="1535115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19/06/2013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19/06/2013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19/06/2013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3" y="273051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1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19/06/2013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19/06/2013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3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07CB568-C05F-482F-9F26-AA302B8892DF}" type="datetimeFigureOut">
              <a:rPr lang="es-ES" smtClean="0"/>
              <a:pPr/>
              <a:t>19/06/2013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60040" y="2060848"/>
            <a:ext cx="7772400" cy="1584327"/>
          </a:xfrm>
        </p:spPr>
        <p:txBody>
          <a:bodyPr/>
          <a:lstStyle/>
          <a:p>
            <a:r>
              <a:rPr lang="es-PE" sz="8000" b="1" dirty="0" smtClean="0"/>
              <a:t>Test </a:t>
            </a:r>
            <a:r>
              <a:rPr lang="es-PE" sz="8000" b="1" dirty="0" err="1" smtClean="0"/>
              <a:t>Driven</a:t>
            </a:r>
            <a:r>
              <a:rPr lang="es-PE" sz="8000" b="1" dirty="0" smtClean="0"/>
              <a:t> </a:t>
            </a:r>
            <a:r>
              <a:rPr lang="es-PE" sz="8000" b="1" dirty="0" err="1" smtClean="0"/>
              <a:t>Development</a:t>
            </a:r>
            <a:endParaRPr lang="es-ES" sz="8000" b="1" dirty="0"/>
          </a:p>
        </p:txBody>
      </p:sp>
      <p:sp>
        <p:nvSpPr>
          <p:cNvPr id="5" name="2 Subtítulo"/>
          <p:cNvSpPr txBox="1">
            <a:spLocks/>
          </p:cNvSpPr>
          <p:nvPr/>
        </p:nvSpPr>
        <p:spPr bwMode="auto">
          <a:xfrm>
            <a:off x="179512" y="5407164"/>
            <a:ext cx="3214709" cy="51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PE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Angel Núñez Salazar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715072" y="5157192"/>
            <a:ext cx="5105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Email: 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angel.nunez.salazar@gmail.com</a:t>
            </a:r>
            <a:endParaRPr lang="en-US" sz="2000" dirty="0">
              <a:solidFill>
                <a:srgbClr val="FFC000"/>
              </a:solidFill>
              <a:latin typeface="Trebuchet MS" pitchFamily="34" charset="0"/>
              <a:ea typeface="Calibri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Blog: </a:t>
            </a:r>
            <a:r>
              <a:rPr lang="en-US" sz="2000" dirty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http://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snahider.blogspot.com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Twitter: 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@</a:t>
            </a:r>
            <a:r>
              <a:rPr lang="en-US" sz="2000" dirty="0" err="1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snahider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399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41711" y="345397"/>
            <a:ext cx="8229600" cy="864095"/>
          </a:xfrm>
        </p:spPr>
        <p:txBody>
          <a:bodyPr/>
          <a:lstStyle/>
          <a:p>
            <a:r>
              <a:rPr lang="es-PE" sz="6000" dirty="0" smtClean="0">
                <a:solidFill>
                  <a:srgbClr val="009A46"/>
                </a:solidFill>
              </a:rPr>
              <a:t>Green (Hazlo Funcionar)</a:t>
            </a:r>
            <a:endParaRPr lang="es-PE" dirty="0">
              <a:solidFill>
                <a:srgbClr val="009A46"/>
              </a:solidFill>
            </a:endParaRPr>
          </a:p>
        </p:txBody>
      </p:sp>
      <p:sp>
        <p:nvSpPr>
          <p:cNvPr id="4" name="5 Marcador de contenido"/>
          <p:cNvSpPr txBox="1">
            <a:spLocks/>
          </p:cNvSpPr>
          <p:nvPr/>
        </p:nvSpPr>
        <p:spPr bwMode="auto">
          <a:xfrm>
            <a:off x="498902" y="1713548"/>
            <a:ext cx="7992888" cy="351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800" dirty="0" smtClean="0"/>
              <a:t>Escribir el código  del comportamiento que queremos agregar. Pero….</a:t>
            </a:r>
          </a:p>
          <a:p>
            <a:pPr marL="0" indent="0" algn="ctr">
              <a:buNone/>
            </a:pPr>
            <a:endParaRPr lang="es-PE" sz="2800" dirty="0" smtClean="0"/>
          </a:p>
          <a:p>
            <a:pPr marL="0" indent="0" algn="ctr">
              <a:buNone/>
            </a:pPr>
            <a:r>
              <a:rPr lang="es-PE" sz="2800" dirty="0" smtClean="0"/>
              <a:t>El </a:t>
            </a:r>
            <a:r>
              <a:rPr lang="es-PE" dirty="0" smtClean="0"/>
              <a:t>CÓDIGO </a:t>
            </a:r>
            <a:r>
              <a:rPr lang="es-PE" sz="2800" dirty="0" smtClean="0"/>
              <a:t>debe ser el </a:t>
            </a:r>
            <a:r>
              <a:rPr lang="es-PE" dirty="0" smtClean="0"/>
              <a:t>MAS SIMPLE POSIBLE </a:t>
            </a:r>
            <a:r>
              <a:rPr lang="es-PE" sz="2800" dirty="0" smtClean="0"/>
              <a:t>que haga pasar la prueba. </a:t>
            </a:r>
          </a:p>
          <a:p>
            <a:pPr marL="0" indent="0" algn="ctr">
              <a:buNone/>
            </a:pPr>
            <a:r>
              <a:rPr lang="es-PE" sz="2800" dirty="0" smtClean="0"/>
              <a:t>Intentar pasar la prueba de la manera más rápida.</a:t>
            </a:r>
          </a:p>
          <a:p>
            <a:pPr marL="0" indent="0" algn="ctr">
              <a:buNone/>
            </a:pPr>
            <a:endParaRPr lang="es-PE" sz="2800" dirty="0" smtClean="0"/>
          </a:p>
          <a:p>
            <a:pPr marL="0" indent="0" algn="ctr">
              <a:buNone/>
            </a:pPr>
            <a:r>
              <a:rPr lang="es-PE" sz="2800" dirty="0" smtClean="0"/>
              <a:t>TODAS las pruebas pasan.</a:t>
            </a:r>
          </a:p>
        </p:txBody>
      </p:sp>
    </p:spTree>
    <p:extLst>
      <p:ext uri="{BB962C8B-B14F-4D97-AF65-F5344CB8AC3E}">
        <p14:creationId xmlns:p14="http://schemas.microsoft.com/office/powerpoint/2010/main" val="272976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41711" y="548680"/>
            <a:ext cx="8229600" cy="864095"/>
          </a:xfrm>
        </p:spPr>
        <p:txBody>
          <a:bodyPr/>
          <a:lstStyle/>
          <a:p>
            <a:r>
              <a:rPr lang="es-PE" sz="6000" dirty="0" err="1" smtClean="0">
                <a:solidFill>
                  <a:srgbClr val="FFC000"/>
                </a:solidFill>
              </a:rPr>
              <a:t>Refactor</a:t>
            </a:r>
            <a:r>
              <a:rPr lang="es-PE" sz="6000" dirty="0" smtClean="0">
                <a:solidFill>
                  <a:srgbClr val="FFC000"/>
                </a:solidFill>
              </a:rPr>
              <a:t> (Mejóralo)</a:t>
            </a:r>
            <a:endParaRPr lang="es-PE" dirty="0">
              <a:solidFill>
                <a:srgbClr val="FFC000"/>
              </a:solidFill>
            </a:endParaRPr>
          </a:p>
        </p:txBody>
      </p:sp>
      <p:sp>
        <p:nvSpPr>
          <p:cNvPr id="4" name="5 Marcador de contenido"/>
          <p:cNvSpPr txBox="1">
            <a:spLocks/>
          </p:cNvSpPr>
          <p:nvPr/>
        </p:nvSpPr>
        <p:spPr bwMode="auto">
          <a:xfrm>
            <a:off x="498902" y="1785556"/>
            <a:ext cx="7992888" cy="3587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800" dirty="0" smtClean="0"/>
              <a:t>Mejorar  el </a:t>
            </a:r>
            <a:r>
              <a:rPr lang="es-PE" sz="4000" dirty="0" smtClean="0">
                <a:solidFill>
                  <a:srgbClr val="EE0000"/>
                </a:solidFill>
              </a:rPr>
              <a:t>DISEÑO</a:t>
            </a:r>
            <a:r>
              <a:rPr lang="es-PE" sz="4000" dirty="0" smtClean="0"/>
              <a:t> </a:t>
            </a:r>
            <a:r>
              <a:rPr lang="es-PE" sz="2800" dirty="0" smtClean="0"/>
              <a:t>tanto del código de producción como de los </a:t>
            </a:r>
            <a:r>
              <a:rPr lang="es-PE" sz="2800" dirty="0" err="1" smtClean="0"/>
              <a:t>tests</a:t>
            </a:r>
            <a:r>
              <a:rPr lang="es-PE" sz="2800" dirty="0" smtClean="0"/>
              <a:t>.</a:t>
            </a:r>
          </a:p>
          <a:p>
            <a:pPr marL="0" indent="0" algn="ctr">
              <a:buNone/>
            </a:pPr>
            <a:endParaRPr lang="es-PE" sz="2800" dirty="0" smtClean="0"/>
          </a:p>
          <a:p>
            <a:pPr marL="0" indent="0" algn="ctr">
              <a:buNone/>
            </a:pPr>
            <a:r>
              <a:rPr lang="es-PE" sz="2800" dirty="0" err="1" smtClean="0"/>
              <a:t>Refactor</a:t>
            </a:r>
            <a:r>
              <a:rPr lang="es-PE" sz="2800" dirty="0" smtClean="0"/>
              <a:t> significa mejorar el diseño del código sin alterar  su comportamiento.</a:t>
            </a:r>
          </a:p>
          <a:p>
            <a:pPr marL="0" indent="0" algn="ctr">
              <a:buNone/>
            </a:pPr>
            <a:endParaRPr lang="es-PE" sz="2800" dirty="0" smtClean="0"/>
          </a:p>
          <a:p>
            <a:pPr marL="0" indent="0" algn="ctr">
              <a:buNone/>
            </a:pPr>
            <a:r>
              <a:rPr lang="es-PE" sz="2800" dirty="0" smtClean="0"/>
              <a:t>TODAS las pruebas pasan.</a:t>
            </a:r>
          </a:p>
        </p:txBody>
      </p:sp>
    </p:spTree>
    <p:extLst>
      <p:ext uri="{BB962C8B-B14F-4D97-AF65-F5344CB8AC3E}">
        <p14:creationId xmlns:p14="http://schemas.microsoft.com/office/powerpoint/2010/main" val="141367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18864" y="476672"/>
            <a:ext cx="8229600" cy="864095"/>
          </a:xfrm>
        </p:spPr>
        <p:txBody>
          <a:bodyPr/>
          <a:lstStyle/>
          <a:p>
            <a:r>
              <a:rPr lang="es-PE" sz="6000" dirty="0" smtClean="0">
                <a:solidFill>
                  <a:srgbClr val="00B0F0"/>
                </a:solidFill>
              </a:rPr>
              <a:t>Repetir el Ciclo</a:t>
            </a:r>
            <a:endParaRPr lang="es-PE" dirty="0">
              <a:solidFill>
                <a:srgbClr val="00B0F0"/>
              </a:solidFill>
            </a:endParaRPr>
          </a:p>
        </p:txBody>
      </p:sp>
      <p:sp>
        <p:nvSpPr>
          <p:cNvPr id="4" name="5 Marcador de contenido"/>
          <p:cNvSpPr txBox="1">
            <a:spLocks/>
          </p:cNvSpPr>
          <p:nvPr/>
        </p:nvSpPr>
        <p:spPr bwMode="auto">
          <a:xfrm>
            <a:off x="576055" y="1556792"/>
            <a:ext cx="7992888" cy="381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800" dirty="0" smtClean="0"/>
              <a:t>Cuando estemos listo para agregar un nuevo comportamiento, comenzar el ciclo nuevamente.</a:t>
            </a:r>
          </a:p>
          <a:p>
            <a:pPr marL="0" indent="0" algn="ctr">
              <a:buNone/>
            </a:pPr>
            <a:endParaRPr lang="es-PE" sz="2800" dirty="0" smtClean="0"/>
          </a:p>
          <a:p>
            <a:pPr marL="0" indent="0" algn="ctr">
              <a:buNone/>
            </a:pPr>
            <a:r>
              <a:rPr lang="es-PE" sz="2800" dirty="0" smtClean="0"/>
              <a:t>Estos ciclos deben ser muy pequeños y rápidos para obtener el </a:t>
            </a:r>
            <a:r>
              <a:rPr lang="es-PE" sz="2800" dirty="0" err="1" smtClean="0"/>
              <a:t>feedback</a:t>
            </a:r>
            <a:r>
              <a:rPr lang="es-PE" sz="2800" dirty="0" smtClean="0"/>
              <a:t> inmediato el código.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s-PE" sz="2800" dirty="0"/>
              <a:t>Cada vez que se termine un ciclo, estamos agregando un pequeña porción de un código bien probado y bien diseñado</a:t>
            </a:r>
            <a:r>
              <a:rPr lang="es-PE" sz="2800" dirty="0" smtClean="0"/>
              <a:t>. (</a:t>
            </a:r>
            <a:r>
              <a:rPr lang="es-PE" sz="2800" dirty="0" err="1" smtClean="0"/>
              <a:t>Evolutionary</a:t>
            </a:r>
            <a:r>
              <a:rPr lang="es-PE" sz="2800" dirty="0" smtClean="0"/>
              <a:t> </a:t>
            </a:r>
            <a:r>
              <a:rPr lang="es-PE" sz="2800" dirty="0" err="1" smtClean="0"/>
              <a:t>Design</a:t>
            </a:r>
            <a:r>
              <a:rPr lang="es-PE" sz="2800" dirty="0" smtClean="0"/>
              <a:t>)</a:t>
            </a:r>
            <a:endParaRPr lang="es-PE" sz="2800" dirty="0"/>
          </a:p>
          <a:p>
            <a:pPr marL="0" indent="0" algn="ctr">
              <a:buNone/>
            </a:pPr>
            <a:endParaRPr lang="es-PE" sz="2800" dirty="0" smtClean="0"/>
          </a:p>
          <a:p>
            <a:pPr marL="0" indent="0" algn="ctr">
              <a:buNone/>
            </a:pP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322812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720080"/>
          </a:xfrm>
        </p:spPr>
        <p:txBody>
          <a:bodyPr/>
          <a:lstStyle/>
          <a:p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Ejercicio: </a:t>
            </a:r>
            <a:r>
              <a:rPr lang="es-PE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Roman</a:t>
            </a:r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PE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Numerals</a:t>
            </a:r>
            <a:endParaRPr lang="es-PE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623689" y="2969242"/>
            <a:ext cx="7980759" cy="2592288"/>
          </a:xfrm>
        </p:spPr>
        <p:txBody>
          <a:bodyPr/>
          <a:lstStyle/>
          <a:p>
            <a:pPr>
              <a:lnSpc>
                <a:spcPts val="4500"/>
              </a:lnSpc>
              <a:buSzPct val="150000"/>
              <a:buFontTx/>
              <a:buChar char="-"/>
            </a:pPr>
            <a:r>
              <a:rPr lang="nn-NO" sz="2400" dirty="0"/>
              <a:t>1 –&gt; </a:t>
            </a:r>
            <a:r>
              <a:rPr lang="nn-NO" sz="2400" dirty="0" smtClean="0"/>
              <a:t>I</a:t>
            </a:r>
          </a:p>
          <a:p>
            <a:pPr>
              <a:lnSpc>
                <a:spcPts val="4500"/>
              </a:lnSpc>
              <a:buSzPct val="150000"/>
              <a:buFontTx/>
              <a:buChar char="-"/>
            </a:pPr>
            <a:r>
              <a:rPr lang="nn-NO" sz="2400" dirty="0"/>
              <a:t>7 –&gt; </a:t>
            </a:r>
            <a:r>
              <a:rPr lang="nn-NO" sz="2400" dirty="0" smtClean="0"/>
              <a:t>VII</a:t>
            </a:r>
          </a:p>
          <a:p>
            <a:pPr>
              <a:lnSpc>
                <a:spcPts val="4500"/>
              </a:lnSpc>
              <a:buSzPct val="150000"/>
              <a:buFontTx/>
              <a:buChar char="-"/>
            </a:pPr>
            <a:r>
              <a:rPr lang="nn-NO" sz="2400" dirty="0" smtClean="0"/>
              <a:t>10 </a:t>
            </a:r>
            <a:r>
              <a:rPr lang="nn-NO" sz="2400" dirty="0"/>
              <a:t>–&gt; </a:t>
            </a:r>
            <a:r>
              <a:rPr lang="nn-NO" sz="2400" dirty="0" smtClean="0"/>
              <a:t>X</a:t>
            </a:r>
          </a:p>
          <a:p>
            <a:pPr>
              <a:lnSpc>
                <a:spcPts val="4500"/>
              </a:lnSpc>
              <a:buSzPct val="150000"/>
              <a:buFontTx/>
              <a:buChar char="-"/>
            </a:pPr>
            <a:r>
              <a:rPr lang="nn-NO" sz="2400" dirty="0" smtClean="0"/>
              <a:t>45 -&gt; LV</a:t>
            </a:r>
          </a:p>
        </p:txBody>
      </p:sp>
      <p:sp>
        <p:nvSpPr>
          <p:cNvPr id="3" name="2 Rectángulo"/>
          <p:cNvSpPr/>
          <p:nvPr/>
        </p:nvSpPr>
        <p:spPr>
          <a:xfrm>
            <a:off x="395536" y="2288795"/>
            <a:ext cx="8496944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500"/>
              </a:lnSpc>
              <a:buSzPct val="150000"/>
            </a:pPr>
            <a:r>
              <a:rPr lang="es-PE" sz="2400" dirty="0" smtClean="0"/>
              <a:t>Escribir una función que convierta un número arábico a romano.</a:t>
            </a:r>
            <a:endParaRPr lang="es-PE" sz="2400" dirty="0">
              <a:cs typeface="Arial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395536" y="1683790"/>
            <a:ext cx="8496944" cy="619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500"/>
              </a:lnSpc>
              <a:buSzPct val="150000"/>
            </a:pPr>
            <a:r>
              <a:rPr lang="es-PE" sz="2800" b="1" dirty="0" smtClean="0">
                <a:solidFill>
                  <a:srgbClr val="FFC000"/>
                </a:solidFill>
              </a:rPr>
              <a:t>Descripción</a:t>
            </a:r>
            <a:endParaRPr lang="es-PE" sz="2800" b="1" dirty="0">
              <a:solidFill>
                <a:srgbClr val="FFC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18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contenido"/>
          <p:cNvSpPr txBox="1">
            <a:spLocks/>
          </p:cNvSpPr>
          <p:nvPr/>
        </p:nvSpPr>
        <p:spPr bwMode="auto">
          <a:xfrm>
            <a:off x="529208" y="2924944"/>
            <a:ext cx="7992888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4000" dirty="0" smtClean="0"/>
              <a:t>TDD </a:t>
            </a:r>
            <a:r>
              <a:rPr lang="es-PE" sz="4000" dirty="0" smtClean="0">
                <a:solidFill>
                  <a:srgbClr val="FF0000"/>
                </a:solidFill>
              </a:rPr>
              <a:t>no trata sobre pruebas</a:t>
            </a:r>
            <a:r>
              <a:rPr lang="es-PE" sz="4000" dirty="0" smtClean="0"/>
              <a:t>, sino sobre diseño</a:t>
            </a:r>
          </a:p>
        </p:txBody>
      </p:sp>
    </p:spTree>
    <p:extLst>
      <p:ext uri="{BB962C8B-B14F-4D97-AF65-F5344CB8AC3E}">
        <p14:creationId xmlns:p14="http://schemas.microsoft.com/office/powerpoint/2010/main" val="304145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18864" y="44624"/>
            <a:ext cx="8229600" cy="1143000"/>
          </a:xfrm>
        </p:spPr>
        <p:txBody>
          <a:bodyPr/>
          <a:lstStyle/>
          <a:p>
            <a:r>
              <a:rPr lang="es-PE" dirty="0">
                <a:solidFill>
                  <a:srgbClr val="FFC000"/>
                </a:solidFill>
              </a:rPr>
              <a:t>¿Porqué ayuda al diseño?</a:t>
            </a:r>
          </a:p>
        </p:txBody>
      </p:sp>
      <p:sp>
        <p:nvSpPr>
          <p:cNvPr id="6" name="5 Marcador de contenido"/>
          <p:cNvSpPr txBox="1">
            <a:spLocks/>
          </p:cNvSpPr>
          <p:nvPr/>
        </p:nvSpPr>
        <p:spPr bwMode="auto">
          <a:xfrm>
            <a:off x="611560" y="1148858"/>
            <a:ext cx="7992888" cy="5304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800" dirty="0" smtClean="0"/>
              <a:t>Cuando escribimos el test primero estamos obligando a nuestro código a ser «</a:t>
            </a:r>
            <a:r>
              <a:rPr lang="es-PE" sz="2800" dirty="0" err="1" smtClean="0"/>
              <a:t>testable</a:t>
            </a:r>
            <a:r>
              <a:rPr lang="es-PE" sz="2800" dirty="0" smtClean="0"/>
              <a:t>».</a:t>
            </a:r>
          </a:p>
          <a:p>
            <a:endParaRPr lang="es-PE" sz="2800" dirty="0" smtClean="0"/>
          </a:p>
          <a:p>
            <a:r>
              <a:rPr lang="es-PE" sz="2800" dirty="0" smtClean="0"/>
              <a:t>A través de las pruebas representamos cómo queremos que se vea el API pública del código.</a:t>
            </a:r>
          </a:p>
          <a:p>
            <a:endParaRPr lang="es-PE" sz="2800" dirty="0" smtClean="0"/>
          </a:p>
          <a:p>
            <a:r>
              <a:rPr lang="es-PE" sz="2800" dirty="0" smtClean="0"/>
              <a:t>El </a:t>
            </a:r>
            <a:r>
              <a:rPr lang="es-PE" sz="2800" dirty="0" err="1" smtClean="0"/>
              <a:t>refactoring</a:t>
            </a:r>
            <a:r>
              <a:rPr lang="es-PE" sz="2800" dirty="0" smtClean="0"/>
              <a:t> </a:t>
            </a:r>
            <a:r>
              <a:rPr lang="en-US" sz="2800" dirty="0" err="1" smtClean="0"/>
              <a:t>es</a:t>
            </a:r>
            <a:r>
              <a:rPr lang="en-US" sz="2800" dirty="0" smtClean="0"/>
              <a:t> un </a:t>
            </a:r>
            <a:r>
              <a:rPr lang="en-US" sz="2800" dirty="0" err="1" smtClean="0"/>
              <a:t>paso</a:t>
            </a:r>
            <a:r>
              <a:rPr lang="en-US" sz="2800" dirty="0" smtClean="0"/>
              <a:t> </a:t>
            </a:r>
            <a:r>
              <a:rPr lang="en-US" sz="2800" dirty="0" err="1" smtClean="0"/>
              <a:t>crítico</a:t>
            </a:r>
            <a:r>
              <a:rPr lang="en-US" sz="2800" dirty="0" smtClean="0"/>
              <a:t> del </a:t>
            </a:r>
            <a:r>
              <a:rPr lang="en-US" sz="2800" dirty="0" err="1" smtClean="0"/>
              <a:t>flujo</a:t>
            </a:r>
            <a:r>
              <a:rPr lang="en-US" sz="2800" dirty="0" smtClean="0"/>
              <a:t> </a:t>
            </a:r>
            <a:r>
              <a:rPr lang="en-US" sz="2800" dirty="0" err="1" smtClean="0"/>
              <a:t>que</a:t>
            </a:r>
            <a:r>
              <a:rPr lang="en-US" sz="2800" dirty="0" smtClean="0"/>
              <a:t> </a:t>
            </a:r>
            <a:r>
              <a:rPr lang="es-PE" sz="2800" dirty="0" smtClean="0"/>
              <a:t>nos permite mejorar el código.</a:t>
            </a:r>
          </a:p>
          <a:p>
            <a:endParaRPr lang="es-PE" sz="2800" dirty="0" smtClean="0"/>
          </a:p>
          <a:p>
            <a:r>
              <a:rPr lang="es-PE" sz="2800" dirty="0" smtClean="0"/>
              <a:t>En ningún momento tenemos miedo de </a:t>
            </a:r>
            <a:r>
              <a:rPr lang="es-PE" sz="2800" dirty="0" err="1" smtClean="0"/>
              <a:t>refactorizar</a:t>
            </a:r>
            <a:r>
              <a:rPr lang="es-PE" sz="2800" dirty="0" smtClean="0"/>
              <a:t> ya que existen pruebas que respaldan el código.</a:t>
            </a:r>
          </a:p>
          <a:p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160189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18864" y="404664"/>
            <a:ext cx="8229600" cy="936104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¿ Realmente Sirve ?</a:t>
            </a:r>
            <a:endParaRPr lang="es-PE" dirty="0">
              <a:solidFill>
                <a:srgbClr val="00823B"/>
              </a:solidFill>
            </a:endParaRPr>
          </a:p>
        </p:txBody>
      </p:sp>
      <p:pic>
        <p:nvPicPr>
          <p:cNvPr id="2050" name="Picture 2" descr="http://lh5.ggpht.com/_xBtHhN4kUkQ/Sa-oF2fG0tI/AAAAAAAACsk/vLaVJ_6MSzg/image14.png?imgmax=8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780" y="1522277"/>
            <a:ext cx="7143768" cy="3850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882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Título"/>
          <p:cNvSpPr>
            <a:spLocks noGrp="1"/>
          </p:cNvSpPr>
          <p:nvPr>
            <p:ph type="title"/>
          </p:nvPr>
        </p:nvSpPr>
        <p:spPr>
          <a:xfrm>
            <a:off x="483459" y="260648"/>
            <a:ext cx="8229600" cy="1224136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IBM y Microsoft – Case of </a:t>
            </a:r>
            <a:r>
              <a:rPr lang="es-PE" dirty="0" err="1" smtClean="0">
                <a:solidFill>
                  <a:srgbClr val="00823B"/>
                </a:solidFill>
              </a:rPr>
              <a:t>Study</a:t>
            </a:r>
            <a:endParaRPr lang="es-PE" dirty="0">
              <a:solidFill>
                <a:srgbClr val="00823B"/>
              </a:solidFill>
            </a:endParaRPr>
          </a:p>
        </p:txBody>
      </p:sp>
      <p:graphicFrame>
        <p:nvGraphicFramePr>
          <p:cNvPr id="7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6269084"/>
              </p:ext>
            </p:extLst>
          </p:nvPr>
        </p:nvGraphicFramePr>
        <p:xfrm>
          <a:off x="179512" y="1556792"/>
          <a:ext cx="8784976" cy="45744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7 CuadroTexto"/>
          <p:cNvSpPr txBox="1"/>
          <p:nvPr/>
        </p:nvSpPr>
        <p:spPr>
          <a:xfrm>
            <a:off x="1537642" y="4941168"/>
            <a:ext cx="838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MS: VS</a:t>
            </a:r>
            <a:endParaRPr lang="es-PE" dirty="0"/>
          </a:p>
        </p:txBody>
      </p:sp>
      <p:sp>
        <p:nvSpPr>
          <p:cNvPr id="9" name="8 CuadroTexto"/>
          <p:cNvSpPr txBox="1"/>
          <p:nvPr/>
        </p:nvSpPr>
        <p:spPr>
          <a:xfrm>
            <a:off x="3365558" y="4941168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MS: MSN</a:t>
            </a:r>
            <a:endParaRPr lang="es-PE" dirty="0"/>
          </a:p>
        </p:txBody>
      </p:sp>
      <p:sp>
        <p:nvSpPr>
          <p:cNvPr id="10" name="9 CuadroTexto"/>
          <p:cNvSpPr txBox="1"/>
          <p:nvPr/>
        </p:nvSpPr>
        <p:spPr>
          <a:xfrm>
            <a:off x="5148064" y="4941168"/>
            <a:ext cx="1478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MS: Windows</a:t>
            </a:r>
            <a:endParaRPr lang="es-PE" dirty="0"/>
          </a:p>
        </p:txBody>
      </p:sp>
      <p:sp>
        <p:nvSpPr>
          <p:cNvPr id="11" name="10 CuadroTexto"/>
          <p:cNvSpPr txBox="1"/>
          <p:nvPr/>
        </p:nvSpPr>
        <p:spPr>
          <a:xfrm>
            <a:off x="7164288" y="4941168"/>
            <a:ext cx="13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IBM: Drivers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0842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18864" y="188640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¿ Realmente Sirve ?</a:t>
            </a:r>
            <a:endParaRPr lang="es-PE" dirty="0">
              <a:solidFill>
                <a:srgbClr val="00823B"/>
              </a:solidFill>
            </a:endParaRPr>
          </a:p>
        </p:txBody>
      </p:sp>
      <p:graphicFrame>
        <p:nvGraphicFramePr>
          <p:cNvPr id="7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4300816"/>
              </p:ext>
            </p:extLst>
          </p:nvPr>
        </p:nvGraphicFramePr>
        <p:xfrm>
          <a:off x="179512" y="1340768"/>
          <a:ext cx="8784976" cy="45744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1 CuadroTexto"/>
          <p:cNvSpPr txBox="1"/>
          <p:nvPr/>
        </p:nvSpPr>
        <p:spPr>
          <a:xfrm>
            <a:off x="1043608" y="5798914"/>
            <a:ext cx="838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MS: VS</a:t>
            </a:r>
            <a:endParaRPr lang="es-PE" dirty="0"/>
          </a:p>
        </p:txBody>
      </p:sp>
      <p:sp>
        <p:nvSpPr>
          <p:cNvPr id="6" name="5 CuadroTexto"/>
          <p:cNvSpPr txBox="1"/>
          <p:nvPr/>
        </p:nvSpPr>
        <p:spPr>
          <a:xfrm>
            <a:off x="2279792" y="5798914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MS: MSN</a:t>
            </a:r>
            <a:endParaRPr lang="es-PE" dirty="0"/>
          </a:p>
        </p:txBody>
      </p:sp>
      <p:sp>
        <p:nvSpPr>
          <p:cNvPr id="8" name="7 CuadroTexto"/>
          <p:cNvSpPr txBox="1"/>
          <p:nvPr/>
        </p:nvSpPr>
        <p:spPr>
          <a:xfrm>
            <a:off x="3347864" y="5795972"/>
            <a:ext cx="1478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MS: Windows</a:t>
            </a:r>
            <a:endParaRPr lang="es-PE" dirty="0"/>
          </a:p>
        </p:txBody>
      </p:sp>
      <p:sp>
        <p:nvSpPr>
          <p:cNvPr id="9" name="8 CuadroTexto"/>
          <p:cNvSpPr txBox="1"/>
          <p:nvPr/>
        </p:nvSpPr>
        <p:spPr>
          <a:xfrm>
            <a:off x="4788024" y="5798914"/>
            <a:ext cx="13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IBM: Drivers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8716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67544" y="216350"/>
            <a:ext cx="8229600" cy="720080"/>
          </a:xfrm>
        </p:spPr>
        <p:txBody>
          <a:bodyPr/>
          <a:lstStyle/>
          <a:p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Ejercicio: </a:t>
            </a:r>
            <a:r>
              <a:rPr lang="es-PE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Tennis</a:t>
            </a:r>
            <a:endParaRPr lang="es-PE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623689" y="2276872"/>
            <a:ext cx="7980759" cy="3816424"/>
          </a:xfrm>
        </p:spPr>
        <p:txBody>
          <a:bodyPr/>
          <a:lstStyle/>
          <a:p>
            <a:pPr>
              <a:lnSpc>
                <a:spcPts val="4500"/>
              </a:lnSpc>
              <a:buSzPct val="150000"/>
              <a:buFontTx/>
              <a:buChar char="-"/>
            </a:pPr>
            <a:r>
              <a:rPr lang="es-PE" sz="2400" dirty="0" smtClean="0">
                <a:cs typeface="Arial" pitchFamily="34" charset="0"/>
              </a:rPr>
              <a:t>Cada jugador comienza con 0 y va ganando puntos en la secuencia: 0 – 15 – 30 - 40.</a:t>
            </a:r>
          </a:p>
          <a:p>
            <a:pPr>
              <a:lnSpc>
                <a:spcPts val="4500"/>
              </a:lnSpc>
              <a:buSzPct val="150000"/>
              <a:buFontTx/>
              <a:buChar char="-"/>
            </a:pPr>
            <a:r>
              <a:rPr lang="es-PE" sz="2400" dirty="0" smtClean="0">
                <a:cs typeface="Arial" pitchFamily="34" charset="0"/>
              </a:rPr>
              <a:t>Si un jugador tiene 40 y anota nuevamente, gana!!.</a:t>
            </a:r>
          </a:p>
          <a:p>
            <a:pPr>
              <a:lnSpc>
                <a:spcPts val="4500"/>
              </a:lnSpc>
              <a:buSzPct val="150000"/>
              <a:buFontTx/>
              <a:buChar char="-"/>
            </a:pPr>
            <a:r>
              <a:rPr lang="es-PE" sz="2400" dirty="0" smtClean="0">
                <a:cs typeface="Arial" pitchFamily="34" charset="0"/>
              </a:rPr>
              <a:t>Si 2 jugadores tienen  40  es un "</a:t>
            </a:r>
            <a:r>
              <a:rPr lang="es-PE" sz="2400" dirty="0" err="1" smtClean="0">
                <a:cs typeface="Arial" pitchFamily="34" charset="0"/>
              </a:rPr>
              <a:t>deuce</a:t>
            </a:r>
            <a:r>
              <a:rPr lang="es-PE" sz="2400" dirty="0" smtClean="0">
                <a:cs typeface="Arial" pitchFamily="34" charset="0"/>
              </a:rPr>
              <a:t>".</a:t>
            </a:r>
          </a:p>
          <a:p>
            <a:pPr>
              <a:lnSpc>
                <a:spcPts val="4500"/>
              </a:lnSpc>
              <a:buSzPct val="150000"/>
              <a:buFontTx/>
              <a:buChar char="-"/>
            </a:pPr>
            <a:r>
              <a:rPr lang="es-PE" sz="2400" dirty="0" smtClean="0">
                <a:cs typeface="Arial" pitchFamily="34" charset="0"/>
              </a:rPr>
              <a:t>Durante un "</a:t>
            </a:r>
            <a:r>
              <a:rPr lang="es-PE" sz="2400" dirty="0" err="1" smtClean="0">
                <a:cs typeface="Arial" pitchFamily="34" charset="0"/>
              </a:rPr>
              <a:t>deuce</a:t>
            </a:r>
            <a:r>
              <a:rPr lang="es-PE" sz="2400" dirty="0" smtClean="0">
                <a:cs typeface="Arial" pitchFamily="34" charset="0"/>
              </a:rPr>
              <a:t>", un jugador necesita anotar 2 veces consecutivas para ganar.</a:t>
            </a:r>
          </a:p>
        </p:txBody>
      </p:sp>
      <p:sp>
        <p:nvSpPr>
          <p:cNvPr id="3" name="2 Rectángulo"/>
          <p:cNvSpPr/>
          <p:nvPr/>
        </p:nvSpPr>
        <p:spPr>
          <a:xfrm>
            <a:off x="395536" y="1596425"/>
            <a:ext cx="8496944" cy="606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500"/>
              </a:lnSpc>
              <a:buSzPct val="150000"/>
            </a:pPr>
            <a:r>
              <a:rPr lang="es-PE" sz="2400" dirty="0" smtClean="0"/>
              <a:t>Nos enfocaremos en el manejo del puntaje en un juego de </a:t>
            </a:r>
            <a:r>
              <a:rPr lang="es-PE" sz="2400" dirty="0" err="1" smtClean="0"/>
              <a:t>tennis</a:t>
            </a:r>
            <a:r>
              <a:rPr lang="es-PE" sz="2400" dirty="0" smtClean="0"/>
              <a:t>.</a:t>
            </a:r>
            <a:endParaRPr lang="es-PE" sz="2400" dirty="0">
              <a:cs typeface="Arial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395536" y="991420"/>
            <a:ext cx="8496944" cy="619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500"/>
              </a:lnSpc>
              <a:buSzPct val="150000"/>
            </a:pPr>
            <a:r>
              <a:rPr lang="es-PE" sz="2800" b="1" dirty="0" smtClean="0">
                <a:solidFill>
                  <a:srgbClr val="FFC000"/>
                </a:solidFill>
              </a:rPr>
              <a:t>Descripción</a:t>
            </a:r>
            <a:endParaRPr lang="es-PE" sz="2800" b="1" dirty="0">
              <a:solidFill>
                <a:srgbClr val="FFC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4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18864" y="1633510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¿Qué es Test </a:t>
            </a:r>
            <a:r>
              <a:rPr lang="es-PE" dirty="0" err="1" smtClean="0">
                <a:solidFill>
                  <a:srgbClr val="00823B"/>
                </a:solidFill>
              </a:rPr>
              <a:t>Driven</a:t>
            </a:r>
            <a:r>
              <a:rPr lang="es-PE" dirty="0" smtClean="0">
                <a:solidFill>
                  <a:srgbClr val="00823B"/>
                </a:solidFill>
              </a:rPr>
              <a:t> </a:t>
            </a:r>
            <a:r>
              <a:rPr lang="es-PE" dirty="0" err="1" smtClean="0">
                <a:solidFill>
                  <a:srgbClr val="00823B"/>
                </a:solidFill>
              </a:rPr>
              <a:t>Development</a:t>
            </a:r>
            <a:r>
              <a:rPr lang="es-PE" dirty="0" smtClean="0">
                <a:solidFill>
                  <a:srgbClr val="00823B"/>
                </a:solidFill>
              </a:rPr>
              <a:t>?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6" name="5 Marcador de contenido"/>
          <p:cNvSpPr txBox="1">
            <a:spLocks/>
          </p:cNvSpPr>
          <p:nvPr/>
        </p:nvSpPr>
        <p:spPr bwMode="auto">
          <a:xfrm>
            <a:off x="529208" y="2996952"/>
            <a:ext cx="7992888" cy="1008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800" dirty="0" smtClean="0"/>
              <a:t>«TDD es escribir las pruebas primero y dejar que estas guíen o modifiquen el diseño»</a:t>
            </a:r>
          </a:p>
        </p:txBody>
      </p:sp>
    </p:spTree>
    <p:extLst>
      <p:ext uri="{BB962C8B-B14F-4D97-AF65-F5344CB8AC3E}">
        <p14:creationId xmlns:p14="http://schemas.microsoft.com/office/powerpoint/2010/main" val="346980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67544" y="216350"/>
            <a:ext cx="8229600" cy="720080"/>
          </a:xfrm>
        </p:spPr>
        <p:txBody>
          <a:bodyPr/>
          <a:lstStyle/>
          <a:p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Ejercicio: </a:t>
            </a:r>
            <a:r>
              <a:rPr lang="es-PE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Tennis</a:t>
            </a:r>
            <a:endParaRPr lang="es-PE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372169" y="2878256"/>
            <a:ext cx="8232279" cy="3143032"/>
          </a:xfrm>
        </p:spPr>
        <p:txBody>
          <a:bodyPr/>
          <a:lstStyle/>
          <a:p>
            <a:pPr>
              <a:lnSpc>
                <a:spcPts val="4500"/>
              </a:lnSpc>
              <a:buSzPct val="150000"/>
              <a:buFontTx/>
              <a:buChar char="-"/>
            </a:pPr>
            <a:r>
              <a:rPr lang="es-PE" sz="2400" dirty="0" smtClean="0">
                <a:cs typeface="Arial" pitchFamily="34" charset="0"/>
              </a:rPr>
              <a:t>Los jugadores deben poder anotar puntos. El programa debe mostrar el puntaje cada vez que un jugador anote: "15,40"</a:t>
            </a:r>
          </a:p>
          <a:p>
            <a:pPr>
              <a:lnSpc>
                <a:spcPts val="4500"/>
              </a:lnSpc>
              <a:buSzPct val="150000"/>
              <a:buFontTx/>
              <a:buChar char="-"/>
            </a:pPr>
            <a:r>
              <a:rPr lang="es-PE" sz="2400" dirty="0" smtClean="0">
                <a:cs typeface="Arial" pitchFamily="34" charset="0"/>
              </a:rPr>
              <a:t>El juego debe terminar si hay un ganador y debe mostrar quién ganó: "Juan </a:t>
            </a:r>
            <a:r>
              <a:rPr lang="es-PE" sz="2400" dirty="0" err="1" smtClean="0">
                <a:cs typeface="Arial" pitchFamily="34" charset="0"/>
              </a:rPr>
              <a:t>wins</a:t>
            </a:r>
            <a:r>
              <a:rPr lang="es-PE" sz="2400" dirty="0" smtClean="0">
                <a:cs typeface="Arial" pitchFamily="34" charset="0"/>
              </a:rPr>
              <a:t>".</a:t>
            </a:r>
          </a:p>
          <a:p>
            <a:pPr>
              <a:lnSpc>
                <a:spcPts val="4500"/>
              </a:lnSpc>
              <a:buSzPct val="150000"/>
              <a:buFontTx/>
              <a:buChar char="-"/>
            </a:pPr>
            <a:r>
              <a:rPr lang="es-PE" sz="2400" dirty="0" smtClean="0">
                <a:cs typeface="Arial" pitchFamily="34" charset="0"/>
              </a:rPr>
              <a:t>Se debe considerar el </a:t>
            </a:r>
            <a:r>
              <a:rPr lang="es-PE" sz="2400" dirty="0" err="1" smtClean="0">
                <a:cs typeface="Arial" pitchFamily="34" charset="0"/>
              </a:rPr>
              <a:t>deuce</a:t>
            </a:r>
            <a:r>
              <a:rPr lang="es-PE" sz="2400" dirty="0" smtClean="0">
                <a:cs typeface="Arial" pitchFamily="34" charset="0"/>
              </a:rPr>
              <a:t>: "</a:t>
            </a:r>
            <a:r>
              <a:rPr lang="es-PE" sz="2400" dirty="0" err="1" smtClean="0">
                <a:cs typeface="Arial" pitchFamily="34" charset="0"/>
              </a:rPr>
              <a:t>Deuce</a:t>
            </a:r>
            <a:r>
              <a:rPr lang="es-PE" sz="2400" dirty="0" smtClean="0">
                <a:cs typeface="Arial" pitchFamily="34" charset="0"/>
              </a:rPr>
              <a:t>", "</a:t>
            </a:r>
            <a:r>
              <a:rPr lang="es-PE" sz="2400" dirty="0" err="1" smtClean="0">
                <a:cs typeface="Arial" pitchFamily="34" charset="0"/>
              </a:rPr>
              <a:t>Advantage</a:t>
            </a:r>
            <a:r>
              <a:rPr lang="es-PE" sz="2400" dirty="0" smtClean="0">
                <a:cs typeface="Arial" pitchFamily="34" charset="0"/>
              </a:rPr>
              <a:t> Juan".</a:t>
            </a:r>
          </a:p>
        </p:txBody>
      </p:sp>
      <p:sp>
        <p:nvSpPr>
          <p:cNvPr id="3" name="2 Rectángulo"/>
          <p:cNvSpPr/>
          <p:nvPr/>
        </p:nvSpPr>
        <p:spPr>
          <a:xfrm>
            <a:off x="395536" y="1596425"/>
            <a:ext cx="8496944" cy="1183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500"/>
              </a:lnSpc>
              <a:buSzPct val="150000"/>
            </a:pPr>
            <a:r>
              <a:rPr lang="es-PE" sz="2400" dirty="0" smtClean="0"/>
              <a:t>Escribir un programar que maneje los siguiente requerimientos de un juego de </a:t>
            </a:r>
            <a:r>
              <a:rPr lang="es-PE" sz="2400" dirty="0" err="1" smtClean="0"/>
              <a:t>tennis</a:t>
            </a:r>
            <a:r>
              <a:rPr lang="es-PE" sz="2400" dirty="0" smtClean="0"/>
              <a:t>:</a:t>
            </a:r>
            <a:endParaRPr lang="es-PE" sz="2400" dirty="0">
              <a:cs typeface="Arial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395536" y="991420"/>
            <a:ext cx="8496944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500"/>
              </a:lnSpc>
              <a:buSzPct val="150000"/>
            </a:pPr>
            <a:r>
              <a:rPr lang="es-PE" sz="2800" b="1" dirty="0" smtClean="0">
                <a:solidFill>
                  <a:srgbClr val="FFC000"/>
                </a:solidFill>
              </a:rPr>
              <a:t>Requerimientos</a:t>
            </a:r>
            <a:endParaRPr lang="es-PE" sz="2800" b="1" dirty="0">
              <a:solidFill>
                <a:srgbClr val="FFC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05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67544" y="216350"/>
            <a:ext cx="8229600" cy="720080"/>
          </a:xfrm>
        </p:spPr>
        <p:txBody>
          <a:bodyPr/>
          <a:lstStyle/>
          <a:p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Modalidad: </a:t>
            </a:r>
            <a:r>
              <a:rPr lang="es-PE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Multi</a:t>
            </a:r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PE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Randori</a:t>
            </a:r>
            <a:endParaRPr lang="es-PE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62708"/>
            <a:ext cx="4162425" cy="3238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4716016" y="1196752"/>
            <a:ext cx="4211960" cy="2160240"/>
          </a:xfrm>
        </p:spPr>
        <p:txBody>
          <a:bodyPr/>
          <a:lstStyle/>
          <a:p>
            <a:pPr marL="0" indent="0" algn="ctr">
              <a:buSzPct val="150000"/>
              <a:buNone/>
            </a:pPr>
            <a:r>
              <a:rPr lang="es-PE" sz="2800" b="1" dirty="0" smtClean="0"/>
              <a:t>Cada Mesa</a:t>
            </a:r>
          </a:p>
          <a:p>
            <a:pPr>
              <a:buSzPct val="150000"/>
              <a:buFontTx/>
              <a:buChar char="-"/>
            </a:pPr>
            <a:r>
              <a:rPr lang="es-PE" sz="2800" dirty="0" smtClean="0"/>
              <a:t>1 </a:t>
            </a:r>
            <a:r>
              <a:rPr lang="es-PE" sz="2800" dirty="0" err="1" smtClean="0"/>
              <a:t>Coder</a:t>
            </a:r>
            <a:endParaRPr lang="es-PE" sz="2800" dirty="0" smtClean="0"/>
          </a:p>
          <a:p>
            <a:pPr>
              <a:buSzPct val="150000"/>
              <a:buFontTx/>
              <a:buChar char="-"/>
            </a:pPr>
            <a:r>
              <a:rPr lang="es-PE" sz="2800" dirty="0" smtClean="0">
                <a:cs typeface="Arial" pitchFamily="34" charset="0"/>
              </a:rPr>
              <a:t>1 Copiloto</a:t>
            </a:r>
          </a:p>
          <a:p>
            <a:pPr>
              <a:buSzPct val="150000"/>
              <a:buFontTx/>
              <a:buChar char="-"/>
            </a:pPr>
            <a:r>
              <a:rPr lang="es-PE" sz="2800" dirty="0" smtClean="0">
                <a:cs typeface="Arial" pitchFamily="34" charset="0"/>
              </a:rPr>
              <a:t>Asistentes interactuando</a:t>
            </a:r>
            <a:endParaRPr lang="es-PE" sz="2800" dirty="0">
              <a:cs typeface="Arial" pitchFamily="34" charset="0"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4716016" y="3573016"/>
            <a:ext cx="4211960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SzPct val="150000"/>
              <a:buFont typeface="Arial" charset="0"/>
              <a:buNone/>
            </a:pPr>
            <a:r>
              <a:rPr lang="es-PE" sz="2800" b="1" smtClean="0"/>
              <a:t>Cada 7 Minutos</a:t>
            </a:r>
          </a:p>
          <a:p>
            <a:pPr>
              <a:buSzPct val="150000"/>
              <a:buFontTx/>
              <a:buChar char="-"/>
            </a:pPr>
            <a:r>
              <a:rPr lang="es-PE" sz="2800" smtClean="0"/>
              <a:t>Coder -&gt; Queda libre</a:t>
            </a:r>
          </a:p>
          <a:p>
            <a:pPr>
              <a:buSzPct val="150000"/>
              <a:buFontTx/>
              <a:buChar char="-"/>
            </a:pPr>
            <a:r>
              <a:rPr lang="es-PE" sz="2800" smtClean="0">
                <a:cs typeface="Arial" pitchFamily="34" charset="0"/>
              </a:rPr>
              <a:t>Copiloto -&gt; Coder</a:t>
            </a:r>
          </a:p>
          <a:p>
            <a:pPr>
              <a:buSzPct val="150000"/>
              <a:buFontTx/>
              <a:buChar char="-"/>
            </a:pPr>
            <a:r>
              <a:rPr lang="es-PE" sz="2800" smtClean="0">
                <a:cs typeface="Arial" pitchFamily="34" charset="0"/>
              </a:rPr>
              <a:t>Asistente -&gt; Copiloto</a:t>
            </a:r>
            <a:endParaRPr lang="es-PE" sz="280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28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216350"/>
            <a:ext cx="8229600" cy="720080"/>
          </a:xfrm>
        </p:spPr>
        <p:txBody>
          <a:bodyPr/>
          <a:lstStyle/>
          <a:p>
            <a:r>
              <a:rPr lang="es-PE" dirty="0" err="1" smtClean="0">
                <a:solidFill>
                  <a:srgbClr val="00823B"/>
                </a:solidFill>
                <a:latin typeface="Arial" pitchFamily="34" charset="0"/>
                <a:cs typeface="Arial" pitchFamily="34" charset="0"/>
              </a:rPr>
              <a:t>Pair</a:t>
            </a:r>
            <a:r>
              <a:rPr lang="es-PE" dirty="0" smtClean="0">
                <a:solidFill>
                  <a:srgbClr val="00823B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PE" dirty="0" err="1" smtClean="0">
                <a:solidFill>
                  <a:srgbClr val="00823B"/>
                </a:solidFill>
                <a:latin typeface="Arial" pitchFamily="34" charset="0"/>
                <a:cs typeface="Arial" pitchFamily="34" charset="0"/>
              </a:rPr>
              <a:t>Programming</a:t>
            </a:r>
            <a:endParaRPr lang="es-PE" dirty="0">
              <a:solidFill>
                <a:srgbClr val="00823B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" r="2631" b="3568"/>
          <a:stretch/>
        </p:blipFill>
        <p:spPr>
          <a:xfrm flipH="1">
            <a:off x="2463080" y="1412776"/>
            <a:ext cx="4331368" cy="33066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7 Llamada rectangular redondeada"/>
          <p:cNvSpPr/>
          <p:nvPr/>
        </p:nvSpPr>
        <p:spPr>
          <a:xfrm flipH="1">
            <a:off x="492224" y="2005730"/>
            <a:ext cx="1728192" cy="946951"/>
          </a:xfrm>
          <a:prstGeom prst="wedgeRoundRectCallout">
            <a:avLst>
              <a:gd name="adj1" fmla="val -135009"/>
              <a:gd name="adj2" fmla="val 35395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/>
              <a:t>Driver</a:t>
            </a:r>
            <a:endParaRPr lang="es-PE" b="1" dirty="0"/>
          </a:p>
        </p:txBody>
      </p:sp>
      <p:sp>
        <p:nvSpPr>
          <p:cNvPr id="9" name="8 Llamada rectangular redondeada"/>
          <p:cNvSpPr/>
          <p:nvPr/>
        </p:nvSpPr>
        <p:spPr>
          <a:xfrm>
            <a:off x="7004230" y="2005730"/>
            <a:ext cx="1728192" cy="946951"/>
          </a:xfrm>
          <a:prstGeom prst="wedgeRoundRectCallout">
            <a:avLst>
              <a:gd name="adj1" fmla="val -115516"/>
              <a:gd name="adj2" fmla="val 4047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/>
              <a:t>Navigator</a:t>
            </a:r>
            <a:endParaRPr lang="es-PE" b="1" dirty="0"/>
          </a:p>
        </p:txBody>
      </p:sp>
      <p:sp>
        <p:nvSpPr>
          <p:cNvPr id="10" name="9 Flecha izquierda y derecha"/>
          <p:cNvSpPr/>
          <p:nvPr/>
        </p:nvSpPr>
        <p:spPr>
          <a:xfrm>
            <a:off x="1209637" y="4952191"/>
            <a:ext cx="6724727" cy="73679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/>
              <a:t>Comunicación , debate y rotación constante</a:t>
            </a:r>
            <a:endParaRPr lang="es-PE" b="1" dirty="0"/>
          </a:p>
        </p:txBody>
      </p:sp>
      <p:sp>
        <p:nvSpPr>
          <p:cNvPr id="11" name="10 CuadroTexto"/>
          <p:cNvSpPr txBox="1"/>
          <p:nvPr/>
        </p:nvSpPr>
        <p:spPr>
          <a:xfrm>
            <a:off x="92696" y="3005525"/>
            <a:ext cx="2463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dirty="0" smtClean="0"/>
              <a:t>Escribe código limpio, compila y ejecuta</a:t>
            </a:r>
            <a:endParaRPr lang="es-PE" sz="2000" dirty="0" smtClean="0"/>
          </a:p>
        </p:txBody>
      </p:sp>
      <p:sp>
        <p:nvSpPr>
          <p:cNvPr id="12" name="11 CuadroTexto"/>
          <p:cNvSpPr txBox="1"/>
          <p:nvPr/>
        </p:nvSpPr>
        <p:spPr>
          <a:xfrm>
            <a:off x="6660232" y="3005525"/>
            <a:ext cx="2349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dirty="0" smtClean="0"/>
              <a:t>Orienta sobre el diseño, pruebas y </a:t>
            </a:r>
            <a:r>
              <a:rPr lang="es-PE" sz="2400" dirty="0" err="1" smtClean="0"/>
              <a:t>refactoring</a:t>
            </a:r>
            <a:endParaRPr lang="es-PE" sz="2000" dirty="0" smtClean="0"/>
          </a:p>
        </p:txBody>
      </p:sp>
    </p:spTree>
    <p:extLst>
      <p:ext uri="{BB962C8B-B14F-4D97-AF65-F5344CB8AC3E}">
        <p14:creationId xmlns:p14="http://schemas.microsoft.com/office/powerpoint/2010/main" val="190603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357300" y="125760"/>
            <a:ext cx="6429400" cy="710952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Test </a:t>
            </a:r>
            <a:r>
              <a:rPr lang="es-PE" dirty="0" err="1" smtClean="0">
                <a:solidFill>
                  <a:srgbClr val="00823B"/>
                </a:solidFill>
              </a:rPr>
              <a:t>Driven</a:t>
            </a:r>
            <a:r>
              <a:rPr lang="es-PE" dirty="0" smtClean="0">
                <a:solidFill>
                  <a:srgbClr val="00823B"/>
                </a:solidFill>
              </a:rPr>
              <a:t> </a:t>
            </a:r>
            <a:r>
              <a:rPr lang="es-PE" dirty="0" err="1" smtClean="0">
                <a:solidFill>
                  <a:srgbClr val="00823B"/>
                </a:solidFill>
              </a:rPr>
              <a:t>Development</a:t>
            </a:r>
            <a:endParaRPr lang="es-PE" dirty="0">
              <a:solidFill>
                <a:srgbClr val="00823B"/>
              </a:solidFill>
            </a:endParaRPr>
          </a:p>
        </p:txBody>
      </p:sp>
      <p:grpSp>
        <p:nvGrpSpPr>
          <p:cNvPr id="20" name="19 Grupo"/>
          <p:cNvGrpSpPr/>
          <p:nvPr/>
        </p:nvGrpSpPr>
        <p:grpSpPr>
          <a:xfrm>
            <a:off x="3385294" y="1042205"/>
            <a:ext cx="2373410" cy="1613653"/>
            <a:chOff x="2497534" y="2625"/>
            <a:chExt cx="2373410" cy="1613653"/>
          </a:xfrm>
        </p:grpSpPr>
        <p:sp>
          <p:nvSpPr>
            <p:cNvPr id="48" name="47 Elipse"/>
            <p:cNvSpPr/>
            <p:nvPr/>
          </p:nvSpPr>
          <p:spPr>
            <a:xfrm>
              <a:off x="2497534" y="2625"/>
              <a:ext cx="2373410" cy="1613653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49" name="Elipse 4"/>
            <p:cNvSpPr/>
            <p:nvPr/>
          </p:nvSpPr>
          <p:spPr>
            <a:xfrm>
              <a:off x="2845112" y="238939"/>
              <a:ext cx="1678254" cy="11410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2400" kern="1200" dirty="0" smtClean="0"/>
                <a:t>Ejemplo concreto</a:t>
              </a:r>
              <a:endParaRPr lang="es-PE" sz="2400" kern="1200" dirty="0"/>
            </a:p>
          </p:txBody>
        </p:sp>
      </p:grpSp>
      <p:grpSp>
        <p:nvGrpSpPr>
          <p:cNvPr id="21" name="20 Grupo"/>
          <p:cNvGrpSpPr/>
          <p:nvPr/>
        </p:nvGrpSpPr>
        <p:grpSpPr>
          <a:xfrm>
            <a:off x="5388292" y="2383123"/>
            <a:ext cx="312409" cy="544608"/>
            <a:chOff x="4500532" y="1343543"/>
            <a:chExt cx="312409" cy="544608"/>
          </a:xfrm>
        </p:grpSpPr>
        <p:sp>
          <p:nvSpPr>
            <p:cNvPr id="46" name="45 Flecha derecha"/>
            <p:cNvSpPr/>
            <p:nvPr/>
          </p:nvSpPr>
          <p:spPr>
            <a:xfrm rot="2379933">
              <a:off x="4500532" y="1343543"/>
              <a:ext cx="312409" cy="54460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Flecha derecha 6"/>
            <p:cNvSpPr/>
            <p:nvPr/>
          </p:nvSpPr>
          <p:spPr>
            <a:xfrm rot="2379933">
              <a:off x="4511320" y="1422553"/>
              <a:ext cx="218686" cy="3267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PE" sz="2000" kern="1200"/>
            </a:p>
          </p:txBody>
        </p:sp>
      </p:grpSp>
      <p:grpSp>
        <p:nvGrpSpPr>
          <p:cNvPr id="22" name="21 Grupo"/>
          <p:cNvGrpSpPr/>
          <p:nvPr/>
        </p:nvGrpSpPr>
        <p:grpSpPr>
          <a:xfrm>
            <a:off x="5343901" y="2666283"/>
            <a:ext cx="2373410" cy="1613653"/>
            <a:chOff x="4456141" y="1626703"/>
            <a:chExt cx="2373410" cy="1613653"/>
          </a:xfrm>
        </p:grpSpPr>
        <p:sp>
          <p:nvSpPr>
            <p:cNvPr id="44" name="43 Elipse"/>
            <p:cNvSpPr/>
            <p:nvPr/>
          </p:nvSpPr>
          <p:spPr>
            <a:xfrm>
              <a:off x="4456141" y="1626703"/>
              <a:ext cx="2373410" cy="161365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45" name="Elipse 8"/>
            <p:cNvSpPr/>
            <p:nvPr/>
          </p:nvSpPr>
          <p:spPr>
            <a:xfrm>
              <a:off x="4803719" y="1863017"/>
              <a:ext cx="1678254" cy="11410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2500" kern="1200" dirty="0" smtClean="0"/>
                <a:t>Falla</a:t>
              </a:r>
              <a:endParaRPr lang="es-PE" sz="2500" kern="1200" dirty="0"/>
            </a:p>
          </p:txBody>
        </p:sp>
      </p:grpSp>
      <p:grpSp>
        <p:nvGrpSpPr>
          <p:cNvPr id="23" name="22 Grupo"/>
          <p:cNvGrpSpPr/>
          <p:nvPr/>
        </p:nvGrpSpPr>
        <p:grpSpPr>
          <a:xfrm>
            <a:off x="6049391" y="4380465"/>
            <a:ext cx="544608" cy="271608"/>
            <a:chOff x="5161631" y="3340885"/>
            <a:chExt cx="544608" cy="271608"/>
          </a:xfrm>
        </p:grpSpPr>
        <p:sp>
          <p:nvSpPr>
            <p:cNvPr id="42" name="41 Flecha derecha"/>
            <p:cNvSpPr/>
            <p:nvPr/>
          </p:nvSpPr>
          <p:spPr>
            <a:xfrm rot="6079481">
              <a:off x="5298131" y="3204385"/>
              <a:ext cx="271608" cy="54460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Flecha derecha 10"/>
            <p:cNvSpPr/>
            <p:nvPr/>
          </p:nvSpPr>
          <p:spPr>
            <a:xfrm rot="16879481">
              <a:off x="5346872" y="3273359"/>
              <a:ext cx="190126" cy="3267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PE" sz="2000" kern="1200"/>
            </a:p>
          </p:txBody>
        </p:sp>
      </p:grpSp>
      <p:grpSp>
        <p:nvGrpSpPr>
          <p:cNvPr id="24" name="23 Grupo"/>
          <p:cNvGrpSpPr/>
          <p:nvPr/>
        </p:nvGrpSpPr>
        <p:grpSpPr>
          <a:xfrm>
            <a:off x="4923060" y="4767675"/>
            <a:ext cx="2373410" cy="1613653"/>
            <a:chOff x="4035300" y="3728095"/>
            <a:chExt cx="2373410" cy="1613653"/>
          </a:xfrm>
        </p:grpSpPr>
        <p:sp>
          <p:nvSpPr>
            <p:cNvPr id="40" name="39 Elipse"/>
            <p:cNvSpPr/>
            <p:nvPr/>
          </p:nvSpPr>
          <p:spPr>
            <a:xfrm>
              <a:off x="4035300" y="3728095"/>
              <a:ext cx="2373410" cy="1613653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41" name="Elipse 12"/>
            <p:cNvSpPr/>
            <p:nvPr/>
          </p:nvSpPr>
          <p:spPr>
            <a:xfrm>
              <a:off x="4382878" y="3964409"/>
              <a:ext cx="1678254" cy="11410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2500" kern="1200" dirty="0" smtClean="0"/>
                <a:t>Codificar</a:t>
              </a:r>
              <a:endParaRPr lang="es-PE" sz="2500" kern="1200" dirty="0"/>
            </a:p>
          </p:txBody>
        </p:sp>
      </p:grpSp>
      <p:grpSp>
        <p:nvGrpSpPr>
          <p:cNvPr id="25" name="24 Grupo"/>
          <p:cNvGrpSpPr/>
          <p:nvPr/>
        </p:nvGrpSpPr>
        <p:grpSpPr>
          <a:xfrm>
            <a:off x="4488872" y="5302192"/>
            <a:ext cx="306826" cy="544608"/>
            <a:chOff x="3601112" y="4262612"/>
            <a:chExt cx="306826" cy="544608"/>
          </a:xfrm>
        </p:grpSpPr>
        <p:sp>
          <p:nvSpPr>
            <p:cNvPr id="38" name="37 Flecha derecha"/>
            <p:cNvSpPr/>
            <p:nvPr/>
          </p:nvSpPr>
          <p:spPr>
            <a:xfrm rot="10800015">
              <a:off x="3601112" y="4262612"/>
              <a:ext cx="306826" cy="54460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Flecha derecha 14"/>
            <p:cNvSpPr/>
            <p:nvPr/>
          </p:nvSpPr>
          <p:spPr>
            <a:xfrm rot="21600015">
              <a:off x="3693160" y="4371534"/>
              <a:ext cx="214778" cy="3267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PE" sz="2000" kern="1200"/>
            </a:p>
          </p:txBody>
        </p:sp>
      </p:grpSp>
      <p:grpSp>
        <p:nvGrpSpPr>
          <p:cNvPr id="26" name="25 Grupo"/>
          <p:cNvGrpSpPr/>
          <p:nvPr/>
        </p:nvGrpSpPr>
        <p:grpSpPr>
          <a:xfrm>
            <a:off x="1970732" y="4767662"/>
            <a:ext cx="2373410" cy="1613653"/>
            <a:chOff x="1082972" y="3728082"/>
            <a:chExt cx="2373410" cy="1613653"/>
          </a:xfrm>
        </p:grpSpPr>
        <p:sp>
          <p:nvSpPr>
            <p:cNvPr id="36" name="35 Elipse"/>
            <p:cNvSpPr/>
            <p:nvPr/>
          </p:nvSpPr>
          <p:spPr>
            <a:xfrm>
              <a:off x="1082972" y="3728082"/>
              <a:ext cx="2373410" cy="1613653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sp>
        <p:sp>
          <p:nvSpPr>
            <p:cNvPr id="37" name="Elipse 16"/>
            <p:cNvSpPr/>
            <p:nvPr/>
          </p:nvSpPr>
          <p:spPr>
            <a:xfrm>
              <a:off x="1430550" y="3964396"/>
              <a:ext cx="1678254" cy="11410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2500" kern="1200" dirty="0" smtClean="0"/>
                <a:t>Funciona</a:t>
              </a:r>
              <a:endParaRPr lang="es-PE" sz="2500" kern="1200" dirty="0"/>
            </a:p>
          </p:txBody>
        </p:sp>
      </p:grpSp>
      <p:grpSp>
        <p:nvGrpSpPr>
          <p:cNvPr id="27" name="26 Grupo"/>
          <p:cNvGrpSpPr/>
          <p:nvPr/>
        </p:nvGrpSpPr>
        <p:grpSpPr>
          <a:xfrm>
            <a:off x="2615100" y="4391285"/>
            <a:ext cx="544608" cy="280393"/>
            <a:chOff x="1727340" y="3351705"/>
            <a:chExt cx="544608" cy="280393"/>
          </a:xfrm>
        </p:grpSpPr>
        <p:sp>
          <p:nvSpPr>
            <p:cNvPr id="34" name="33 Flecha derecha"/>
            <p:cNvSpPr/>
            <p:nvPr/>
          </p:nvSpPr>
          <p:spPr>
            <a:xfrm rot="15329094">
              <a:off x="1859447" y="3219598"/>
              <a:ext cx="280393" cy="54460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Flecha derecha 18"/>
            <p:cNvSpPr/>
            <p:nvPr/>
          </p:nvSpPr>
          <p:spPr>
            <a:xfrm rot="26129094">
              <a:off x="1912047" y="3369237"/>
              <a:ext cx="196275" cy="3267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PE" sz="2000" kern="1200"/>
            </a:p>
          </p:txBody>
        </p:sp>
      </p:grpSp>
      <p:grpSp>
        <p:nvGrpSpPr>
          <p:cNvPr id="28" name="27 Grupo"/>
          <p:cNvGrpSpPr/>
          <p:nvPr/>
        </p:nvGrpSpPr>
        <p:grpSpPr>
          <a:xfrm>
            <a:off x="1426688" y="2666283"/>
            <a:ext cx="2373410" cy="1613653"/>
            <a:chOff x="538928" y="1626703"/>
            <a:chExt cx="2373410" cy="1613653"/>
          </a:xfrm>
        </p:grpSpPr>
        <p:sp>
          <p:nvSpPr>
            <p:cNvPr id="32" name="31 Elipse"/>
            <p:cNvSpPr/>
            <p:nvPr/>
          </p:nvSpPr>
          <p:spPr>
            <a:xfrm>
              <a:off x="538928" y="1626703"/>
              <a:ext cx="2373410" cy="161365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sp>
        <p:sp>
          <p:nvSpPr>
            <p:cNvPr id="33" name="Elipse 20"/>
            <p:cNvSpPr/>
            <p:nvPr/>
          </p:nvSpPr>
          <p:spPr>
            <a:xfrm>
              <a:off x="886506" y="1863017"/>
              <a:ext cx="1678254" cy="11410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2500" kern="1200" dirty="0" smtClean="0"/>
                <a:t>Mejorar</a:t>
              </a:r>
              <a:endParaRPr lang="es-PE" sz="2500" kern="1200" dirty="0"/>
            </a:p>
          </p:txBody>
        </p:sp>
      </p:grpSp>
      <p:grpSp>
        <p:nvGrpSpPr>
          <p:cNvPr id="29" name="28 Grupo"/>
          <p:cNvGrpSpPr/>
          <p:nvPr/>
        </p:nvGrpSpPr>
        <p:grpSpPr>
          <a:xfrm>
            <a:off x="3429685" y="2394410"/>
            <a:ext cx="312409" cy="544608"/>
            <a:chOff x="2541925" y="1354830"/>
            <a:chExt cx="312409" cy="544608"/>
          </a:xfrm>
        </p:grpSpPr>
        <p:sp>
          <p:nvSpPr>
            <p:cNvPr id="30" name="29 Flecha derecha"/>
            <p:cNvSpPr/>
            <p:nvPr/>
          </p:nvSpPr>
          <p:spPr>
            <a:xfrm rot="19220067">
              <a:off x="2541925" y="1354830"/>
              <a:ext cx="312409" cy="54460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Flecha derecha 22"/>
            <p:cNvSpPr/>
            <p:nvPr/>
          </p:nvSpPr>
          <p:spPr>
            <a:xfrm rot="19220067">
              <a:off x="2552713" y="1493664"/>
              <a:ext cx="218686" cy="3267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PE" sz="20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30556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5 Marcador de contenido"/>
          <p:cNvSpPr txBox="1">
            <a:spLocks/>
          </p:cNvSpPr>
          <p:nvPr/>
        </p:nvSpPr>
        <p:spPr bwMode="auto">
          <a:xfrm>
            <a:off x="498902" y="3153708"/>
            <a:ext cx="7992888" cy="2507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800" dirty="0" smtClean="0"/>
              <a:t>Pensar en un nuevo comportamiento que queremos que tenga el código.</a:t>
            </a:r>
          </a:p>
          <a:p>
            <a:pPr marL="0" indent="0" algn="ctr">
              <a:buNone/>
            </a:pPr>
            <a:endParaRPr lang="es-PE" sz="2800" dirty="0" smtClean="0"/>
          </a:p>
          <a:p>
            <a:pPr marL="0" indent="0" algn="ctr">
              <a:buNone/>
            </a:pPr>
            <a:r>
              <a:rPr lang="es-PE" sz="2800" dirty="0" smtClean="0"/>
              <a:t>Escribir un ejemplo </a:t>
            </a:r>
            <a:r>
              <a:rPr lang="es-PE" sz="2800" dirty="0" smtClean="0"/>
              <a:t>concreto del funcionamiento de ese </a:t>
            </a:r>
            <a:r>
              <a:rPr lang="es-PE" sz="2800" dirty="0" smtClean="0"/>
              <a:t>comportamiento a través de una prueba unitaria</a:t>
            </a:r>
            <a:r>
              <a:rPr lang="es-PE" sz="2800" dirty="0" smtClean="0"/>
              <a:t>.</a:t>
            </a:r>
            <a:endParaRPr lang="es-PE" sz="2800" dirty="0" smtClean="0"/>
          </a:p>
        </p:txBody>
      </p:sp>
      <p:grpSp>
        <p:nvGrpSpPr>
          <p:cNvPr id="51" name="50 Grupo"/>
          <p:cNvGrpSpPr/>
          <p:nvPr/>
        </p:nvGrpSpPr>
        <p:grpSpPr>
          <a:xfrm>
            <a:off x="3385294" y="1042205"/>
            <a:ext cx="2373410" cy="1613653"/>
            <a:chOff x="2497534" y="2625"/>
            <a:chExt cx="2373410" cy="1613653"/>
          </a:xfrm>
        </p:grpSpPr>
        <p:sp>
          <p:nvSpPr>
            <p:cNvPr id="52" name="51 Elipse"/>
            <p:cNvSpPr/>
            <p:nvPr/>
          </p:nvSpPr>
          <p:spPr>
            <a:xfrm>
              <a:off x="2497534" y="2625"/>
              <a:ext cx="2373410" cy="1613653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53" name="Elipse 4"/>
            <p:cNvSpPr/>
            <p:nvPr/>
          </p:nvSpPr>
          <p:spPr>
            <a:xfrm>
              <a:off x="2845112" y="238939"/>
              <a:ext cx="1678254" cy="11410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2400" kern="1200" dirty="0" smtClean="0"/>
                <a:t>Ejemplo concreto</a:t>
              </a:r>
              <a:endParaRPr lang="es-PE" sz="2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3120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5 Marcador de contenido"/>
          <p:cNvSpPr txBox="1">
            <a:spLocks/>
          </p:cNvSpPr>
          <p:nvPr/>
        </p:nvSpPr>
        <p:spPr bwMode="auto">
          <a:xfrm>
            <a:off x="498902" y="3153708"/>
            <a:ext cx="7992888" cy="2507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800" dirty="0" smtClean="0"/>
              <a:t>Pensar en un nuevo comportamiento que queremos que tenga el código.</a:t>
            </a:r>
          </a:p>
          <a:p>
            <a:pPr marL="0" indent="0" algn="ctr">
              <a:buNone/>
            </a:pPr>
            <a:endParaRPr lang="es-PE" sz="2800" dirty="0" smtClean="0"/>
          </a:p>
          <a:p>
            <a:pPr marL="0" indent="0" algn="ctr">
              <a:buNone/>
            </a:pPr>
            <a:r>
              <a:rPr lang="es-PE" sz="2800" dirty="0" smtClean="0"/>
              <a:t>Escribir un ejemplo </a:t>
            </a:r>
            <a:r>
              <a:rPr lang="es-PE" sz="2800" dirty="0" smtClean="0"/>
              <a:t>concreto del funcionamiento de ese </a:t>
            </a:r>
            <a:r>
              <a:rPr lang="es-PE" sz="2800" dirty="0" smtClean="0"/>
              <a:t>comportamiento a través de una prueba unitaria</a:t>
            </a:r>
            <a:r>
              <a:rPr lang="es-PE" sz="2800" dirty="0" smtClean="0"/>
              <a:t>.</a:t>
            </a:r>
            <a:endParaRPr lang="es-PE" sz="2800" dirty="0" smtClean="0"/>
          </a:p>
        </p:txBody>
      </p:sp>
      <p:grpSp>
        <p:nvGrpSpPr>
          <p:cNvPr id="6" name="5 Grupo"/>
          <p:cNvGrpSpPr/>
          <p:nvPr/>
        </p:nvGrpSpPr>
        <p:grpSpPr>
          <a:xfrm>
            <a:off x="3385294" y="1042205"/>
            <a:ext cx="2373410" cy="1613653"/>
            <a:chOff x="2497534" y="2625"/>
            <a:chExt cx="2373410" cy="1613653"/>
          </a:xfrm>
        </p:grpSpPr>
        <p:sp>
          <p:nvSpPr>
            <p:cNvPr id="7" name="6 Elipse"/>
            <p:cNvSpPr/>
            <p:nvPr/>
          </p:nvSpPr>
          <p:spPr>
            <a:xfrm>
              <a:off x="2497534" y="2625"/>
              <a:ext cx="2373410" cy="1613653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8" name="Elipse 4"/>
            <p:cNvSpPr/>
            <p:nvPr/>
          </p:nvSpPr>
          <p:spPr>
            <a:xfrm>
              <a:off x="2845112" y="238939"/>
              <a:ext cx="1678254" cy="11410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2400" kern="1200" dirty="0" smtClean="0"/>
                <a:t>Ejemplo concreto</a:t>
              </a:r>
              <a:endParaRPr lang="es-PE" sz="2400" kern="1200" dirty="0"/>
            </a:p>
          </p:txBody>
        </p:sp>
      </p:grpSp>
      <p:grpSp>
        <p:nvGrpSpPr>
          <p:cNvPr id="9" name="8 Grupo"/>
          <p:cNvGrpSpPr/>
          <p:nvPr/>
        </p:nvGrpSpPr>
        <p:grpSpPr>
          <a:xfrm>
            <a:off x="5388292" y="2383123"/>
            <a:ext cx="312409" cy="544608"/>
            <a:chOff x="4500532" y="1343543"/>
            <a:chExt cx="312409" cy="544608"/>
          </a:xfrm>
        </p:grpSpPr>
        <p:sp>
          <p:nvSpPr>
            <p:cNvPr id="10" name="9 Flecha derecha"/>
            <p:cNvSpPr/>
            <p:nvPr/>
          </p:nvSpPr>
          <p:spPr>
            <a:xfrm rot="2379933">
              <a:off x="4500532" y="1343543"/>
              <a:ext cx="312409" cy="54460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Flecha derecha 6"/>
            <p:cNvSpPr/>
            <p:nvPr/>
          </p:nvSpPr>
          <p:spPr>
            <a:xfrm rot="2379933">
              <a:off x="4511320" y="1422553"/>
              <a:ext cx="218686" cy="3267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PE" sz="2000" kern="1200"/>
            </a:p>
          </p:txBody>
        </p:sp>
      </p:grpSp>
      <p:grpSp>
        <p:nvGrpSpPr>
          <p:cNvPr id="12" name="11 Grupo"/>
          <p:cNvGrpSpPr/>
          <p:nvPr/>
        </p:nvGrpSpPr>
        <p:grpSpPr>
          <a:xfrm>
            <a:off x="5343901" y="2666283"/>
            <a:ext cx="2373410" cy="1613653"/>
            <a:chOff x="4456141" y="1626703"/>
            <a:chExt cx="2373410" cy="1613653"/>
          </a:xfrm>
        </p:grpSpPr>
        <p:sp>
          <p:nvSpPr>
            <p:cNvPr id="13" name="12 Elipse"/>
            <p:cNvSpPr/>
            <p:nvPr/>
          </p:nvSpPr>
          <p:spPr>
            <a:xfrm>
              <a:off x="4456141" y="1626703"/>
              <a:ext cx="2373410" cy="161365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14" name="Elipse 8"/>
            <p:cNvSpPr/>
            <p:nvPr/>
          </p:nvSpPr>
          <p:spPr>
            <a:xfrm>
              <a:off x="4803719" y="1863017"/>
              <a:ext cx="1678254" cy="11410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2500" kern="1200" dirty="0" smtClean="0"/>
                <a:t>Falla</a:t>
              </a:r>
              <a:endParaRPr lang="es-PE" sz="25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2101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357300" y="125760"/>
            <a:ext cx="6429400" cy="710952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Test </a:t>
            </a:r>
            <a:r>
              <a:rPr lang="es-PE" dirty="0" err="1" smtClean="0">
                <a:solidFill>
                  <a:srgbClr val="00823B"/>
                </a:solidFill>
              </a:rPr>
              <a:t>Driven</a:t>
            </a:r>
            <a:r>
              <a:rPr lang="es-PE" dirty="0" smtClean="0">
                <a:solidFill>
                  <a:srgbClr val="00823B"/>
                </a:solidFill>
              </a:rPr>
              <a:t> </a:t>
            </a:r>
            <a:r>
              <a:rPr lang="es-PE" dirty="0" err="1" smtClean="0">
                <a:solidFill>
                  <a:srgbClr val="00823B"/>
                </a:solidFill>
              </a:rPr>
              <a:t>Development</a:t>
            </a:r>
            <a:endParaRPr lang="es-PE" dirty="0">
              <a:solidFill>
                <a:srgbClr val="00823B"/>
              </a:solidFill>
            </a:endParaRPr>
          </a:p>
        </p:txBody>
      </p:sp>
      <p:grpSp>
        <p:nvGrpSpPr>
          <p:cNvPr id="20" name="19 Grupo"/>
          <p:cNvGrpSpPr/>
          <p:nvPr/>
        </p:nvGrpSpPr>
        <p:grpSpPr>
          <a:xfrm>
            <a:off x="3385294" y="1042205"/>
            <a:ext cx="2373410" cy="1613653"/>
            <a:chOff x="2497534" y="2625"/>
            <a:chExt cx="2373410" cy="1613653"/>
          </a:xfrm>
        </p:grpSpPr>
        <p:sp>
          <p:nvSpPr>
            <p:cNvPr id="48" name="47 Elipse"/>
            <p:cNvSpPr/>
            <p:nvPr/>
          </p:nvSpPr>
          <p:spPr>
            <a:xfrm>
              <a:off x="2497534" y="2625"/>
              <a:ext cx="2373410" cy="1613653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49" name="Elipse 4"/>
            <p:cNvSpPr/>
            <p:nvPr/>
          </p:nvSpPr>
          <p:spPr>
            <a:xfrm>
              <a:off x="2845112" y="238939"/>
              <a:ext cx="1678254" cy="11410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2400" kern="1200" dirty="0" smtClean="0"/>
                <a:t>Ejemplo concreto</a:t>
              </a:r>
              <a:endParaRPr lang="es-PE" sz="2400" kern="1200" dirty="0"/>
            </a:p>
          </p:txBody>
        </p:sp>
      </p:grpSp>
      <p:grpSp>
        <p:nvGrpSpPr>
          <p:cNvPr id="21" name="20 Grupo"/>
          <p:cNvGrpSpPr/>
          <p:nvPr/>
        </p:nvGrpSpPr>
        <p:grpSpPr>
          <a:xfrm>
            <a:off x="5388292" y="2383123"/>
            <a:ext cx="312409" cy="544608"/>
            <a:chOff x="4500532" y="1343543"/>
            <a:chExt cx="312409" cy="544608"/>
          </a:xfrm>
        </p:grpSpPr>
        <p:sp>
          <p:nvSpPr>
            <p:cNvPr id="46" name="45 Flecha derecha"/>
            <p:cNvSpPr/>
            <p:nvPr/>
          </p:nvSpPr>
          <p:spPr>
            <a:xfrm rot="2379933">
              <a:off x="4500532" y="1343543"/>
              <a:ext cx="312409" cy="54460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Flecha derecha 6"/>
            <p:cNvSpPr/>
            <p:nvPr/>
          </p:nvSpPr>
          <p:spPr>
            <a:xfrm rot="2379933">
              <a:off x="4511320" y="1422553"/>
              <a:ext cx="218686" cy="3267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PE" sz="2000" kern="1200"/>
            </a:p>
          </p:txBody>
        </p:sp>
      </p:grpSp>
      <p:grpSp>
        <p:nvGrpSpPr>
          <p:cNvPr id="22" name="21 Grupo"/>
          <p:cNvGrpSpPr/>
          <p:nvPr/>
        </p:nvGrpSpPr>
        <p:grpSpPr>
          <a:xfrm>
            <a:off x="5343901" y="2666283"/>
            <a:ext cx="2373410" cy="1613653"/>
            <a:chOff x="4456141" y="1626703"/>
            <a:chExt cx="2373410" cy="1613653"/>
          </a:xfrm>
        </p:grpSpPr>
        <p:sp>
          <p:nvSpPr>
            <p:cNvPr id="44" name="43 Elipse"/>
            <p:cNvSpPr/>
            <p:nvPr/>
          </p:nvSpPr>
          <p:spPr>
            <a:xfrm>
              <a:off x="4456141" y="1626703"/>
              <a:ext cx="2373410" cy="161365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45" name="Elipse 8"/>
            <p:cNvSpPr/>
            <p:nvPr/>
          </p:nvSpPr>
          <p:spPr>
            <a:xfrm>
              <a:off x="4803719" y="1863017"/>
              <a:ext cx="1678254" cy="11410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2500" kern="1200" dirty="0" smtClean="0"/>
                <a:t>Falla</a:t>
              </a:r>
              <a:endParaRPr lang="es-PE" sz="2500" kern="1200" dirty="0"/>
            </a:p>
          </p:txBody>
        </p:sp>
      </p:grpSp>
      <p:grpSp>
        <p:nvGrpSpPr>
          <p:cNvPr id="23" name="22 Grupo"/>
          <p:cNvGrpSpPr/>
          <p:nvPr/>
        </p:nvGrpSpPr>
        <p:grpSpPr>
          <a:xfrm>
            <a:off x="6049391" y="4380465"/>
            <a:ext cx="544608" cy="271608"/>
            <a:chOff x="5161631" y="3340885"/>
            <a:chExt cx="544608" cy="271608"/>
          </a:xfrm>
        </p:grpSpPr>
        <p:sp>
          <p:nvSpPr>
            <p:cNvPr id="42" name="41 Flecha derecha"/>
            <p:cNvSpPr/>
            <p:nvPr/>
          </p:nvSpPr>
          <p:spPr>
            <a:xfrm rot="6079481">
              <a:off x="5298131" y="3204385"/>
              <a:ext cx="271608" cy="54460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Flecha derecha 10"/>
            <p:cNvSpPr/>
            <p:nvPr/>
          </p:nvSpPr>
          <p:spPr>
            <a:xfrm rot="16879481">
              <a:off x="5346872" y="3273359"/>
              <a:ext cx="190126" cy="3267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PE" sz="2000" kern="1200"/>
            </a:p>
          </p:txBody>
        </p:sp>
      </p:grpSp>
      <p:grpSp>
        <p:nvGrpSpPr>
          <p:cNvPr id="24" name="23 Grupo"/>
          <p:cNvGrpSpPr/>
          <p:nvPr/>
        </p:nvGrpSpPr>
        <p:grpSpPr>
          <a:xfrm>
            <a:off x="4923060" y="4767675"/>
            <a:ext cx="2373410" cy="1613653"/>
            <a:chOff x="4035300" y="3728095"/>
            <a:chExt cx="2373410" cy="1613653"/>
          </a:xfrm>
        </p:grpSpPr>
        <p:sp>
          <p:nvSpPr>
            <p:cNvPr id="40" name="39 Elipse"/>
            <p:cNvSpPr/>
            <p:nvPr/>
          </p:nvSpPr>
          <p:spPr>
            <a:xfrm>
              <a:off x="4035300" y="3728095"/>
              <a:ext cx="2373410" cy="1613653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41" name="Elipse 12"/>
            <p:cNvSpPr/>
            <p:nvPr/>
          </p:nvSpPr>
          <p:spPr>
            <a:xfrm>
              <a:off x="4382878" y="3964409"/>
              <a:ext cx="1678254" cy="11410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2500" kern="1200" dirty="0" smtClean="0"/>
                <a:t>Codificar</a:t>
              </a:r>
              <a:endParaRPr lang="es-PE" sz="2500" kern="1200" dirty="0"/>
            </a:p>
          </p:txBody>
        </p:sp>
      </p:grpSp>
      <p:grpSp>
        <p:nvGrpSpPr>
          <p:cNvPr id="25" name="24 Grupo"/>
          <p:cNvGrpSpPr/>
          <p:nvPr/>
        </p:nvGrpSpPr>
        <p:grpSpPr>
          <a:xfrm>
            <a:off x="4488872" y="5302192"/>
            <a:ext cx="306826" cy="544608"/>
            <a:chOff x="3601112" y="4262612"/>
            <a:chExt cx="306826" cy="544608"/>
          </a:xfrm>
        </p:grpSpPr>
        <p:sp>
          <p:nvSpPr>
            <p:cNvPr id="38" name="37 Flecha derecha"/>
            <p:cNvSpPr/>
            <p:nvPr/>
          </p:nvSpPr>
          <p:spPr>
            <a:xfrm rot="10800015">
              <a:off x="3601112" y="4262612"/>
              <a:ext cx="306826" cy="54460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Flecha derecha 14"/>
            <p:cNvSpPr/>
            <p:nvPr/>
          </p:nvSpPr>
          <p:spPr>
            <a:xfrm rot="21600015">
              <a:off x="3693160" y="4371534"/>
              <a:ext cx="214778" cy="3267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PE" sz="2000" kern="1200"/>
            </a:p>
          </p:txBody>
        </p:sp>
      </p:grpSp>
      <p:grpSp>
        <p:nvGrpSpPr>
          <p:cNvPr id="26" name="25 Grupo"/>
          <p:cNvGrpSpPr/>
          <p:nvPr/>
        </p:nvGrpSpPr>
        <p:grpSpPr>
          <a:xfrm>
            <a:off x="1970732" y="4767662"/>
            <a:ext cx="2373410" cy="1613653"/>
            <a:chOff x="1082972" y="3728082"/>
            <a:chExt cx="2373410" cy="1613653"/>
          </a:xfrm>
        </p:grpSpPr>
        <p:sp>
          <p:nvSpPr>
            <p:cNvPr id="36" name="35 Elipse"/>
            <p:cNvSpPr/>
            <p:nvPr/>
          </p:nvSpPr>
          <p:spPr>
            <a:xfrm>
              <a:off x="1082972" y="3728082"/>
              <a:ext cx="2373410" cy="1613653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sp>
        <p:sp>
          <p:nvSpPr>
            <p:cNvPr id="37" name="Elipse 16"/>
            <p:cNvSpPr/>
            <p:nvPr/>
          </p:nvSpPr>
          <p:spPr>
            <a:xfrm>
              <a:off x="1430550" y="3964396"/>
              <a:ext cx="1678254" cy="11410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2500" kern="1200" dirty="0" smtClean="0"/>
                <a:t>Funciona</a:t>
              </a:r>
              <a:endParaRPr lang="es-PE" sz="2500" kern="1200" dirty="0"/>
            </a:p>
          </p:txBody>
        </p:sp>
      </p:grpSp>
      <p:grpSp>
        <p:nvGrpSpPr>
          <p:cNvPr id="27" name="26 Grupo"/>
          <p:cNvGrpSpPr/>
          <p:nvPr/>
        </p:nvGrpSpPr>
        <p:grpSpPr>
          <a:xfrm>
            <a:off x="2615100" y="4391285"/>
            <a:ext cx="544608" cy="280393"/>
            <a:chOff x="1727340" y="3351705"/>
            <a:chExt cx="544608" cy="280393"/>
          </a:xfrm>
        </p:grpSpPr>
        <p:sp>
          <p:nvSpPr>
            <p:cNvPr id="34" name="33 Flecha derecha"/>
            <p:cNvSpPr/>
            <p:nvPr/>
          </p:nvSpPr>
          <p:spPr>
            <a:xfrm rot="15329094">
              <a:off x="1859447" y="3219598"/>
              <a:ext cx="280393" cy="54460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Flecha derecha 18"/>
            <p:cNvSpPr/>
            <p:nvPr/>
          </p:nvSpPr>
          <p:spPr>
            <a:xfrm rot="26129094">
              <a:off x="1912047" y="3369237"/>
              <a:ext cx="196275" cy="3267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PE" sz="2000" kern="1200"/>
            </a:p>
          </p:txBody>
        </p:sp>
      </p:grpSp>
      <p:grpSp>
        <p:nvGrpSpPr>
          <p:cNvPr id="28" name="27 Grupo"/>
          <p:cNvGrpSpPr/>
          <p:nvPr/>
        </p:nvGrpSpPr>
        <p:grpSpPr>
          <a:xfrm>
            <a:off x="1426688" y="2666283"/>
            <a:ext cx="2373410" cy="1613653"/>
            <a:chOff x="538928" y="1626703"/>
            <a:chExt cx="2373410" cy="1613653"/>
          </a:xfrm>
        </p:grpSpPr>
        <p:sp>
          <p:nvSpPr>
            <p:cNvPr id="32" name="31 Elipse"/>
            <p:cNvSpPr/>
            <p:nvPr/>
          </p:nvSpPr>
          <p:spPr>
            <a:xfrm>
              <a:off x="538928" y="1626703"/>
              <a:ext cx="2373410" cy="161365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sp>
        <p:sp>
          <p:nvSpPr>
            <p:cNvPr id="33" name="Elipse 20"/>
            <p:cNvSpPr/>
            <p:nvPr/>
          </p:nvSpPr>
          <p:spPr>
            <a:xfrm>
              <a:off x="886506" y="1863017"/>
              <a:ext cx="1678254" cy="11410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2500" kern="1200" dirty="0" smtClean="0"/>
                <a:t>Mejorar</a:t>
              </a:r>
              <a:endParaRPr lang="es-PE" sz="2500" kern="1200" dirty="0"/>
            </a:p>
          </p:txBody>
        </p:sp>
      </p:grpSp>
      <p:grpSp>
        <p:nvGrpSpPr>
          <p:cNvPr id="29" name="28 Grupo"/>
          <p:cNvGrpSpPr/>
          <p:nvPr/>
        </p:nvGrpSpPr>
        <p:grpSpPr>
          <a:xfrm>
            <a:off x="3429685" y="2394410"/>
            <a:ext cx="312409" cy="544608"/>
            <a:chOff x="2541925" y="1354830"/>
            <a:chExt cx="312409" cy="544608"/>
          </a:xfrm>
        </p:grpSpPr>
        <p:sp>
          <p:nvSpPr>
            <p:cNvPr id="30" name="29 Flecha derecha"/>
            <p:cNvSpPr/>
            <p:nvPr/>
          </p:nvSpPr>
          <p:spPr>
            <a:xfrm rot="19220067">
              <a:off x="2541925" y="1354830"/>
              <a:ext cx="312409" cy="54460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Flecha derecha 22"/>
            <p:cNvSpPr/>
            <p:nvPr/>
          </p:nvSpPr>
          <p:spPr>
            <a:xfrm rot="19220067">
              <a:off x="2552713" y="1493664"/>
              <a:ext cx="218686" cy="3267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PE" sz="20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969110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2699792" y="125760"/>
            <a:ext cx="4701208" cy="710952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Red</a:t>
            </a:r>
            <a:r>
              <a:rPr lang="es-PE" dirty="0" smtClean="0">
                <a:solidFill>
                  <a:srgbClr val="00823B"/>
                </a:solidFill>
              </a:rPr>
              <a:t> Green </a:t>
            </a:r>
            <a:r>
              <a:rPr lang="es-PE" dirty="0" err="1" smtClean="0">
                <a:solidFill>
                  <a:srgbClr val="FFC000"/>
                </a:solidFill>
              </a:rPr>
              <a:t>Refactor</a:t>
            </a:r>
            <a:endParaRPr lang="es-PE" dirty="0">
              <a:solidFill>
                <a:srgbClr val="FFC000"/>
              </a:solidFill>
            </a:endParaRPr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2771174205"/>
              </p:ext>
            </p:extLst>
          </p:nvPr>
        </p:nvGraphicFramePr>
        <p:xfrm>
          <a:off x="899592" y="1052736"/>
          <a:ext cx="7368480" cy="5344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5831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41711" y="345397"/>
            <a:ext cx="8229600" cy="864095"/>
          </a:xfrm>
        </p:spPr>
        <p:txBody>
          <a:bodyPr/>
          <a:lstStyle/>
          <a:p>
            <a:r>
              <a:rPr lang="es-PE" sz="6000" dirty="0" smtClean="0">
                <a:solidFill>
                  <a:srgbClr val="FF0000"/>
                </a:solidFill>
              </a:rPr>
              <a:t>RED (Hazlo Fallar)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4" name="5 Marcador de contenido"/>
          <p:cNvSpPr txBox="1">
            <a:spLocks/>
          </p:cNvSpPr>
          <p:nvPr/>
        </p:nvSpPr>
        <p:spPr bwMode="auto">
          <a:xfrm>
            <a:off x="498902" y="1641540"/>
            <a:ext cx="7992888" cy="39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800" dirty="0" smtClean="0"/>
              <a:t>Pensar en un nuevo comportamiento que queremos que tenga el código.</a:t>
            </a:r>
          </a:p>
          <a:p>
            <a:pPr marL="0" indent="0" algn="ctr">
              <a:buNone/>
            </a:pPr>
            <a:endParaRPr lang="es-PE" sz="2800" dirty="0" smtClean="0"/>
          </a:p>
          <a:p>
            <a:pPr marL="0" indent="0" algn="ctr">
              <a:buNone/>
            </a:pPr>
            <a:r>
              <a:rPr lang="es-PE" sz="2800" dirty="0" smtClean="0"/>
              <a:t>Escribir un ejemplo concreto de ese comportamiento a través de una prueba unitaria.</a:t>
            </a:r>
          </a:p>
          <a:p>
            <a:pPr marL="0" indent="0" algn="ctr">
              <a:buNone/>
            </a:pPr>
            <a:endParaRPr lang="es-PE" sz="2800" dirty="0"/>
          </a:p>
          <a:p>
            <a:pPr marL="0" indent="0" algn="ctr">
              <a:buNone/>
            </a:pPr>
            <a:r>
              <a:rPr lang="es-PE" sz="2800" dirty="0" smtClean="0"/>
              <a:t>La prueba falla porque el nuevo comportamiento aún no existe en el código</a:t>
            </a:r>
            <a:r>
              <a:rPr lang="en-US" sz="2800" dirty="0"/>
              <a:t>.</a:t>
            </a:r>
            <a:endParaRPr lang="es-PE" sz="2800" dirty="0" smtClean="0"/>
          </a:p>
        </p:txBody>
      </p:sp>
    </p:spTree>
    <p:extLst>
      <p:ext uri="{BB962C8B-B14F-4D97-AF65-F5344CB8AC3E}">
        <p14:creationId xmlns:p14="http://schemas.microsoft.com/office/powerpoint/2010/main" val="220958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41711" y="404664"/>
            <a:ext cx="8229600" cy="864095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¿Cuáles son los beneficios de escribir la prueba antes del código?</a:t>
            </a:r>
            <a:endParaRPr lang="es-PE" sz="3200" dirty="0">
              <a:solidFill>
                <a:srgbClr val="FF0000"/>
              </a:solidFill>
            </a:endParaRPr>
          </a:p>
        </p:txBody>
      </p:sp>
      <p:sp>
        <p:nvSpPr>
          <p:cNvPr id="4" name="5 Marcador de contenido"/>
          <p:cNvSpPr txBox="1">
            <a:spLocks/>
          </p:cNvSpPr>
          <p:nvPr/>
        </p:nvSpPr>
        <p:spPr bwMode="auto">
          <a:xfrm>
            <a:off x="498902" y="1700807"/>
            <a:ext cx="8177554" cy="4883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800" dirty="0" smtClean="0"/>
              <a:t>Pensar primero en la necesidad(QUE)antes que en la implementación (COMO).</a:t>
            </a:r>
          </a:p>
          <a:p>
            <a:pPr marL="0" indent="0">
              <a:buNone/>
            </a:pPr>
            <a:endParaRPr lang="es-PE" sz="2800" dirty="0" smtClean="0"/>
          </a:p>
          <a:p>
            <a:r>
              <a:rPr lang="es-PE" sz="2800" dirty="0" smtClean="0"/>
              <a:t>Completar la tarea en pasos pequeños.</a:t>
            </a:r>
          </a:p>
          <a:p>
            <a:endParaRPr lang="es-PE" sz="2800" dirty="0" smtClean="0"/>
          </a:p>
          <a:p>
            <a:r>
              <a:rPr lang="es-PE" sz="2800" dirty="0" smtClean="0"/>
              <a:t>Saber el cuando se ha terminado de implementar el cambio correctamente.</a:t>
            </a:r>
          </a:p>
          <a:p>
            <a:endParaRPr lang="es-PE" sz="2800" dirty="0" smtClean="0"/>
          </a:p>
          <a:p>
            <a:r>
              <a:rPr lang="es-PE" sz="2800" dirty="0" smtClean="0"/>
              <a:t>Cada comportamiento del código está debidamente probado.</a:t>
            </a:r>
          </a:p>
        </p:txBody>
      </p:sp>
    </p:spTree>
    <p:extLst>
      <p:ext uri="{BB962C8B-B14F-4D97-AF65-F5344CB8AC3E}">
        <p14:creationId xmlns:p14="http://schemas.microsoft.com/office/powerpoint/2010/main" val="15258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27745</TotalTime>
  <Words>983</Words>
  <Application>Microsoft Office PowerPoint</Application>
  <PresentationFormat>Presentación en pantalla (4:3)</PresentationFormat>
  <Paragraphs>168</Paragraphs>
  <Slides>22</Slides>
  <Notes>21</Notes>
  <HiddenSlides>1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3" baseType="lpstr">
      <vt:lpstr>BlackTheme</vt:lpstr>
      <vt:lpstr>Test Driven Development</vt:lpstr>
      <vt:lpstr>¿Qué es Test Driven Development?</vt:lpstr>
      <vt:lpstr>Test Driven Development</vt:lpstr>
      <vt:lpstr>Presentación de PowerPoint</vt:lpstr>
      <vt:lpstr>Presentación de PowerPoint</vt:lpstr>
      <vt:lpstr>Test Driven Development</vt:lpstr>
      <vt:lpstr>Red Green Refactor</vt:lpstr>
      <vt:lpstr>RED (Hazlo Fallar)</vt:lpstr>
      <vt:lpstr>¿Cuáles son los beneficios de escribir la prueba antes del código?</vt:lpstr>
      <vt:lpstr>Green (Hazlo Funcionar)</vt:lpstr>
      <vt:lpstr>Refactor (Mejóralo)</vt:lpstr>
      <vt:lpstr>Repetir el Ciclo</vt:lpstr>
      <vt:lpstr>Ejercicio: Roman Numerals</vt:lpstr>
      <vt:lpstr>Presentación de PowerPoint</vt:lpstr>
      <vt:lpstr>¿Porqué ayuda al diseño?</vt:lpstr>
      <vt:lpstr>¿ Realmente Sirve ?</vt:lpstr>
      <vt:lpstr>IBM y Microsoft – Case of Study</vt:lpstr>
      <vt:lpstr>¿ Realmente Sirve ?</vt:lpstr>
      <vt:lpstr>Ejercicio: Tennis</vt:lpstr>
      <vt:lpstr>Ejercicio: Tennis</vt:lpstr>
      <vt:lpstr>Modalidad: Multi Randori</vt:lpstr>
      <vt:lpstr>Pair Programming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Prácticas de Ingeniería Agiles</dc:title>
  <dc:creator>anunez@sss.com.pe</dc:creator>
  <cp:lastModifiedBy>Snahider</cp:lastModifiedBy>
  <cp:revision>760</cp:revision>
  <dcterms:created xsi:type="dcterms:W3CDTF">2010-05-16T05:09:58Z</dcterms:created>
  <dcterms:modified xsi:type="dcterms:W3CDTF">2013-06-19T15:52:16Z</dcterms:modified>
</cp:coreProperties>
</file>