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67" r:id="rId2"/>
    <p:sldId id="613" r:id="rId3"/>
    <p:sldId id="390" r:id="rId4"/>
    <p:sldId id="624" r:id="rId5"/>
    <p:sldId id="625" r:id="rId6"/>
    <p:sldId id="626" r:id="rId7"/>
    <p:sldId id="618" r:id="rId8"/>
    <p:sldId id="619" r:id="rId9"/>
    <p:sldId id="631" r:id="rId10"/>
    <p:sldId id="620" r:id="rId11"/>
    <p:sldId id="621" r:id="rId12"/>
    <p:sldId id="622" r:id="rId13"/>
    <p:sldId id="623" r:id="rId14"/>
    <p:sldId id="369" r:id="rId15"/>
    <p:sldId id="537" r:id="rId16"/>
    <p:sldId id="627" r:id="rId17"/>
    <p:sldId id="610" r:id="rId18"/>
    <p:sldId id="603" r:id="rId19"/>
    <p:sldId id="617" r:id="rId20"/>
    <p:sldId id="632" r:id="rId21"/>
    <p:sldId id="607" r:id="rId22"/>
    <p:sldId id="629" r:id="rId23"/>
    <p:sldId id="612" r:id="rId24"/>
    <p:sldId id="630" r:id="rId25"/>
    <p:sldId id="628" r:id="rId26"/>
    <p:sldId id="63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0000"/>
    <a:srgbClr val="00823B"/>
    <a:srgbClr val="E20000"/>
    <a:srgbClr val="009A46"/>
    <a:srgbClr val="CE7674"/>
    <a:srgbClr val="D99694"/>
    <a:srgbClr val="151515"/>
    <a:srgbClr val="1D1D1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4922" autoAdjust="0"/>
  </p:normalViewPr>
  <p:slideViewPr>
    <p:cSldViewPr>
      <p:cViewPr>
        <p:scale>
          <a:sx n="64" d="100"/>
          <a:sy n="64" d="100"/>
        </p:scale>
        <p:origin x="-72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'Numero Defectos TDD'!$A$16</c:f>
              <c:strCache>
                <c:ptCount val="1"/>
                <c:pt idx="0">
                  <c:v>Tiempo en programar una funcionalidad</c:v>
                </c:pt>
              </c:strCache>
            </c:strRef>
          </c:tx>
          <c:invertIfNegative val="0"/>
          <c:val>
            <c:numRef>
              <c:f>'Numero Defectos TDD'!$A$17:$A$20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1"/>
          <c:tx>
            <c:strRef>
              <c:f>'Numero Defectos TDD'!$B$16</c:f>
              <c:strCache>
                <c:ptCount val="1"/>
                <c:pt idx="0">
                  <c:v>Tiempo en programar una funcionalidad usando TDD</c:v>
                </c:pt>
              </c:strCache>
            </c:strRef>
          </c:tx>
          <c:invertIfNegative val="0"/>
          <c:val>
            <c:numRef>
              <c:f>'Numero Defectos TDD'!$B$17:$B$20</c:f>
              <c:numCache>
                <c:formatCode>0%</c:formatCode>
                <c:ptCount val="4"/>
                <c:pt idx="0">
                  <c:v>1.23</c:v>
                </c:pt>
                <c:pt idx="1">
                  <c:v>1.1499999999999999</c:v>
                </c:pt>
                <c:pt idx="2">
                  <c:v>1.3</c:v>
                </c:pt>
                <c:pt idx="3">
                  <c:v>1.18</c:v>
                </c:pt>
              </c:numCache>
            </c:numRef>
          </c:val>
        </c:ser>
        <c:ser>
          <c:idx val="3"/>
          <c:order val="2"/>
          <c:tx>
            <c:strRef>
              <c:f>'Numero Defectos TDD'!$C$16</c:f>
              <c:strCache>
                <c:ptCount val="1"/>
                <c:pt idx="0">
                  <c:v>Densidad de los defectos del equipo</c:v>
                </c:pt>
              </c:strCache>
            </c:strRef>
          </c:tx>
          <c:invertIfNegative val="0"/>
          <c:val>
            <c:numRef>
              <c:f>'Numero Defectos TDD'!$C$17:$C$20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3"/>
          <c:tx>
            <c:strRef>
              <c:f>'Numero Defectos TDD'!$D$16</c:f>
              <c:strCache>
                <c:ptCount val="1"/>
                <c:pt idx="0">
                  <c:v>Densidad de los defectos del equipo usando TDD</c:v>
                </c:pt>
              </c:strCache>
            </c:strRef>
          </c:tx>
          <c:invertIfNegative val="0"/>
          <c:val>
            <c:numRef>
              <c:f>'Numero Defectos TDD'!$D$17:$D$20</c:f>
              <c:numCache>
                <c:formatCode>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0.38</c:v>
                </c:pt>
                <c:pt idx="3">
                  <c:v>0.61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706432"/>
        <c:axId val="84956224"/>
      </c:barChart>
      <c:catAx>
        <c:axId val="90706432"/>
        <c:scaling>
          <c:orientation val="minMax"/>
        </c:scaling>
        <c:delete val="1"/>
        <c:axPos val="b"/>
        <c:majorTickMark val="out"/>
        <c:minorTickMark val="none"/>
        <c:tickLblPos val="nextTo"/>
        <c:crossAx val="84956224"/>
        <c:crosses val="autoZero"/>
        <c:auto val="1"/>
        <c:lblAlgn val="ctr"/>
        <c:lblOffset val="100"/>
        <c:noMultiLvlLbl val="0"/>
      </c:catAx>
      <c:valAx>
        <c:axId val="849562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PE"/>
          </a:p>
        </c:txPr>
        <c:crossAx val="90706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96527786931393"/>
          <c:y val="0.25197034400819335"/>
          <c:w val="0.31306679201369342"/>
          <c:h val="0.58212399072676413"/>
        </c:manualLayout>
      </c:layout>
      <c:overlay val="0"/>
      <c:txPr>
        <a:bodyPr/>
        <a:lstStyle/>
        <a:p>
          <a:pPr>
            <a:defRPr sz="1600" b="0"/>
          </a:pPr>
          <a:endParaRPr lang="es-PE"/>
        </a:p>
      </c:txPr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'Numero Defectos TDD'!$B$16</c:f>
              <c:strCache>
                <c:ptCount val="1"/>
                <c:pt idx="0">
                  <c:v>Tiempo en programar una funcionalidad usando TDD</c:v>
                </c:pt>
              </c:strCache>
            </c:strRef>
          </c:tx>
          <c:invertIfNegative val="0"/>
          <c:val>
            <c:numRef>
              <c:f>'Numero Defectos TDD'!$B$17:$B$20</c:f>
              <c:numCache>
                <c:formatCode>0%</c:formatCode>
                <c:ptCount val="4"/>
                <c:pt idx="0">
                  <c:v>1.23</c:v>
                </c:pt>
                <c:pt idx="1">
                  <c:v>1.1499999999999999</c:v>
                </c:pt>
                <c:pt idx="2">
                  <c:v>1.3</c:v>
                </c:pt>
                <c:pt idx="3">
                  <c:v>1.18</c:v>
                </c:pt>
              </c:numCache>
            </c:numRef>
          </c:val>
        </c:ser>
        <c:ser>
          <c:idx val="1"/>
          <c:order val="1"/>
          <c:tx>
            <c:strRef>
              <c:f>'Numero Defectos TDD'!$D$16</c:f>
              <c:strCache>
                <c:ptCount val="1"/>
                <c:pt idx="0">
                  <c:v>Densidad de los defectos del equipo usando TDD</c:v>
                </c:pt>
              </c:strCache>
            </c:strRef>
          </c:tx>
          <c:invertIfNegative val="0"/>
          <c:val>
            <c:numRef>
              <c:f>'Numero Defectos TDD'!$D$17:$D$20</c:f>
              <c:numCache>
                <c:formatCode>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0.38</c:v>
                </c:pt>
                <c:pt idx="3">
                  <c:v>0.61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046528"/>
        <c:axId val="90103808"/>
      </c:barChart>
      <c:catAx>
        <c:axId val="890465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endParaRPr lang="es-PE" dirty="0"/>
              </a:p>
            </c:rich>
          </c:tx>
          <c:layout>
            <c:manualLayout>
              <c:xMode val="edge"/>
              <c:yMode val="edge"/>
              <c:x val="0.37070175262857863"/>
              <c:y val="0.73906946291962639"/>
            </c:manualLayout>
          </c:layout>
          <c:overlay val="0"/>
        </c:title>
        <c:majorTickMark val="out"/>
        <c:minorTickMark val="none"/>
        <c:tickLblPos val="nextTo"/>
        <c:crossAx val="90103808"/>
        <c:crosses val="autoZero"/>
        <c:auto val="1"/>
        <c:lblAlgn val="ctr"/>
        <c:lblOffset val="100"/>
        <c:noMultiLvlLbl val="0"/>
      </c:catAx>
      <c:valAx>
        <c:axId val="901038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9046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19/06/2013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groups/ese/nagappan_tdd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research.microsoft.com/en-us/projects/esm/nagappan_tdd.pdf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projects/esm/nagappan_tdd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Comenzar escribiendo el test más simple posible pero que otorgue valor.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/>
              <a:t>Cuando todos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están pasando, podemos </a:t>
            </a:r>
            <a:r>
              <a:rPr lang="es-PE" sz="1200" dirty="0" err="1" smtClean="0"/>
              <a:t>refactorizar</a:t>
            </a:r>
            <a:r>
              <a:rPr lang="es-PE" sz="1200" dirty="0" smtClean="0"/>
              <a:t> el código sin preocuparnos de malograr nada.</a:t>
            </a:r>
          </a:p>
          <a:p>
            <a:r>
              <a:rPr lang="es-PE" sz="1200" dirty="0" smtClean="0"/>
              <a:t>Revisar el código y buscar </a:t>
            </a:r>
            <a:r>
              <a:rPr lang="es-PE" sz="1200" dirty="0" err="1" smtClean="0"/>
              <a:t>code</a:t>
            </a:r>
            <a:r>
              <a:rPr lang="es-PE" sz="1200" dirty="0" smtClean="0"/>
              <a:t> </a:t>
            </a:r>
            <a:r>
              <a:rPr lang="es-PE" sz="1200" dirty="0" err="1" smtClean="0"/>
              <a:t>smells</a:t>
            </a:r>
            <a:r>
              <a:rPr lang="es-PE" sz="1200" dirty="0" smtClean="0"/>
              <a:t> que podamos limpiar.</a:t>
            </a:r>
          </a:p>
          <a:p>
            <a:r>
              <a:rPr lang="es-PE" sz="1200" dirty="0" smtClean="0"/>
              <a:t>Trabajar en </a:t>
            </a:r>
            <a:r>
              <a:rPr lang="es-PE" sz="1200" dirty="0" err="1" smtClean="0"/>
              <a:t>refactorings</a:t>
            </a:r>
            <a:r>
              <a:rPr lang="es-PE" sz="1200" dirty="0" smtClean="0"/>
              <a:t> pequeños y ejecutar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luego de cada mejora.</a:t>
            </a:r>
          </a:p>
          <a:p>
            <a:r>
              <a:rPr lang="es-PE" sz="1200" dirty="0" smtClean="0"/>
              <a:t>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 siempre deben pasar.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El código ya no es usado únicamente por nuestra aplicación sino también por los </a:t>
            </a:r>
            <a:r>
              <a:rPr lang="es-PE" sz="1200" dirty="0" err="1" smtClean="0"/>
              <a:t>tests</a:t>
            </a:r>
            <a:r>
              <a:rPr lang="es-PE" sz="1200" dirty="0" smtClean="0"/>
              <a:t>, lo que nos lleva  a tener que desacoplar debidamente nuestras clases, separar sus responsabilidades, </a:t>
            </a:r>
            <a:r>
              <a:rPr lang="es-PE" sz="1200" dirty="0" err="1" smtClean="0"/>
              <a:t>etc</a:t>
            </a:r>
            <a:r>
              <a:rPr lang="es-PE" sz="1200" dirty="0" smtClean="0"/>
              <a:t>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>
                <a:hlinkClick r:id="rId3"/>
              </a:rPr>
              <a:t>http://research.microsoft.com/en-us/groups/ese/nagappan_tdd.pdf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searching the web for research I found a paper on the subject titled: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Realizing quality improvement through test driven development: results and experiences of four industrial teams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 used four projects in IBM and Microsoft each project two teams were chosen – one team developed using TDD while the other team did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Using TDD took more time (15%-35%) the defect density (defects per feature) decreased tremendously!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for example IBM Driver team that used TDD took 20% more time to code a certain feature it was well worth – they had 39% less defects then the team that finished before them, and in Microsoft’s teams the benefits are even greater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searching the web for research I found a paper on the subject titled: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Realizing quality improvement through test driven development: results and experiences of four industrial teams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 used four projects in IBM and Microsoft each project two teams were chosen – one team developed using TDD while the other team did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Using TDD took more time (15%-35%) the defect density (defects per feature) decreased tremendously!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for example IBM Driver team that used TDD took 20% more time to code a certain feature it was well worth – they had 39% less defects then the team that finished before them, and in Microsoft’s teams the benefits are even greater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 obstacle detection before each move to a new square. If a given sequence of commands encounters an obstacle, the rover moves up to the last possible point and reports the obstacle.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Comenzar escribiendo el test más simple posible pero que otorgue valor.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rgbClr val="009A46"/>
                </a:solidFill>
              </a:rPr>
              <a:t>Escribir únicamente el código de producción que haga pasar el test.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Intentar pasar la prueba de la manera más rápida.</a:t>
            </a:r>
            <a:endParaRPr lang="es-PE" sz="1200" dirty="0" smtClean="0">
              <a:solidFill>
                <a:srgbClr val="009A46"/>
              </a:solidFill>
            </a:endParaRPr>
          </a:p>
          <a:p>
            <a:r>
              <a:rPr lang="es-PE" sz="1200" dirty="0" smtClean="0"/>
              <a:t>No preocuparnos acerca del diseño o elegancia, únicamente en hacer pasar el test de la forma más rápida posible.  </a:t>
            </a:r>
          </a:p>
          <a:p>
            <a:r>
              <a:rPr lang="es-PE" sz="1200" dirty="0" smtClean="0"/>
              <a:t>Incluso podemos </a:t>
            </a:r>
            <a:r>
              <a:rPr lang="es-PE" sz="1200" dirty="0" err="1" smtClean="0"/>
              <a:t>hardcodear</a:t>
            </a:r>
            <a:r>
              <a:rPr lang="es-PE" sz="1200" dirty="0" smtClean="0"/>
              <a:t> el código en la respuesta, ya que el siguiente paso es el </a:t>
            </a:r>
            <a:r>
              <a:rPr lang="es-PE" sz="1200" dirty="0" err="1" smtClean="0"/>
              <a:t>refactor</a:t>
            </a:r>
            <a:r>
              <a:rPr lang="es-PE" sz="120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rgbClr val="009A46"/>
                </a:solidFill>
              </a:rPr>
              <a:t>Escribir únicamente el código de producción que haga pasar el test.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Intentar pasar la prueba de la manera más rápida.</a:t>
            </a:r>
            <a:endParaRPr lang="es-PE" sz="1200" dirty="0" smtClean="0">
              <a:solidFill>
                <a:srgbClr val="009A46"/>
              </a:solidFill>
            </a:endParaRPr>
          </a:p>
          <a:p>
            <a:r>
              <a:rPr lang="es-PE" sz="1200" dirty="0" smtClean="0"/>
              <a:t>No preocuparnos acerca del diseño o elegancia, únicamente en hacer pasar el test de la forma más rápida posible.  </a:t>
            </a:r>
          </a:p>
          <a:p>
            <a:r>
              <a:rPr lang="es-PE" sz="1200" dirty="0" smtClean="0"/>
              <a:t>Incluso podemos </a:t>
            </a:r>
            <a:r>
              <a:rPr lang="es-PE" sz="1200" dirty="0" err="1" smtClean="0"/>
              <a:t>hardcodear</a:t>
            </a:r>
            <a:r>
              <a:rPr lang="es-PE" sz="1200" dirty="0" smtClean="0"/>
              <a:t> el código en la respuesta, ya que el siguiente paso es el </a:t>
            </a:r>
            <a:r>
              <a:rPr lang="es-PE" sz="1200" dirty="0" err="1" smtClean="0"/>
              <a:t>refactor</a:t>
            </a:r>
            <a:r>
              <a:rPr lang="es-PE" sz="120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0040" y="2060848"/>
            <a:ext cx="7772400" cy="1584327"/>
          </a:xfrm>
        </p:spPr>
        <p:txBody>
          <a:bodyPr/>
          <a:lstStyle/>
          <a:p>
            <a:r>
              <a:rPr lang="es-PE" sz="8000" b="1" dirty="0" smtClean="0"/>
              <a:t>Test </a:t>
            </a:r>
            <a:r>
              <a:rPr lang="es-PE" sz="8000" b="1" dirty="0" err="1" smtClean="0"/>
              <a:t>Driven</a:t>
            </a:r>
            <a:r>
              <a:rPr lang="es-PE" sz="8000" b="1" dirty="0" smtClean="0"/>
              <a:t> </a:t>
            </a:r>
            <a:r>
              <a:rPr lang="es-PE" sz="8000" b="1" dirty="0" err="1" smtClean="0"/>
              <a:t>Development</a:t>
            </a:r>
            <a:endParaRPr lang="es-ES" sz="8000" b="1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9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179512" y="188641"/>
            <a:ext cx="8784976" cy="864095"/>
          </a:xfrm>
        </p:spPr>
        <p:txBody>
          <a:bodyPr/>
          <a:lstStyle/>
          <a:p>
            <a:r>
              <a:rPr lang="es-PE" sz="6000" dirty="0" smtClean="0">
                <a:solidFill>
                  <a:schemeClr val="tx1">
                    <a:lumMod val="95000"/>
                  </a:schemeClr>
                </a:solidFill>
              </a:rPr>
              <a:t>Codificar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4" name="5 Marcador de contenido"/>
          <p:cNvSpPr txBox="1">
            <a:spLocks/>
          </p:cNvSpPr>
          <p:nvPr/>
        </p:nvSpPr>
        <p:spPr bwMode="auto">
          <a:xfrm>
            <a:off x="498902" y="2109420"/>
            <a:ext cx="7992888" cy="253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Escribir el código  del comportamiento que queremos agregar. Pero….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El </a:t>
            </a:r>
            <a:r>
              <a:rPr lang="es-PE" dirty="0" smtClean="0"/>
              <a:t>CÓDIGO </a:t>
            </a:r>
            <a:r>
              <a:rPr lang="es-PE" sz="2800" dirty="0" smtClean="0"/>
              <a:t>debe ser el </a:t>
            </a:r>
            <a:r>
              <a:rPr lang="es-PE" dirty="0" smtClean="0"/>
              <a:t>MAS SIMPLE POSIBLE </a:t>
            </a:r>
            <a:r>
              <a:rPr lang="es-PE" sz="2800" dirty="0" smtClean="0"/>
              <a:t>que haga pasar la prueba. </a:t>
            </a:r>
          </a:p>
        </p:txBody>
      </p:sp>
    </p:spTree>
    <p:extLst>
      <p:ext uri="{BB962C8B-B14F-4D97-AF65-F5344CB8AC3E}">
        <p14:creationId xmlns:p14="http://schemas.microsoft.com/office/powerpoint/2010/main" val="1524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/>
          <p:cNvGrpSpPr/>
          <p:nvPr/>
        </p:nvGrpSpPr>
        <p:grpSpPr>
          <a:xfrm>
            <a:off x="2282734" y="1224000"/>
            <a:ext cx="5400352" cy="5086923"/>
            <a:chOff x="2123976" y="1042205"/>
            <a:chExt cx="5400352" cy="5086923"/>
          </a:xfrm>
        </p:grpSpPr>
        <p:grpSp>
          <p:nvGrpSpPr>
            <p:cNvPr id="26" name="25 Grupo"/>
            <p:cNvGrpSpPr/>
            <p:nvPr/>
          </p:nvGrpSpPr>
          <p:grpSpPr>
            <a:xfrm>
              <a:off x="3452520" y="1042205"/>
              <a:ext cx="2232000" cy="1548000"/>
              <a:chOff x="2497534" y="2625"/>
              <a:chExt cx="2373410" cy="1613653"/>
            </a:xfrm>
          </p:grpSpPr>
          <p:sp>
            <p:nvSpPr>
              <p:cNvPr id="74" name="73 Elipse"/>
              <p:cNvSpPr/>
              <p:nvPr/>
            </p:nvSpPr>
            <p:spPr>
              <a:xfrm>
                <a:off x="2497534" y="262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5" name="Elipse 4"/>
              <p:cNvSpPr/>
              <p:nvPr/>
            </p:nvSpPr>
            <p:spPr>
              <a:xfrm>
                <a:off x="2845112" y="23893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400" kern="1200" dirty="0" smtClean="0"/>
                  <a:t>Ejemplo concreto</a:t>
                </a:r>
                <a:endParaRPr lang="es-PE" sz="2400" kern="1200" dirty="0"/>
              </a:p>
            </p:txBody>
          </p:sp>
        </p:grpSp>
        <p:grpSp>
          <p:nvGrpSpPr>
            <p:cNvPr id="27" name="26 Grupo"/>
            <p:cNvGrpSpPr/>
            <p:nvPr/>
          </p:nvGrpSpPr>
          <p:grpSpPr>
            <a:xfrm>
              <a:off x="5388292" y="2297041"/>
              <a:ext cx="312409" cy="544608"/>
              <a:chOff x="4500532" y="1343543"/>
              <a:chExt cx="312409" cy="544608"/>
            </a:xfrm>
          </p:grpSpPr>
          <p:sp>
            <p:nvSpPr>
              <p:cNvPr id="61" name="60 Flecha derecha"/>
              <p:cNvSpPr/>
              <p:nvPr/>
            </p:nvSpPr>
            <p:spPr>
              <a:xfrm rot="2379933">
                <a:off x="4500532" y="1343543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Flecha derecha 6"/>
              <p:cNvSpPr/>
              <p:nvPr/>
            </p:nvSpPr>
            <p:spPr>
              <a:xfrm rot="2379933">
                <a:off x="4511320" y="1422553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28" name="27 Grupo"/>
            <p:cNvGrpSpPr/>
            <p:nvPr/>
          </p:nvGrpSpPr>
          <p:grpSpPr>
            <a:xfrm>
              <a:off x="5292328" y="2564904"/>
              <a:ext cx="2232000" cy="1548000"/>
              <a:chOff x="4456141" y="1626703"/>
              <a:chExt cx="2373410" cy="1613653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4456141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0" name="Elipse 8"/>
              <p:cNvSpPr/>
              <p:nvPr/>
            </p:nvSpPr>
            <p:spPr>
              <a:xfrm>
                <a:off x="4803719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Falla</a:t>
                </a:r>
                <a:endParaRPr lang="es-PE" sz="2500" kern="1200" dirty="0"/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6049391" y="4247214"/>
              <a:ext cx="544608" cy="271608"/>
              <a:chOff x="5161631" y="3340885"/>
              <a:chExt cx="544608" cy="271608"/>
            </a:xfrm>
          </p:grpSpPr>
          <p:sp>
            <p:nvSpPr>
              <p:cNvPr id="56" name="55 Flecha derecha"/>
              <p:cNvSpPr/>
              <p:nvPr/>
            </p:nvSpPr>
            <p:spPr>
              <a:xfrm rot="6079481">
                <a:off x="5298131" y="3204385"/>
                <a:ext cx="271608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Flecha derecha 10"/>
              <p:cNvSpPr/>
              <p:nvPr/>
            </p:nvSpPr>
            <p:spPr>
              <a:xfrm rot="16879481">
                <a:off x="5346872" y="3273359"/>
                <a:ext cx="19012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30" name="29 Grupo"/>
            <p:cNvGrpSpPr/>
            <p:nvPr/>
          </p:nvGrpSpPr>
          <p:grpSpPr>
            <a:xfrm>
              <a:off x="4860032" y="4581128"/>
              <a:ext cx="2232000" cy="1548000"/>
              <a:chOff x="4035300" y="3728095"/>
              <a:chExt cx="2373410" cy="1613653"/>
            </a:xfrm>
          </p:grpSpPr>
          <p:sp>
            <p:nvSpPr>
              <p:cNvPr id="53" name="52 Elipse"/>
              <p:cNvSpPr/>
              <p:nvPr/>
            </p:nvSpPr>
            <p:spPr>
              <a:xfrm>
                <a:off x="4035300" y="372809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55" name="Elipse 12"/>
              <p:cNvSpPr/>
              <p:nvPr/>
            </p:nvSpPr>
            <p:spPr>
              <a:xfrm>
                <a:off x="4382878" y="396440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Codificar</a:t>
                </a:r>
                <a:endParaRPr lang="es-PE" sz="2500" kern="1200" dirty="0"/>
              </a:p>
            </p:txBody>
          </p:sp>
        </p:grpSp>
        <p:grpSp>
          <p:nvGrpSpPr>
            <p:cNvPr id="31" name="30 Grupo"/>
            <p:cNvGrpSpPr/>
            <p:nvPr/>
          </p:nvGrpSpPr>
          <p:grpSpPr>
            <a:xfrm>
              <a:off x="4427984" y="5116640"/>
              <a:ext cx="306826" cy="544608"/>
              <a:chOff x="3601112" y="4262612"/>
              <a:chExt cx="306826" cy="544608"/>
            </a:xfrm>
          </p:grpSpPr>
          <p:sp>
            <p:nvSpPr>
              <p:cNvPr id="51" name="50 Flecha derecha"/>
              <p:cNvSpPr/>
              <p:nvPr/>
            </p:nvSpPr>
            <p:spPr>
              <a:xfrm rot="10800015">
                <a:off x="3601112" y="4262612"/>
                <a:ext cx="306826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Flecha derecha 14"/>
              <p:cNvSpPr/>
              <p:nvPr/>
            </p:nvSpPr>
            <p:spPr>
              <a:xfrm rot="21600015">
                <a:off x="3693160" y="4371534"/>
                <a:ext cx="214778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32" name="31 Grupo"/>
            <p:cNvGrpSpPr/>
            <p:nvPr/>
          </p:nvGrpSpPr>
          <p:grpSpPr>
            <a:xfrm>
              <a:off x="2123976" y="4581128"/>
              <a:ext cx="2232000" cy="1548000"/>
              <a:chOff x="1082972" y="3728082"/>
              <a:chExt cx="2373410" cy="1613653"/>
            </a:xfrm>
          </p:grpSpPr>
          <p:sp>
            <p:nvSpPr>
              <p:cNvPr id="48" name="47 Elipse"/>
              <p:cNvSpPr/>
              <p:nvPr/>
            </p:nvSpPr>
            <p:spPr>
              <a:xfrm>
                <a:off x="1082972" y="3728082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49" name="Elipse 16"/>
              <p:cNvSpPr/>
              <p:nvPr/>
            </p:nvSpPr>
            <p:spPr>
              <a:xfrm>
                <a:off x="1430550" y="3964396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Funciona</a:t>
                </a:r>
                <a:endParaRPr lang="es-PE" sz="2500" kern="1200" dirty="0"/>
              </a:p>
            </p:txBody>
          </p:sp>
        </p:grpSp>
        <p:sp>
          <p:nvSpPr>
            <p:cNvPr id="47" name="Flecha derecha 18"/>
            <p:cNvSpPr/>
            <p:nvPr/>
          </p:nvSpPr>
          <p:spPr>
            <a:xfrm rot="4529094">
              <a:off x="2799807" y="4238620"/>
              <a:ext cx="196275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3068960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Ejecutar todas las pruebas y observar que pasen.</a:t>
            </a:r>
          </a:p>
        </p:txBody>
      </p:sp>
      <p:sp>
        <p:nvSpPr>
          <p:cNvPr id="24" name="2 Título"/>
          <p:cNvSpPr txBox="1">
            <a:spLocks/>
          </p:cNvSpPr>
          <p:nvPr/>
        </p:nvSpPr>
        <p:spPr bwMode="auto">
          <a:xfrm>
            <a:off x="441711" y="188640"/>
            <a:ext cx="8229600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sz="6000" dirty="0" smtClean="0">
                <a:solidFill>
                  <a:srgbClr val="009A46"/>
                </a:solidFill>
              </a:rPr>
              <a:t>Green (Hazlo Funcionar)</a:t>
            </a:r>
            <a:endParaRPr lang="es-PE" dirty="0">
              <a:solidFill>
                <a:srgbClr val="009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1619672" y="1224000"/>
            <a:ext cx="6048672" cy="5086923"/>
            <a:chOff x="1475656" y="1042205"/>
            <a:chExt cx="6048672" cy="5086923"/>
          </a:xfrm>
        </p:grpSpPr>
        <p:grpSp>
          <p:nvGrpSpPr>
            <p:cNvPr id="35" name="34 Grupo"/>
            <p:cNvGrpSpPr/>
            <p:nvPr/>
          </p:nvGrpSpPr>
          <p:grpSpPr>
            <a:xfrm>
              <a:off x="3452520" y="1042205"/>
              <a:ext cx="2232000" cy="1548000"/>
              <a:chOff x="2497534" y="2625"/>
              <a:chExt cx="2373410" cy="1613653"/>
            </a:xfrm>
          </p:grpSpPr>
          <p:sp>
            <p:nvSpPr>
              <p:cNvPr id="79" name="78 Elipse"/>
              <p:cNvSpPr/>
              <p:nvPr/>
            </p:nvSpPr>
            <p:spPr>
              <a:xfrm>
                <a:off x="2497534" y="262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0" name="Elipse 4"/>
              <p:cNvSpPr/>
              <p:nvPr/>
            </p:nvSpPr>
            <p:spPr>
              <a:xfrm>
                <a:off x="2845112" y="23893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400" kern="1200" dirty="0" smtClean="0"/>
                  <a:t>Ejemplo concreto</a:t>
                </a:r>
                <a:endParaRPr lang="es-PE" sz="2400" kern="1200" dirty="0"/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5388292" y="2297041"/>
              <a:ext cx="312409" cy="544608"/>
              <a:chOff x="4500532" y="1343543"/>
              <a:chExt cx="312409" cy="544608"/>
            </a:xfrm>
          </p:grpSpPr>
          <p:sp>
            <p:nvSpPr>
              <p:cNvPr id="77" name="76 Flecha derecha"/>
              <p:cNvSpPr/>
              <p:nvPr/>
            </p:nvSpPr>
            <p:spPr>
              <a:xfrm rot="2379933">
                <a:off x="4500532" y="1343543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Flecha derecha 6"/>
              <p:cNvSpPr/>
              <p:nvPr/>
            </p:nvSpPr>
            <p:spPr>
              <a:xfrm rot="2379933">
                <a:off x="4511320" y="1422553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37" name="36 Grupo"/>
            <p:cNvGrpSpPr/>
            <p:nvPr/>
          </p:nvGrpSpPr>
          <p:grpSpPr>
            <a:xfrm>
              <a:off x="5292328" y="2564904"/>
              <a:ext cx="2232000" cy="1548000"/>
              <a:chOff x="4456141" y="1626703"/>
              <a:chExt cx="2373410" cy="1613653"/>
            </a:xfrm>
          </p:grpSpPr>
          <p:sp>
            <p:nvSpPr>
              <p:cNvPr id="72" name="71 Elipse"/>
              <p:cNvSpPr/>
              <p:nvPr/>
            </p:nvSpPr>
            <p:spPr>
              <a:xfrm>
                <a:off x="4456141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76" name="Elipse 8"/>
              <p:cNvSpPr/>
              <p:nvPr/>
            </p:nvSpPr>
            <p:spPr>
              <a:xfrm>
                <a:off x="4803719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Falla</a:t>
                </a:r>
                <a:endParaRPr lang="es-PE" sz="2500" kern="1200" dirty="0"/>
              </a:p>
            </p:txBody>
          </p:sp>
        </p:grpSp>
        <p:grpSp>
          <p:nvGrpSpPr>
            <p:cNvPr id="38" name="37 Grupo"/>
            <p:cNvGrpSpPr/>
            <p:nvPr/>
          </p:nvGrpSpPr>
          <p:grpSpPr>
            <a:xfrm>
              <a:off x="6049391" y="4247214"/>
              <a:ext cx="544608" cy="271608"/>
              <a:chOff x="5161631" y="3340885"/>
              <a:chExt cx="544608" cy="271608"/>
            </a:xfrm>
          </p:grpSpPr>
          <p:sp>
            <p:nvSpPr>
              <p:cNvPr id="70" name="69 Flecha derecha"/>
              <p:cNvSpPr/>
              <p:nvPr/>
            </p:nvSpPr>
            <p:spPr>
              <a:xfrm rot="6079481">
                <a:off x="5298131" y="3204385"/>
                <a:ext cx="271608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Flecha derecha 10"/>
              <p:cNvSpPr/>
              <p:nvPr/>
            </p:nvSpPr>
            <p:spPr>
              <a:xfrm rot="16879481">
                <a:off x="5346872" y="3273359"/>
                <a:ext cx="19012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39" name="38 Grupo"/>
            <p:cNvGrpSpPr/>
            <p:nvPr/>
          </p:nvGrpSpPr>
          <p:grpSpPr>
            <a:xfrm>
              <a:off x="4860032" y="4581128"/>
              <a:ext cx="2232000" cy="1548000"/>
              <a:chOff x="4035300" y="3728095"/>
              <a:chExt cx="2373410" cy="1613653"/>
            </a:xfrm>
          </p:grpSpPr>
          <p:sp>
            <p:nvSpPr>
              <p:cNvPr id="68" name="67 Elipse"/>
              <p:cNvSpPr/>
              <p:nvPr/>
            </p:nvSpPr>
            <p:spPr>
              <a:xfrm>
                <a:off x="4035300" y="372809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9" name="Elipse 12"/>
              <p:cNvSpPr/>
              <p:nvPr/>
            </p:nvSpPr>
            <p:spPr>
              <a:xfrm>
                <a:off x="4382878" y="396440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Codificar</a:t>
                </a:r>
                <a:endParaRPr lang="es-PE" sz="2500" kern="1200" dirty="0"/>
              </a:p>
            </p:txBody>
          </p:sp>
        </p:grpSp>
        <p:grpSp>
          <p:nvGrpSpPr>
            <p:cNvPr id="40" name="39 Grupo"/>
            <p:cNvGrpSpPr/>
            <p:nvPr/>
          </p:nvGrpSpPr>
          <p:grpSpPr>
            <a:xfrm>
              <a:off x="4427984" y="5116640"/>
              <a:ext cx="306826" cy="544608"/>
              <a:chOff x="3601112" y="4262612"/>
              <a:chExt cx="306826" cy="544608"/>
            </a:xfrm>
          </p:grpSpPr>
          <p:sp>
            <p:nvSpPr>
              <p:cNvPr id="66" name="65 Flecha derecha"/>
              <p:cNvSpPr/>
              <p:nvPr/>
            </p:nvSpPr>
            <p:spPr>
              <a:xfrm rot="10800015">
                <a:off x="3601112" y="4262612"/>
                <a:ext cx="306826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Flecha derecha 14"/>
              <p:cNvSpPr/>
              <p:nvPr/>
            </p:nvSpPr>
            <p:spPr>
              <a:xfrm rot="21600015">
                <a:off x="3693160" y="4371534"/>
                <a:ext cx="214778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41" name="40 Grupo"/>
            <p:cNvGrpSpPr/>
            <p:nvPr/>
          </p:nvGrpSpPr>
          <p:grpSpPr>
            <a:xfrm>
              <a:off x="2123976" y="4581128"/>
              <a:ext cx="2232000" cy="1548000"/>
              <a:chOff x="1082972" y="3728082"/>
              <a:chExt cx="2373410" cy="1613653"/>
            </a:xfrm>
          </p:grpSpPr>
          <p:sp>
            <p:nvSpPr>
              <p:cNvPr id="64" name="63 Elipse"/>
              <p:cNvSpPr/>
              <p:nvPr/>
            </p:nvSpPr>
            <p:spPr>
              <a:xfrm>
                <a:off x="1082972" y="3728082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65" name="Elipse 16"/>
              <p:cNvSpPr/>
              <p:nvPr/>
            </p:nvSpPr>
            <p:spPr>
              <a:xfrm>
                <a:off x="1430550" y="3964396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Funciona</a:t>
                </a:r>
                <a:endParaRPr lang="es-PE" sz="2500" kern="1200" dirty="0"/>
              </a:p>
            </p:txBody>
          </p:sp>
        </p:grpSp>
        <p:grpSp>
          <p:nvGrpSpPr>
            <p:cNvPr id="42" name="41 Grupo"/>
            <p:cNvGrpSpPr/>
            <p:nvPr/>
          </p:nvGrpSpPr>
          <p:grpSpPr>
            <a:xfrm>
              <a:off x="2615100" y="4221088"/>
              <a:ext cx="544608" cy="280393"/>
              <a:chOff x="1727340" y="3351705"/>
              <a:chExt cx="544608" cy="280393"/>
            </a:xfrm>
          </p:grpSpPr>
          <p:sp>
            <p:nvSpPr>
              <p:cNvPr id="62" name="61 Flecha derecha"/>
              <p:cNvSpPr/>
              <p:nvPr/>
            </p:nvSpPr>
            <p:spPr>
              <a:xfrm rot="15329094">
                <a:off x="1859447" y="3219598"/>
                <a:ext cx="280393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Flecha derecha 18"/>
              <p:cNvSpPr/>
              <p:nvPr/>
            </p:nvSpPr>
            <p:spPr>
              <a:xfrm rot="26129094">
                <a:off x="1912047" y="3369237"/>
                <a:ext cx="196275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43" name="42 Grupo"/>
            <p:cNvGrpSpPr/>
            <p:nvPr/>
          </p:nvGrpSpPr>
          <p:grpSpPr>
            <a:xfrm>
              <a:off x="1475656" y="2564904"/>
              <a:ext cx="2232000" cy="1548000"/>
              <a:chOff x="538928" y="1626703"/>
              <a:chExt cx="2373410" cy="1613653"/>
            </a:xfrm>
          </p:grpSpPr>
          <p:sp>
            <p:nvSpPr>
              <p:cNvPr id="54" name="53 Elipse"/>
              <p:cNvSpPr/>
              <p:nvPr/>
            </p:nvSpPr>
            <p:spPr>
              <a:xfrm>
                <a:off x="538928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58" name="Elipse 20"/>
              <p:cNvSpPr/>
              <p:nvPr/>
            </p:nvSpPr>
            <p:spPr>
              <a:xfrm>
                <a:off x="886506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Mejorar</a:t>
                </a:r>
                <a:endParaRPr lang="es-PE" sz="2500" kern="1200" dirty="0"/>
              </a:p>
            </p:txBody>
          </p:sp>
        </p:grpSp>
        <p:sp>
          <p:nvSpPr>
            <p:cNvPr id="46" name="Flecha derecha 22"/>
            <p:cNvSpPr/>
            <p:nvPr/>
          </p:nvSpPr>
          <p:spPr>
            <a:xfrm rot="19220067">
              <a:off x="3440473" y="2447162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2959173"/>
            <a:ext cx="7992888" cy="19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/>
              <a:t>Mejorar </a:t>
            </a:r>
            <a:r>
              <a:rPr lang="es-PE" sz="2800" dirty="0" smtClean="0"/>
              <a:t> el </a:t>
            </a:r>
            <a:r>
              <a:rPr lang="es-PE" sz="2800" dirty="0"/>
              <a:t>DISEÑO tanto del código de producción como de los </a:t>
            </a:r>
            <a:r>
              <a:rPr lang="es-PE" sz="2800" dirty="0" err="1"/>
              <a:t>tests</a:t>
            </a:r>
            <a:r>
              <a:rPr lang="es-PE" sz="2800" dirty="0" smtClean="0"/>
              <a:t>.</a:t>
            </a:r>
          </a:p>
          <a:p>
            <a:pPr marL="0" indent="0" algn="ctr">
              <a:buNone/>
            </a:pPr>
            <a:endParaRPr lang="es-PE" sz="2800" dirty="0"/>
          </a:p>
          <a:p>
            <a:pPr marL="0" indent="0" algn="ctr">
              <a:buNone/>
            </a:pPr>
            <a:r>
              <a:rPr lang="es-PE" sz="2800" dirty="0" smtClean="0"/>
              <a:t>Todas las pruebas pasan.</a:t>
            </a:r>
            <a:endParaRPr lang="es-PE" sz="2800" dirty="0"/>
          </a:p>
        </p:txBody>
      </p:sp>
      <p:sp>
        <p:nvSpPr>
          <p:cNvPr id="33" name="2 Título"/>
          <p:cNvSpPr>
            <a:spLocks noGrp="1"/>
          </p:cNvSpPr>
          <p:nvPr>
            <p:ph type="title"/>
          </p:nvPr>
        </p:nvSpPr>
        <p:spPr>
          <a:xfrm>
            <a:off x="594111" y="188640"/>
            <a:ext cx="8229600" cy="864095"/>
          </a:xfrm>
        </p:spPr>
        <p:txBody>
          <a:bodyPr/>
          <a:lstStyle/>
          <a:p>
            <a:r>
              <a:rPr lang="es-PE" sz="6000" dirty="0" err="1" smtClean="0">
                <a:solidFill>
                  <a:srgbClr val="FFC000"/>
                </a:solidFill>
              </a:rPr>
              <a:t>Refactor</a:t>
            </a:r>
            <a:r>
              <a:rPr lang="es-PE" sz="6000" dirty="0" smtClean="0">
                <a:solidFill>
                  <a:srgbClr val="FFC000"/>
                </a:solidFill>
              </a:rPr>
              <a:t> (Mejóralo)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98 Grupo"/>
          <p:cNvGrpSpPr/>
          <p:nvPr/>
        </p:nvGrpSpPr>
        <p:grpSpPr>
          <a:xfrm>
            <a:off x="1619672" y="1224000"/>
            <a:ext cx="6048672" cy="5086923"/>
            <a:chOff x="1475656" y="1042205"/>
            <a:chExt cx="6048672" cy="5086923"/>
          </a:xfrm>
        </p:grpSpPr>
        <p:grpSp>
          <p:nvGrpSpPr>
            <p:cNvPr id="100" name="99 Grupo"/>
            <p:cNvGrpSpPr/>
            <p:nvPr/>
          </p:nvGrpSpPr>
          <p:grpSpPr>
            <a:xfrm>
              <a:off x="3452520" y="1042205"/>
              <a:ext cx="2232000" cy="1548000"/>
              <a:chOff x="2497534" y="2625"/>
              <a:chExt cx="2373410" cy="1613653"/>
            </a:xfrm>
          </p:grpSpPr>
          <p:sp>
            <p:nvSpPr>
              <p:cNvPr id="128" name="127 Elipse"/>
              <p:cNvSpPr/>
              <p:nvPr/>
            </p:nvSpPr>
            <p:spPr>
              <a:xfrm>
                <a:off x="2497534" y="262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29" name="Elipse 4"/>
              <p:cNvSpPr/>
              <p:nvPr/>
            </p:nvSpPr>
            <p:spPr>
              <a:xfrm>
                <a:off x="2845112" y="23893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400" kern="1200" dirty="0" smtClean="0"/>
                  <a:t>Ejemplo concreto</a:t>
                </a:r>
                <a:endParaRPr lang="es-PE" sz="2400" kern="1200" dirty="0"/>
              </a:p>
            </p:txBody>
          </p:sp>
        </p:grpSp>
        <p:grpSp>
          <p:nvGrpSpPr>
            <p:cNvPr id="101" name="100 Grupo"/>
            <p:cNvGrpSpPr/>
            <p:nvPr/>
          </p:nvGrpSpPr>
          <p:grpSpPr>
            <a:xfrm>
              <a:off x="5388292" y="2297041"/>
              <a:ext cx="312409" cy="544608"/>
              <a:chOff x="4500532" y="1343543"/>
              <a:chExt cx="312409" cy="544608"/>
            </a:xfrm>
          </p:grpSpPr>
          <p:sp>
            <p:nvSpPr>
              <p:cNvPr id="126" name="125 Flecha derecha"/>
              <p:cNvSpPr/>
              <p:nvPr/>
            </p:nvSpPr>
            <p:spPr>
              <a:xfrm rot="2379933">
                <a:off x="4500532" y="1343543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7" name="Flecha derecha 6"/>
              <p:cNvSpPr/>
              <p:nvPr/>
            </p:nvSpPr>
            <p:spPr>
              <a:xfrm rot="2379933">
                <a:off x="4511320" y="1422553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102" name="101 Grupo"/>
            <p:cNvGrpSpPr/>
            <p:nvPr/>
          </p:nvGrpSpPr>
          <p:grpSpPr>
            <a:xfrm>
              <a:off x="5292328" y="2564904"/>
              <a:ext cx="2232000" cy="1548000"/>
              <a:chOff x="4456141" y="1626703"/>
              <a:chExt cx="2373410" cy="1613653"/>
            </a:xfrm>
          </p:grpSpPr>
          <p:sp>
            <p:nvSpPr>
              <p:cNvPr id="124" name="123 Elipse"/>
              <p:cNvSpPr/>
              <p:nvPr/>
            </p:nvSpPr>
            <p:spPr>
              <a:xfrm>
                <a:off x="4456141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25" name="Elipse 8"/>
              <p:cNvSpPr/>
              <p:nvPr/>
            </p:nvSpPr>
            <p:spPr>
              <a:xfrm>
                <a:off x="4803719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Falla</a:t>
                </a:r>
                <a:endParaRPr lang="es-PE" sz="2500" kern="1200" dirty="0"/>
              </a:p>
            </p:txBody>
          </p:sp>
        </p:grpSp>
        <p:grpSp>
          <p:nvGrpSpPr>
            <p:cNvPr id="103" name="102 Grupo"/>
            <p:cNvGrpSpPr/>
            <p:nvPr/>
          </p:nvGrpSpPr>
          <p:grpSpPr>
            <a:xfrm>
              <a:off x="6049391" y="4247214"/>
              <a:ext cx="544608" cy="271608"/>
              <a:chOff x="5161631" y="3340885"/>
              <a:chExt cx="544608" cy="271608"/>
            </a:xfrm>
          </p:grpSpPr>
          <p:sp>
            <p:nvSpPr>
              <p:cNvPr id="122" name="121 Flecha derecha"/>
              <p:cNvSpPr/>
              <p:nvPr/>
            </p:nvSpPr>
            <p:spPr>
              <a:xfrm rot="6079481">
                <a:off x="5298131" y="3204385"/>
                <a:ext cx="271608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3" name="Flecha derecha 10"/>
              <p:cNvSpPr/>
              <p:nvPr/>
            </p:nvSpPr>
            <p:spPr>
              <a:xfrm rot="16879481">
                <a:off x="5346872" y="3273359"/>
                <a:ext cx="19012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104" name="103 Grupo"/>
            <p:cNvGrpSpPr/>
            <p:nvPr/>
          </p:nvGrpSpPr>
          <p:grpSpPr>
            <a:xfrm>
              <a:off x="4860032" y="4581128"/>
              <a:ext cx="2232000" cy="1548000"/>
              <a:chOff x="4035300" y="3728095"/>
              <a:chExt cx="2373410" cy="1613653"/>
            </a:xfrm>
          </p:grpSpPr>
          <p:sp>
            <p:nvSpPr>
              <p:cNvPr id="120" name="119 Elipse"/>
              <p:cNvSpPr/>
              <p:nvPr/>
            </p:nvSpPr>
            <p:spPr>
              <a:xfrm>
                <a:off x="4035300" y="372809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21" name="Elipse 12"/>
              <p:cNvSpPr/>
              <p:nvPr/>
            </p:nvSpPr>
            <p:spPr>
              <a:xfrm>
                <a:off x="4382878" y="396440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Codificar</a:t>
                </a:r>
                <a:endParaRPr lang="es-PE" sz="2500" kern="1200" dirty="0"/>
              </a:p>
            </p:txBody>
          </p:sp>
        </p:grpSp>
        <p:grpSp>
          <p:nvGrpSpPr>
            <p:cNvPr id="105" name="104 Grupo"/>
            <p:cNvGrpSpPr/>
            <p:nvPr/>
          </p:nvGrpSpPr>
          <p:grpSpPr>
            <a:xfrm>
              <a:off x="4427984" y="5116640"/>
              <a:ext cx="306826" cy="544608"/>
              <a:chOff x="3601112" y="4262612"/>
              <a:chExt cx="306826" cy="544608"/>
            </a:xfrm>
          </p:grpSpPr>
          <p:sp>
            <p:nvSpPr>
              <p:cNvPr id="118" name="117 Flecha derecha"/>
              <p:cNvSpPr/>
              <p:nvPr/>
            </p:nvSpPr>
            <p:spPr>
              <a:xfrm rot="10800015">
                <a:off x="3601112" y="4262612"/>
                <a:ext cx="306826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9" name="Flecha derecha 14"/>
              <p:cNvSpPr/>
              <p:nvPr/>
            </p:nvSpPr>
            <p:spPr>
              <a:xfrm rot="21600015">
                <a:off x="3693160" y="4371534"/>
                <a:ext cx="214778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106" name="105 Grupo"/>
            <p:cNvGrpSpPr/>
            <p:nvPr/>
          </p:nvGrpSpPr>
          <p:grpSpPr>
            <a:xfrm>
              <a:off x="2123976" y="4581128"/>
              <a:ext cx="2232000" cy="1548000"/>
              <a:chOff x="1082972" y="3728082"/>
              <a:chExt cx="2373410" cy="1613653"/>
            </a:xfrm>
          </p:grpSpPr>
          <p:sp>
            <p:nvSpPr>
              <p:cNvPr id="116" name="115 Elipse"/>
              <p:cNvSpPr/>
              <p:nvPr/>
            </p:nvSpPr>
            <p:spPr>
              <a:xfrm>
                <a:off x="1082972" y="3728082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17" name="Elipse 16"/>
              <p:cNvSpPr/>
              <p:nvPr/>
            </p:nvSpPr>
            <p:spPr>
              <a:xfrm>
                <a:off x="1430550" y="3964396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Funciona</a:t>
                </a:r>
                <a:endParaRPr lang="es-PE" sz="2500" kern="1200" dirty="0"/>
              </a:p>
            </p:txBody>
          </p:sp>
        </p:grpSp>
        <p:grpSp>
          <p:nvGrpSpPr>
            <p:cNvPr id="107" name="106 Grupo"/>
            <p:cNvGrpSpPr/>
            <p:nvPr/>
          </p:nvGrpSpPr>
          <p:grpSpPr>
            <a:xfrm>
              <a:off x="2615100" y="4221088"/>
              <a:ext cx="544608" cy="280393"/>
              <a:chOff x="1727340" y="3351705"/>
              <a:chExt cx="544608" cy="280393"/>
            </a:xfrm>
          </p:grpSpPr>
          <p:sp>
            <p:nvSpPr>
              <p:cNvPr id="114" name="113 Flecha derecha"/>
              <p:cNvSpPr/>
              <p:nvPr/>
            </p:nvSpPr>
            <p:spPr>
              <a:xfrm rot="15329094">
                <a:off x="1859447" y="3219598"/>
                <a:ext cx="280393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5" name="Flecha derecha 18"/>
              <p:cNvSpPr/>
              <p:nvPr/>
            </p:nvSpPr>
            <p:spPr>
              <a:xfrm rot="26129094">
                <a:off x="1912047" y="3369237"/>
                <a:ext cx="196275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108" name="107 Grupo"/>
            <p:cNvGrpSpPr/>
            <p:nvPr/>
          </p:nvGrpSpPr>
          <p:grpSpPr>
            <a:xfrm>
              <a:off x="1475656" y="2564904"/>
              <a:ext cx="2232000" cy="1548000"/>
              <a:chOff x="538928" y="1626703"/>
              <a:chExt cx="2373410" cy="1613653"/>
            </a:xfrm>
          </p:grpSpPr>
          <p:sp>
            <p:nvSpPr>
              <p:cNvPr id="112" name="111 Elipse"/>
              <p:cNvSpPr/>
              <p:nvPr/>
            </p:nvSpPr>
            <p:spPr>
              <a:xfrm>
                <a:off x="538928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13" name="Elipse 20"/>
              <p:cNvSpPr/>
              <p:nvPr/>
            </p:nvSpPr>
            <p:spPr>
              <a:xfrm>
                <a:off x="886506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Mejorar</a:t>
                </a:r>
                <a:endParaRPr lang="es-PE" sz="2500" kern="1200" dirty="0"/>
              </a:p>
            </p:txBody>
          </p:sp>
        </p:grpSp>
        <p:grpSp>
          <p:nvGrpSpPr>
            <p:cNvPr id="109" name="108 Grupo"/>
            <p:cNvGrpSpPr/>
            <p:nvPr/>
          </p:nvGrpSpPr>
          <p:grpSpPr>
            <a:xfrm>
              <a:off x="3429685" y="2308328"/>
              <a:ext cx="312409" cy="544608"/>
              <a:chOff x="2541925" y="1354830"/>
              <a:chExt cx="312409" cy="544608"/>
            </a:xfrm>
          </p:grpSpPr>
          <p:sp>
            <p:nvSpPr>
              <p:cNvPr id="110" name="109 Flecha derecha"/>
              <p:cNvSpPr/>
              <p:nvPr/>
            </p:nvSpPr>
            <p:spPr>
              <a:xfrm rot="19220067">
                <a:off x="2541925" y="1354830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1" name="Flecha derecha 22"/>
              <p:cNvSpPr/>
              <p:nvPr/>
            </p:nvSpPr>
            <p:spPr>
              <a:xfrm rot="19220067">
                <a:off x="2552713" y="1493664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</p:grpSp>
      <p:sp>
        <p:nvSpPr>
          <p:cNvPr id="44" name="2 Título"/>
          <p:cNvSpPr txBox="1">
            <a:spLocks/>
          </p:cNvSpPr>
          <p:nvPr/>
        </p:nvSpPr>
        <p:spPr bwMode="auto">
          <a:xfrm>
            <a:off x="518864" y="260648"/>
            <a:ext cx="8229600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sz="6000" dirty="0" smtClean="0">
                <a:solidFill>
                  <a:srgbClr val="00B0F0"/>
                </a:solidFill>
              </a:rPr>
              <a:t>Repetir el Ciclo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5" name="5 Marcador de contenido"/>
          <p:cNvSpPr txBox="1">
            <a:spLocks/>
          </p:cNvSpPr>
          <p:nvPr/>
        </p:nvSpPr>
        <p:spPr bwMode="auto">
          <a:xfrm>
            <a:off x="576055" y="1556792"/>
            <a:ext cx="7992888" cy="428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estemos listo para agregar un nuevo comportamiento, comenzar el ciclo nuevamente.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Estos ciclos deben ser muy pequeños y rápidos para obtener el </a:t>
            </a:r>
            <a:r>
              <a:rPr lang="es-PE" sz="2800" dirty="0" err="1" smtClean="0"/>
              <a:t>feedback</a:t>
            </a:r>
            <a:r>
              <a:rPr lang="es-PE" sz="2800" dirty="0" smtClean="0"/>
              <a:t> inmediato el código.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s-PE" sz="2800" dirty="0"/>
              <a:t>Cada vez que se termine un ciclo, estamos agregando un pequeña porción de un código bien probado y bien diseñado</a:t>
            </a:r>
            <a:r>
              <a:rPr lang="es-PE" sz="2800" dirty="0" smtClean="0"/>
              <a:t>. (</a:t>
            </a:r>
            <a:r>
              <a:rPr lang="es-PE" sz="2800" dirty="0" err="1" smtClean="0"/>
              <a:t>Evolutionary</a:t>
            </a:r>
            <a:r>
              <a:rPr lang="es-PE" sz="2800" dirty="0" smtClean="0"/>
              <a:t> </a:t>
            </a:r>
            <a:r>
              <a:rPr lang="es-PE" sz="2800" dirty="0" err="1" smtClean="0"/>
              <a:t>Design</a:t>
            </a:r>
            <a:r>
              <a:rPr lang="es-PE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3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29208" y="2924944"/>
            <a:ext cx="79928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4000" dirty="0" smtClean="0"/>
              <a:t>TDD </a:t>
            </a:r>
            <a:r>
              <a:rPr lang="es-PE" sz="4000" dirty="0" smtClean="0">
                <a:solidFill>
                  <a:srgbClr val="FF0000"/>
                </a:solidFill>
              </a:rPr>
              <a:t>no trata sobre pruebas</a:t>
            </a:r>
            <a:r>
              <a:rPr lang="es-PE" sz="4000" dirty="0" smtClean="0"/>
              <a:t>, sino sobre diseño</a:t>
            </a:r>
          </a:p>
        </p:txBody>
      </p:sp>
    </p:spTree>
    <p:extLst>
      <p:ext uri="{BB962C8B-B14F-4D97-AF65-F5344CB8AC3E}">
        <p14:creationId xmlns:p14="http://schemas.microsoft.com/office/powerpoint/2010/main" val="3041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/>
          <a:lstStyle/>
          <a:p>
            <a:r>
              <a:rPr lang="es-PE" dirty="0">
                <a:solidFill>
                  <a:srgbClr val="FFC000"/>
                </a:solidFill>
              </a:rPr>
              <a:t>¿Porqué ayuda al diseño?</a:t>
            </a: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611560" y="1148858"/>
            <a:ext cx="7992888" cy="530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Cuando escribimos el test primero estamos obligando a nuestro código a ser «</a:t>
            </a:r>
            <a:r>
              <a:rPr lang="es-PE" sz="2800" dirty="0" err="1" smtClean="0"/>
              <a:t>testable</a:t>
            </a:r>
            <a:r>
              <a:rPr lang="es-PE" sz="2800" dirty="0" smtClean="0"/>
              <a:t>».</a:t>
            </a:r>
          </a:p>
          <a:p>
            <a:endParaRPr lang="es-PE" sz="2800" dirty="0" smtClean="0"/>
          </a:p>
          <a:p>
            <a:r>
              <a:rPr lang="es-PE" sz="2800" dirty="0" smtClean="0"/>
              <a:t>A través de las pruebas representamos cómo queremos que se vea el API pública del código.</a:t>
            </a:r>
          </a:p>
          <a:p>
            <a:endParaRPr lang="es-PE" sz="2800" dirty="0" smtClean="0"/>
          </a:p>
          <a:p>
            <a:r>
              <a:rPr lang="es-PE" sz="2800" dirty="0" smtClean="0"/>
              <a:t>El </a:t>
            </a:r>
            <a:r>
              <a:rPr lang="es-PE" sz="2800" dirty="0" err="1" smtClean="0"/>
              <a:t>refactoring</a:t>
            </a:r>
            <a:r>
              <a:rPr lang="es-PE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crítico</a:t>
            </a:r>
            <a:r>
              <a:rPr lang="en-US" sz="2800" dirty="0" smtClean="0"/>
              <a:t> del </a:t>
            </a:r>
            <a:r>
              <a:rPr lang="en-US" sz="2800" dirty="0" err="1" smtClean="0"/>
              <a:t>flujo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s-PE" sz="2800" dirty="0" smtClean="0"/>
              <a:t>nos permite mejorar el código.</a:t>
            </a:r>
          </a:p>
          <a:p>
            <a:endParaRPr lang="es-PE" sz="2800" dirty="0" smtClean="0"/>
          </a:p>
          <a:p>
            <a:r>
              <a:rPr lang="es-PE" sz="2800" dirty="0" smtClean="0"/>
              <a:t>En ningún momento tenemos miedo de </a:t>
            </a:r>
            <a:r>
              <a:rPr lang="es-PE" sz="2800" dirty="0" err="1" smtClean="0"/>
              <a:t>refactorizar</a:t>
            </a:r>
            <a:r>
              <a:rPr lang="es-PE" sz="2800" dirty="0" smtClean="0"/>
              <a:t> ya que existen pruebas que respaldan el código.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6018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404664"/>
            <a:ext cx="8229600" cy="864095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¿Cuáles son los beneficios de escribir la prueba antes del código?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700807"/>
            <a:ext cx="8177554" cy="488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Pensar primero en la necesidad(QUE)antes que en la implementación (COMO).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 smtClean="0"/>
              <a:t>Completar la tarea en pasos pequeños.</a:t>
            </a:r>
          </a:p>
          <a:p>
            <a:endParaRPr lang="es-PE" sz="2800" dirty="0" smtClean="0"/>
          </a:p>
          <a:p>
            <a:r>
              <a:rPr lang="es-PE" sz="2800" dirty="0" smtClean="0"/>
              <a:t>Saber el cuando se ha terminado de implementar el cambio correctamente.</a:t>
            </a:r>
          </a:p>
          <a:p>
            <a:endParaRPr lang="es-PE" sz="2800" dirty="0" smtClean="0"/>
          </a:p>
          <a:p>
            <a:r>
              <a:rPr lang="es-PE" sz="2800" dirty="0" smtClean="0"/>
              <a:t>Cada comportamiento del código está debidamente probado.</a:t>
            </a:r>
          </a:p>
        </p:txBody>
      </p:sp>
    </p:spTree>
    <p:extLst>
      <p:ext uri="{BB962C8B-B14F-4D97-AF65-F5344CB8AC3E}">
        <p14:creationId xmlns:p14="http://schemas.microsoft.com/office/powerpoint/2010/main" val="15245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Realmente Sirve ?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2050" name="Picture 2" descr="http://lh5.ggpht.com/_xBtHhN4kUkQ/Sa-oF2fG0tI/AAAAAAAACsk/vLaVJ_6MSzg/image14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80" y="1522277"/>
            <a:ext cx="7143768" cy="385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Realmente Sirve ?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300816"/>
              </p:ext>
            </p:extLst>
          </p:nvPr>
        </p:nvGraphicFramePr>
        <p:xfrm>
          <a:off x="179512" y="1340768"/>
          <a:ext cx="8784976" cy="457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043608" y="5798914"/>
            <a:ext cx="83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VS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279792" y="57989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MSN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3347864" y="579597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Windows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4788024" y="5798914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IBM: Drivers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71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IBM y Microsoft – Case of </a:t>
            </a:r>
            <a:r>
              <a:rPr lang="es-PE" dirty="0" err="1" smtClean="0">
                <a:solidFill>
                  <a:srgbClr val="00823B"/>
                </a:solidFill>
              </a:rPr>
              <a:t>Study</a:t>
            </a:r>
            <a:r>
              <a:rPr lang="es-PE" dirty="0" smtClean="0">
                <a:solidFill>
                  <a:srgbClr val="00823B"/>
                </a:solidFill>
              </a:rPr>
              <a:t> 1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269084"/>
              </p:ext>
            </p:extLst>
          </p:nvPr>
        </p:nvGraphicFramePr>
        <p:xfrm>
          <a:off x="179512" y="1556792"/>
          <a:ext cx="8784976" cy="457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537642" y="4941168"/>
            <a:ext cx="83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VS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3365558" y="49411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MSN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5148064" y="4941168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Windows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64288" y="4941168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IBM: Drivers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8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163351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¿Qué es Test </a:t>
            </a:r>
            <a:r>
              <a:rPr lang="es-PE" dirty="0" err="1" smtClean="0">
                <a:solidFill>
                  <a:srgbClr val="00823B"/>
                </a:solidFill>
              </a:rPr>
              <a:t>Driven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Development</a:t>
            </a:r>
            <a:r>
              <a:rPr lang="es-PE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29208" y="2996952"/>
            <a:ext cx="7992888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«TDD es escribir las pruebas primero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925252" y="3501009"/>
            <a:ext cx="7200800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y dejar que estas guíen o modifiquen el diseño»</a:t>
            </a:r>
          </a:p>
        </p:txBody>
      </p:sp>
    </p:spTree>
    <p:extLst>
      <p:ext uri="{BB962C8B-B14F-4D97-AF65-F5344CB8AC3E}">
        <p14:creationId xmlns:p14="http://schemas.microsoft.com/office/powerpoint/2010/main" val="34698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565083"/>
              </p:ext>
            </p:extLst>
          </p:nvPr>
        </p:nvGraphicFramePr>
        <p:xfrm>
          <a:off x="457200" y="1484784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11716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smtClean="0"/>
              <a:t>Puede duplicar </a:t>
            </a:r>
            <a:r>
              <a:rPr lang="es-PE" sz="2400" dirty="0" smtClean="0"/>
              <a:t>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Case </a:t>
            </a:r>
            <a:r>
              <a:rPr lang="es-PE" dirty="0" err="1" smtClean="0">
                <a:solidFill>
                  <a:srgbClr val="00823B"/>
                </a:solidFill>
              </a:rPr>
              <a:t>Study</a:t>
            </a:r>
            <a:r>
              <a:rPr lang="es-PE" dirty="0" smtClean="0">
                <a:solidFill>
                  <a:srgbClr val="00823B"/>
                </a:solidFill>
              </a:rPr>
              <a:t> 2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Mars Rover</a:t>
            </a:r>
            <a:endParaRPr lang="es-PE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852936"/>
            <a:ext cx="4896543" cy="3096343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Punto (X,Y)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Orientación (N,S,E,W</a:t>
            </a:r>
            <a:r>
              <a:rPr lang="es-PE" sz="2400" dirty="0" smtClean="0">
                <a:cs typeface="Arial" pitchFamily="34" charset="0"/>
              </a:rPr>
              <a:t>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Comandos (</a:t>
            </a:r>
            <a:r>
              <a:rPr lang="es-PE" sz="2400" dirty="0" err="1" smtClean="0">
                <a:cs typeface="Arial" pitchFamily="34" charset="0"/>
              </a:rPr>
              <a:t>string</a:t>
            </a:r>
            <a:r>
              <a:rPr lang="es-PE" sz="2400" dirty="0" smtClean="0">
                <a:cs typeface="Arial" pitchFamily="34" charset="0"/>
              </a:rPr>
              <a:t>):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Avanzar adelante/</a:t>
            </a:r>
            <a:r>
              <a:rPr lang="es-PE" sz="2400" dirty="0" err="1" smtClean="0">
                <a:cs typeface="Arial" pitchFamily="34" charset="0"/>
              </a:rPr>
              <a:t>atras</a:t>
            </a:r>
            <a:r>
              <a:rPr lang="es-PE" sz="2400" dirty="0" smtClean="0">
                <a:cs typeface="Arial" pitchFamily="34" charset="0"/>
              </a:rPr>
              <a:t>(</a:t>
            </a:r>
            <a:r>
              <a:rPr lang="es-PE" sz="2400" dirty="0" err="1" smtClean="0">
                <a:cs typeface="Arial" pitchFamily="34" charset="0"/>
              </a:rPr>
              <a:t>f,b</a:t>
            </a:r>
            <a:r>
              <a:rPr lang="es-PE" sz="2400" dirty="0" smtClean="0">
                <a:cs typeface="Arial" pitchFamily="34" charset="0"/>
              </a:rPr>
              <a:t>)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Girar izquierda/derecha(</a:t>
            </a:r>
            <a:r>
              <a:rPr lang="es-PE" sz="2400" dirty="0" err="1" smtClean="0">
                <a:cs typeface="Arial" pitchFamily="34" charset="0"/>
              </a:rPr>
              <a:t>l,r</a:t>
            </a:r>
            <a:r>
              <a:rPr lang="es-PE" sz="2400" dirty="0" smtClean="0">
                <a:cs typeface="Arial" pitchFamily="34" charset="0"/>
              </a:rPr>
              <a:t>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Límites: Dar la vuelta al planeta.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733907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es-PE" sz="2400" dirty="0" smtClean="0"/>
              <a:t>Desarrollar un API que permita al </a:t>
            </a:r>
            <a:r>
              <a:rPr lang="es-PE" sz="2400" dirty="0" err="1" smtClean="0"/>
              <a:t>Mars</a:t>
            </a:r>
            <a:r>
              <a:rPr lang="es-PE" sz="2400" dirty="0" smtClean="0"/>
              <a:t> </a:t>
            </a:r>
            <a:r>
              <a:rPr lang="es-PE" sz="2400" dirty="0" err="1" smtClean="0"/>
              <a:t>Rover</a:t>
            </a:r>
            <a:r>
              <a:rPr lang="es-PE" sz="2400" dirty="0" smtClean="0"/>
              <a:t> </a:t>
            </a:r>
            <a:br>
              <a:rPr lang="es-PE" sz="2400" dirty="0" smtClean="0"/>
            </a:br>
            <a:r>
              <a:rPr lang="es-PE" sz="2400" dirty="0" smtClean="0"/>
              <a:t>moverse alrededor del planeta (grilla).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smtClean="0">
                <a:solidFill>
                  <a:srgbClr val="FFC000"/>
                </a:solidFill>
              </a:rPr>
              <a:t>Descripción</a:t>
            </a:r>
            <a:endParaRPr lang="es-PE" sz="2800" b="1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31061"/>
            <a:ext cx="3240360" cy="2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Mars Rover</a:t>
            </a:r>
            <a:endParaRPr lang="es-PE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348880"/>
            <a:ext cx="4032447" cy="1872208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cs typeface="Arial" pitchFamily="34" charset="0"/>
              </a:rPr>
              <a:t>Planeta</a:t>
            </a:r>
            <a:r>
              <a:rPr lang="en-US" sz="2400" dirty="0" smtClean="0">
                <a:cs typeface="Arial" pitchFamily="34" charset="0"/>
              </a:rPr>
              <a:t>: 100x100 grid.</a:t>
            </a:r>
            <a:endParaRPr lang="es-PE" sz="2400" dirty="0" smtClean="0">
              <a:cs typeface="Aria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0,0 - North.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Comando: "</a:t>
            </a:r>
            <a:r>
              <a:rPr lang="es-PE" sz="2400" dirty="0" err="1" smtClean="0">
                <a:cs typeface="Arial" pitchFamily="34" charset="0"/>
              </a:rPr>
              <a:t>ffrff</a:t>
            </a:r>
            <a:r>
              <a:rPr lang="es-PE" sz="2400" dirty="0" smtClean="0">
                <a:cs typeface="Arial" pitchFamily="34" charset="0"/>
              </a:rPr>
              <a:t>"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Final: 2,2 - East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95536" y="1224911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Ejemplo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8" name="3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16946" r="27317"/>
          <a:stretch/>
        </p:blipFill>
        <p:spPr bwMode="auto">
          <a:xfrm>
            <a:off x="4668103" y="2132856"/>
            <a:ext cx="3936345" cy="263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3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2708"/>
            <a:ext cx="41624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716016" y="1196752"/>
            <a:ext cx="4211960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800" b="1" dirty="0" smtClean="0"/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/>
              <a:t>1 </a:t>
            </a:r>
            <a:r>
              <a:rPr lang="es-PE" sz="2800" dirty="0" err="1" smtClean="0"/>
              <a:t>Coder</a:t>
            </a:r>
            <a:endParaRPr lang="es-PE" sz="2800" dirty="0" smtClean="0"/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1 Observador</a:t>
            </a:r>
            <a:endParaRPr lang="es-PE" sz="2800" dirty="0"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716016" y="3573016"/>
            <a:ext cx="4211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/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dirty="0" err="1" smtClean="0"/>
              <a:t>Coder</a:t>
            </a:r>
            <a:r>
              <a:rPr lang="es-PE" sz="2800" dirty="0" smtClean="0"/>
              <a:t> -&gt; </a:t>
            </a:r>
            <a:r>
              <a:rPr lang="es-PE" sz="2800" dirty="0" smtClean="0"/>
              <a:t>Observador</a:t>
            </a:r>
            <a:endParaRPr lang="es-PE" sz="2800" dirty="0" smtClean="0"/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Copiloto -&gt; </a:t>
            </a:r>
            <a:r>
              <a:rPr lang="es-PE" sz="2800" dirty="0" err="1" smtClean="0">
                <a:cs typeface="Arial" pitchFamily="34" charset="0"/>
              </a:rPr>
              <a:t>Coder</a:t>
            </a:r>
            <a:endParaRPr lang="es-PE" sz="2800" dirty="0" smtClean="0">
              <a:cs typeface="Arial" pitchFamily="34" charset="0"/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cs typeface="Arial" pitchFamily="34" charset="0"/>
              </a:rPr>
              <a:t>Observador -&gt; </a:t>
            </a:r>
            <a:r>
              <a:rPr lang="es-PE" sz="2800" dirty="0" smtClean="0">
                <a:cs typeface="Arial" pitchFamily="34" charset="0"/>
              </a:rPr>
              <a:t>Copiloto</a:t>
            </a:r>
            <a:endParaRPr lang="es-PE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8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7641" y="1340768"/>
            <a:ext cx="7980759" cy="2376264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/>
              <a:t>Practiquen</a:t>
            </a:r>
            <a:r>
              <a:rPr lang="es-PE" sz="3600" i="1" dirty="0" smtClean="0"/>
              <a:t> este u otro Kata en su casa.</a:t>
            </a:r>
          </a:p>
          <a:p>
            <a:pPr marL="0" indent="0" algn="ctr">
              <a:buSzPct val="150000"/>
              <a:buNone/>
            </a:pPr>
            <a:endParaRPr lang="es-PE" sz="3600" i="1" dirty="0" smtClean="0"/>
          </a:p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>
                <a:cs typeface="Arial" pitchFamily="34" charset="0"/>
              </a:rPr>
              <a:t>Organicen</a:t>
            </a:r>
            <a:r>
              <a:rPr lang="es-PE" sz="3600" i="1" dirty="0" smtClean="0">
                <a:cs typeface="Arial" pitchFamily="34" charset="0"/>
              </a:rPr>
              <a:t> sus propios </a:t>
            </a:r>
            <a:r>
              <a:rPr lang="es-PE" sz="3600" i="1" dirty="0" err="1" smtClean="0">
                <a:cs typeface="Arial" pitchFamily="34" charset="0"/>
              </a:rPr>
              <a:t>Coding</a:t>
            </a:r>
            <a:r>
              <a:rPr lang="es-PE" sz="3600" i="1" dirty="0" smtClean="0">
                <a:cs typeface="Arial" pitchFamily="34" charset="0"/>
              </a:rPr>
              <a:t> </a:t>
            </a:r>
            <a:r>
              <a:rPr lang="es-PE" sz="3600" i="1" dirty="0" err="1" smtClean="0">
                <a:cs typeface="Arial" pitchFamily="34" charset="0"/>
              </a:rPr>
              <a:t>Dojo</a:t>
            </a:r>
            <a:r>
              <a:rPr lang="es-PE" sz="3600" i="1" dirty="0" smtClean="0">
                <a:cs typeface="Arial" pitchFamily="34" charset="0"/>
              </a:rPr>
              <a:t> en su trabajo o comunidad</a:t>
            </a:r>
            <a:r>
              <a:rPr lang="es-PE" sz="3600" i="1" dirty="0" smtClean="0">
                <a:cs typeface="Arial" pitchFamily="34" charset="0"/>
              </a:rPr>
              <a:t>.</a:t>
            </a:r>
            <a:br>
              <a:rPr lang="es-PE" sz="3600" i="1" dirty="0" smtClean="0">
                <a:cs typeface="Arial" pitchFamily="34" charset="0"/>
              </a:rPr>
            </a:br>
            <a:r>
              <a:rPr lang="es-PE" sz="3600" i="1" dirty="0" smtClean="0">
                <a:cs typeface="Arial" pitchFamily="34" charset="0"/>
              </a:rPr>
              <a:t/>
            </a:r>
            <a:br>
              <a:rPr lang="es-PE" sz="3600" i="1" dirty="0" smtClean="0">
                <a:cs typeface="Arial" pitchFamily="34" charset="0"/>
              </a:rPr>
            </a:br>
            <a:r>
              <a:rPr lang="es-PE" sz="3600" b="1" i="1" dirty="0" smtClean="0">
                <a:cs typeface="Arial" pitchFamily="34" charset="0"/>
              </a:rPr>
              <a:t>Referencias: </a:t>
            </a:r>
            <a:r>
              <a:rPr lang="es-PE" sz="3600" i="1" dirty="0" smtClean="0">
                <a:cs typeface="Arial" pitchFamily="34" charset="0"/>
              </a:rPr>
              <a:t>http</a:t>
            </a:r>
            <a:r>
              <a:rPr lang="es-PE" sz="3600" i="1" dirty="0">
                <a:cs typeface="Arial" pitchFamily="34" charset="0"/>
              </a:rPr>
              <a:t>://codingdojo.org</a:t>
            </a:r>
            <a:r>
              <a:rPr lang="es-PE" sz="3600" i="1" dirty="0" smtClean="0">
                <a:cs typeface="Arial" pitchFamily="34" charset="0"/>
              </a:rPr>
              <a:t>/</a:t>
            </a:r>
            <a:endParaRPr lang="es-PE" sz="3600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1711" y="404664"/>
            <a:ext cx="8229600" cy="864095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¿Cuáles son los beneficios?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98902" y="1484784"/>
            <a:ext cx="8177554" cy="488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Pensar primero en la necesidad(QUE)antes que en la implementación (COMO).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 smtClean="0"/>
              <a:t>Completar la tarea en pasos pequeños.</a:t>
            </a:r>
          </a:p>
          <a:p>
            <a:endParaRPr lang="es-PE" sz="2800" dirty="0" smtClean="0"/>
          </a:p>
          <a:p>
            <a:r>
              <a:rPr lang="es-PE" sz="2800" dirty="0" smtClean="0"/>
              <a:t>Saber el cuando se ha terminado de implementar el cambio correctamente.</a:t>
            </a:r>
          </a:p>
          <a:p>
            <a:endParaRPr lang="es-PE" sz="2800" dirty="0" smtClean="0"/>
          </a:p>
          <a:p>
            <a:r>
              <a:rPr lang="es-PE" sz="2800" dirty="0" smtClean="0"/>
              <a:t>Cada comportamiento del código está debidamente probado.</a:t>
            </a:r>
          </a:p>
        </p:txBody>
      </p:sp>
    </p:spTree>
    <p:extLst>
      <p:ext uri="{BB962C8B-B14F-4D97-AF65-F5344CB8AC3E}">
        <p14:creationId xmlns:p14="http://schemas.microsoft.com/office/powerpoint/2010/main" val="85745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864095"/>
          </a:xfrm>
        </p:spPr>
        <p:txBody>
          <a:bodyPr/>
          <a:lstStyle/>
          <a:p>
            <a:r>
              <a:rPr lang="es-PE" sz="8800" dirty="0" smtClean="0">
                <a:solidFill>
                  <a:srgbClr val="FF0000"/>
                </a:solidFill>
              </a:rPr>
              <a:t>Conclusiones</a:t>
            </a:r>
            <a:endParaRPr lang="es-PE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7300" y="125760"/>
            <a:ext cx="64294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Driven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Development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475656" y="1042205"/>
            <a:ext cx="6048672" cy="5086923"/>
            <a:chOff x="1475656" y="1042205"/>
            <a:chExt cx="6048672" cy="5086923"/>
          </a:xfrm>
        </p:grpSpPr>
        <p:grpSp>
          <p:nvGrpSpPr>
            <p:cNvPr id="20" name="19 Grupo"/>
            <p:cNvGrpSpPr/>
            <p:nvPr/>
          </p:nvGrpSpPr>
          <p:grpSpPr>
            <a:xfrm>
              <a:off x="3452520" y="1042205"/>
              <a:ext cx="2232000" cy="1548000"/>
              <a:chOff x="2497534" y="2625"/>
              <a:chExt cx="2373410" cy="1613653"/>
            </a:xfrm>
          </p:grpSpPr>
          <p:sp>
            <p:nvSpPr>
              <p:cNvPr id="48" name="47 Elipse"/>
              <p:cNvSpPr/>
              <p:nvPr/>
            </p:nvSpPr>
            <p:spPr>
              <a:xfrm>
                <a:off x="2497534" y="262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9" name="Elipse 4"/>
              <p:cNvSpPr/>
              <p:nvPr/>
            </p:nvSpPr>
            <p:spPr>
              <a:xfrm>
                <a:off x="2845112" y="23893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400" kern="1200" dirty="0" smtClean="0"/>
                  <a:t>Ejemplo concreto</a:t>
                </a:r>
                <a:endParaRPr lang="es-PE" sz="2400" kern="1200" dirty="0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5388292" y="2297041"/>
              <a:ext cx="312409" cy="544608"/>
              <a:chOff x="4500532" y="1343543"/>
              <a:chExt cx="312409" cy="544608"/>
            </a:xfrm>
          </p:grpSpPr>
          <p:sp>
            <p:nvSpPr>
              <p:cNvPr id="46" name="45 Flecha derecha"/>
              <p:cNvSpPr/>
              <p:nvPr/>
            </p:nvSpPr>
            <p:spPr>
              <a:xfrm rot="2379933">
                <a:off x="4500532" y="1343543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Flecha derecha 6"/>
              <p:cNvSpPr/>
              <p:nvPr/>
            </p:nvSpPr>
            <p:spPr>
              <a:xfrm rot="2379933">
                <a:off x="4511320" y="1422553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22" name="21 Grupo"/>
            <p:cNvGrpSpPr/>
            <p:nvPr/>
          </p:nvGrpSpPr>
          <p:grpSpPr>
            <a:xfrm>
              <a:off x="5292328" y="2564904"/>
              <a:ext cx="2232000" cy="1548000"/>
              <a:chOff x="4456141" y="1626703"/>
              <a:chExt cx="2373410" cy="1613653"/>
            </a:xfrm>
          </p:grpSpPr>
          <p:sp>
            <p:nvSpPr>
              <p:cNvPr id="44" name="43 Elipse"/>
              <p:cNvSpPr/>
              <p:nvPr/>
            </p:nvSpPr>
            <p:spPr>
              <a:xfrm>
                <a:off x="4456141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5" name="Elipse 8"/>
              <p:cNvSpPr/>
              <p:nvPr/>
            </p:nvSpPr>
            <p:spPr>
              <a:xfrm>
                <a:off x="4803719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Falla</a:t>
                </a:r>
                <a:endParaRPr lang="es-PE" sz="2500" kern="1200" dirty="0"/>
              </a:p>
            </p:txBody>
          </p:sp>
        </p:grpSp>
        <p:grpSp>
          <p:nvGrpSpPr>
            <p:cNvPr id="23" name="22 Grupo"/>
            <p:cNvGrpSpPr/>
            <p:nvPr/>
          </p:nvGrpSpPr>
          <p:grpSpPr>
            <a:xfrm>
              <a:off x="6049391" y="4247214"/>
              <a:ext cx="544608" cy="271608"/>
              <a:chOff x="5161631" y="3340885"/>
              <a:chExt cx="544608" cy="271608"/>
            </a:xfrm>
          </p:grpSpPr>
          <p:sp>
            <p:nvSpPr>
              <p:cNvPr id="42" name="41 Flecha derecha"/>
              <p:cNvSpPr/>
              <p:nvPr/>
            </p:nvSpPr>
            <p:spPr>
              <a:xfrm rot="6079481">
                <a:off x="5298131" y="3204385"/>
                <a:ext cx="271608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Flecha derecha 10"/>
              <p:cNvSpPr/>
              <p:nvPr/>
            </p:nvSpPr>
            <p:spPr>
              <a:xfrm rot="16879481">
                <a:off x="5346872" y="3273359"/>
                <a:ext cx="19012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24" name="23 Grupo"/>
            <p:cNvGrpSpPr/>
            <p:nvPr/>
          </p:nvGrpSpPr>
          <p:grpSpPr>
            <a:xfrm>
              <a:off x="4860032" y="4581128"/>
              <a:ext cx="2232000" cy="1548000"/>
              <a:chOff x="4035300" y="3728095"/>
              <a:chExt cx="2373410" cy="1613653"/>
            </a:xfrm>
          </p:grpSpPr>
          <p:sp>
            <p:nvSpPr>
              <p:cNvPr id="40" name="39 Elipse"/>
              <p:cNvSpPr/>
              <p:nvPr/>
            </p:nvSpPr>
            <p:spPr>
              <a:xfrm>
                <a:off x="4035300" y="372809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1" name="Elipse 12"/>
              <p:cNvSpPr/>
              <p:nvPr/>
            </p:nvSpPr>
            <p:spPr>
              <a:xfrm>
                <a:off x="4382878" y="396440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Codificar</a:t>
                </a:r>
                <a:endParaRPr lang="es-PE" sz="2500" kern="1200" dirty="0"/>
              </a:p>
            </p:txBody>
          </p:sp>
        </p:grpSp>
        <p:grpSp>
          <p:nvGrpSpPr>
            <p:cNvPr id="25" name="24 Grupo"/>
            <p:cNvGrpSpPr/>
            <p:nvPr/>
          </p:nvGrpSpPr>
          <p:grpSpPr>
            <a:xfrm>
              <a:off x="4427984" y="5116640"/>
              <a:ext cx="306826" cy="544608"/>
              <a:chOff x="3601112" y="4262612"/>
              <a:chExt cx="306826" cy="544608"/>
            </a:xfrm>
          </p:grpSpPr>
          <p:sp>
            <p:nvSpPr>
              <p:cNvPr id="38" name="37 Flecha derecha"/>
              <p:cNvSpPr/>
              <p:nvPr/>
            </p:nvSpPr>
            <p:spPr>
              <a:xfrm rot="10800015">
                <a:off x="3601112" y="4262612"/>
                <a:ext cx="306826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lecha derecha 14"/>
              <p:cNvSpPr/>
              <p:nvPr/>
            </p:nvSpPr>
            <p:spPr>
              <a:xfrm rot="21600015">
                <a:off x="3693160" y="4371534"/>
                <a:ext cx="214778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26" name="25 Grupo"/>
            <p:cNvGrpSpPr/>
            <p:nvPr/>
          </p:nvGrpSpPr>
          <p:grpSpPr>
            <a:xfrm>
              <a:off x="2123976" y="4581128"/>
              <a:ext cx="2232000" cy="1548000"/>
              <a:chOff x="1082972" y="3728082"/>
              <a:chExt cx="2373410" cy="1613653"/>
            </a:xfrm>
          </p:grpSpPr>
          <p:sp>
            <p:nvSpPr>
              <p:cNvPr id="36" name="35 Elipse"/>
              <p:cNvSpPr/>
              <p:nvPr/>
            </p:nvSpPr>
            <p:spPr>
              <a:xfrm>
                <a:off x="1082972" y="3728082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7" name="Elipse 16"/>
              <p:cNvSpPr/>
              <p:nvPr/>
            </p:nvSpPr>
            <p:spPr>
              <a:xfrm>
                <a:off x="1430550" y="3964396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Funciona</a:t>
                </a:r>
                <a:endParaRPr lang="es-PE" sz="2500" kern="1200" dirty="0"/>
              </a:p>
            </p:txBody>
          </p:sp>
        </p:grpSp>
        <p:grpSp>
          <p:nvGrpSpPr>
            <p:cNvPr id="27" name="26 Grupo"/>
            <p:cNvGrpSpPr/>
            <p:nvPr/>
          </p:nvGrpSpPr>
          <p:grpSpPr>
            <a:xfrm>
              <a:off x="2615100" y="4221088"/>
              <a:ext cx="544608" cy="280393"/>
              <a:chOff x="1727340" y="3351705"/>
              <a:chExt cx="544608" cy="280393"/>
            </a:xfrm>
          </p:grpSpPr>
          <p:sp>
            <p:nvSpPr>
              <p:cNvPr id="34" name="33 Flecha derecha"/>
              <p:cNvSpPr/>
              <p:nvPr/>
            </p:nvSpPr>
            <p:spPr>
              <a:xfrm rot="15329094">
                <a:off x="1859447" y="3219598"/>
                <a:ext cx="280393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lecha derecha 18"/>
              <p:cNvSpPr/>
              <p:nvPr/>
            </p:nvSpPr>
            <p:spPr>
              <a:xfrm rot="26129094">
                <a:off x="1912047" y="3369237"/>
                <a:ext cx="196275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28" name="27 Grupo"/>
            <p:cNvGrpSpPr/>
            <p:nvPr/>
          </p:nvGrpSpPr>
          <p:grpSpPr>
            <a:xfrm>
              <a:off x="1475656" y="2564904"/>
              <a:ext cx="2232000" cy="1548000"/>
              <a:chOff x="538928" y="1626703"/>
              <a:chExt cx="2373410" cy="1613653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538928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33" name="Elipse 20"/>
              <p:cNvSpPr/>
              <p:nvPr/>
            </p:nvSpPr>
            <p:spPr>
              <a:xfrm>
                <a:off x="886506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Mejorar</a:t>
                </a:r>
                <a:endParaRPr lang="es-PE" sz="2500" kern="1200" dirty="0"/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3429685" y="2308328"/>
              <a:ext cx="312409" cy="544608"/>
              <a:chOff x="2541925" y="1354830"/>
              <a:chExt cx="312409" cy="544608"/>
            </a:xfrm>
          </p:grpSpPr>
          <p:sp>
            <p:nvSpPr>
              <p:cNvPr id="30" name="29 Flecha derecha"/>
              <p:cNvSpPr/>
              <p:nvPr/>
            </p:nvSpPr>
            <p:spPr>
              <a:xfrm rot="19220067">
                <a:off x="2541925" y="1354830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lecha derecha 22"/>
              <p:cNvSpPr/>
              <p:nvPr/>
            </p:nvSpPr>
            <p:spPr>
              <a:xfrm rot="19220067">
                <a:off x="2552713" y="1493664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Durante un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Nos enfocaremos en el manejo del puntaje en un juego de </a:t>
            </a:r>
            <a:r>
              <a:rPr lang="es-PE" sz="2400" dirty="0" err="1" smtClean="0"/>
              <a:t>tennis</a:t>
            </a:r>
            <a:r>
              <a:rPr lang="es-PE" sz="2400" dirty="0" smtClean="0"/>
              <a:t>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Descripción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cs typeface="Arial" pitchFamily="34" charset="0"/>
              </a:rPr>
              <a:t>wins</a:t>
            </a:r>
            <a:r>
              <a:rPr lang="es-PE" sz="2400" dirty="0" smtClean="0"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cs typeface="Arial" pitchFamily="34" charset="0"/>
              </a:rPr>
              <a:t>Se debe considerar el 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: "</a:t>
            </a:r>
            <a:r>
              <a:rPr lang="es-PE" sz="2400" dirty="0" err="1" smtClean="0">
                <a:cs typeface="Arial" pitchFamily="34" charset="0"/>
              </a:rPr>
              <a:t>Deuce</a:t>
            </a:r>
            <a:r>
              <a:rPr lang="es-PE" sz="2400" dirty="0" smtClean="0">
                <a:cs typeface="Arial" pitchFamily="34" charset="0"/>
              </a:rPr>
              <a:t>", "</a:t>
            </a:r>
            <a:r>
              <a:rPr lang="es-PE" sz="2400" dirty="0" err="1" smtClean="0">
                <a:cs typeface="Arial" pitchFamily="34" charset="0"/>
              </a:rPr>
              <a:t>Advantage</a:t>
            </a:r>
            <a:r>
              <a:rPr lang="es-PE" sz="2400" dirty="0" smtClean="0"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Escribir un programar que maneje los siguiente requerimientos de un juego de </a:t>
            </a:r>
            <a:r>
              <a:rPr lang="es-PE" sz="2400" dirty="0" err="1" smtClean="0"/>
              <a:t>tennis</a:t>
            </a:r>
            <a:r>
              <a:rPr lang="es-PE" sz="2400" dirty="0" smtClean="0"/>
              <a:t>: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Requerimientos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Roman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Numerals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969242"/>
            <a:ext cx="7980759" cy="2592288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1 –&gt; </a:t>
            </a:r>
            <a:r>
              <a:rPr lang="nn-NO" sz="2400" dirty="0" smtClean="0"/>
              <a:t>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7 –&gt; </a:t>
            </a:r>
            <a:r>
              <a:rPr lang="nn-NO" sz="2400" dirty="0" smtClean="0"/>
              <a:t>VII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10 </a:t>
            </a:r>
            <a:r>
              <a:rPr lang="nn-NO" sz="2400" dirty="0"/>
              <a:t>–&gt; </a:t>
            </a:r>
            <a:r>
              <a:rPr lang="nn-NO" sz="2400" dirty="0" smtClean="0"/>
              <a:t>X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45 -&gt; LV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2288795"/>
            <a:ext cx="84969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Escribir una función que convierta un número arábico a romano.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168379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Descripción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3429000"/>
            <a:ext cx="7992888" cy="250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Pensar en un nuevo comportamiento que queremos que tenga el código.</a:t>
            </a:r>
          </a:p>
          <a:p>
            <a:pPr marL="0" indent="0" algn="ctr">
              <a:buNone/>
            </a:pPr>
            <a:endParaRPr lang="es-PE" sz="2800" dirty="0" smtClean="0"/>
          </a:p>
          <a:p>
            <a:pPr marL="0" indent="0" algn="ctr">
              <a:buNone/>
            </a:pPr>
            <a:r>
              <a:rPr lang="es-PE" sz="2800" dirty="0" smtClean="0"/>
              <a:t>Escribir un ejemplo concreto del funcionamiento de ese comportamiento a través de una prueba unitaria.</a:t>
            </a:r>
          </a:p>
        </p:txBody>
      </p:sp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441711" y="260648"/>
            <a:ext cx="8229600" cy="864095"/>
          </a:xfrm>
        </p:spPr>
        <p:txBody>
          <a:bodyPr/>
          <a:lstStyle/>
          <a:p>
            <a:r>
              <a:rPr lang="es-PE" sz="6000" dirty="0" smtClean="0">
                <a:solidFill>
                  <a:schemeClr val="tx1">
                    <a:lumMod val="95000"/>
                  </a:schemeClr>
                </a:solidFill>
              </a:rPr>
              <a:t>Escribe un Ejemplo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385294" y="1412776"/>
            <a:ext cx="2373410" cy="1613653"/>
            <a:chOff x="2497534" y="2625"/>
            <a:chExt cx="2373410" cy="1613653"/>
          </a:xfrm>
        </p:grpSpPr>
        <p:sp>
          <p:nvSpPr>
            <p:cNvPr id="15" name="14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6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2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5 Marcador de contenido"/>
          <p:cNvSpPr txBox="1">
            <a:spLocks/>
          </p:cNvSpPr>
          <p:nvPr/>
        </p:nvSpPr>
        <p:spPr bwMode="auto">
          <a:xfrm>
            <a:off x="498902" y="4869160"/>
            <a:ext cx="7992888" cy="99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Ejecutar la prueba y esperar que falle porque el nuevo comportamiento aún no existe en el código.</a:t>
            </a: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441711" y="260649"/>
            <a:ext cx="8229600" cy="864095"/>
          </a:xfrm>
        </p:spPr>
        <p:txBody>
          <a:bodyPr/>
          <a:lstStyle/>
          <a:p>
            <a:r>
              <a:rPr lang="es-PE" sz="6000" dirty="0" smtClean="0">
                <a:solidFill>
                  <a:srgbClr val="FF0000"/>
                </a:solidFill>
              </a:rPr>
              <a:t>RED (Hazlo Fallar)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3385294" y="1343397"/>
            <a:ext cx="2373410" cy="1613653"/>
            <a:chOff x="2497534" y="2625"/>
            <a:chExt cx="2373410" cy="1613653"/>
          </a:xfrm>
        </p:grpSpPr>
        <p:sp>
          <p:nvSpPr>
            <p:cNvPr id="17" name="16 Elipse"/>
            <p:cNvSpPr/>
            <p:nvPr/>
          </p:nvSpPr>
          <p:spPr>
            <a:xfrm>
              <a:off x="2497534" y="2625"/>
              <a:ext cx="2373410" cy="161365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8" name="Elipse 4"/>
            <p:cNvSpPr/>
            <p:nvPr/>
          </p:nvSpPr>
          <p:spPr>
            <a:xfrm>
              <a:off x="2845112" y="238939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Ejemplo concreto</a:t>
              </a:r>
              <a:endParaRPr lang="es-PE" sz="2400" kern="1200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388292" y="2684315"/>
            <a:ext cx="312409" cy="544608"/>
            <a:chOff x="4500532" y="1343543"/>
            <a:chExt cx="312409" cy="544608"/>
          </a:xfrm>
        </p:grpSpPr>
        <p:sp>
          <p:nvSpPr>
            <p:cNvPr id="20" name="19 Flecha derecha"/>
            <p:cNvSpPr/>
            <p:nvPr/>
          </p:nvSpPr>
          <p:spPr>
            <a:xfrm rot="2379933">
              <a:off x="4500532" y="1343543"/>
              <a:ext cx="312409" cy="5446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 derecha 6"/>
            <p:cNvSpPr/>
            <p:nvPr/>
          </p:nvSpPr>
          <p:spPr>
            <a:xfrm rot="2379933">
              <a:off x="4511320" y="1422553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5343901" y="2967475"/>
            <a:ext cx="2373410" cy="1613653"/>
            <a:chOff x="4456141" y="1626703"/>
            <a:chExt cx="2373410" cy="1613653"/>
          </a:xfrm>
        </p:grpSpPr>
        <p:sp>
          <p:nvSpPr>
            <p:cNvPr id="23" name="22 Elipse"/>
            <p:cNvSpPr/>
            <p:nvPr/>
          </p:nvSpPr>
          <p:spPr>
            <a:xfrm>
              <a:off x="4456141" y="1626703"/>
              <a:ext cx="2373410" cy="16136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Elipse 8"/>
            <p:cNvSpPr/>
            <p:nvPr/>
          </p:nvSpPr>
          <p:spPr>
            <a:xfrm>
              <a:off x="4803719" y="1863017"/>
              <a:ext cx="1678254" cy="1141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500" kern="1200" dirty="0" smtClean="0"/>
                <a:t>Falla</a:t>
              </a:r>
              <a:endParaRPr lang="es-PE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0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2915816" y="1222397"/>
            <a:ext cx="4789765" cy="5086923"/>
            <a:chOff x="2734563" y="1042205"/>
            <a:chExt cx="4789765" cy="5086923"/>
          </a:xfrm>
        </p:grpSpPr>
        <p:grpSp>
          <p:nvGrpSpPr>
            <p:cNvPr id="42" name="41 Grupo"/>
            <p:cNvGrpSpPr/>
            <p:nvPr/>
          </p:nvGrpSpPr>
          <p:grpSpPr>
            <a:xfrm>
              <a:off x="3452520" y="1042205"/>
              <a:ext cx="2232000" cy="1548000"/>
              <a:chOff x="2497534" y="2625"/>
              <a:chExt cx="2373410" cy="1613653"/>
            </a:xfrm>
          </p:grpSpPr>
          <p:sp>
            <p:nvSpPr>
              <p:cNvPr id="71" name="70 Elipse"/>
              <p:cNvSpPr/>
              <p:nvPr/>
            </p:nvSpPr>
            <p:spPr>
              <a:xfrm>
                <a:off x="2497534" y="262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2" name="Elipse 4"/>
              <p:cNvSpPr/>
              <p:nvPr/>
            </p:nvSpPr>
            <p:spPr>
              <a:xfrm>
                <a:off x="2845112" y="23893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400" kern="1200" dirty="0" smtClean="0"/>
                  <a:t>Ejemplo concreto</a:t>
                </a:r>
                <a:endParaRPr lang="es-PE" sz="2400" kern="1200" dirty="0"/>
              </a:p>
            </p:txBody>
          </p:sp>
        </p:grpSp>
        <p:grpSp>
          <p:nvGrpSpPr>
            <p:cNvPr id="43" name="42 Grupo"/>
            <p:cNvGrpSpPr/>
            <p:nvPr/>
          </p:nvGrpSpPr>
          <p:grpSpPr>
            <a:xfrm>
              <a:off x="5388292" y="2297041"/>
              <a:ext cx="312409" cy="544608"/>
              <a:chOff x="4500532" y="1343543"/>
              <a:chExt cx="312409" cy="544608"/>
            </a:xfrm>
          </p:grpSpPr>
          <p:sp>
            <p:nvSpPr>
              <p:cNvPr id="69" name="68 Flecha derecha"/>
              <p:cNvSpPr/>
              <p:nvPr/>
            </p:nvSpPr>
            <p:spPr>
              <a:xfrm rot="2379933">
                <a:off x="4500532" y="1343543"/>
                <a:ext cx="312409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Flecha derecha 6"/>
              <p:cNvSpPr/>
              <p:nvPr/>
            </p:nvSpPr>
            <p:spPr>
              <a:xfrm rot="2379933">
                <a:off x="4511320" y="1422553"/>
                <a:ext cx="21868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44" name="43 Grupo"/>
            <p:cNvGrpSpPr/>
            <p:nvPr/>
          </p:nvGrpSpPr>
          <p:grpSpPr>
            <a:xfrm>
              <a:off x="5292328" y="2564904"/>
              <a:ext cx="2232000" cy="1548000"/>
              <a:chOff x="4456141" y="1626703"/>
              <a:chExt cx="2373410" cy="1613653"/>
            </a:xfrm>
          </p:grpSpPr>
          <p:sp>
            <p:nvSpPr>
              <p:cNvPr id="67" name="66 Elipse"/>
              <p:cNvSpPr/>
              <p:nvPr/>
            </p:nvSpPr>
            <p:spPr>
              <a:xfrm>
                <a:off x="4456141" y="1626703"/>
                <a:ext cx="2373410" cy="161365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8" name="Elipse 8"/>
              <p:cNvSpPr/>
              <p:nvPr/>
            </p:nvSpPr>
            <p:spPr>
              <a:xfrm>
                <a:off x="4803719" y="1863017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Falla</a:t>
                </a:r>
                <a:endParaRPr lang="es-PE" sz="2500" kern="1200" dirty="0"/>
              </a:p>
            </p:txBody>
          </p:sp>
        </p:grpSp>
        <p:grpSp>
          <p:nvGrpSpPr>
            <p:cNvPr id="45" name="44 Grupo"/>
            <p:cNvGrpSpPr/>
            <p:nvPr/>
          </p:nvGrpSpPr>
          <p:grpSpPr>
            <a:xfrm>
              <a:off x="6049391" y="4247214"/>
              <a:ext cx="544608" cy="271608"/>
              <a:chOff x="5161631" y="3340885"/>
              <a:chExt cx="544608" cy="271608"/>
            </a:xfrm>
          </p:grpSpPr>
          <p:sp>
            <p:nvSpPr>
              <p:cNvPr id="65" name="64 Flecha derecha"/>
              <p:cNvSpPr/>
              <p:nvPr/>
            </p:nvSpPr>
            <p:spPr>
              <a:xfrm rot="6079481">
                <a:off x="5298131" y="3204385"/>
                <a:ext cx="271608" cy="5446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Flecha derecha 10"/>
              <p:cNvSpPr/>
              <p:nvPr/>
            </p:nvSpPr>
            <p:spPr>
              <a:xfrm rot="16879481">
                <a:off x="5346872" y="3273359"/>
                <a:ext cx="190126" cy="3267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PE" sz="2000" kern="1200"/>
              </a:p>
            </p:txBody>
          </p:sp>
        </p:grpSp>
        <p:grpSp>
          <p:nvGrpSpPr>
            <p:cNvPr id="46" name="45 Grupo"/>
            <p:cNvGrpSpPr/>
            <p:nvPr/>
          </p:nvGrpSpPr>
          <p:grpSpPr>
            <a:xfrm>
              <a:off x="4860032" y="4581128"/>
              <a:ext cx="2232000" cy="1548000"/>
              <a:chOff x="4035300" y="3728095"/>
              <a:chExt cx="2373410" cy="1613653"/>
            </a:xfrm>
          </p:grpSpPr>
          <p:sp>
            <p:nvSpPr>
              <p:cNvPr id="63" name="62 Elipse"/>
              <p:cNvSpPr/>
              <p:nvPr/>
            </p:nvSpPr>
            <p:spPr>
              <a:xfrm>
                <a:off x="4035300" y="3728095"/>
                <a:ext cx="2373410" cy="1613653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4" name="Elipse 12"/>
              <p:cNvSpPr/>
              <p:nvPr/>
            </p:nvSpPr>
            <p:spPr>
              <a:xfrm>
                <a:off x="4382878" y="3964409"/>
                <a:ext cx="1678254" cy="11410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500" kern="1200" dirty="0" smtClean="0"/>
                  <a:t>Codificar</a:t>
                </a:r>
                <a:br>
                  <a:rPr lang="es-PE" sz="2500" kern="1200" dirty="0" smtClean="0"/>
                </a:br>
                <a:r>
                  <a:rPr lang="es-PE" sz="2500" kern="1200" dirty="0" smtClean="0"/>
                  <a:t>(KISS)</a:t>
                </a:r>
                <a:endParaRPr lang="es-PE" sz="2500" kern="1200" dirty="0"/>
              </a:p>
            </p:txBody>
          </p:sp>
        </p:grpSp>
        <p:sp>
          <p:nvSpPr>
            <p:cNvPr id="62" name="Flecha derecha 14"/>
            <p:cNvSpPr/>
            <p:nvPr/>
          </p:nvSpPr>
          <p:spPr>
            <a:xfrm rot="15">
              <a:off x="4520032" y="5225562"/>
              <a:ext cx="214778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  <p:sp>
          <p:nvSpPr>
            <p:cNvPr id="58" name="Flecha derecha 18"/>
            <p:cNvSpPr/>
            <p:nvPr/>
          </p:nvSpPr>
          <p:spPr>
            <a:xfrm rot="4529094">
              <a:off x="2799807" y="4238620"/>
              <a:ext cx="196275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  <p:sp>
          <p:nvSpPr>
            <p:cNvPr id="54" name="Flecha derecha 22"/>
            <p:cNvSpPr/>
            <p:nvPr/>
          </p:nvSpPr>
          <p:spPr>
            <a:xfrm rot="19220067">
              <a:off x="3440473" y="2447162"/>
              <a:ext cx="218686" cy="326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000" kern="1200"/>
            </a:p>
          </p:txBody>
        </p:sp>
      </p:grpSp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179512" y="188641"/>
            <a:ext cx="8784976" cy="864095"/>
          </a:xfrm>
        </p:spPr>
        <p:txBody>
          <a:bodyPr/>
          <a:lstStyle/>
          <a:p>
            <a:r>
              <a:rPr lang="es-PE" sz="6000" dirty="0" smtClean="0">
                <a:solidFill>
                  <a:schemeClr val="tx1">
                    <a:lumMod val="95000"/>
                  </a:schemeClr>
                </a:solidFill>
              </a:rPr>
              <a:t>Codificar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28373</TotalTime>
  <Words>1525</Words>
  <Application>Microsoft Office PowerPoint</Application>
  <PresentationFormat>Presentación en pantalla (4:3)</PresentationFormat>
  <Paragraphs>250</Paragraphs>
  <Slides>26</Slides>
  <Notes>25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BlackTheme</vt:lpstr>
      <vt:lpstr>Test Driven Development</vt:lpstr>
      <vt:lpstr>¿Qué es Test Driven Development?</vt:lpstr>
      <vt:lpstr>Test Driven Development</vt:lpstr>
      <vt:lpstr>Ejercicio: Tennis</vt:lpstr>
      <vt:lpstr>Ejercicio: Tennis</vt:lpstr>
      <vt:lpstr>Ejercicio: Roman Numerals</vt:lpstr>
      <vt:lpstr>Escribe un Ejemplo</vt:lpstr>
      <vt:lpstr>RED (Hazlo Fallar)</vt:lpstr>
      <vt:lpstr>Codificar</vt:lpstr>
      <vt:lpstr>Codificar</vt:lpstr>
      <vt:lpstr>Presentación de PowerPoint</vt:lpstr>
      <vt:lpstr>Refactor (Mejóralo)</vt:lpstr>
      <vt:lpstr>Presentación de PowerPoint</vt:lpstr>
      <vt:lpstr>Presentación de PowerPoint</vt:lpstr>
      <vt:lpstr>¿Porqué ayuda al diseño?</vt:lpstr>
      <vt:lpstr>¿Cuáles son los beneficios de escribir la prueba antes del código?</vt:lpstr>
      <vt:lpstr>¿ Realmente Sirve ?</vt:lpstr>
      <vt:lpstr>¿ Realmente Sirve ?</vt:lpstr>
      <vt:lpstr>IBM y Microsoft – Case of Study 1</vt:lpstr>
      <vt:lpstr>Case Study 2</vt:lpstr>
      <vt:lpstr>Ejercicio: Mars Rover</vt:lpstr>
      <vt:lpstr>Ejercicio: Mars Rover</vt:lpstr>
      <vt:lpstr>Modalidad: Multi Randori</vt:lpstr>
      <vt:lpstr>Code Katas</vt:lpstr>
      <vt:lpstr>¿Cuáles son los beneficios?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Ingeniería Agiles</dc:title>
  <dc:creator>anunez@sss.com.pe</dc:creator>
  <cp:lastModifiedBy>Snahider</cp:lastModifiedBy>
  <cp:revision>782</cp:revision>
  <dcterms:created xsi:type="dcterms:W3CDTF">2010-05-16T05:09:58Z</dcterms:created>
  <dcterms:modified xsi:type="dcterms:W3CDTF">2013-06-20T03:44:50Z</dcterms:modified>
</cp:coreProperties>
</file>