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72" r:id="rId16"/>
    <p:sldId id="678" r:id="rId17"/>
    <p:sldId id="673" r:id="rId18"/>
    <p:sldId id="677" r:id="rId19"/>
    <p:sldId id="679" r:id="rId20"/>
    <p:sldId id="680" r:id="rId21"/>
    <p:sldId id="681" r:id="rId22"/>
    <p:sldId id="682" r:id="rId23"/>
    <p:sldId id="684" r:id="rId24"/>
    <p:sldId id="685" r:id="rId25"/>
    <p:sldId id="686" r:id="rId26"/>
    <p:sldId id="683" r:id="rId27"/>
    <p:sldId id="636" r:id="rId28"/>
    <p:sldId id="637" r:id="rId29"/>
    <p:sldId id="656" r:id="rId30"/>
    <p:sldId id="633" r:id="rId31"/>
    <p:sldId id="675" r:id="rId32"/>
    <p:sldId id="676" r:id="rId33"/>
    <p:sldId id="674" r:id="rId34"/>
    <p:sldId id="650" r:id="rId35"/>
    <p:sldId id="651" r:id="rId36"/>
    <p:sldId id="644" r:id="rId37"/>
    <p:sldId id="646" r:id="rId38"/>
    <p:sldId id="655" r:id="rId39"/>
    <p:sldId id="652" r:id="rId40"/>
    <p:sldId id="688" r:id="rId41"/>
    <p:sldId id="689" r:id="rId42"/>
    <p:sldId id="690" r:id="rId43"/>
    <p:sldId id="692" r:id="rId44"/>
    <p:sldId id="687" r:id="rId45"/>
    <p:sldId id="662" r:id="rId46"/>
    <p:sldId id="664" r:id="rId47"/>
    <p:sldId id="665" r:id="rId48"/>
    <p:sldId id="666" r:id="rId49"/>
    <p:sldId id="667" r:id="rId50"/>
    <p:sldId id="668" r:id="rId51"/>
    <p:sldId id="653" r:id="rId52"/>
    <p:sldId id="645" r:id="rId53"/>
    <p:sldId id="649" r:id="rId54"/>
    <p:sldId id="669" r:id="rId55"/>
    <p:sldId id="648" r:id="rId56"/>
    <p:sldId id="647" r:id="rId57"/>
    <p:sldId id="654" r:id="rId5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000000"/>
    <a:srgbClr val="EE0000"/>
    <a:srgbClr val="00823B"/>
    <a:srgbClr val="E20000"/>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79574" autoAdjust="0"/>
  </p:normalViewPr>
  <p:slideViewPr>
    <p:cSldViewPr>
      <p:cViewPr varScale="1">
        <p:scale>
          <a:sx n="59" d="100"/>
          <a:sy n="59" d="100"/>
        </p:scale>
        <p:origin x="1236" y="42"/>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134473192"/>
        <c:axId val="133860128"/>
      </c:barChart>
      <c:catAx>
        <c:axId val="134473192"/>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133860128"/>
        <c:crosses val="autoZero"/>
        <c:auto val="1"/>
        <c:lblAlgn val="ctr"/>
        <c:lblOffset val="100"/>
        <c:noMultiLvlLbl val="0"/>
      </c:catAx>
      <c:valAx>
        <c:axId val="133860128"/>
        <c:scaling>
          <c:orientation val="minMax"/>
        </c:scaling>
        <c:delete val="0"/>
        <c:axPos val="l"/>
        <c:majorGridlines/>
        <c:numFmt formatCode="0%" sourceLinked="1"/>
        <c:majorTickMark val="out"/>
        <c:minorTickMark val="none"/>
        <c:tickLblPos val="nextTo"/>
        <c:crossAx val="134473192"/>
        <c:crosses val="autoZero"/>
        <c:crossBetween val="between"/>
      </c:valAx>
    </c:plotArea>
    <c:legend>
      <c:legendPos val="b"/>
      <c:layout/>
      <c:overlay val="0"/>
    </c:legend>
    <c:plotVisOnly val="1"/>
    <c:dispBlanksAs val="gap"/>
    <c:showDLblsOverMax val="0"/>
  </c:chart>
  <c:spPr>
    <a:no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14/03/2014</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peterprovost.org/blog/2012/05/02/kata-the-only-way-to-learn-td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gojko.net/2008/08/29/how-many-points-are-there-in-a-five-point-star/"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19</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http://www.peterprovost.org/blog/2012/05/02/kata-the-only-way-to-learn-tdd</a:t>
            </a:r>
            <a:endParaRPr lang="es-PE" dirty="0" smtClean="0"/>
          </a:p>
          <a:p>
            <a:endParaRPr lang="es-PE" dirty="0" smtClean="0"/>
          </a:p>
          <a:p>
            <a:r>
              <a:rPr lang="es-PE" dirty="0" smtClean="0"/>
              <a:t>CAMSTUDIO : http://is.gd/q2kazw</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26</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http://gojko.net/2008/08/29/how-many-points-are-there-in-a-five-point-star/</a:t>
            </a:r>
            <a:endParaRPr lang="es-PE" dirty="0" smtClean="0"/>
          </a:p>
          <a:p>
            <a:endParaRPr lang="es-PE" dirty="0" smtClean="0"/>
          </a:p>
          <a:p>
            <a:r>
              <a:rPr lang="es-PE" dirty="0" smtClean="0"/>
              <a:t>¿5, 9, 10, 11, 14, 15?</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484274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pPr marL="285750" indent="-285750">
              <a:buFont typeface="Arial" panose="020B0604020202020204" pitchFamily="34" charset="0"/>
              <a:buChar char="•"/>
            </a:pPr>
            <a:r>
              <a:rPr lang="es-PE" sz="1200" dirty="0" smtClean="0"/>
              <a:t>Si en 2 intentos derrumba todos los pines se llama “</a:t>
            </a:r>
            <a:r>
              <a:rPr lang="es-PE" sz="1200" dirty="0" err="1" smtClean="0"/>
              <a:t>spare</a:t>
            </a:r>
            <a:r>
              <a:rPr lang="es-PE" sz="1200" dirty="0" smtClean="0"/>
              <a:t>”, el score del </a:t>
            </a:r>
            <a:r>
              <a:rPr lang="es-PE" sz="1200" dirty="0" err="1" smtClean="0"/>
              <a:t>frame</a:t>
            </a:r>
            <a:r>
              <a:rPr lang="es-PE" sz="1200" dirty="0" smtClean="0"/>
              <a:t> es el total de los pines derrumbados más el número de pines del siguiente </a:t>
            </a:r>
            <a:r>
              <a:rPr lang="es-PE" sz="1200" dirty="0" err="1" smtClean="0"/>
              <a:t>turn</a:t>
            </a:r>
            <a:r>
              <a:rPr lang="es-PE" sz="1200" dirty="0" smtClean="0"/>
              <a:t>.</a:t>
            </a:r>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p>
          <a:p>
            <a:endParaRPr lang="en-US" sz="1200" b="0" i="0" kern="1200" dirty="0" smtClean="0">
              <a:solidFill>
                <a:schemeClr val="tx1"/>
              </a:solidFill>
              <a:effectLst/>
              <a:latin typeface="+mn-lt"/>
              <a:ea typeface="+mn-ea"/>
              <a:cs typeface="+mn-cs"/>
            </a:endParaRPr>
          </a:p>
          <a:p>
            <a:r>
              <a:rPr lang="es-PE"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p>
          <a:p>
            <a:endParaRPr lang="en-US" sz="1200" b="0" i="1" kern="1200" dirty="0" smtClean="0">
              <a:solidFill>
                <a:schemeClr val="tx1"/>
              </a:solidFill>
              <a:effectLst/>
              <a:latin typeface="+mn-lt"/>
              <a:ea typeface="+mn-ea"/>
              <a:cs typeface="+mn-cs"/>
            </a:endParaRPr>
          </a:p>
          <a:p>
            <a:r>
              <a:rPr lang="es-PE" dirty="0"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14/03/2014</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14/03/2014</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457200" y="2816932"/>
            <a:ext cx="8229600" cy="1224136"/>
          </a:xfrm>
        </p:spPr>
        <p:txBody>
          <a:bodyPr/>
          <a:lstStyle/>
          <a:p>
            <a:r>
              <a:rPr lang="es-PE" sz="5400" dirty="0" smtClean="0"/>
              <a:t>¿ Cuanto tiempo más me cuesta utilizar pruebas unitarias ?</a:t>
            </a:r>
            <a:endParaRPr lang="es-PE" sz="5400" dirty="0"/>
          </a:p>
        </p:txBody>
      </p:sp>
    </p:spTree>
    <p:extLst>
      <p:ext uri="{BB962C8B-B14F-4D97-AF65-F5344CB8AC3E}">
        <p14:creationId xmlns:p14="http://schemas.microsoft.com/office/powerpoint/2010/main" val="2508843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655623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987691832"/>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Se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err="1" smtClean="0">
                <a:solidFill>
                  <a:srgbClr val="00823B"/>
                </a:solidFill>
              </a:rPr>
              <a:t>Billing</a:t>
            </a:r>
            <a:r>
              <a:rPr lang="es-PE" dirty="0" smtClean="0">
                <a:solidFill>
                  <a:srgbClr val="00823B"/>
                </a:solidFill>
              </a:rPr>
              <a:t> </a:t>
            </a:r>
            <a:r>
              <a:rPr lang="es-PE" dirty="0" err="1" smtClean="0">
                <a:solidFill>
                  <a:srgbClr val="00823B"/>
                </a:solidFill>
              </a:rPr>
              <a:t>System</a:t>
            </a:r>
            <a:r>
              <a:rPr lang="es-PE" dirty="0" smtClean="0">
                <a:solidFill>
                  <a:srgbClr val="00823B"/>
                </a:solidFill>
              </a:rPr>
              <a:t> - 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252678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2753921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457200" y="2204864"/>
            <a:ext cx="8229600" cy="1224136"/>
          </a:xfrm>
        </p:spPr>
        <p:txBody>
          <a:bodyPr/>
          <a:lstStyle/>
          <a:p>
            <a:r>
              <a:rPr lang="es-PE" sz="5400" dirty="0" smtClean="0"/>
              <a:t>Si tengo que implementar un cambio de manera muy rápida ¿Aún así haría TDD?</a:t>
            </a:r>
            <a:endParaRPr lang="es-PE" sz="5400" dirty="0"/>
          </a:p>
        </p:txBody>
      </p:sp>
      <p:sp>
        <p:nvSpPr>
          <p:cNvPr id="2" name="1 CuadroTexto"/>
          <p:cNvSpPr txBox="1"/>
          <p:nvPr/>
        </p:nvSpPr>
        <p:spPr>
          <a:xfrm>
            <a:off x="1669988" y="4869160"/>
            <a:ext cx="5804025" cy="707886"/>
          </a:xfrm>
          <a:prstGeom prst="rect">
            <a:avLst/>
          </a:prstGeom>
          <a:noFill/>
        </p:spPr>
        <p:txBody>
          <a:bodyPr wrap="none" rtlCol="0">
            <a:spAutoFit/>
          </a:bodyPr>
          <a:lstStyle/>
          <a:p>
            <a:r>
              <a:rPr lang="es-PE" sz="4000" dirty="0">
                <a:solidFill>
                  <a:srgbClr val="FFC000"/>
                </a:solidFill>
              </a:rPr>
              <a:t>http://bit.ly/FlippingTheBit</a:t>
            </a:r>
          </a:p>
        </p:txBody>
      </p:sp>
    </p:spTree>
    <p:extLst>
      <p:ext uri="{BB962C8B-B14F-4D97-AF65-F5344CB8AC3E}">
        <p14:creationId xmlns:p14="http://schemas.microsoft.com/office/powerpoint/2010/main" val="23503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457200" y="2816932"/>
            <a:ext cx="8229600" cy="1224136"/>
          </a:xfrm>
        </p:spPr>
        <p:txBody>
          <a:bodyPr/>
          <a:lstStyle/>
          <a:p>
            <a:r>
              <a:rPr lang="es-PE" sz="5400" dirty="0" smtClean="0"/>
              <a:t>¿Con TDD significa que ya no tengo que diseñar de manera anticipada?</a:t>
            </a:r>
            <a:endParaRPr lang="es-PE" sz="5400" dirty="0"/>
          </a:p>
        </p:txBody>
      </p:sp>
    </p:spTree>
    <p:extLst>
      <p:ext uri="{BB962C8B-B14F-4D97-AF65-F5344CB8AC3E}">
        <p14:creationId xmlns:p14="http://schemas.microsoft.com/office/powerpoint/2010/main" val="2699328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1115616" y="2816932"/>
            <a:ext cx="6912768" cy="1224136"/>
          </a:xfrm>
        </p:spPr>
        <p:txBody>
          <a:bodyPr/>
          <a:lstStyle/>
          <a:p>
            <a:r>
              <a:rPr lang="es-PE" sz="5400" dirty="0" smtClean="0"/>
              <a:t>¿ Cómo puedo aprender a realizar correctamente TDD?</a:t>
            </a:r>
            <a:endParaRPr lang="es-PE" sz="5400" dirty="0"/>
          </a:p>
        </p:txBody>
      </p:sp>
    </p:spTree>
    <p:extLst>
      <p:ext uri="{BB962C8B-B14F-4D97-AF65-F5344CB8AC3E}">
        <p14:creationId xmlns:p14="http://schemas.microsoft.com/office/powerpoint/2010/main" val="1663704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8891"/>
            <a:ext cx="8229600" cy="1484458"/>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br>
              <a:rPr lang="es-PE" dirty="0" smtClean="0">
                <a:solidFill>
                  <a:srgbClr val="C00000"/>
                </a:solidFill>
                <a:latin typeface="Arial" pitchFamily="34" charset="0"/>
                <a:cs typeface="Arial" pitchFamily="34" charset="0"/>
              </a:rPr>
            </a:br>
            <a:r>
              <a:rPr lang="es-PE" sz="3600" dirty="0" smtClean="0">
                <a:solidFill>
                  <a:srgbClr val="FFC000"/>
                </a:solidFill>
                <a:latin typeface="Arial" pitchFamily="34" charset="0"/>
                <a:cs typeface="Arial" pitchFamily="34" charset="0"/>
              </a:rPr>
              <a:t>La única manera de aprender TDD</a:t>
            </a:r>
            <a:endParaRPr lang="es-PE" sz="3600" dirty="0">
              <a:solidFill>
                <a:srgbClr val="FFC000"/>
              </a:solidFill>
              <a:latin typeface="Arial" pitchFamily="34" charset="0"/>
              <a:cs typeface="Arial" pitchFamily="34" charset="0"/>
            </a:endParaRPr>
          </a:p>
        </p:txBody>
      </p:sp>
      <p:sp>
        <p:nvSpPr>
          <p:cNvPr id="9" name="8 CuadroTexto"/>
          <p:cNvSpPr txBox="1"/>
          <p:nvPr/>
        </p:nvSpPr>
        <p:spPr>
          <a:xfrm>
            <a:off x="431540" y="1802259"/>
            <a:ext cx="8424936" cy="954107"/>
          </a:xfrm>
          <a:prstGeom prst="rect">
            <a:avLst/>
          </a:prstGeom>
          <a:noFill/>
        </p:spPr>
        <p:txBody>
          <a:bodyPr wrap="square" rtlCol="0">
            <a:spAutoFit/>
          </a:bodyPr>
          <a:lstStyle/>
          <a:p>
            <a:pPr algn="ctr"/>
            <a:r>
              <a:rPr lang="es-PE" sz="2800" dirty="0" smtClean="0">
                <a:cs typeface="Arial" pitchFamily="34" charset="0"/>
              </a:rPr>
              <a:t>Kata(型 </a:t>
            </a:r>
            <a:r>
              <a:rPr lang="es-PE" sz="2800" dirty="0">
                <a:cs typeface="Arial" pitchFamily="34" charset="0"/>
              </a:rPr>
              <a:t>o </a:t>
            </a:r>
            <a:r>
              <a:rPr lang="es-PE" sz="2800" dirty="0" smtClean="0">
                <a:cs typeface="Arial" pitchFamily="34" charset="0"/>
              </a:rPr>
              <a:t>形): repetición de </a:t>
            </a:r>
            <a:r>
              <a:rPr lang="es-PE" sz="2800" dirty="0">
                <a:cs typeface="Arial" pitchFamily="34" charset="0"/>
              </a:rPr>
              <a:t>movimientos </a:t>
            </a:r>
            <a:r>
              <a:rPr lang="es-PE" sz="2800" dirty="0" smtClean="0">
                <a:cs typeface="Arial" pitchFamily="34" charset="0"/>
              </a:rPr>
              <a:t>establecidos, buscando la perfección en la ejecución.</a:t>
            </a:r>
            <a:endParaRPr lang="es-PE" sz="2800" dirty="0">
              <a:cs typeface="Arial"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802" y="2945933"/>
            <a:ext cx="5262412" cy="3498944"/>
          </a:xfrm>
          <a:prstGeom prst="rect">
            <a:avLst/>
          </a:prstGeom>
        </p:spPr>
      </p:pic>
    </p:spTree>
    <p:extLst>
      <p:ext uri="{BB962C8B-B14F-4D97-AF65-F5344CB8AC3E}">
        <p14:creationId xmlns:p14="http://schemas.microsoft.com/office/powerpoint/2010/main" val="2207801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(cuadrícula).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984801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Mars</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Rover</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3862313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sp>
        <p:nvSpPr>
          <p:cNvPr id="8" name="2 Marcador de contenido"/>
          <p:cNvSpPr>
            <a:spLocks noGrp="1"/>
          </p:cNvSpPr>
          <p:nvPr>
            <p:ph idx="1"/>
          </p:nvPr>
        </p:nvSpPr>
        <p:spPr>
          <a:xfrm>
            <a:off x="4716016" y="1484784"/>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861048"/>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43" y="2060848"/>
            <a:ext cx="4032448" cy="3716865"/>
          </a:xfrm>
          <a:prstGeom prst="rect">
            <a:avLst/>
          </a:prstGeom>
        </p:spPr>
      </p:pic>
    </p:spTree>
    <p:extLst>
      <p:ext uri="{BB962C8B-B14F-4D97-AF65-F5344CB8AC3E}">
        <p14:creationId xmlns:p14="http://schemas.microsoft.com/office/powerpoint/2010/main" val="259996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p>
          <a:p>
            <a:pPr marL="0" indent="0" algn="ctr">
              <a:lnSpc>
                <a:spcPts val="4500"/>
              </a:lnSpc>
              <a:buSzPct val="150000"/>
              <a:buNone/>
            </a:pPr>
            <a:r>
              <a:rPr lang="es-PE" sz="3600" i="1" dirty="0"/>
              <a:t>http://12meses12katas.com/</a:t>
            </a:r>
            <a:endParaRPr lang="es-PE" sz="3600" i="1" dirty="0">
              <a:cs typeface="Arial" pitchFamily="34" charset="0"/>
            </a:endParaRPr>
          </a:p>
        </p:txBody>
      </p:sp>
    </p:spTree>
    <p:extLst>
      <p:ext uri="{BB962C8B-B14F-4D97-AF65-F5344CB8AC3E}">
        <p14:creationId xmlns:p14="http://schemas.microsoft.com/office/powerpoint/2010/main" val="10083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1916832"/>
            <a:ext cx="7772400" cy="1584327"/>
          </a:xfrm>
        </p:spPr>
        <p:txBody>
          <a:bodyPr/>
          <a:lstStyle/>
          <a:p>
            <a:r>
              <a:rPr lang="es-PE" sz="8000" b="1" dirty="0" err="1" smtClean="0"/>
              <a:t>Acceptance</a:t>
            </a:r>
            <a:r>
              <a:rPr lang="es-PE" sz="8000" b="1" dirty="0" smtClean="0"/>
              <a:t/>
            </a:r>
            <a:br>
              <a:rPr lang="es-PE" sz="8000" b="1" dirty="0" smtClean="0"/>
            </a:br>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45622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2 Título"/>
          <p:cNvSpPr txBox="1">
            <a:spLocks/>
          </p:cNvSpPr>
          <p:nvPr/>
        </p:nvSpPr>
        <p:spPr bwMode="auto">
          <a:xfrm>
            <a:off x="550851" y="404664"/>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¿Cuántos puntos hay la imagen?</a:t>
            </a:r>
            <a:endParaRPr lang="es-PE" sz="3200" dirty="0">
              <a:solidFill>
                <a:srgbClr val="009A46"/>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374" y="1497592"/>
            <a:ext cx="5004555" cy="496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5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764704"/>
            <a:ext cx="8229600" cy="4752528"/>
          </a:xfrm>
        </p:spPr>
        <p:txBody>
          <a:bodyPr/>
          <a:lstStyle/>
          <a:p>
            <a:r>
              <a:rPr lang="es-PE" sz="5400" dirty="0" err="1"/>
              <a:t>Acceptance</a:t>
            </a:r>
            <a:r>
              <a:rPr lang="es-PE" sz="4800" dirty="0"/>
              <a:t> </a:t>
            </a:r>
            <a:br>
              <a:rPr lang="es-PE" sz="4800" dirty="0"/>
            </a:br>
            <a:r>
              <a:rPr lang="es-PE" sz="4800" dirty="0"/>
              <a:t>Test </a:t>
            </a:r>
            <a:r>
              <a:rPr lang="es-PE" sz="4800" dirty="0" err="1"/>
              <a:t>Driven</a:t>
            </a:r>
            <a:r>
              <a:rPr lang="es-PE" sz="4800" dirty="0"/>
              <a:t> </a:t>
            </a:r>
            <a:r>
              <a:rPr lang="es-PE" sz="4800" dirty="0" err="1"/>
              <a:t>Development</a:t>
            </a:r>
            <a:r>
              <a:rPr lang="es-PE" sz="4800" dirty="0"/>
              <a:t> (ATDD)</a:t>
            </a:r>
            <a:r>
              <a:rPr lang="es-PE" sz="4800" dirty="0" smtClean="0"/>
              <a:t/>
            </a:r>
            <a:br>
              <a:rPr lang="es-PE" sz="4800" dirty="0" smtClean="0"/>
            </a:br>
            <a:r>
              <a:rPr lang="es-PE" sz="4000" dirty="0" smtClean="0">
                <a:solidFill>
                  <a:srgbClr val="FFC000"/>
                </a:solidFill>
              </a:rPr>
              <a:t>VS</a:t>
            </a:r>
            <a:r>
              <a:rPr lang="es-PE" dirty="0" smtClean="0"/>
              <a:t/>
            </a:r>
            <a:br>
              <a:rPr lang="es-PE" dirty="0" smtClean="0"/>
            </a:br>
            <a:r>
              <a:rPr lang="es-PE" sz="5400" dirty="0" err="1" smtClean="0"/>
              <a:t>Behaviour</a:t>
            </a:r>
            <a:r>
              <a:rPr lang="es-PE" sz="5400" dirty="0" smtClean="0"/>
              <a:t> </a:t>
            </a:r>
            <a:r>
              <a:rPr lang="es-PE" sz="4800" dirty="0" err="1" smtClean="0"/>
              <a:t>Driven</a:t>
            </a:r>
            <a:r>
              <a:rPr lang="es-PE" sz="4800" dirty="0" smtClean="0"/>
              <a:t> </a:t>
            </a:r>
            <a:r>
              <a:rPr lang="es-PE" sz="4800" dirty="0" err="1" smtClean="0"/>
              <a:t>Development</a:t>
            </a:r>
            <a:r>
              <a:rPr lang="es-PE" sz="4800" dirty="0" smtClean="0"/>
              <a:t> (BDD)</a:t>
            </a:r>
            <a:endParaRPr lang="es-PE" sz="3600" dirty="0"/>
          </a:p>
        </p:txBody>
      </p:sp>
    </p:spTree>
    <p:extLst>
      <p:ext uri="{BB962C8B-B14F-4D97-AF65-F5344CB8AC3E}">
        <p14:creationId xmlns:p14="http://schemas.microsoft.com/office/powerpoint/2010/main" val="226094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12770"/>
            <a:ext cx="8229600" cy="1216030"/>
          </a:xfrm>
        </p:spPr>
        <p:txBody>
          <a:bodyPr/>
          <a:lstStyle/>
          <a:p>
            <a:r>
              <a:rPr lang="es-PE" dirty="0" err="1" smtClean="0">
                <a:solidFill>
                  <a:srgbClr val="FF0000"/>
                </a:solidFill>
              </a:rPr>
              <a:t>Acceptance</a:t>
            </a:r>
            <a:r>
              <a:rPr lang="es-PE" dirty="0" smtClean="0">
                <a:solidFill>
                  <a:srgbClr val="FF0000"/>
                </a:solidFill>
              </a:rPr>
              <a:t> 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0" y="1844824"/>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0000"/>
                </a:solidFill>
              </a:rPr>
              <a:t>Bowling </a:t>
            </a:r>
            <a:r>
              <a:rPr lang="es-PE" dirty="0" err="1" smtClean="0">
                <a:solidFill>
                  <a:srgbClr val="FF0000"/>
                </a:solidFill>
              </a:rPr>
              <a:t>Game</a:t>
            </a:r>
            <a:endParaRPr lang="es-PE" dirty="0">
              <a:solidFill>
                <a:srgbClr val="FF0000"/>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6280" y="1084589"/>
            <a:ext cx="4951440" cy="5440827"/>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0000"/>
                </a:solidFill>
              </a:rPr>
              <a:t>Bowling </a:t>
            </a:r>
            <a:r>
              <a:rPr lang="es-PE" dirty="0" err="1" smtClean="0">
                <a:solidFill>
                  <a:srgbClr val="FF0000"/>
                </a:solidFill>
              </a:rPr>
              <a:t>Game</a:t>
            </a:r>
            <a:r>
              <a:rPr lang="es-PE" dirty="0" smtClean="0">
                <a:solidFill>
                  <a:srgbClr val="FF0000"/>
                </a:solidFill>
              </a:rPr>
              <a:t> - Reglas</a:t>
            </a:r>
            <a:endParaRPr lang="es-PE" dirty="0">
              <a:solidFill>
                <a:srgbClr val="FF0000"/>
              </a:solidFill>
            </a:endParaRPr>
          </a:p>
        </p:txBody>
      </p:sp>
      <p:sp>
        <p:nvSpPr>
          <p:cNvPr id="3" name="2 CuadroTexto"/>
          <p:cNvSpPr txBox="1"/>
          <p:nvPr/>
        </p:nvSpPr>
        <p:spPr>
          <a:xfrm>
            <a:off x="323528" y="1628800"/>
            <a:ext cx="8271832" cy="3539430"/>
          </a:xfrm>
          <a:prstGeom prst="rect">
            <a:avLst/>
          </a:prstGeom>
          <a:noFill/>
        </p:spPr>
        <p:txBody>
          <a:bodyPr wrap="square" rtlCol="0">
            <a:spAutoFit/>
          </a:bodyPr>
          <a:lstStyle/>
          <a:p>
            <a:pPr marL="285750" indent="-285750">
              <a:buFont typeface="Arial" panose="020B0604020202020204" pitchFamily="34" charset="0"/>
              <a:buChar char="•"/>
            </a:pPr>
            <a:r>
              <a:rPr lang="es-PE" sz="2800" dirty="0" smtClean="0"/>
              <a:t>El juego consiste de 10 turnos o “</a:t>
            </a:r>
            <a:r>
              <a:rPr lang="es-PE" sz="2800" dirty="0" err="1" smtClean="0"/>
              <a:t>frames</a:t>
            </a:r>
            <a:r>
              <a:rPr lang="es-PE" sz="2800" dirty="0" smtClean="0"/>
              <a:t>”.</a:t>
            </a:r>
          </a:p>
          <a:p>
            <a:pPr marL="285750" indent="-285750">
              <a:buFont typeface="Arial" panose="020B0604020202020204" pitchFamily="34" charset="0"/>
              <a:buChar char="•"/>
            </a:pPr>
            <a:endParaRPr lang="es-PE" sz="2800" dirty="0" smtClean="0"/>
          </a:p>
          <a:p>
            <a:pPr marL="285750" indent="-285750">
              <a:buFont typeface="Arial" panose="020B0604020202020204" pitchFamily="34" charset="0"/>
              <a:buChar char="•"/>
            </a:pPr>
            <a:r>
              <a:rPr lang="es-PE" sz="2800" dirty="0" smtClean="0"/>
              <a:t>Cada </a:t>
            </a:r>
            <a:r>
              <a:rPr lang="es-PE" sz="2800" dirty="0" err="1" smtClean="0"/>
              <a:t>frame</a:t>
            </a:r>
            <a:r>
              <a:rPr lang="es-PE" sz="2800" dirty="0" smtClean="0"/>
              <a:t>, el jugador tiene 2 intentos o “</a:t>
            </a:r>
            <a:r>
              <a:rPr lang="es-PE" sz="2800" dirty="0" err="1" smtClean="0"/>
              <a:t>turns</a:t>
            </a:r>
            <a:r>
              <a:rPr lang="es-PE" sz="2800" dirty="0" smtClean="0"/>
              <a:t>” para derrumbar los 10 </a:t>
            </a:r>
            <a:r>
              <a:rPr lang="es-PE" sz="2800" dirty="0" err="1" smtClean="0"/>
              <a:t>pins</a:t>
            </a:r>
            <a:r>
              <a:rPr lang="es-PE" sz="2800" dirty="0" smtClean="0"/>
              <a:t>.</a:t>
            </a:r>
          </a:p>
          <a:p>
            <a:pPr marL="285750" indent="-285750">
              <a:buFont typeface="Arial" panose="020B0604020202020204" pitchFamily="34" charset="0"/>
              <a:buChar char="•"/>
            </a:pPr>
            <a:endParaRPr lang="es-PE" sz="2800" dirty="0" smtClean="0"/>
          </a:p>
          <a:p>
            <a:pPr marL="285750" indent="-285750">
              <a:buFont typeface="Arial" panose="020B0604020202020204" pitchFamily="34" charset="0"/>
              <a:buChar char="•"/>
            </a:pPr>
            <a:r>
              <a:rPr lang="es-PE" sz="2800" dirty="0" smtClean="0"/>
              <a:t>Si en 2 intentos no logra derrumbar todos los pines, el score del </a:t>
            </a:r>
            <a:r>
              <a:rPr lang="es-PE" sz="2800" dirty="0" err="1" smtClean="0"/>
              <a:t>frame</a:t>
            </a:r>
            <a:r>
              <a:rPr lang="es-PE" sz="2800" dirty="0" smtClean="0"/>
              <a:t> es el total de los pines derrumbados en los 2 intentos.</a:t>
            </a:r>
          </a:p>
        </p:txBody>
      </p:sp>
    </p:spTree>
    <p:extLst>
      <p:ext uri="{BB962C8B-B14F-4D97-AF65-F5344CB8AC3E}">
        <p14:creationId xmlns:p14="http://schemas.microsoft.com/office/powerpoint/2010/main" val="377766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0000"/>
                </a:solidFill>
              </a:rPr>
              <a:t>Bowling </a:t>
            </a:r>
            <a:r>
              <a:rPr lang="es-PE" dirty="0" err="1" smtClean="0">
                <a:solidFill>
                  <a:srgbClr val="FF0000"/>
                </a:solidFill>
              </a:rPr>
              <a:t>Game</a:t>
            </a:r>
            <a:r>
              <a:rPr lang="es-PE" dirty="0" smtClean="0">
                <a:solidFill>
                  <a:srgbClr val="FF0000"/>
                </a:solidFill>
              </a:rPr>
              <a:t> - Reglas</a:t>
            </a:r>
            <a:endParaRPr lang="es-PE" dirty="0">
              <a:solidFill>
                <a:srgbClr val="FF0000"/>
              </a:solidFill>
            </a:endParaRPr>
          </a:p>
        </p:txBody>
      </p:sp>
      <p:sp>
        <p:nvSpPr>
          <p:cNvPr id="3" name="2 CuadroTexto"/>
          <p:cNvSpPr txBox="1"/>
          <p:nvPr/>
        </p:nvSpPr>
        <p:spPr>
          <a:xfrm>
            <a:off x="323528" y="1628800"/>
            <a:ext cx="8352928" cy="4401205"/>
          </a:xfrm>
          <a:prstGeom prst="rect">
            <a:avLst/>
          </a:prstGeom>
          <a:noFill/>
        </p:spPr>
        <p:txBody>
          <a:bodyPr wrap="square" rtlCol="0">
            <a:spAutoFit/>
          </a:bodyPr>
          <a:lstStyle/>
          <a:p>
            <a:pPr marL="285750" indent="-285750">
              <a:buFont typeface="Arial" panose="020B0604020202020204" pitchFamily="34" charset="0"/>
              <a:buChar char="•"/>
            </a:pPr>
            <a:r>
              <a:rPr lang="es-PE" sz="2800" dirty="0"/>
              <a:t>Si en 2 intentos derrumba todos los pines se llama “</a:t>
            </a:r>
            <a:r>
              <a:rPr lang="es-PE" sz="2800" dirty="0" err="1"/>
              <a:t>spare</a:t>
            </a:r>
            <a:r>
              <a:rPr lang="es-PE" sz="2800" dirty="0"/>
              <a:t>”, el score del </a:t>
            </a:r>
            <a:r>
              <a:rPr lang="es-PE" sz="2800" dirty="0" err="1"/>
              <a:t>frame</a:t>
            </a:r>
            <a:r>
              <a:rPr lang="es-PE" sz="2800" dirty="0"/>
              <a:t> es </a:t>
            </a:r>
            <a:r>
              <a:rPr lang="es-PE" sz="2800" dirty="0" smtClean="0"/>
              <a:t>10 </a:t>
            </a:r>
            <a:r>
              <a:rPr lang="es-PE" sz="2800" dirty="0"/>
              <a:t>más el número de </a:t>
            </a:r>
            <a:r>
              <a:rPr lang="es-PE" sz="2800" dirty="0" smtClean="0"/>
              <a:t>pines derrumbados </a:t>
            </a:r>
            <a:r>
              <a:rPr lang="es-PE" sz="2800" dirty="0"/>
              <a:t>del siguiente </a:t>
            </a:r>
            <a:r>
              <a:rPr lang="es-PE" sz="2800" dirty="0" err="1"/>
              <a:t>turn</a:t>
            </a:r>
            <a:r>
              <a:rPr lang="es-PE" sz="2800" dirty="0" smtClean="0"/>
              <a:t>.</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smtClean="0"/>
              <a:t>Si en 1 intento derrumba todos los pines se llama “strike”, el score del </a:t>
            </a:r>
            <a:r>
              <a:rPr lang="es-PE" sz="2800" dirty="0" err="1" smtClean="0"/>
              <a:t>frame</a:t>
            </a:r>
            <a:r>
              <a:rPr lang="es-PE" sz="2800" dirty="0" smtClean="0"/>
              <a:t> es 10 más el número de pines derrumbados en los 2 siguientes </a:t>
            </a:r>
            <a:r>
              <a:rPr lang="es-PE" sz="2800" dirty="0" err="1" smtClean="0"/>
              <a:t>turns</a:t>
            </a:r>
            <a:r>
              <a:rPr lang="es-PE" sz="2800" dirty="0" smtClean="0"/>
              <a:t>.</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smtClean="0"/>
              <a:t>Si obtiene un </a:t>
            </a:r>
            <a:r>
              <a:rPr lang="es-PE" sz="2800" dirty="0" err="1" smtClean="0"/>
              <a:t>spare</a:t>
            </a:r>
            <a:r>
              <a:rPr lang="es-PE" sz="2800" dirty="0" smtClean="0"/>
              <a:t> o strike en el último </a:t>
            </a:r>
            <a:r>
              <a:rPr lang="es-PE" sz="2800" dirty="0" err="1" smtClean="0"/>
              <a:t>frame</a:t>
            </a:r>
            <a:r>
              <a:rPr lang="es-PE" sz="2800" dirty="0" smtClean="0"/>
              <a:t>, el jugador lanza 1 o 2 intentos más respectivamente. </a:t>
            </a:r>
            <a:endParaRPr lang="es-PE" sz="2800" dirty="0"/>
          </a:p>
        </p:txBody>
      </p:sp>
    </p:spTree>
    <p:extLst>
      <p:ext uri="{BB962C8B-B14F-4D97-AF65-F5344CB8AC3E}">
        <p14:creationId xmlns:p14="http://schemas.microsoft.com/office/powerpoint/2010/main" val="303682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33500" y="499899"/>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C000"/>
                </a:solidFill>
              </a:rPr>
              <a:t>BOWLING GAME</a:t>
            </a:r>
            <a:endParaRPr lang="es-PE" dirty="0">
              <a:solidFill>
                <a:srgbClr val="FFC000"/>
              </a:solidFill>
            </a:endParaRPr>
          </a:p>
        </p:txBody>
      </p:sp>
      <p:sp>
        <p:nvSpPr>
          <p:cNvPr id="3" name="2 CuadroTexto"/>
          <p:cNvSpPr txBox="1"/>
          <p:nvPr/>
        </p:nvSpPr>
        <p:spPr>
          <a:xfrm>
            <a:off x="395536" y="1616601"/>
            <a:ext cx="8352928" cy="2862322"/>
          </a:xfrm>
          <a:prstGeom prst="rect">
            <a:avLst/>
          </a:prstGeom>
          <a:noFill/>
        </p:spPr>
        <p:txBody>
          <a:bodyPr wrap="square" rtlCol="0">
            <a:spAutoFit/>
          </a:bodyPr>
          <a:lstStyle/>
          <a:p>
            <a:r>
              <a:rPr lang="en-US" sz="3600" dirty="0" smtClean="0">
                <a:solidFill>
                  <a:srgbClr val="FF0000"/>
                </a:solidFill>
              </a:rPr>
              <a:t>Title: </a:t>
            </a:r>
            <a:r>
              <a:rPr lang="en-US" sz="3600" dirty="0" smtClean="0"/>
              <a:t>Score Calculation</a:t>
            </a:r>
          </a:p>
          <a:p>
            <a:endParaRPr lang="en-US" sz="3600" dirty="0"/>
          </a:p>
          <a:p>
            <a:r>
              <a:rPr lang="en-US" sz="3600" dirty="0" smtClean="0">
                <a:solidFill>
                  <a:srgbClr val="FF0000"/>
                </a:solidFill>
              </a:rPr>
              <a:t>In order to </a:t>
            </a:r>
            <a:r>
              <a:rPr lang="en-US" sz="3600" dirty="0" smtClean="0"/>
              <a:t>play better to beat my opponent</a:t>
            </a:r>
          </a:p>
          <a:p>
            <a:r>
              <a:rPr lang="en-US" sz="3600" dirty="0" smtClean="0">
                <a:solidFill>
                  <a:srgbClr val="FF0000"/>
                </a:solidFill>
              </a:rPr>
              <a:t>As a </a:t>
            </a:r>
            <a:r>
              <a:rPr lang="en-US" sz="3600" dirty="0" smtClean="0"/>
              <a:t>player</a:t>
            </a:r>
            <a:endParaRPr lang="en-US" sz="3600" dirty="0"/>
          </a:p>
          <a:p>
            <a:r>
              <a:rPr lang="en-US" sz="3600" dirty="0" smtClean="0">
                <a:solidFill>
                  <a:srgbClr val="FF0000"/>
                </a:solidFill>
              </a:rPr>
              <a:t>I Want to </a:t>
            </a:r>
            <a:r>
              <a:rPr lang="en-US" sz="3600" dirty="0" smtClean="0"/>
              <a:t>know my current score</a:t>
            </a:r>
          </a:p>
        </p:txBody>
      </p:sp>
    </p:spTree>
    <p:extLst>
      <p:ext uri="{BB962C8B-B14F-4D97-AF65-F5344CB8AC3E}">
        <p14:creationId xmlns:p14="http://schemas.microsoft.com/office/powerpoint/2010/main" val="3864150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33500" y="1412776"/>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C000"/>
                </a:solidFill>
              </a:rPr>
              <a:t>Objetivo</a:t>
            </a:r>
            <a:endParaRPr lang="es-PE" dirty="0">
              <a:solidFill>
                <a:srgbClr val="FFC000"/>
              </a:solidFill>
            </a:endParaRPr>
          </a:p>
        </p:txBody>
      </p:sp>
      <p:sp>
        <p:nvSpPr>
          <p:cNvPr id="3" name="2 CuadroTexto"/>
          <p:cNvSpPr txBox="1"/>
          <p:nvPr/>
        </p:nvSpPr>
        <p:spPr>
          <a:xfrm>
            <a:off x="395536" y="2529478"/>
            <a:ext cx="8352928" cy="2123658"/>
          </a:xfrm>
          <a:prstGeom prst="rect">
            <a:avLst/>
          </a:prstGeom>
          <a:noFill/>
        </p:spPr>
        <p:txBody>
          <a:bodyPr wrap="square" rtlCol="0">
            <a:spAutoFit/>
          </a:bodyPr>
          <a:lstStyle/>
          <a:p>
            <a:pPr algn="ctr"/>
            <a:r>
              <a:rPr lang="es-PE" sz="4400" dirty="0" smtClean="0"/>
              <a:t>Crear ejemplos (escenarios</a:t>
            </a:r>
            <a:r>
              <a:rPr lang="es-PE" sz="4400" dirty="0"/>
              <a:t>)</a:t>
            </a:r>
            <a:r>
              <a:rPr lang="es-PE" sz="4400" dirty="0" smtClean="0"/>
              <a:t> que ayuden a comprender y explicar la historia “</a:t>
            </a:r>
            <a:r>
              <a:rPr lang="es-PE" sz="4400" dirty="0" err="1" smtClean="0"/>
              <a:t>Store</a:t>
            </a:r>
            <a:r>
              <a:rPr lang="es-PE" sz="4400" dirty="0" smtClean="0"/>
              <a:t> </a:t>
            </a:r>
            <a:r>
              <a:rPr lang="es-PE" sz="4400" dirty="0" err="1" smtClean="0"/>
              <a:t>Calculation</a:t>
            </a:r>
            <a:r>
              <a:rPr lang="es-PE" sz="4400" dirty="0" smtClean="0"/>
              <a:t>”</a:t>
            </a:r>
          </a:p>
        </p:txBody>
      </p:sp>
    </p:spTree>
    <p:extLst>
      <p:ext uri="{BB962C8B-B14F-4D97-AF65-F5344CB8AC3E}">
        <p14:creationId xmlns:p14="http://schemas.microsoft.com/office/powerpoint/2010/main" val="795979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Ahorcado</a:t>
            </a:r>
          </a:p>
        </p:txBody>
      </p:sp>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t="9668" b="14666"/>
          <a:stretch/>
        </p:blipFill>
        <p:spPr>
          <a:xfrm>
            <a:off x="2133026" y="1196752"/>
            <a:ext cx="4896203" cy="5189220"/>
          </a:xfrm>
          <a:prstGeom prst="rect">
            <a:avLst/>
          </a:prstGeom>
        </p:spPr>
      </p:pic>
    </p:spTree>
    <p:extLst>
      <p:ext uri="{BB962C8B-B14F-4D97-AF65-F5344CB8AC3E}">
        <p14:creationId xmlns:p14="http://schemas.microsoft.com/office/powerpoint/2010/main" val="2063507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t>
            </a:r>
            <a:r>
              <a:rPr lang="es-PE" dirty="0" err="1">
                <a:solidFill>
                  <a:srgbClr val="FF0000"/>
                </a:solidFill>
              </a:rPr>
              <a:t>Memory</a:t>
            </a:r>
            <a:r>
              <a:rPr lang="es-PE" dirty="0">
                <a:solidFill>
                  <a:srgbClr val="FF0000"/>
                </a:solidFill>
              </a:rPr>
              <a:t> </a:t>
            </a:r>
            <a:r>
              <a:rPr lang="es-PE" dirty="0" err="1">
                <a:solidFill>
                  <a:srgbClr val="FF0000"/>
                </a:solidFill>
              </a:rPr>
              <a:t>Game</a:t>
            </a:r>
            <a:endParaRPr lang="es-PE" dirty="0">
              <a:solidFill>
                <a:srgbClr val="FF0000"/>
              </a:solidFill>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23106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35634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42421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73281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408825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20872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cs typeface="Arial" pitchFamily="34" charset="0"/>
              </a:rPr>
              <a:t>Beneficios </a:t>
            </a:r>
            <a:r>
              <a:rPr lang="es-PE" dirty="0" err="1" smtClean="0">
                <a:solidFill>
                  <a:srgbClr val="FF0000"/>
                </a:solidFill>
                <a:cs typeface="Arial" pitchFamily="34" charset="0"/>
              </a:rPr>
              <a:t>Double</a:t>
            </a:r>
            <a:r>
              <a:rPr lang="es-PE" dirty="0" smtClean="0">
                <a:solidFill>
                  <a:srgbClr val="FF0000"/>
                </a:solidFill>
                <a:cs typeface="Arial" pitchFamily="34" charset="0"/>
              </a:rPr>
              <a:t> </a:t>
            </a:r>
            <a:r>
              <a:rPr lang="es-PE" dirty="0" err="1" smtClean="0">
                <a:solidFill>
                  <a:srgbClr val="FF0000"/>
                </a:solidFill>
                <a:cs typeface="Arial" pitchFamily="34" charset="0"/>
              </a:rPr>
              <a:t>Loop</a:t>
            </a:r>
            <a:r>
              <a:rPr lang="es-PE" dirty="0" smtClean="0">
                <a:solidFill>
                  <a:srgbClr val="FF0000"/>
                </a:solidFill>
                <a:cs typeface="Arial" pitchFamily="34" charset="0"/>
              </a:rPr>
              <a:t> TDD</a:t>
            </a:r>
            <a:endParaRPr lang="es-PE" dirty="0">
              <a:solidFill>
                <a:srgbClr val="FF0000"/>
              </a:solidFill>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2551" y="620688"/>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Fitnesse</a:t>
            </a:r>
            <a:endParaRPr lang="es-PE" sz="3200" dirty="0">
              <a:solidFill>
                <a:srgbClr val="FF0000"/>
              </a:solidFill>
            </a:endParaRP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b="25160"/>
          <a:stretch/>
        </p:blipFill>
        <p:spPr>
          <a:xfrm>
            <a:off x="1489447" y="1378868"/>
            <a:ext cx="6165106" cy="5284083"/>
          </a:xfrm>
          <a:prstGeom prst="rect">
            <a:avLst/>
          </a:prstGeom>
        </p:spPr>
      </p:pic>
    </p:spTree>
    <p:extLst>
      <p:ext uri="{BB962C8B-B14F-4D97-AF65-F5344CB8AC3E}">
        <p14:creationId xmlns:p14="http://schemas.microsoft.com/office/powerpoint/2010/main" val="37320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76672"/>
            <a:ext cx="8229600" cy="864095"/>
          </a:xfrm>
        </p:spPr>
        <p:txBody>
          <a:bodyPr/>
          <a:lstStyle/>
          <a:p>
            <a:r>
              <a:rPr lang="es-PE" dirty="0" err="1" smtClean="0">
                <a:solidFill>
                  <a:srgbClr val="FF0000"/>
                </a:solidFill>
              </a:rPr>
              <a:t>Behaviour</a:t>
            </a:r>
            <a:r>
              <a:rPr lang="es-PE" dirty="0" smtClean="0">
                <a:solidFill>
                  <a:srgbClr val="FF0000"/>
                </a:solidFill>
              </a:rPr>
              <a: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(BDD)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5" name="5 Marcador de contenido"/>
          <p:cNvSpPr txBox="1">
            <a:spLocks/>
          </p:cNvSpPr>
          <p:nvPr/>
        </p:nvSpPr>
        <p:spPr bwMode="auto">
          <a:xfrm>
            <a:off x="148660" y="4246349"/>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31302</TotalTime>
  <Words>2789</Words>
  <Application>Microsoft Office PowerPoint</Application>
  <PresentationFormat>Presentación en pantalla (4:3)</PresentationFormat>
  <Paragraphs>466</Paragraphs>
  <Slides>57</Slides>
  <Notes>55</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Arial</vt:lpstr>
      <vt:lpstr>Calibri</vt:lpstr>
      <vt:lpstr>Courier New</vt:lpstr>
      <vt:lpstr>Trebuchet MS</vt: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 Cuanto tiempo más me cuesta utilizar pruebas unitarias ?</vt:lpstr>
      <vt:lpstr>IBM y Microsoft – Case of Study 1</vt:lpstr>
      <vt:lpstr>Billing System - Case Study 2</vt:lpstr>
      <vt:lpstr>Todos ya lo venimos haciendo</vt:lpstr>
      <vt:lpstr>Si tengo que implementar un cambio de manera muy rápida ¿Aún así haría TDD?</vt:lpstr>
      <vt:lpstr>¿Con TDD significa que ya no tengo que diseñar de manera anticipada?</vt:lpstr>
      <vt:lpstr>¿ Cómo puedo aprender a realizar correctamente TDD?</vt:lpstr>
      <vt:lpstr>Code Katas La única manera de aprender TDD</vt:lpstr>
      <vt:lpstr>Ejercicio: Mars Rover</vt:lpstr>
      <vt:lpstr>Ejercicio: Mars Rover</vt:lpstr>
      <vt:lpstr>Modalidad: Multi Randori</vt:lpstr>
      <vt:lpstr>Code Katas</vt:lpstr>
      <vt:lpstr>Test Driven GUIs</vt:lpstr>
      <vt:lpstr>Presentation Design Patterns</vt:lpstr>
      <vt:lpstr>Presentation Design Patterns</vt:lpstr>
      <vt:lpstr>Conclusiones</vt:lpstr>
      <vt:lpstr>Acceptance Test Driven Development</vt:lpstr>
      <vt:lpstr>Presentación de PowerPoint</vt:lpstr>
      <vt:lpstr>Acceptance  Test Driven Development (ATDD) VS Behaviour Driven Development (BDD)</vt:lpstr>
      <vt:lpstr>Criterios de Aceptación</vt:lpstr>
      <vt:lpstr>Escenarios</vt:lpstr>
      <vt:lpstr>Presentación de PowerPoint</vt:lpstr>
      <vt:lpstr>Test Driven Development</vt:lpstr>
      <vt:lpstr>Acceptance Test Driven Development (ATDD)</vt:lpstr>
      <vt:lpstr>Bowling Game</vt:lpstr>
      <vt:lpstr>Bowling Game - Reglas</vt:lpstr>
      <vt:lpstr>Bowling Game - Reglas</vt:lpstr>
      <vt:lpstr>BOWLING GAME</vt:lpstr>
      <vt:lpstr>Objetivo</vt:lpstr>
      <vt:lpstr>Ejercicio: Ahorcado</vt:lpstr>
      <vt:lpstr>Ejercicio: Memory Game</vt:lpstr>
      <vt:lpstr>Outside-In vs Inside-Out</vt:lpstr>
      <vt:lpstr>Outside-In</vt:lpstr>
      <vt:lpstr>Outside-In</vt:lpstr>
      <vt:lpstr>Inside-Out</vt:lpstr>
      <vt:lpstr>Inside-Out</vt:lpstr>
      <vt:lpstr>Beneficios Double Loop TDD</vt:lpstr>
      <vt:lpstr>Given – When – Then (Cucumber)</vt:lpstr>
      <vt:lpstr>Given – When – Then (Cucumber)</vt:lpstr>
      <vt:lpstr>Fitnesse</vt:lpstr>
      <vt:lpstr>Behaviour Driven Development (BDD)</vt:lpstr>
      <vt:lpstr>El paso olvidado: Discuss</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Angel Nuñez Salazar</cp:lastModifiedBy>
  <cp:revision>866</cp:revision>
  <dcterms:created xsi:type="dcterms:W3CDTF">2010-05-16T05:09:58Z</dcterms:created>
  <dcterms:modified xsi:type="dcterms:W3CDTF">2014-03-14T07:45:39Z</dcterms:modified>
</cp:coreProperties>
</file>