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9"/>
  </p:notesMasterIdLst>
  <p:sldIdLst>
    <p:sldId id="367" r:id="rId2"/>
    <p:sldId id="613" r:id="rId3"/>
    <p:sldId id="390" r:id="rId4"/>
    <p:sldId id="624" r:id="rId5"/>
    <p:sldId id="625" r:id="rId6"/>
    <p:sldId id="618" r:id="rId7"/>
    <p:sldId id="619" r:id="rId8"/>
    <p:sldId id="631" r:id="rId9"/>
    <p:sldId id="621" r:id="rId10"/>
    <p:sldId id="622" r:id="rId11"/>
    <p:sldId id="623" r:id="rId12"/>
    <p:sldId id="369" r:id="rId13"/>
    <p:sldId id="537" r:id="rId14"/>
    <p:sldId id="627" r:id="rId15"/>
    <p:sldId id="670" r:id="rId16"/>
    <p:sldId id="629" r:id="rId17"/>
    <p:sldId id="612" r:id="rId18"/>
    <p:sldId id="671" r:id="rId19"/>
    <p:sldId id="661" r:id="rId20"/>
    <p:sldId id="672" r:id="rId21"/>
    <p:sldId id="673" r:id="rId22"/>
    <p:sldId id="636" r:id="rId23"/>
    <p:sldId id="637" r:id="rId24"/>
    <p:sldId id="656" r:id="rId25"/>
    <p:sldId id="633" r:id="rId26"/>
    <p:sldId id="675" r:id="rId27"/>
    <p:sldId id="676" r:id="rId28"/>
    <p:sldId id="674" r:id="rId29"/>
    <p:sldId id="650" r:id="rId30"/>
    <p:sldId id="651" r:id="rId31"/>
    <p:sldId id="644" r:id="rId32"/>
    <p:sldId id="646" r:id="rId33"/>
    <p:sldId id="655" r:id="rId34"/>
    <p:sldId id="652" r:id="rId35"/>
    <p:sldId id="662" r:id="rId36"/>
    <p:sldId id="664" r:id="rId37"/>
    <p:sldId id="665" r:id="rId38"/>
    <p:sldId id="666" r:id="rId39"/>
    <p:sldId id="667" r:id="rId40"/>
    <p:sldId id="668" r:id="rId41"/>
    <p:sldId id="653" r:id="rId42"/>
    <p:sldId id="645" r:id="rId43"/>
    <p:sldId id="649" r:id="rId44"/>
    <p:sldId id="669" r:id="rId45"/>
    <p:sldId id="648" r:id="rId46"/>
    <p:sldId id="647" r:id="rId47"/>
    <p:sldId id="654" r:id="rId4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A46"/>
    <a:srgbClr val="000000"/>
    <a:srgbClr val="EE0000"/>
    <a:srgbClr val="00823B"/>
    <a:srgbClr val="E20000"/>
    <a:srgbClr val="CE7674"/>
    <a:srgbClr val="D99694"/>
    <a:srgbClr val="151515"/>
    <a:srgbClr val="1D1D1D"/>
    <a:srgbClr val="1717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45" autoAdjust="0"/>
    <p:restoredTop sz="63837" autoAdjust="0"/>
  </p:normalViewPr>
  <p:slideViewPr>
    <p:cSldViewPr>
      <p:cViewPr varScale="1">
        <p:scale>
          <a:sx n="42" d="100"/>
          <a:sy n="42" d="100"/>
        </p:scale>
        <p:origin x="-1950" y="-90"/>
      </p:cViewPr>
      <p:guideLst>
        <p:guide orient="horz" pos="2160"/>
        <p:guide pos="2880"/>
      </p:guideLst>
    </p:cSldViewPr>
  </p:slideViewPr>
  <p:outlineViewPr>
    <p:cViewPr>
      <p:scale>
        <a:sx n="33" d="100"/>
        <a:sy n="33" d="100"/>
      </p:scale>
      <p:origin x="0" y="12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PE"/>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barChart>
        <c:barDir val="col"/>
        <c:grouping val="clustered"/>
        <c:varyColors val="0"/>
        <c:ser>
          <c:idx val="2"/>
          <c:order val="0"/>
          <c:tx>
            <c:strRef>
              <c:f>'Numero Defectos TDD'!$B$16</c:f>
              <c:strCache>
                <c:ptCount val="1"/>
                <c:pt idx="0">
                  <c:v>Tiempo en programar una funcionalidad usando TDD</c:v>
                </c:pt>
              </c:strCache>
            </c:strRef>
          </c:tx>
          <c:invertIfNegative val="0"/>
          <c:val>
            <c:numRef>
              <c:f>'Numero Defectos TDD'!$B$17:$B$20</c:f>
              <c:numCache>
                <c:formatCode>0%</c:formatCode>
                <c:ptCount val="4"/>
                <c:pt idx="0">
                  <c:v>1.23</c:v>
                </c:pt>
                <c:pt idx="1">
                  <c:v>1.1499999999999999</c:v>
                </c:pt>
                <c:pt idx="2">
                  <c:v>1.3</c:v>
                </c:pt>
                <c:pt idx="3">
                  <c:v>1.18</c:v>
                </c:pt>
              </c:numCache>
            </c:numRef>
          </c:val>
        </c:ser>
        <c:ser>
          <c:idx val="1"/>
          <c:order val="1"/>
          <c:tx>
            <c:strRef>
              <c:f>'Numero Defectos TDD'!$D$16</c:f>
              <c:strCache>
                <c:ptCount val="1"/>
                <c:pt idx="0">
                  <c:v>Densidad de los defectos del equipo usando TDD</c:v>
                </c:pt>
              </c:strCache>
            </c:strRef>
          </c:tx>
          <c:invertIfNegative val="0"/>
          <c:val>
            <c:numRef>
              <c:f>'Numero Defectos TDD'!$D$17:$D$20</c:f>
              <c:numCache>
                <c:formatCode>0%</c:formatCode>
                <c:ptCount val="4"/>
                <c:pt idx="0">
                  <c:v>0.09</c:v>
                </c:pt>
                <c:pt idx="1">
                  <c:v>0.24</c:v>
                </c:pt>
                <c:pt idx="2">
                  <c:v>0.38</c:v>
                </c:pt>
                <c:pt idx="3">
                  <c:v>0.61</c:v>
                </c:pt>
              </c:numCache>
            </c:numRef>
          </c:val>
        </c:ser>
        <c:dLbls>
          <c:showLegendKey val="0"/>
          <c:showVal val="0"/>
          <c:showCatName val="0"/>
          <c:showSerName val="0"/>
          <c:showPercent val="0"/>
          <c:showBubbleSize val="0"/>
        </c:dLbls>
        <c:gapWidth val="150"/>
        <c:axId val="74956800"/>
        <c:axId val="79173888"/>
      </c:barChart>
      <c:catAx>
        <c:axId val="74956800"/>
        <c:scaling>
          <c:orientation val="minMax"/>
        </c:scaling>
        <c:delete val="1"/>
        <c:axPos val="b"/>
        <c:title>
          <c:tx>
            <c:rich>
              <a:bodyPr/>
              <a:lstStyle/>
              <a:p>
                <a:pPr>
                  <a:defRPr/>
                </a:pPr>
                <a:endParaRPr lang="es-PE" dirty="0"/>
              </a:p>
            </c:rich>
          </c:tx>
          <c:layout>
            <c:manualLayout>
              <c:xMode val="edge"/>
              <c:yMode val="edge"/>
              <c:x val="0.37070175262857863"/>
              <c:y val="0.73906946291962639"/>
            </c:manualLayout>
          </c:layout>
          <c:overlay val="0"/>
        </c:title>
        <c:majorTickMark val="out"/>
        <c:minorTickMark val="none"/>
        <c:tickLblPos val="nextTo"/>
        <c:crossAx val="79173888"/>
        <c:crosses val="autoZero"/>
        <c:auto val="1"/>
        <c:lblAlgn val="ctr"/>
        <c:lblOffset val="100"/>
        <c:noMultiLvlLbl val="0"/>
      </c:catAx>
      <c:valAx>
        <c:axId val="79173888"/>
        <c:scaling>
          <c:orientation val="minMax"/>
        </c:scaling>
        <c:delete val="0"/>
        <c:axPos val="l"/>
        <c:majorGridlines/>
        <c:numFmt formatCode="0%" sourceLinked="1"/>
        <c:majorTickMark val="out"/>
        <c:minorTickMark val="none"/>
        <c:tickLblPos val="nextTo"/>
        <c:crossAx val="74956800"/>
        <c:crosses val="autoZero"/>
        <c:crossBetween val="between"/>
      </c:valAx>
    </c:plotArea>
    <c:legend>
      <c:legendPos val="b"/>
      <c:layout/>
      <c:overlay val="0"/>
    </c:legend>
    <c:plotVisOnly val="1"/>
    <c:dispBlanksAs val="gap"/>
    <c:showDLblsOverMax val="0"/>
  </c:chart>
  <c:spPr>
    <a:noFill/>
  </c:spPr>
  <c:txPr>
    <a:bodyPr/>
    <a:lstStyle/>
    <a:p>
      <a:pPr>
        <a:defRPr sz="1800"/>
      </a:pPr>
      <a:endParaRPr lang="es-PE"/>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31913-02B6-467D-B183-D787C0857BBF}" type="datetimeFigureOut">
              <a:rPr lang="es-PE" smtClean="0"/>
              <a:t>11/12/2013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14895-23C8-45AE-85D5-3B35E5980A68}" type="slidenum">
              <a:rPr lang="es-PE" smtClean="0"/>
              <a:t>‹Nº›</a:t>
            </a:fld>
            <a:endParaRPr lang="es-PE"/>
          </a:p>
        </p:txBody>
      </p:sp>
    </p:spTree>
    <p:extLst>
      <p:ext uri="{BB962C8B-B14F-4D97-AF65-F5344CB8AC3E}">
        <p14:creationId xmlns:p14="http://schemas.microsoft.com/office/powerpoint/2010/main" val="123941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peterprovost.org/blog/2012/05/02/kata-the-only-way-to-learn-tdd"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research.microsoft.com/en-us/groups/ese/nagappan_tdd.pdf"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research.microsoft.com/en-us/projects/esm/nagappan_tdd.pdf"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collaboration.csc.ncsu.edu/laurie/Papers/Unit_testing_cameraReady.pdf"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codebetter.com/blogs/ian_cooper/archive/2008/02/04/classicist-vs-mockist-test-driven-development.aspx"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odebetter.com/blogs/ian_cooper/archive/2007/12/19/mocks-and-the-dangers-of-overspecified-software.aspx"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sz="120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El código ya no es usado únicamente por nuestra aplicación sino también por los </a:t>
            </a:r>
            <a:r>
              <a:rPr lang="es-PE" sz="1200" dirty="0" err="1" smtClean="0"/>
              <a:t>tests</a:t>
            </a:r>
            <a:r>
              <a:rPr lang="es-PE" sz="1200" dirty="0" smtClean="0"/>
              <a:t>, lo que nos lleva  a tener que desacoplar debidamente nuestras clases, separar sus responsabilidades, </a:t>
            </a:r>
            <a:r>
              <a:rPr lang="es-PE" sz="1200" dirty="0" err="1" smtClean="0"/>
              <a:t>etc</a:t>
            </a:r>
            <a:r>
              <a:rPr lang="es-PE" sz="1200" dirty="0" smtClean="0"/>
              <a:t> </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 Implement obstacle detection before each move to a new square. If a given sequence of commands encounters an obstacle, the rover moves up to the last possible point and reports the obstacle.</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15</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16</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Recordar que la pareja debe usar TDD</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17</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http://www.peterprovost.org/blog/2012/05/02/kata-the-only-way-to-learn-tdd</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18</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Recordar que la pareja debe usar TDD</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19</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http://research.microsoft.com/en-us/groups/ese/nagappan_tdd.pdf</a:t>
            </a:r>
            <a:endParaRPr lang="en-US" sz="1200" b="0" i="0" kern="1200" dirty="0" smtClean="0">
              <a:solidFill>
                <a:schemeClr val="tx1"/>
              </a:solidFill>
              <a:effectLst/>
              <a:latin typeface="+mn-lt"/>
              <a:ea typeface="+mn-ea"/>
              <a:cs typeface="+mn-cs"/>
            </a:endParaRPr>
          </a:p>
          <a:p>
            <a:endParaRPr lang="es-PE" dirty="0" smtClean="0"/>
          </a:p>
          <a:p>
            <a:r>
              <a:rPr lang="en-US" sz="1200" b="0" i="0" kern="1200" dirty="0" smtClean="0">
                <a:solidFill>
                  <a:schemeClr val="tx1"/>
                </a:solidFill>
                <a:effectLst/>
                <a:latin typeface="+mn-lt"/>
                <a:ea typeface="+mn-ea"/>
                <a:cs typeface="+mn-cs"/>
              </a:rPr>
              <a:t>After searching the web for research I found a paper on the subject titled: </a:t>
            </a:r>
            <a:r>
              <a:rPr lang="en-US" sz="1200" b="0" i="0" kern="1200" dirty="0" smtClean="0">
                <a:solidFill>
                  <a:schemeClr val="tx1"/>
                </a:solidFill>
                <a:effectLst/>
                <a:latin typeface="+mn-lt"/>
                <a:ea typeface="+mn-ea"/>
                <a:cs typeface="+mn-cs"/>
                <a:hlinkClick r:id="rId4"/>
              </a:rPr>
              <a:t>Realizing quality improvement through test driven development: results and experiences of four industrial teams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research used four projects in IBM and Microsoft each project two teams were chosen – one team developed using TDD while the other team did</a:t>
            </a:r>
          </a:p>
          <a:p>
            <a:endParaRPr lang="es-PE" dirty="0" smtClean="0"/>
          </a:p>
          <a:p>
            <a:r>
              <a:rPr lang="en-US" sz="1200" b="0" i="0" kern="1200" dirty="0" smtClean="0">
                <a:solidFill>
                  <a:schemeClr val="tx1"/>
                </a:solidFill>
                <a:effectLst/>
                <a:latin typeface="+mn-lt"/>
                <a:ea typeface="+mn-ea"/>
                <a:cs typeface="+mn-cs"/>
              </a:rPr>
              <a:t>Although Using TDD took more time (15%-35%) the defect density (defects per feature) decreased tremendously!</a:t>
            </a:r>
          </a:p>
          <a:p>
            <a:r>
              <a:rPr lang="en-US" sz="1200" b="0" i="0" kern="1200" dirty="0" smtClean="0">
                <a:solidFill>
                  <a:schemeClr val="tx1"/>
                </a:solidFill>
                <a:effectLst/>
                <a:latin typeface="+mn-lt"/>
                <a:ea typeface="+mn-ea"/>
                <a:cs typeface="+mn-cs"/>
              </a:rPr>
              <a:t>If for example IBM Driver team that used TDD took 20% more time to code a certain feature it was well worth – they had 39% less defects then the team that finished before them, and in Microsoft’s teams the benefits are even greater</a:t>
            </a:r>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20</a:t>
            </a:fld>
            <a:endParaRPr lang="es-PE"/>
          </a:p>
        </p:txBody>
      </p:sp>
    </p:spTree>
    <p:extLst>
      <p:ext uri="{BB962C8B-B14F-4D97-AF65-F5344CB8AC3E}">
        <p14:creationId xmlns:p14="http://schemas.microsoft.com/office/powerpoint/2010/main" val="1129616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Seguramente</a:t>
            </a:r>
            <a:r>
              <a:rPr lang="es-PE" baseline="0" dirty="0" smtClean="0"/>
              <a:t> se preguntarán o cuando intenten aplicar esto en sus empresas les preguntarán en sus empresas, sobretodo las personas que les concierne mucho el tema del tiempo. ¿Cuánto tiempo más agrega esto a mi proyecto? </a:t>
            </a:r>
          </a:p>
          <a:p>
            <a:endParaRPr lang="es-PE" baseline="0" dirty="0" smtClean="0"/>
          </a:p>
          <a:p>
            <a:r>
              <a:rPr lang="es-PE" baseline="0" dirty="0" smtClean="0"/>
              <a:t>Para responder a esta pregunta tenemos que pensar en términos de todo el proyecto y no únicamente en el tiempo de programación o la programación de una funcionalidad específica.</a:t>
            </a:r>
          </a:p>
          <a:p>
            <a:endParaRPr lang="es-PE" baseline="0" dirty="0" smtClean="0"/>
          </a:p>
          <a:p>
            <a:r>
              <a:rPr lang="es-PE" baseline="0" dirty="0" smtClean="0"/>
              <a:t>Estas son estadísticas de una compañía que comenzó a adoptar </a:t>
            </a:r>
            <a:r>
              <a:rPr lang="es-PE" baseline="0" dirty="0" err="1" smtClean="0"/>
              <a:t>unit</a:t>
            </a:r>
            <a:r>
              <a:rPr lang="es-PE" baseline="0" dirty="0" smtClean="0"/>
              <a:t> </a:t>
            </a:r>
            <a:r>
              <a:rPr lang="es-PE" baseline="0" dirty="0" err="1" smtClean="0"/>
              <a:t>testing</a:t>
            </a:r>
            <a:r>
              <a:rPr lang="es-PE" baseline="0" dirty="0" smtClean="0"/>
              <a:t> en un proyecto piloto, el piloto consistía agregar funcionalidad a una gran aplicación de facturación y </a:t>
            </a:r>
            <a:r>
              <a:rPr lang="es-PE" baseline="0" dirty="0" err="1" smtClean="0"/>
              <a:t>customizar</a:t>
            </a:r>
            <a:r>
              <a:rPr lang="es-PE" baseline="0" dirty="0" smtClean="0"/>
              <a:t> algunas partes para sus diferentes clientes.</a:t>
            </a:r>
          </a:p>
          <a:p>
            <a:r>
              <a:rPr lang="es-PE" baseline="0" dirty="0" smtClean="0"/>
              <a:t>Esta compañía esta compuesta por una gran cantidad de desarrolladores alrededor de equipos y desarrolladores.</a:t>
            </a:r>
          </a:p>
          <a:p>
            <a:endParaRPr lang="es-PE" baseline="0" dirty="0" smtClean="0"/>
          </a:p>
          <a:p>
            <a:r>
              <a:rPr lang="es-PE" baseline="0" dirty="0" smtClean="0"/>
              <a:t>Se colectaron estadísticas para 2 equipos diferentes que crearon 2 funcionalidades muy similares para diferentes clientes. (Ambas funcionalidades eran muy similares en características y tamaño, y ambos equipos tenían casi la misma habilidad y experiencia). La </a:t>
            </a:r>
            <a:r>
              <a:rPr lang="es-PE" baseline="0" dirty="0" err="1" smtClean="0"/>
              <a:t>punica</a:t>
            </a:r>
            <a:r>
              <a:rPr lang="es-PE" baseline="0" dirty="0" smtClean="0"/>
              <a:t> diferencia fue q uno de los equipos utilizó </a:t>
            </a:r>
            <a:r>
              <a:rPr lang="es-PE" baseline="0" dirty="0" err="1" smtClean="0"/>
              <a:t>unit</a:t>
            </a:r>
            <a:r>
              <a:rPr lang="es-PE" baseline="0" dirty="0" smtClean="0"/>
              <a:t> </a:t>
            </a:r>
            <a:r>
              <a:rPr lang="es-PE" baseline="0" dirty="0" err="1" smtClean="0"/>
              <a:t>tests</a:t>
            </a:r>
            <a:r>
              <a:rPr lang="es-PE" baseline="0" dirty="0" smtClean="0"/>
              <a:t> y el otro no.</a:t>
            </a:r>
          </a:p>
          <a:p>
            <a:endParaRPr lang="es-PE" baseline="0" dirty="0" smtClean="0"/>
          </a:p>
          <a:p>
            <a:r>
              <a:rPr lang="es-PE" baseline="0" dirty="0" smtClean="0"/>
              <a:t>Se tomaron 3 </a:t>
            </a:r>
            <a:r>
              <a:rPr lang="es-PE" baseline="0" dirty="0" err="1" smtClean="0"/>
              <a:t>estádisticas</a:t>
            </a:r>
            <a:r>
              <a:rPr lang="es-PE" baseline="0" dirty="0" smtClean="0"/>
              <a:t>:</a:t>
            </a:r>
          </a:p>
          <a:p>
            <a:pPr marL="171450" indent="-171450">
              <a:buFontTx/>
              <a:buChar char="-"/>
            </a:pPr>
            <a:r>
              <a:rPr lang="es-PE" baseline="0" dirty="0" smtClean="0"/>
              <a:t>El tiempo que le tomó a los equipos para cada fase del desarrollo del producto.</a:t>
            </a:r>
          </a:p>
          <a:p>
            <a:pPr marL="171450" indent="-171450">
              <a:buFontTx/>
              <a:buChar char="-"/>
            </a:pPr>
            <a:r>
              <a:rPr lang="es-PE" baseline="0" dirty="0" smtClean="0"/>
              <a:t>El tiempo total en el cuál el producto fue entregado a los clientes.</a:t>
            </a:r>
          </a:p>
          <a:p>
            <a:pPr marL="171450" indent="-171450">
              <a:buFontTx/>
              <a:buChar char="-"/>
            </a:pPr>
            <a:r>
              <a:rPr lang="es-PE" baseline="0" dirty="0" smtClean="0"/>
              <a:t>La cantidad de errores encontrados en el cliente luego del </a:t>
            </a:r>
            <a:r>
              <a:rPr lang="es-PE" baseline="0" dirty="0" err="1" smtClean="0"/>
              <a:t>release</a:t>
            </a:r>
            <a:r>
              <a:rPr lang="es-PE" baseline="0" dirty="0" smtClean="0"/>
              <a:t>.</a:t>
            </a:r>
          </a:p>
          <a:p>
            <a:pPr marL="171450" indent="-171450">
              <a:buFontTx/>
              <a:buChar char="-"/>
            </a:pPr>
            <a:endParaRPr lang="es-PE" baseline="0" dirty="0" smtClean="0"/>
          </a:p>
          <a:p>
            <a:pPr marL="0" indent="0">
              <a:buFontTx/>
              <a:buNone/>
            </a:pPr>
            <a:r>
              <a:rPr lang="es-PE" baseline="0" dirty="0" smtClean="0"/>
              <a:t>Podemos observar que como ustedes suponían el tiempo del codificación es mayor cuando se realizan pruebas unitarias, e este caso era un equipo que recién estaba aprendiendo sobre pruebas unitarios y es por eso que el tiempo se duplicó.</a:t>
            </a:r>
          </a:p>
          <a:p>
            <a:pPr marL="0" indent="0">
              <a:buFontTx/>
              <a:buNone/>
            </a:pPr>
            <a:endParaRPr lang="es-PE" baseline="0" dirty="0" smtClean="0"/>
          </a:p>
          <a:p>
            <a:pPr marL="0" indent="0">
              <a:buFontTx/>
              <a:buNone/>
            </a:pPr>
            <a:r>
              <a:rPr lang="es-PE" baseline="0" dirty="0" smtClean="0"/>
              <a:t>Pero podemos observar que el tiempo de las siguientes fases disminuyó considerablemente, inclusive el tiempo total de desarrollo del producto fue menor utilizando </a:t>
            </a:r>
            <a:r>
              <a:rPr lang="es-PE" baseline="0" dirty="0" err="1" smtClean="0"/>
              <a:t>unit</a:t>
            </a:r>
            <a:r>
              <a:rPr lang="es-PE" baseline="0" dirty="0" smtClean="0"/>
              <a:t> </a:t>
            </a:r>
            <a:r>
              <a:rPr lang="es-PE" baseline="0" dirty="0" err="1" smtClean="0"/>
              <a:t>tests</a:t>
            </a:r>
            <a:r>
              <a:rPr lang="es-PE" baseline="0" dirty="0" smtClean="0"/>
              <a:t>; y los bugs encontrados fueron muchísimo menores.</a:t>
            </a:r>
          </a:p>
          <a:p>
            <a:pPr marL="0" indent="0">
              <a:buFontTx/>
              <a:buNone/>
            </a:pPr>
            <a:endParaRPr lang="es-PE" baseline="0" dirty="0" smtClean="0"/>
          </a:p>
          <a:p>
            <a:pPr marL="0" indent="0">
              <a:buFontTx/>
              <a:buNone/>
            </a:pPr>
            <a:r>
              <a:rPr lang="es-PE" baseline="0" dirty="0" smtClean="0"/>
              <a:t>Durante el proyecto piloto, los managers no creían que el piloto utilizando </a:t>
            </a:r>
            <a:r>
              <a:rPr lang="es-PE" baseline="0" dirty="0" err="1" smtClean="0"/>
              <a:t>unit</a:t>
            </a:r>
            <a:r>
              <a:rPr lang="es-PE" baseline="0" dirty="0" smtClean="0"/>
              <a:t> </a:t>
            </a:r>
            <a:r>
              <a:rPr lang="es-PE" baseline="0" dirty="0" err="1" smtClean="0"/>
              <a:t>tests</a:t>
            </a:r>
            <a:r>
              <a:rPr lang="es-PE" baseline="0" dirty="0" smtClean="0"/>
              <a:t> sería un éxito </a:t>
            </a:r>
            <a:r>
              <a:rPr lang="es-PE" baseline="0" dirty="0" err="1" smtClean="0"/>
              <a:t>xq</a:t>
            </a:r>
            <a:r>
              <a:rPr lang="es-PE" baseline="0" dirty="0" smtClean="0"/>
              <a:t> únicamente se fijaban en las estadísticas del tiempo de codificación. Es correcto pensar que utilizar UT incrementará el tiempo de programación </a:t>
            </a:r>
            <a:r>
              <a:rPr lang="es-PE" baseline="0" dirty="0" err="1" smtClean="0"/>
              <a:t>xq</a:t>
            </a:r>
            <a:r>
              <a:rPr lang="es-PE" baseline="0" dirty="0" smtClean="0"/>
              <a:t> estás escribiendo más código pero el tiempo total se ve reducido.</a:t>
            </a:r>
          </a:p>
          <a:p>
            <a:endParaRPr lang="es-PE" baseline="0" dirty="0" smtClean="0"/>
          </a:p>
          <a:p>
            <a:r>
              <a:rPr lang="es-PE" dirty="0" smtClean="0"/>
              <a:t>OTROS CASOS DE ESTUDIO</a:t>
            </a:r>
            <a:br>
              <a:rPr lang="es-PE" dirty="0" smtClean="0"/>
            </a:br>
            <a:r>
              <a:rPr lang="es-PE" dirty="0" smtClean="0">
                <a:hlinkClick r:id="rId3"/>
              </a:rPr>
              <a:t>http://collaboration.csc.ncsu.edu/laurie/Papers/Unit_testing_cameraReady.pdf</a:t>
            </a:r>
            <a:endParaRPr lang="es-PE" dirty="0" smtClean="0"/>
          </a:p>
          <a:p>
            <a:endParaRPr lang="es-PE"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21</a:t>
            </a:fld>
            <a:endParaRPr lang="es-PE"/>
          </a:p>
        </p:txBody>
      </p:sp>
    </p:spTree>
    <p:extLst>
      <p:ext uri="{BB962C8B-B14F-4D97-AF65-F5344CB8AC3E}">
        <p14:creationId xmlns:p14="http://schemas.microsoft.com/office/powerpoint/2010/main" val="12895027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1" kern="1200" dirty="0" smtClean="0">
                <a:solidFill>
                  <a:schemeClr val="tx1"/>
                </a:solidFill>
                <a:effectLst/>
                <a:latin typeface="+mn-lt"/>
                <a:ea typeface="+mn-ea"/>
                <a:cs typeface="+mn-cs"/>
              </a:rPr>
              <a:t>you don't apply TDD to the GUI, you design the GUI in such as way that there's a layer just underneath you can develop with TDD.</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approach removes the GUI layer from TDD and unit testing. It does not mean the GUI is never tested but just acknowledges that it is not cost effective to pursue automated GUI testing, particularly as part of TDD. Integration and user testing should cover the GUI.</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kern="1200" dirty="0" smtClean="0">
                <a:solidFill>
                  <a:schemeClr val="tx1"/>
                </a:solidFill>
                <a:effectLst/>
                <a:latin typeface="+mn-lt"/>
                <a:ea typeface="+mn-ea"/>
                <a:cs typeface="+mn-cs"/>
              </a:rPr>
              <a:t>Seguramente nosotros ya hemos trabajado de alguna manera con un patrón MVC. Este patrón al igual que los demás pretende dividir la aplicación en 3 partes: M, V y un componente intermedio que se encarga de coordinar la interacción entre el modelo y la vista, y gestionar el flujo de la aplicación.</a:t>
            </a:r>
          </a:p>
          <a:p>
            <a:r>
              <a:rPr lang="es-PE" sz="1200" kern="1200" dirty="0" smtClean="0">
                <a:solidFill>
                  <a:schemeClr val="tx1"/>
                </a:solidFill>
                <a:effectLst/>
                <a:latin typeface="+mn-lt"/>
                <a:ea typeface="+mn-ea"/>
                <a:cs typeface="+mn-cs"/>
              </a:rPr>
              <a:t>Si recordamos un poco los q hemos trabajado con MVC, el funcionamiento de este patrón consistía en: </a:t>
            </a:r>
          </a:p>
          <a:p>
            <a:pPr lvl="0"/>
            <a:r>
              <a:rPr lang="es-PE" sz="1200" kern="1200" dirty="0" smtClean="0">
                <a:solidFill>
                  <a:schemeClr val="tx1"/>
                </a:solidFill>
                <a:effectLst/>
                <a:latin typeface="+mn-lt"/>
                <a:ea typeface="+mn-ea"/>
                <a:cs typeface="+mn-cs"/>
              </a:rPr>
              <a:t>La vista tiene una referencia al modelo, es decir sabe cuál es el modelo que se va a pintar.</a:t>
            </a:r>
          </a:p>
          <a:p>
            <a:pPr lvl="0"/>
            <a:r>
              <a:rPr lang="es-PE" sz="1200" kern="1200" dirty="0" smtClean="0">
                <a:solidFill>
                  <a:schemeClr val="tx1"/>
                </a:solidFill>
                <a:effectLst/>
                <a:latin typeface="+mn-lt"/>
                <a:ea typeface="+mn-ea"/>
                <a:cs typeface="+mn-cs"/>
              </a:rPr>
              <a:t>El </a:t>
            </a:r>
            <a:r>
              <a:rPr lang="es-PE" sz="1200" kern="1200" dirty="0" err="1" smtClean="0">
                <a:solidFill>
                  <a:schemeClr val="tx1"/>
                </a:solidFill>
                <a:effectLst/>
                <a:latin typeface="+mn-lt"/>
                <a:ea typeface="+mn-ea"/>
                <a:cs typeface="+mn-cs"/>
              </a:rPr>
              <a:t>controller</a:t>
            </a:r>
            <a:r>
              <a:rPr lang="es-PE" sz="1200" kern="1200" dirty="0" smtClean="0">
                <a:solidFill>
                  <a:schemeClr val="tx1"/>
                </a:solidFill>
                <a:effectLst/>
                <a:latin typeface="+mn-lt"/>
                <a:ea typeface="+mn-ea"/>
                <a:cs typeface="+mn-cs"/>
              </a:rPr>
              <a:t> es el encargado de determinar cuál es la vista a mostrar y pasarle un modelo a esta vista.</a:t>
            </a:r>
          </a:p>
          <a:p>
            <a:pPr lvl="0"/>
            <a:r>
              <a:rPr lang="es-PE" sz="1200" kern="1200" dirty="0" smtClean="0">
                <a:solidFill>
                  <a:schemeClr val="tx1"/>
                </a:solidFill>
                <a:effectLst/>
                <a:latin typeface="+mn-lt"/>
                <a:ea typeface="+mn-ea"/>
                <a:cs typeface="+mn-cs"/>
              </a:rPr>
              <a:t>La vista no conoce cuál es el </a:t>
            </a:r>
            <a:r>
              <a:rPr lang="es-PE" sz="1200" kern="1200" dirty="0" err="1" smtClean="0">
                <a:solidFill>
                  <a:schemeClr val="tx1"/>
                </a:solidFill>
                <a:effectLst/>
                <a:latin typeface="+mn-lt"/>
                <a:ea typeface="+mn-ea"/>
                <a:cs typeface="+mn-cs"/>
              </a:rPr>
              <a:t>controller</a:t>
            </a:r>
            <a:r>
              <a:rPr lang="es-PE" sz="1200" kern="1200" dirty="0" smtClean="0">
                <a:solidFill>
                  <a:schemeClr val="tx1"/>
                </a:solidFill>
                <a:effectLst/>
                <a:latin typeface="+mn-lt"/>
                <a:ea typeface="+mn-ea"/>
                <a:cs typeface="+mn-cs"/>
              </a:rPr>
              <a:t>.</a:t>
            </a:r>
          </a:p>
          <a:p>
            <a:r>
              <a:rPr lang="es-PE" sz="1200" kern="1200" dirty="0" smtClean="0">
                <a:solidFill>
                  <a:schemeClr val="tx1"/>
                </a:solidFill>
                <a:effectLst/>
                <a:latin typeface="+mn-lt"/>
                <a:ea typeface="+mn-ea"/>
                <a:cs typeface="+mn-cs"/>
              </a:rPr>
              <a:t>MVP:</a:t>
            </a:r>
          </a:p>
          <a:p>
            <a:pPr lvl="0"/>
            <a:r>
              <a:rPr lang="es-PE" sz="1200" kern="1200" dirty="0" smtClean="0">
                <a:solidFill>
                  <a:schemeClr val="tx1"/>
                </a:solidFill>
                <a:effectLst/>
                <a:latin typeface="+mn-lt"/>
                <a:ea typeface="+mn-ea"/>
                <a:cs typeface="+mn-cs"/>
              </a:rPr>
              <a:t>La vista no tiene ninguna referencia del modelo ni tampoco el </a:t>
            </a:r>
            <a:r>
              <a:rPr lang="es-PE" sz="1200" kern="1200" dirty="0" err="1" smtClean="0">
                <a:solidFill>
                  <a:schemeClr val="tx1"/>
                </a:solidFill>
                <a:effectLst/>
                <a:latin typeface="+mn-lt"/>
                <a:ea typeface="+mn-ea"/>
                <a:cs typeface="+mn-cs"/>
              </a:rPr>
              <a:t>presenter</a:t>
            </a:r>
            <a:r>
              <a:rPr lang="es-PE" sz="1200" kern="1200" dirty="0" smtClean="0">
                <a:solidFill>
                  <a:schemeClr val="tx1"/>
                </a:solidFill>
                <a:effectLst/>
                <a:latin typeface="+mn-lt"/>
                <a:ea typeface="+mn-ea"/>
                <a:cs typeface="+mn-cs"/>
              </a:rPr>
              <a:t> le pasa un modelo.</a:t>
            </a:r>
          </a:p>
          <a:p>
            <a:pPr lvl="0"/>
            <a:r>
              <a:rPr lang="es-PE" sz="1200" kern="1200" dirty="0" smtClean="0">
                <a:solidFill>
                  <a:schemeClr val="tx1"/>
                </a:solidFill>
                <a:effectLst/>
                <a:latin typeface="+mn-lt"/>
                <a:ea typeface="+mn-ea"/>
                <a:cs typeface="+mn-cs"/>
              </a:rPr>
              <a:t>La vista expone diversos </a:t>
            </a:r>
            <a:r>
              <a:rPr lang="es-PE" sz="1200" kern="1200" dirty="0" err="1" smtClean="0">
                <a:solidFill>
                  <a:schemeClr val="tx1"/>
                </a:solidFill>
                <a:effectLst/>
                <a:latin typeface="+mn-lt"/>
                <a:ea typeface="+mn-ea"/>
                <a:cs typeface="+mn-cs"/>
              </a:rPr>
              <a:t>setters</a:t>
            </a:r>
            <a:r>
              <a:rPr lang="es-PE" sz="1200" kern="1200" dirty="0" smtClean="0">
                <a:solidFill>
                  <a:schemeClr val="tx1"/>
                </a:solidFill>
                <a:effectLst/>
                <a:latin typeface="+mn-lt"/>
                <a:ea typeface="+mn-ea"/>
                <a:cs typeface="+mn-cs"/>
              </a:rPr>
              <a:t> para que a través de estos el </a:t>
            </a:r>
            <a:r>
              <a:rPr lang="es-PE" sz="1200" kern="1200" dirty="0" err="1" smtClean="0">
                <a:solidFill>
                  <a:schemeClr val="tx1"/>
                </a:solidFill>
                <a:effectLst/>
                <a:latin typeface="+mn-lt"/>
                <a:ea typeface="+mn-ea"/>
                <a:cs typeface="+mn-cs"/>
              </a:rPr>
              <a:t>presenter</a:t>
            </a:r>
            <a:r>
              <a:rPr lang="es-PE" sz="1200" kern="1200" dirty="0" smtClean="0">
                <a:solidFill>
                  <a:schemeClr val="tx1"/>
                </a:solidFill>
                <a:effectLst/>
                <a:latin typeface="+mn-lt"/>
                <a:ea typeface="+mn-ea"/>
                <a:cs typeface="+mn-cs"/>
              </a:rPr>
              <a:t> se encargue de actualizar los datos del modelo.</a:t>
            </a:r>
          </a:p>
          <a:p>
            <a:pPr lvl="0"/>
            <a:r>
              <a:rPr lang="es-PE" sz="1200" kern="1200" dirty="0" smtClean="0">
                <a:solidFill>
                  <a:schemeClr val="tx1"/>
                </a:solidFill>
                <a:effectLst/>
                <a:latin typeface="+mn-lt"/>
                <a:ea typeface="+mn-ea"/>
                <a:cs typeface="+mn-cs"/>
              </a:rPr>
              <a:t>La vista mantiene una referencia del Presentar y también de la vista.</a:t>
            </a:r>
          </a:p>
          <a:p>
            <a:r>
              <a:rPr lang="es-PE" sz="1200" kern="1200" dirty="0" smtClean="0">
                <a:solidFill>
                  <a:schemeClr val="tx1"/>
                </a:solidFill>
                <a:effectLst/>
                <a:latin typeface="+mn-lt"/>
                <a:ea typeface="+mn-ea"/>
                <a:cs typeface="+mn-cs"/>
              </a:rPr>
              <a:t>MVVM</a:t>
            </a:r>
          </a:p>
          <a:p>
            <a:pPr lvl="0"/>
            <a:r>
              <a:rPr lang="es-PE" sz="1200" kern="1200" dirty="0" smtClean="0">
                <a:solidFill>
                  <a:schemeClr val="tx1"/>
                </a:solidFill>
                <a:effectLst/>
                <a:latin typeface="+mn-lt"/>
                <a:ea typeface="+mn-ea"/>
                <a:cs typeface="+mn-cs"/>
              </a:rPr>
              <a:t>La vista conoce tanto el modelo como el </a:t>
            </a:r>
            <a:r>
              <a:rPr lang="es-PE" sz="1200" kern="1200" dirty="0" err="1" smtClean="0">
                <a:solidFill>
                  <a:schemeClr val="tx1"/>
                </a:solidFill>
                <a:effectLst/>
                <a:latin typeface="+mn-lt"/>
                <a:ea typeface="+mn-ea"/>
                <a:cs typeface="+mn-cs"/>
              </a:rPr>
              <a:t>viewmodel</a:t>
            </a:r>
            <a:r>
              <a:rPr lang="es-PE" sz="1200" kern="1200" dirty="0" smtClean="0">
                <a:solidFill>
                  <a:schemeClr val="tx1"/>
                </a:solidFill>
                <a:effectLst/>
                <a:latin typeface="+mn-lt"/>
                <a:ea typeface="+mn-ea"/>
                <a:cs typeface="+mn-cs"/>
              </a:rPr>
              <a:t> que está utilizando.</a:t>
            </a:r>
          </a:p>
          <a:p>
            <a:pPr lvl="0"/>
            <a:r>
              <a:rPr lang="es-PE" sz="1200" kern="1200" dirty="0" smtClean="0">
                <a:solidFill>
                  <a:schemeClr val="tx1"/>
                </a:solidFill>
                <a:effectLst/>
                <a:latin typeface="+mn-lt"/>
                <a:ea typeface="+mn-ea"/>
                <a:cs typeface="+mn-cs"/>
              </a:rPr>
              <a:t>Existe una sincronización en ambos sentidos entre la vista y el modelo. </a:t>
            </a:r>
          </a:p>
          <a:p>
            <a:pPr lvl="0"/>
            <a:r>
              <a:rPr lang="es-PE" sz="1200" kern="1200" dirty="0" smtClean="0">
                <a:solidFill>
                  <a:schemeClr val="tx1"/>
                </a:solidFill>
                <a:effectLst/>
                <a:latin typeface="+mn-lt"/>
                <a:ea typeface="+mn-ea"/>
                <a:cs typeface="+mn-cs"/>
              </a:rPr>
              <a:t>Los </a:t>
            </a:r>
            <a:r>
              <a:rPr lang="es-PE" sz="1200" kern="1200" dirty="0" err="1" smtClean="0">
                <a:solidFill>
                  <a:schemeClr val="tx1"/>
                </a:solidFill>
                <a:effectLst/>
                <a:latin typeface="+mn-lt"/>
                <a:ea typeface="+mn-ea"/>
                <a:cs typeface="+mn-cs"/>
              </a:rPr>
              <a:t>viewmodels</a:t>
            </a:r>
            <a:r>
              <a:rPr lang="es-PE" sz="1200" kern="1200" dirty="0" smtClean="0">
                <a:solidFill>
                  <a:schemeClr val="tx1"/>
                </a:solidFill>
                <a:effectLst/>
                <a:latin typeface="+mn-lt"/>
                <a:ea typeface="+mn-ea"/>
                <a:cs typeface="+mn-cs"/>
              </a:rPr>
              <a:t> son representaciones en código de las vistas.</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kern="1200" dirty="0" smtClean="0">
                <a:solidFill>
                  <a:schemeClr val="tx1"/>
                </a:solidFill>
                <a:effectLst/>
                <a:latin typeface="+mn-lt"/>
                <a:ea typeface="+mn-ea"/>
                <a:cs typeface="+mn-cs"/>
              </a:rPr>
              <a:t>Seguramente nosotros ya hemos trabajado de alguna manera con un patrón MVC. Este patrón al igual que los demás pretende dividir la aplicación en 3 partes: M, V y un componente intermedio que se encarga de coordinar la interacción entre el modelo y la vista, y gestionar el flujo de la aplicación.</a:t>
            </a:r>
          </a:p>
          <a:p>
            <a:r>
              <a:rPr lang="es-PE" sz="1200" kern="1200" dirty="0" smtClean="0">
                <a:solidFill>
                  <a:schemeClr val="tx1"/>
                </a:solidFill>
                <a:effectLst/>
                <a:latin typeface="+mn-lt"/>
                <a:ea typeface="+mn-ea"/>
                <a:cs typeface="+mn-cs"/>
              </a:rPr>
              <a:t>Si recordamos un poco los q hemos trabajado con MVC, el funcionamiento de este patrón consistía en: </a:t>
            </a:r>
          </a:p>
          <a:p>
            <a:pPr lvl="0"/>
            <a:r>
              <a:rPr lang="es-PE" sz="1200" kern="1200" dirty="0" smtClean="0">
                <a:solidFill>
                  <a:schemeClr val="tx1"/>
                </a:solidFill>
                <a:effectLst/>
                <a:latin typeface="+mn-lt"/>
                <a:ea typeface="+mn-ea"/>
                <a:cs typeface="+mn-cs"/>
              </a:rPr>
              <a:t>La vista tiene una referencia al modelo, es decir sabe cuál es el modelo que se va a pintar.</a:t>
            </a:r>
          </a:p>
          <a:p>
            <a:pPr lvl="0"/>
            <a:r>
              <a:rPr lang="es-PE" sz="1200" kern="1200" dirty="0" smtClean="0">
                <a:solidFill>
                  <a:schemeClr val="tx1"/>
                </a:solidFill>
                <a:effectLst/>
                <a:latin typeface="+mn-lt"/>
                <a:ea typeface="+mn-ea"/>
                <a:cs typeface="+mn-cs"/>
              </a:rPr>
              <a:t>El </a:t>
            </a:r>
            <a:r>
              <a:rPr lang="es-PE" sz="1200" kern="1200" dirty="0" err="1" smtClean="0">
                <a:solidFill>
                  <a:schemeClr val="tx1"/>
                </a:solidFill>
                <a:effectLst/>
                <a:latin typeface="+mn-lt"/>
                <a:ea typeface="+mn-ea"/>
                <a:cs typeface="+mn-cs"/>
              </a:rPr>
              <a:t>controller</a:t>
            </a:r>
            <a:r>
              <a:rPr lang="es-PE" sz="1200" kern="1200" dirty="0" smtClean="0">
                <a:solidFill>
                  <a:schemeClr val="tx1"/>
                </a:solidFill>
                <a:effectLst/>
                <a:latin typeface="+mn-lt"/>
                <a:ea typeface="+mn-ea"/>
                <a:cs typeface="+mn-cs"/>
              </a:rPr>
              <a:t> es el encargado de determinar cuál es la vista a mostrar y pasarle un modelo a esta vista.</a:t>
            </a:r>
          </a:p>
          <a:p>
            <a:pPr lvl="0"/>
            <a:r>
              <a:rPr lang="es-PE" sz="1200" kern="1200" dirty="0" smtClean="0">
                <a:solidFill>
                  <a:schemeClr val="tx1"/>
                </a:solidFill>
                <a:effectLst/>
                <a:latin typeface="+mn-lt"/>
                <a:ea typeface="+mn-ea"/>
                <a:cs typeface="+mn-cs"/>
              </a:rPr>
              <a:t>La vista no conoce cuál es el </a:t>
            </a:r>
            <a:r>
              <a:rPr lang="es-PE" sz="1200" kern="1200" dirty="0" err="1" smtClean="0">
                <a:solidFill>
                  <a:schemeClr val="tx1"/>
                </a:solidFill>
                <a:effectLst/>
                <a:latin typeface="+mn-lt"/>
                <a:ea typeface="+mn-ea"/>
                <a:cs typeface="+mn-cs"/>
              </a:rPr>
              <a:t>controller</a:t>
            </a:r>
            <a:r>
              <a:rPr lang="es-PE" sz="1200" kern="1200" dirty="0" smtClean="0">
                <a:solidFill>
                  <a:schemeClr val="tx1"/>
                </a:solidFill>
                <a:effectLst/>
                <a:latin typeface="+mn-lt"/>
                <a:ea typeface="+mn-ea"/>
                <a:cs typeface="+mn-cs"/>
              </a:rPr>
              <a:t>.</a:t>
            </a:r>
          </a:p>
          <a:p>
            <a:r>
              <a:rPr lang="es-PE" sz="1200" kern="1200" dirty="0" smtClean="0">
                <a:solidFill>
                  <a:schemeClr val="tx1"/>
                </a:solidFill>
                <a:effectLst/>
                <a:latin typeface="+mn-lt"/>
                <a:ea typeface="+mn-ea"/>
                <a:cs typeface="+mn-cs"/>
              </a:rPr>
              <a:t>MVP:</a:t>
            </a:r>
          </a:p>
          <a:p>
            <a:pPr lvl="0"/>
            <a:r>
              <a:rPr lang="es-PE" sz="1200" kern="1200" dirty="0" smtClean="0">
                <a:solidFill>
                  <a:schemeClr val="tx1"/>
                </a:solidFill>
                <a:effectLst/>
                <a:latin typeface="+mn-lt"/>
                <a:ea typeface="+mn-ea"/>
                <a:cs typeface="+mn-cs"/>
              </a:rPr>
              <a:t>La vista no tiene ninguna referencia del modelo ni tampoco el </a:t>
            </a:r>
            <a:r>
              <a:rPr lang="es-PE" sz="1200" kern="1200" dirty="0" err="1" smtClean="0">
                <a:solidFill>
                  <a:schemeClr val="tx1"/>
                </a:solidFill>
                <a:effectLst/>
                <a:latin typeface="+mn-lt"/>
                <a:ea typeface="+mn-ea"/>
                <a:cs typeface="+mn-cs"/>
              </a:rPr>
              <a:t>presenter</a:t>
            </a:r>
            <a:r>
              <a:rPr lang="es-PE" sz="1200" kern="1200" dirty="0" smtClean="0">
                <a:solidFill>
                  <a:schemeClr val="tx1"/>
                </a:solidFill>
                <a:effectLst/>
                <a:latin typeface="+mn-lt"/>
                <a:ea typeface="+mn-ea"/>
                <a:cs typeface="+mn-cs"/>
              </a:rPr>
              <a:t> le pasa un modelo.</a:t>
            </a:r>
          </a:p>
          <a:p>
            <a:pPr lvl="0"/>
            <a:r>
              <a:rPr lang="es-PE" sz="1200" kern="1200" dirty="0" smtClean="0">
                <a:solidFill>
                  <a:schemeClr val="tx1"/>
                </a:solidFill>
                <a:effectLst/>
                <a:latin typeface="+mn-lt"/>
                <a:ea typeface="+mn-ea"/>
                <a:cs typeface="+mn-cs"/>
              </a:rPr>
              <a:t>La vista expone diversos </a:t>
            </a:r>
            <a:r>
              <a:rPr lang="es-PE" sz="1200" kern="1200" dirty="0" err="1" smtClean="0">
                <a:solidFill>
                  <a:schemeClr val="tx1"/>
                </a:solidFill>
                <a:effectLst/>
                <a:latin typeface="+mn-lt"/>
                <a:ea typeface="+mn-ea"/>
                <a:cs typeface="+mn-cs"/>
              </a:rPr>
              <a:t>setters</a:t>
            </a:r>
            <a:r>
              <a:rPr lang="es-PE" sz="1200" kern="1200" dirty="0" smtClean="0">
                <a:solidFill>
                  <a:schemeClr val="tx1"/>
                </a:solidFill>
                <a:effectLst/>
                <a:latin typeface="+mn-lt"/>
                <a:ea typeface="+mn-ea"/>
                <a:cs typeface="+mn-cs"/>
              </a:rPr>
              <a:t> para que a través de estos el </a:t>
            </a:r>
            <a:r>
              <a:rPr lang="es-PE" sz="1200" kern="1200" dirty="0" err="1" smtClean="0">
                <a:solidFill>
                  <a:schemeClr val="tx1"/>
                </a:solidFill>
                <a:effectLst/>
                <a:latin typeface="+mn-lt"/>
                <a:ea typeface="+mn-ea"/>
                <a:cs typeface="+mn-cs"/>
              </a:rPr>
              <a:t>presenter</a:t>
            </a:r>
            <a:r>
              <a:rPr lang="es-PE" sz="1200" kern="1200" dirty="0" smtClean="0">
                <a:solidFill>
                  <a:schemeClr val="tx1"/>
                </a:solidFill>
                <a:effectLst/>
                <a:latin typeface="+mn-lt"/>
                <a:ea typeface="+mn-ea"/>
                <a:cs typeface="+mn-cs"/>
              </a:rPr>
              <a:t> se encargue de actualizar los datos del modelo.</a:t>
            </a:r>
          </a:p>
          <a:p>
            <a:pPr lvl="0"/>
            <a:r>
              <a:rPr lang="es-PE" sz="1200" kern="1200" dirty="0" smtClean="0">
                <a:solidFill>
                  <a:schemeClr val="tx1"/>
                </a:solidFill>
                <a:effectLst/>
                <a:latin typeface="+mn-lt"/>
                <a:ea typeface="+mn-ea"/>
                <a:cs typeface="+mn-cs"/>
              </a:rPr>
              <a:t>La vista mantiene una referencia del Presentar y también de la vista.</a:t>
            </a:r>
          </a:p>
          <a:p>
            <a:r>
              <a:rPr lang="es-PE" sz="1200" kern="1200" dirty="0" smtClean="0">
                <a:solidFill>
                  <a:schemeClr val="tx1"/>
                </a:solidFill>
                <a:effectLst/>
                <a:latin typeface="+mn-lt"/>
                <a:ea typeface="+mn-ea"/>
                <a:cs typeface="+mn-cs"/>
              </a:rPr>
              <a:t>MVVM</a:t>
            </a:r>
          </a:p>
          <a:p>
            <a:pPr lvl="0"/>
            <a:r>
              <a:rPr lang="es-PE" sz="1200" kern="1200" dirty="0" smtClean="0">
                <a:solidFill>
                  <a:schemeClr val="tx1"/>
                </a:solidFill>
                <a:effectLst/>
                <a:latin typeface="+mn-lt"/>
                <a:ea typeface="+mn-ea"/>
                <a:cs typeface="+mn-cs"/>
              </a:rPr>
              <a:t>La vista conoce tanto el modelo como el </a:t>
            </a:r>
            <a:r>
              <a:rPr lang="es-PE" sz="1200" kern="1200" dirty="0" err="1" smtClean="0">
                <a:solidFill>
                  <a:schemeClr val="tx1"/>
                </a:solidFill>
                <a:effectLst/>
                <a:latin typeface="+mn-lt"/>
                <a:ea typeface="+mn-ea"/>
                <a:cs typeface="+mn-cs"/>
              </a:rPr>
              <a:t>viewmodel</a:t>
            </a:r>
            <a:r>
              <a:rPr lang="es-PE" sz="1200" kern="1200" dirty="0" smtClean="0">
                <a:solidFill>
                  <a:schemeClr val="tx1"/>
                </a:solidFill>
                <a:effectLst/>
                <a:latin typeface="+mn-lt"/>
                <a:ea typeface="+mn-ea"/>
                <a:cs typeface="+mn-cs"/>
              </a:rPr>
              <a:t> que está utilizando.</a:t>
            </a:r>
          </a:p>
          <a:p>
            <a:pPr lvl="0"/>
            <a:r>
              <a:rPr lang="es-PE" sz="1200" kern="1200" dirty="0" smtClean="0">
                <a:solidFill>
                  <a:schemeClr val="tx1"/>
                </a:solidFill>
                <a:effectLst/>
                <a:latin typeface="+mn-lt"/>
                <a:ea typeface="+mn-ea"/>
                <a:cs typeface="+mn-cs"/>
              </a:rPr>
              <a:t>Existe una sincronización en ambos sentidos entre la vista y el modelo. </a:t>
            </a:r>
          </a:p>
          <a:p>
            <a:pPr lvl="0"/>
            <a:r>
              <a:rPr lang="es-PE" sz="1200" kern="1200" dirty="0" smtClean="0">
                <a:solidFill>
                  <a:schemeClr val="tx1"/>
                </a:solidFill>
                <a:effectLst/>
                <a:latin typeface="+mn-lt"/>
                <a:ea typeface="+mn-ea"/>
                <a:cs typeface="+mn-cs"/>
              </a:rPr>
              <a:t>Los </a:t>
            </a:r>
            <a:r>
              <a:rPr lang="es-PE" sz="1200" kern="1200" dirty="0" err="1" smtClean="0">
                <a:solidFill>
                  <a:schemeClr val="tx1"/>
                </a:solidFill>
                <a:effectLst/>
                <a:latin typeface="+mn-lt"/>
                <a:ea typeface="+mn-ea"/>
                <a:cs typeface="+mn-cs"/>
              </a:rPr>
              <a:t>viewmodels</a:t>
            </a:r>
            <a:r>
              <a:rPr lang="es-PE" sz="1200" kern="1200" dirty="0" smtClean="0">
                <a:solidFill>
                  <a:schemeClr val="tx1"/>
                </a:solidFill>
                <a:effectLst/>
                <a:latin typeface="+mn-lt"/>
                <a:ea typeface="+mn-ea"/>
                <a:cs typeface="+mn-cs"/>
              </a:rPr>
              <a:t> son representaciones en código de las vistas.</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Inside-Out (Classic school, </a:t>
            </a:r>
            <a:r>
              <a:rPr lang="en-US" sz="1200" b="0" i="1" kern="1200" dirty="0" smtClean="0">
                <a:solidFill>
                  <a:schemeClr val="tx1"/>
                </a:solidFill>
                <a:effectLst/>
                <a:latin typeface="+mn-lt"/>
                <a:ea typeface="+mn-ea"/>
                <a:cs typeface="+mn-cs"/>
              </a:rPr>
              <a:t>bottom-up</a:t>
            </a:r>
            <a:r>
              <a:rPr lang="en-US" sz="1200" b="0" i="0" kern="1200" dirty="0" smtClean="0">
                <a:solidFill>
                  <a:schemeClr val="tx1"/>
                </a:solidFill>
                <a:effectLst/>
                <a:latin typeface="+mn-lt"/>
                <a:ea typeface="+mn-ea"/>
                <a:cs typeface="+mn-cs"/>
              </a:rPr>
              <a:t>): you begin at component/class level (inside) and add tests to requirements. As the code evolves (due to </a:t>
            </a:r>
            <a:r>
              <a:rPr lang="en-US" sz="1200" b="0" i="0" kern="1200" dirty="0" err="1" smtClean="0">
                <a:solidFill>
                  <a:schemeClr val="tx1"/>
                </a:solidFill>
                <a:effectLst/>
                <a:latin typeface="+mn-lt"/>
                <a:ea typeface="+mn-ea"/>
                <a:cs typeface="+mn-cs"/>
              </a:rPr>
              <a:t>refactorings</a:t>
            </a:r>
            <a:r>
              <a:rPr lang="en-US" sz="1200" b="0" i="0" kern="1200" dirty="0" smtClean="0">
                <a:solidFill>
                  <a:schemeClr val="tx1"/>
                </a:solidFill>
                <a:effectLst/>
                <a:latin typeface="+mn-lt"/>
                <a:ea typeface="+mn-ea"/>
                <a:cs typeface="+mn-cs"/>
              </a:rPr>
              <a:t>), new collaborators, interactions and other components appear. TDD guides the design completely.</a:t>
            </a:r>
          </a:p>
          <a:p>
            <a:endParaRPr lang="en-US" sz="1200" b="1" i="1"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When I use a pure bottom-up style, I write more speculative code and go down the wrong path far more often than I’d like</a:t>
            </a:r>
            <a:r>
              <a:rPr lang="en-US" sz="1200" b="0" i="1"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4</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34</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35</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1" kern="1200" dirty="0" smtClean="0">
                <a:solidFill>
                  <a:schemeClr val="tx1"/>
                </a:solidFill>
                <a:effectLst/>
                <a:latin typeface="+mn-lt"/>
                <a:ea typeface="+mn-ea"/>
                <a:cs typeface="+mn-cs"/>
              </a:rPr>
              <a:t>you don't apply TDD to the GUI, you design the GUI in such as way that there's a layer just underneath you can develop with TDD.</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approach removes the GUI layer from TDD and unit testing. It does not mean the GUI is never tested but just acknowledges that it is not cost effective to pursue automated GUI testing, particularly as part of TDD. Integration and user testing should cover the GUI.</a:t>
            </a:r>
          </a:p>
          <a:p>
            <a:endParaRPr lang="en-US" sz="1200" b="0" i="0" kern="1200" dirty="0" smtClean="0">
              <a:solidFill>
                <a:schemeClr val="tx1"/>
              </a:solidFill>
              <a:effectLst/>
              <a:latin typeface="+mn-lt"/>
              <a:ea typeface="+mn-ea"/>
              <a:cs typeface="+mn-cs"/>
            </a:endParaRPr>
          </a:p>
          <a:p>
            <a:r>
              <a:rPr lang="es-PE" smtClean="0"/>
              <a:t>http://emilybache.blogspot.com/2013/04/Outside-In-development-Double-Loop-TDD.html</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1" kern="1200" dirty="0" smtClean="0">
                <a:solidFill>
                  <a:schemeClr val="tx1"/>
                </a:solidFill>
                <a:effectLst/>
                <a:latin typeface="+mn-lt"/>
                <a:ea typeface="+mn-ea"/>
                <a:cs typeface="+mn-cs"/>
              </a:rPr>
              <a:t>When I use a pure bottom-up style, I write more speculative code and go down the wrong path far more often than I’d like</a:t>
            </a:r>
            <a:r>
              <a:rPr lang="en-US" sz="1200" b="0" i="1" kern="1200" dirty="0" smtClean="0">
                <a:solidFill>
                  <a:schemeClr val="tx1"/>
                </a:solidFill>
                <a:effectLst/>
                <a:latin typeface="+mn-lt"/>
                <a:ea typeface="+mn-ea"/>
                <a:cs typeface="+mn-cs"/>
              </a:rPr>
              <a:t>. </a:t>
            </a:r>
          </a:p>
          <a:p>
            <a:endParaRPr lang="en-US" sz="1200" b="0" i="1" kern="1200" dirty="0" smtClean="0">
              <a:solidFill>
                <a:schemeClr val="tx1"/>
              </a:solidFill>
              <a:effectLst/>
              <a:latin typeface="+mn-lt"/>
              <a:ea typeface="+mn-ea"/>
              <a:cs typeface="+mn-cs"/>
            </a:endParaRPr>
          </a:p>
          <a:p>
            <a:r>
              <a:rPr lang="es-PE" dirty="0" smtClean="0"/>
              <a:t>http://emilybache.blogspot.com/2013/04/Outside-In-development-Double-Loop-TDD.html</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Top-down design can also lead to a </a:t>
            </a:r>
            <a:r>
              <a:rPr lang="en-US" sz="1200" b="0" i="0" kern="1200" dirty="0" smtClean="0">
                <a:solidFill>
                  <a:schemeClr val="tx1"/>
                </a:solidFill>
                <a:effectLst/>
                <a:latin typeface="+mn-lt"/>
                <a:ea typeface="+mn-ea"/>
                <a:cs typeface="+mn-cs"/>
                <a:hlinkClick r:id="rId3"/>
              </a:rPr>
              <a:t>"</a:t>
            </a:r>
            <a:r>
              <a:rPr lang="en-US" sz="1200" b="0" i="0" kern="1200" dirty="0" err="1" smtClean="0">
                <a:solidFill>
                  <a:schemeClr val="tx1"/>
                </a:solidFill>
                <a:effectLst/>
                <a:latin typeface="+mn-lt"/>
                <a:ea typeface="+mn-ea"/>
                <a:cs typeface="+mn-cs"/>
                <a:hlinkClick r:id="rId3"/>
              </a:rPr>
              <a:t>mockist</a:t>
            </a:r>
            <a:r>
              <a:rPr lang="en-US" sz="1200" b="0" i="0" kern="1200" dirty="0" smtClean="0">
                <a:solidFill>
                  <a:schemeClr val="tx1"/>
                </a:solidFill>
                <a:effectLst/>
                <a:latin typeface="+mn-lt"/>
                <a:ea typeface="+mn-ea"/>
                <a:cs typeface="+mn-cs"/>
                <a:hlinkClick r:id="rId3"/>
              </a:rPr>
              <a:t>" approach to TDD</a:t>
            </a:r>
            <a:r>
              <a:rPr lang="en-US" sz="1200" b="0" i="0" kern="1200" dirty="0" smtClean="0">
                <a:solidFill>
                  <a:schemeClr val="tx1"/>
                </a:solidFill>
                <a:effectLst/>
                <a:latin typeface="+mn-lt"/>
                <a:ea typeface="+mn-ea"/>
                <a:cs typeface="+mn-cs"/>
              </a:rPr>
              <a:t>, where you need to mock all the required dependencies to implement the high level </a:t>
            </a:r>
            <a:r>
              <a:rPr lang="en-US" sz="1200" b="0" i="0" kern="1200" dirty="0" err="1" smtClean="0">
                <a:solidFill>
                  <a:schemeClr val="tx1"/>
                </a:solidFill>
                <a:effectLst/>
                <a:latin typeface="+mn-lt"/>
                <a:ea typeface="+mn-ea"/>
                <a:cs typeface="+mn-cs"/>
              </a:rPr>
              <a:t>behaviour</a:t>
            </a:r>
            <a:r>
              <a:rPr lang="en-US" sz="1200" b="0" i="0" kern="1200" dirty="0" smtClean="0">
                <a:solidFill>
                  <a:schemeClr val="tx1"/>
                </a:solidFill>
                <a:effectLst/>
                <a:latin typeface="+mn-lt"/>
                <a:ea typeface="+mn-ea"/>
                <a:cs typeface="+mn-cs"/>
              </a:rPr>
              <a:t>. This isn’t necessarily a bad thing, but over-reliance on mocking can </a:t>
            </a:r>
            <a:r>
              <a:rPr lang="en-US" sz="1200" b="0" i="0" kern="1200" dirty="0" smtClean="0">
                <a:solidFill>
                  <a:schemeClr val="tx1"/>
                </a:solidFill>
                <a:effectLst/>
                <a:latin typeface="+mn-lt"/>
                <a:ea typeface="+mn-ea"/>
                <a:cs typeface="+mn-cs"/>
                <a:hlinkClick r:id="rId4"/>
              </a:rPr>
              <a:t>result in fragile tests</a:t>
            </a:r>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1" kern="1200" dirty="0" smtClean="0">
                <a:solidFill>
                  <a:schemeClr val="tx1"/>
                </a:solidFill>
                <a:effectLst/>
                <a:latin typeface="+mn-lt"/>
                <a:ea typeface="+mn-ea"/>
                <a:cs typeface="+mn-cs"/>
              </a:rPr>
              <a:t>When I use a pure bottom-up style, I write more speculative code and go down the wrong path far more often than I’d like</a:t>
            </a:r>
            <a:r>
              <a:rPr lang="en-US" sz="1200" b="0" i="1"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Inside-Out (Classic school, </a:t>
            </a:r>
            <a:r>
              <a:rPr lang="en-US" sz="1200" b="0" i="1" kern="1200" dirty="0" smtClean="0">
                <a:solidFill>
                  <a:schemeClr val="tx1"/>
                </a:solidFill>
                <a:effectLst/>
                <a:latin typeface="+mn-lt"/>
                <a:ea typeface="+mn-ea"/>
                <a:cs typeface="+mn-cs"/>
              </a:rPr>
              <a:t>bottom-up</a:t>
            </a:r>
            <a:r>
              <a:rPr lang="en-US" sz="1200" b="0" i="0" kern="1200" dirty="0" smtClean="0">
                <a:solidFill>
                  <a:schemeClr val="tx1"/>
                </a:solidFill>
                <a:effectLst/>
                <a:latin typeface="+mn-lt"/>
                <a:ea typeface="+mn-ea"/>
                <a:cs typeface="+mn-cs"/>
              </a:rPr>
              <a:t>): you begin at component/class level (inside) and add tests to requirements. As the code evolves (due to </a:t>
            </a:r>
            <a:r>
              <a:rPr lang="en-US" sz="1200" b="0" i="0" kern="1200" dirty="0" err="1" smtClean="0">
                <a:solidFill>
                  <a:schemeClr val="tx1"/>
                </a:solidFill>
                <a:effectLst/>
                <a:latin typeface="+mn-lt"/>
                <a:ea typeface="+mn-ea"/>
                <a:cs typeface="+mn-cs"/>
              </a:rPr>
              <a:t>refactorings</a:t>
            </a:r>
            <a:r>
              <a:rPr lang="en-US" sz="1200" b="0" i="0" kern="1200" dirty="0" smtClean="0">
                <a:solidFill>
                  <a:schemeClr val="tx1"/>
                </a:solidFill>
                <a:effectLst/>
                <a:latin typeface="+mn-lt"/>
                <a:ea typeface="+mn-ea"/>
                <a:cs typeface="+mn-cs"/>
              </a:rPr>
              <a:t>), new collaborators, interactions and other components appear. TDD guides the design completely.</a:t>
            </a:r>
          </a:p>
          <a:p>
            <a:endParaRPr lang="en-US" sz="1200" b="1" i="1"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When I use a pure bottom-up style, I write more speculative code and go down the wrong path far more often than I’d like</a:t>
            </a:r>
            <a:r>
              <a:rPr lang="en-US" sz="1200" b="0" i="1"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41</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5</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solidFill>
                  <a:schemeClr val="tx1">
                    <a:lumMod val="65000"/>
                  </a:schemeClr>
                </a:solidFill>
              </a:rPr>
              <a:t>http://es.slideshare.net/ehendrickson/introduction-to-acceptance-test-driven-development-3491703</a:t>
            </a:r>
          </a:p>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solidFill>
                  <a:schemeClr val="tx1">
                    <a:lumMod val="65000"/>
                  </a:schemeClr>
                </a:solidFill>
              </a:rPr>
              <a:t>http://es.slideshare.net/ehendrickson/introduction-to-acceptance-test-driven-development-3491703</a:t>
            </a:r>
          </a:p>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Comenzar escribiendo el test más simple posible pero que otorgue valor.</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solidFill>
                  <a:srgbClr val="009A46"/>
                </a:solidFill>
              </a:rPr>
              <a:t>Escribir únicamente el código de producción que haga pasar el test.</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Intentar pasar la prueba de la manera más rápida.</a:t>
            </a:r>
            <a:endParaRPr lang="es-PE" sz="1200" dirty="0" smtClean="0">
              <a:solidFill>
                <a:srgbClr val="009A46"/>
              </a:solidFill>
            </a:endParaRPr>
          </a:p>
          <a:p>
            <a:r>
              <a:rPr lang="es-PE" sz="1200" dirty="0" smtClean="0"/>
              <a:t>No preocuparnos acerca del diseño o elegancia, únicamente en hacer pasar el test de la forma más rápida posible.  </a:t>
            </a:r>
          </a:p>
          <a:p>
            <a:r>
              <a:rPr lang="es-PE" sz="1200" dirty="0" smtClean="0"/>
              <a:t>Incluso podemos </a:t>
            </a:r>
            <a:r>
              <a:rPr lang="es-PE" sz="1200" dirty="0" err="1" smtClean="0"/>
              <a:t>hardcodear</a:t>
            </a:r>
            <a:r>
              <a:rPr lang="es-PE" sz="1200" dirty="0" smtClean="0"/>
              <a:t> el código en la respuesta, ya que el siguiente paso es el </a:t>
            </a:r>
            <a:r>
              <a:rPr lang="es-PE" sz="1200" dirty="0" err="1" smtClean="0"/>
              <a:t>refactor</a:t>
            </a:r>
            <a:r>
              <a:rPr lang="es-PE" sz="1200" dirty="0" smtClean="0"/>
              <a:t>.</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Comenzar escribiendo el test más simple posible pero que otorgue valor.</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Cuando todos los </a:t>
            </a:r>
            <a:r>
              <a:rPr lang="es-PE" sz="1200" dirty="0" err="1" smtClean="0"/>
              <a:t>tests</a:t>
            </a:r>
            <a:r>
              <a:rPr lang="es-PE" sz="1200" dirty="0" smtClean="0"/>
              <a:t> están pasando, podemos </a:t>
            </a:r>
            <a:r>
              <a:rPr lang="es-PE" sz="1200" dirty="0" err="1" smtClean="0"/>
              <a:t>refactorizar</a:t>
            </a:r>
            <a:r>
              <a:rPr lang="es-PE" sz="1200" dirty="0" smtClean="0"/>
              <a:t> el código sin preocuparnos de malograr nada.</a:t>
            </a:r>
          </a:p>
          <a:p>
            <a:r>
              <a:rPr lang="es-PE" sz="1200" dirty="0" smtClean="0"/>
              <a:t>Revisar el código y buscar </a:t>
            </a:r>
            <a:r>
              <a:rPr lang="es-PE" sz="1200" dirty="0" err="1" smtClean="0"/>
              <a:t>code</a:t>
            </a:r>
            <a:r>
              <a:rPr lang="es-PE" sz="1200" dirty="0" smtClean="0"/>
              <a:t> </a:t>
            </a:r>
            <a:r>
              <a:rPr lang="es-PE" sz="1200" dirty="0" err="1" smtClean="0"/>
              <a:t>smells</a:t>
            </a:r>
            <a:r>
              <a:rPr lang="es-PE" sz="1200" dirty="0" smtClean="0"/>
              <a:t> que podamos limpiar.</a:t>
            </a:r>
          </a:p>
          <a:p>
            <a:r>
              <a:rPr lang="es-PE" sz="1200" dirty="0" smtClean="0"/>
              <a:t>Trabajar en </a:t>
            </a:r>
            <a:r>
              <a:rPr lang="es-PE" sz="1200" dirty="0" err="1" smtClean="0"/>
              <a:t>refactorings</a:t>
            </a:r>
            <a:r>
              <a:rPr lang="es-PE" sz="1200" dirty="0" smtClean="0"/>
              <a:t> pequeños y ejecutar los </a:t>
            </a:r>
            <a:r>
              <a:rPr lang="es-PE" sz="1200" dirty="0" err="1" smtClean="0"/>
              <a:t>tests</a:t>
            </a:r>
            <a:r>
              <a:rPr lang="es-PE" sz="1200" dirty="0" smtClean="0"/>
              <a:t> luego de cada mejora.</a:t>
            </a:r>
          </a:p>
          <a:p>
            <a:r>
              <a:rPr lang="es-PE" sz="1200" dirty="0" smtClean="0"/>
              <a:t>Los </a:t>
            </a:r>
            <a:r>
              <a:rPr lang="es-PE" sz="1200" dirty="0" err="1" smtClean="0"/>
              <a:t>tests</a:t>
            </a:r>
            <a:r>
              <a:rPr lang="es-PE" sz="1200" dirty="0" smtClean="0"/>
              <a:t> siempre deben pasar.</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11/12/2013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11/12/2013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11/12/2013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11/12/2013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11/12/2013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11/12/2013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11/12/2013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11/12/2013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11/12/2013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11/12/2013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11/12/2013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11/12/2013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848"/>
            <a:ext cx="7772400" cy="1584327"/>
          </a:xfrm>
        </p:spPr>
        <p:txBody>
          <a:bodyPr/>
          <a:lstStyle/>
          <a:p>
            <a:r>
              <a:rPr lang="es-PE" sz="8000" b="1" dirty="0" smtClean="0"/>
              <a:t>Test </a:t>
            </a:r>
            <a:r>
              <a:rPr lang="es-PE" sz="8000" b="1" dirty="0" err="1" smtClean="0"/>
              <a:t>Driven</a:t>
            </a:r>
            <a:r>
              <a:rPr lang="es-PE" sz="8000" b="1" dirty="0" smtClean="0"/>
              <a:t> </a:t>
            </a:r>
            <a:r>
              <a:rPr lang="es-PE" sz="8000" b="1" dirty="0" err="1" smtClean="0"/>
              <a:t>Development</a:t>
            </a:r>
            <a:endParaRPr lang="es-ES" sz="80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523999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33 Grupo"/>
          <p:cNvGrpSpPr/>
          <p:nvPr/>
        </p:nvGrpSpPr>
        <p:grpSpPr>
          <a:xfrm>
            <a:off x="1619672" y="1224000"/>
            <a:ext cx="6048672" cy="5086923"/>
            <a:chOff x="1475656" y="1042205"/>
            <a:chExt cx="6048672" cy="5086923"/>
          </a:xfrm>
        </p:grpSpPr>
        <p:grpSp>
          <p:nvGrpSpPr>
            <p:cNvPr id="35" name="34 Grupo"/>
            <p:cNvGrpSpPr/>
            <p:nvPr/>
          </p:nvGrpSpPr>
          <p:grpSpPr>
            <a:xfrm>
              <a:off x="3452520" y="1042205"/>
              <a:ext cx="2232000" cy="1548000"/>
              <a:chOff x="2497534" y="2625"/>
              <a:chExt cx="2373410" cy="1613653"/>
            </a:xfrm>
          </p:grpSpPr>
          <p:sp>
            <p:nvSpPr>
              <p:cNvPr id="79" name="78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80"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36" name="35 Grupo"/>
            <p:cNvGrpSpPr/>
            <p:nvPr/>
          </p:nvGrpSpPr>
          <p:grpSpPr>
            <a:xfrm>
              <a:off x="5388292" y="2297041"/>
              <a:ext cx="312409" cy="544608"/>
              <a:chOff x="4500532" y="1343543"/>
              <a:chExt cx="312409" cy="544608"/>
            </a:xfrm>
          </p:grpSpPr>
          <p:sp>
            <p:nvSpPr>
              <p:cNvPr id="77" name="76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8"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37" name="36 Grupo"/>
            <p:cNvGrpSpPr/>
            <p:nvPr/>
          </p:nvGrpSpPr>
          <p:grpSpPr>
            <a:xfrm>
              <a:off x="5292328" y="2564904"/>
              <a:ext cx="2232000" cy="1548000"/>
              <a:chOff x="4456141" y="1626703"/>
              <a:chExt cx="2373410" cy="1613653"/>
            </a:xfrm>
          </p:grpSpPr>
          <p:sp>
            <p:nvSpPr>
              <p:cNvPr id="72" name="71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76"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38" name="37 Grupo"/>
            <p:cNvGrpSpPr/>
            <p:nvPr/>
          </p:nvGrpSpPr>
          <p:grpSpPr>
            <a:xfrm>
              <a:off x="6049391" y="4247214"/>
              <a:ext cx="544608" cy="271608"/>
              <a:chOff x="5161631" y="3340885"/>
              <a:chExt cx="544608" cy="271608"/>
            </a:xfrm>
          </p:grpSpPr>
          <p:sp>
            <p:nvSpPr>
              <p:cNvPr id="70" name="69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1"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39" name="38 Grupo"/>
            <p:cNvGrpSpPr/>
            <p:nvPr/>
          </p:nvGrpSpPr>
          <p:grpSpPr>
            <a:xfrm>
              <a:off x="4860032" y="4581128"/>
              <a:ext cx="2232000" cy="1548000"/>
              <a:chOff x="4035300" y="3728095"/>
              <a:chExt cx="2373410" cy="1613653"/>
            </a:xfrm>
          </p:grpSpPr>
          <p:sp>
            <p:nvSpPr>
              <p:cNvPr id="68" name="67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69"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endParaRPr lang="es-PE" sz="2500" kern="1200" dirty="0"/>
              </a:p>
            </p:txBody>
          </p:sp>
        </p:grpSp>
        <p:grpSp>
          <p:nvGrpSpPr>
            <p:cNvPr id="40" name="39 Grupo"/>
            <p:cNvGrpSpPr/>
            <p:nvPr/>
          </p:nvGrpSpPr>
          <p:grpSpPr>
            <a:xfrm>
              <a:off x="4427984" y="5116640"/>
              <a:ext cx="306826" cy="544608"/>
              <a:chOff x="3601112" y="4262612"/>
              <a:chExt cx="306826" cy="544608"/>
            </a:xfrm>
          </p:grpSpPr>
          <p:sp>
            <p:nvSpPr>
              <p:cNvPr id="66" name="65 Flecha derecha"/>
              <p:cNvSpPr/>
              <p:nvPr/>
            </p:nvSpPr>
            <p:spPr>
              <a:xfrm rot="10800015">
                <a:off x="3601112" y="4262612"/>
                <a:ext cx="306826"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7" name="Flecha derecha 14"/>
              <p:cNvSpPr/>
              <p:nvPr/>
            </p:nvSpPr>
            <p:spPr>
              <a:xfrm rot="21600015">
                <a:off x="3693160" y="4371534"/>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41" name="40 Grupo"/>
            <p:cNvGrpSpPr/>
            <p:nvPr/>
          </p:nvGrpSpPr>
          <p:grpSpPr>
            <a:xfrm>
              <a:off x="2123976" y="4581128"/>
              <a:ext cx="2232000" cy="1548000"/>
              <a:chOff x="1082972" y="3728082"/>
              <a:chExt cx="2373410" cy="1613653"/>
            </a:xfrm>
          </p:grpSpPr>
          <p:sp>
            <p:nvSpPr>
              <p:cNvPr id="64" name="63 Elipse"/>
              <p:cNvSpPr/>
              <p:nvPr/>
            </p:nvSpPr>
            <p:spPr>
              <a:xfrm>
                <a:off x="1082972" y="3728082"/>
                <a:ext cx="2373410" cy="1613653"/>
              </a:xfrm>
              <a:prstGeom prst="ellipse">
                <a:avLst/>
              </a:prstGeom>
            </p:spPr>
            <p:style>
              <a:lnRef idx="1">
                <a:schemeClr val="accent3"/>
              </a:lnRef>
              <a:fillRef idx="3">
                <a:schemeClr val="accent3"/>
              </a:fillRef>
              <a:effectRef idx="2">
                <a:schemeClr val="accent3"/>
              </a:effectRef>
              <a:fontRef idx="minor">
                <a:schemeClr val="lt1"/>
              </a:fontRef>
            </p:style>
          </p:sp>
          <p:sp>
            <p:nvSpPr>
              <p:cNvPr id="65" name="Elipse 16"/>
              <p:cNvSpPr/>
              <p:nvPr/>
            </p:nvSpPr>
            <p:spPr>
              <a:xfrm>
                <a:off x="1430550" y="3964396"/>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Funciona</a:t>
                </a:r>
                <a:endParaRPr lang="es-PE" sz="2500" kern="1200" dirty="0"/>
              </a:p>
            </p:txBody>
          </p:sp>
        </p:grpSp>
        <p:grpSp>
          <p:nvGrpSpPr>
            <p:cNvPr id="42" name="41 Grupo"/>
            <p:cNvGrpSpPr/>
            <p:nvPr/>
          </p:nvGrpSpPr>
          <p:grpSpPr>
            <a:xfrm>
              <a:off x="2615100" y="4221088"/>
              <a:ext cx="544608" cy="280393"/>
              <a:chOff x="1727340" y="3351705"/>
              <a:chExt cx="544608" cy="280393"/>
            </a:xfrm>
          </p:grpSpPr>
          <p:sp>
            <p:nvSpPr>
              <p:cNvPr id="62" name="61 Flecha derecha"/>
              <p:cNvSpPr/>
              <p:nvPr/>
            </p:nvSpPr>
            <p:spPr>
              <a:xfrm rot="15329094">
                <a:off x="1859447" y="3219598"/>
                <a:ext cx="280393"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3" name="Flecha derecha 18"/>
              <p:cNvSpPr/>
              <p:nvPr/>
            </p:nvSpPr>
            <p:spPr>
              <a:xfrm rot="26129094">
                <a:off x="1912047" y="3369237"/>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43" name="42 Grupo"/>
            <p:cNvGrpSpPr/>
            <p:nvPr/>
          </p:nvGrpSpPr>
          <p:grpSpPr>
            <a:xfrm>
              <a:off x="1475656" y="2564904"/>
              <a:ext cx="2232000" cy="1548000"/>
              <a:chOff x="538928" y="1626703"/>
              <a:chExt cx="2373410" cy="1613653"/>
            </a:xfrm>
          </p:grpSpPr>
          <p:sp>
            <p:nvSpPr>
              <p:cNvPr id="54" name="53 Elipse"/>
              <p:cNvSpPr/>
              <p:nvPr/>
            </p:nvSpPr>
            <p:spPr>
              <a:xfrm>
                <a:off x="538928" y="1626703"/>
                <a:ext cx="2373410" cy="1613653"/>
              </a:xfrm>
              <a:prstGeom prst="ellipse">
                <a:avLst/>
              </a:prstGeom>
            </p:spPr>
            <p:style>
              <a:lnRef idx="1">
                <a:schemeClr val="accent6"/>
              </a:lnRef>
              <a:fillRef idx="3">
                <a:schemeClr val="accent6"/>
              </a:fillRef>
              <a:effectRef idx="2">
                <a:schemeClr val="accent6"/>
              </a:effectRef>
              <a:fontRef idx="minor">
                <a:schemeClr val="lt1"/>
              </a:fontRef>
            </p:style>
          </p:sp>
          <p:sp>
            <p:nvSpPr>
              <p:cNvPr id="58" name="Elipse 20"/>
              <p:cNvSpPr/>
              <p:nvPr/>
            </p:nvSpPr>
            <p:spPr>
              <a:xfrm>
                <a:off x="886506"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Mejorar</a:t>
                </a:r>
                <a:endParaRPr lang="es-PE" sz="2500" kern="1200" dirty="0"/>
              </a:p>
            </p:txBody>
          </p:sp>
        </p:grpSp>
        <p:sp>
          <p:nvSpPr>
            <p:cNvPr id="46" name="Flecha derecha 22"/>
            <p:cNvSpPr/>
            <p:nvPr/>
          </p:nvSpPr>
          <p:spPr>
            <a:xfrm rot="19220067">
              <a:off x="3440473" y="2447162"/>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sp>
        <p:nvSpPr>
          <p:cNvPr id="50" name="5 Marcador de contenido"/>
          <p:cNvSpPr txBox="1">
            <a:spLocks/>
          </p:cNvSpPr>
          <p:nvPr/>
        </p:nvSpPr>
        <p:spPr bwMode="auto">
          <a:xfrm>
            <a:off x="498902" y="2959173"/>
            <a:ext cx="7992888" cy="1909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a:t>Mejorar </a:t>
            </a:r>
            <a:r>
              <a:rPr lang="es-PE" sz="2800" dirty="0" smtClean="0"/>
              <a:t> el </a:t>
            </a:r>
            <a:r>
              <a:rPr lang="es-PE" sz="2800" dirty="0"/>
              <a:t>DISEÑO tanto del código de producción como de los </a:t>
            </a:r>
            <a:r>
              <a:rPr lang="es-PE" sz="2800" dirty="0" err="1"/>
              <a:t>tests</a:t>
            </a:r>
            <a:r>
              <a:rPr lang="es-PE" sz="2800" dirty="0" smtClean="0"/>
              <a:t>.</a:t>
            </a:r>
          </a:p>
          <a:p>
            <a:pPr marL="0" indent="0" algn="ctr">
              <a:buNone/>
            </a:pPr>
            <a:endParaRPr lang="es-PE" sz="2800" dirty="0"/>
          </a:p>
          <a:p>
            <a:pPr marL="0" indent="0" algn="ctr">
              <a:buNone/>
            </a:pPr>
            <a:r>
              <a:rPr lang="es-PE" sz="2800" dirty="0" smtClean="0"/>
              <a:t>Todas las pruebas pasan.</a:t>
            </a:r>
            <a:endParaRPr lang="es-PE" sz="2800" dirty="0"/>
          </a:p>
        </p:txBody>
      </p:sp>
      <p:sp>
        <p:nvSpPr>
          <p:cNvPr id="33" name="2 Título"/>
          <p:cNvSpPr>
            <a:spLocks noGrp="1"/>
          </p:cNvSpPr>
          <p:nvPr>
            <p:ph type="title"/>
          </p:nvPr>
        </p:nvSpPr>
        <p:spPr>
          <a:xfrm>
            <a:off x="594111" y="188640"/>
            <a:ext cx="8229600" cy="864095"/>
          </a:xfrm>
        </p:spPr>
        <p:txBody>
          <a:bodyPr/>
          <a:lstStyle/>
          <a:p>
            <a:r>
              <a:rPr lang="es-PE" sz="6000" dirty="0" err="1" smtClean="0">
                <a:solidFill>
                  <a:srgbClr val="FFC000"/>
                </a:solidFill>
              </a:rPr>
              <a:t>Refactor</a:t>
            </a:r>
            <a:r>
              <a:rPr lang="es-PE" sz="6000" dirty="0" smtClean="0">
                <a:solidFill>
                  <a:srgbClr val="FFC000"/>
                </a:solidFill>
              </a:rPr>
              <a:t> (Mejóralo)</a:t>
            </a:r>
            <a:endParaRPr lang="es-PE" dirty="0">
              <a:solidFill>
                <a:srgbClr val="FFC000"/>
              </a:solidFill>
            </a:endParaRPr>
          </a:p>
        </p:txBody>
      </p:sp>
    </p:spTree>
    <p:extLst>
      <p:ext uri="{BB962C8B-B14F-4D97-AF65-F5344CB8AC3E}">
        <p14:creationId xmlns:p14="http://schemas.microsoft.com/office/powerpoint/2010/main" val="355150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9" presetClass="emph" presetSubtype="0" nodeType="withEffect">
                                  <p:stCondLst>
                                    <p:cond delay="0"/>
                                  </p:stCondLst>
                                  <p:childTnLst>
                                    <p:set>
                                      <p:cBhvr rctx="PPT">
                                        <p:cTn id="8" dur="indefinite"/>
                                        <p:tgtEl>
                                          <p:spTgt spid="34"/>
                                        </p:tgtEl>
                                        <p:attrNameLst>
                                          <p:attrName>style.opacity</p:attrName>
                                        </p:attrNameLst>
                                      </p:cBhvr>
                                      <p:to>
                                        <p:strVal val="0.25"/>
                                      </p:to>
                                    </p:set>
                                    <p:animEffect filter="image" prLst="opacity: 0.25">
                                      <p:cBhvr rctx="IE">
                                        <p:cTn id="9" dur="indefinite"/>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98 Grupo"/>
          <p:cNvGrpSpPr/>
          <p:nvPr/>
        </p:nvGrpSpPr>
        <p:grpSpPr>
          <a:xfrm>
            <a:off x="1619672" y="1224000"/>
            <a:ext cx="6048672" cy="5086923"/>
            <a:chOff x="1475656" y="1042205"/>
            <a:chExt cx="6048672" cy="5086923"/>
          </a:xfrm>
        </p:grpSpPr>
        <p:grpSp>
          <p:nvGrpSpPr>
            <p:cNvPr id="100" name="99 Grupo"/>
            <p:cNvGrpSpPr/>
            <p:nvPr/>
          </p:nvGrpSpPr>
          <p:grpSpPr>
            <a:xfrm>
              <a:off x="3452520" y="1042205"/>
              <a:ext cx="2232000" cy="1548000"/>
              <a:chOff x="2497534" y="2625"/>
              <a:chExt cx="2373410" cy="1613653"/>
            </a:xfrm>
          </p:grpSpPr>
          <p:sp>
            <p:nvSpPr>
              <p:cNvPr id="128" name="127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129"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101" name="100 Grupo"/>
            <p:cNvGrpSpPr/>
            <p:nvPr/>
          </p:nvGrpSpPr>
          <p:grpSpPr>
            <a:xfrm>
              <a:off x="5388292" y="2297041"/>
              <a:ext cx="312409" cy="544608"/>
              <a:chOff x="4500532" y="1343543"/>
              <a:chExt cx="312409" cy="544608"/>
            </a:xfrm>
          </p:grpSpPr>
          <p:sp>
            <p:nvSpPr>
              <p:cNvPr id="126" name="125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7"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102" name="101 Grupo"/>
            <p:cNvGrpSpPr/>
            <p:nvPr/>
          </p:nvGrpSpPr>
          <p:grpSpPr>
            <a:xfrm>
              <a:off x="5292328" y="2564904"/>
              <a:ext cx="2232000" cy="1548000"/>
              <a:chOff x="4456141" y="1626703"/>
              <a:chExt cx="2373410" cy="1613653"/>
            </a:xfrm>
          </p:grpSpPr>
          <p:sp>
            <p:nvSpPr>
              <p:cNvPr id="124" name="123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125"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103" name="102 Grupo"/>
            <p:cNvGrpSpPr/>
            <p:nvPr/>
          </p:nvGrpSpPr>
          <p:grpSpPr>
            <a:xfrm>
              <a:off x="6049391" y="4247214"/>
              <a:ext cx="544608" cy="271608"/>
              <a:chOff x="5161631" y="3340885"/>
              <a:chExt cx="544608" cy="271608"/>
            </a:xfrm>
          </p:grpSpPr>
          <p:sp>
            <p:nvSpPr>
              <p:cNvPr id="122" name="121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3"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104" name="103 Grupo"/>
            <p:cNvGrpSpPr/>
            <p:nvPr/>
          </p:nvGrpSpPr>
          <p:grpSpPr>
            <a:xfrm>
              <a:off x="4860032" y="4581128"/>
              <a:ext cx="2232000" cy="1548000"/>
              <a:chOff x="4035300" y="3728095"/>
              <a:chExt cx="2373410" cy="1613653"/>
            </a:xfrm>
          </p:grpSpPr>
          <p:sp>
            <p:nvSpPr>
              <p:cNvPr id="120" name="119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121"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endParaRPr lang="es-PE" sz="2500" kern="1200" dirty="0"/>
              </a:p>
            </p:txBody>
          </p:sp>
        </p:grpSp>
        <p:grpSp>
          <p:nvGrpSpPr>
            <p:cNvPr id="105" name="104 Grupo"/>
            <p:cNvGrpSpPr/>
            <p:nvPr/>
          </p:nvGrpSpPr>
          <p:grpSpPr>
            <a:xfrm>
              <a:off x="4427984" y="5116640"/>
              <a:ext cx="306826" cy="544608"/>
              <a:chOff x="3601112" y="4262612"/>
              <a:chExt cx="306826" cy="544608"/>
            </a:xfrm>
          </p:grpSpPr>
          <p:sp>
            <p:nvSpPr>
              <p:cNvPr id="118" name="117 Flecha derecha"/>
              <p:cNvSpPr/>
              <p:nvPr/>
            </p:nvSpPr>
            <p:spPr>
              <a:xfrm rot="10800015">
                <a:off x="3601112" y="4262612"/>
                <a:ext cx="306826"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9" name="Flecha derecha 14"/>
              <p:cNvSpPr/>
              <p:nvPr/>
            </p:nvSpPr>
            <p:spPr>
              <a:xfrm rot="21600015">
                <a:off x="3693160" y="4371534"/>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106" name="105 Grupo"/>
            <p:cNvGrpSpPr/>
            <p:nvPr/>
          </p:nvGrpSpPr>
          <p:grpSpPr>
            <a:xfrm>
              <a:off x="2123976" y="4581128"/>
              <a:ext cx="2232000" cy="1548000"/>
              <a:chOff x="1082972" y="3728082"/>
              <a:chExt cx="2373410" cy="1613653"/>
            </a:xfrm>
          </p:grpSpPr>
          <p:sp>
            <p:nvSpPr>
              <p:cNvPr id="116" name="115 Elipse"/>
              <p:cNvSpPr/>
              <p:nvPr/>
            </p:nvSpPr>
            <p:spPr>
              <a:xfrm>
                <a:off x="1082972" y="3728082"/>
                <a:ext cx="2373410" cy="1613653"/>
              </a:xfrm>
              <a:prstGeom prst="ellipse">
                <a:avLst/>
              </a:prstGeom>
            </p:spPr>
            <p:style>
              <a:lnRef idx="1">
                <a:schemeClr val="accent3"/>
              </a:lnRef>
              <a:fillRef idx="3">
                <a:schemeClr val="accent3"/>
              </a:fillRef>
              <a:effectRef idx="2">
                <a:schemeClr val="accent3"/>
              </a:effectRef>
              <a:fontRef idx="minor">
                <a:schemeClr val="lt1"/>
              </a:fontRef>
            </p:style>
          </p:sp>
          <p:sp>
            <p:nvSpPr>
              <p:cNvPr id="117" name="Elipse 16"/>
              <p:cNvSpPr/>
              <p:nvPr/>
            </p:nvSpPr>
            <p:spPr>
              <a:xfrm>
                <a:off x="1430550" y="3964396"/>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Funciona</a:t>
                </a:r>
                <a:endParaRPr lang="es-PE" sz="2500" kern="1200" dirty="0"/>
              </a:p>
            </p:txBody>
          </p:sp>
        </p:grpSp>
        <p:grpSp>
          <p:nvGrpSpPr>
            <p:cNvPr id="107" name="106 Grupo"/>
            <p:cNvGrpSpPr/>
            <p:nvPr/>
          </p:nvGrpSpPr>
          <p:grpSpPr>
            <a:xfrm>
              <a:off x="2615100" y="4221088"/>
              <a:ext cx="544608" cy="280393"/>
              <a:chOff x="1727340" y="3351705"/>
              <a:chExt cx="544608" cy="280393"/>
            </a:xfrm>
          </p:grpSpPr>
          <p:sp>
            <p:nvSpPr>
              <p:cNvPr id="114" name="113 Flecha derecha"/>
              <p:cNvSpPr/>
              <p:nvPr/>
            </p:nvSpPr>
            <p:spPr>
              <a:xfrm rot="15329094">
                <a:off x="1859447" y="3219598"/>
                <a:ext cx="280393"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5" name="Flecha derecha 18"/>
              <p:cNvSpPr/>
              <p:nvPr/>
            </p:nvSpPr>
            <p:spPr>
              <a:xfrm rot="26129094">
                <a:off x="1912047" y="3369237"/>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108" name="107 Grupo"/>
            <p:cNvGrpSpPr/>
            <p:nvPr/>
          </p:nvGrpSpPr>
          <p:grpSpPr>
            <a:xfrm>
              <a:off x="1475656" y="2564904"/>
              <a:ext cx="2232000" cy="1548000"/>
              <a:chOff x="538928" y="1626703"/>
              <a:chExt cx="2373410" cy="1613653"/>
            </a:xfrm>
          </p:grpSpPr>
          <p:sp>
            <p:nvSpPr>
              <p:cNvPr id="112" name="111 Elipse"/>
              <p:cNvSpPr/>
              <p:nvPr/>
            </p:nvSpPr>
            <p:spPr>
              <a:xfrm>
                <a:off x="538928" y="1626703"/>
                <a:ext cx="2373410" cy="1613653"/>
              </a:xfrm>
              <a:prstGeom prst="ellipse">
                <a:avLst/>
              </a:prstGeom>
            </p:spPr>
            <p:style>
              <a:lnRef idx="1">
                <a:schemeClr val="accent6"/>
              </a:lnRef>
              <a:fillRef idx="3">
                <a:schemeClr val="accent6"/>
              </a:fillRef>
              <a:effectRef idx="2">
                <a:schemeClr val="accent6"/>
              </a:effectRef>
              <a:fontRef idx="minor">
                <a:schemeClr val="lt1"/>
              </a:fontRef>
            </p:style>
          </p:sp>
          <p:sp>
            <p:nvSpPr>
              <p:cNvPr id="113" name="Elipse 20"/>
              <p:cNvSpPr/>
              <p:nvPr/>
            </p:nvSpPr>
            <p:spPr>
              <a:xfrm>
                <a:off x="886506"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Mejorar</a:t>
                </a:r>
                <a:endParaRPr lang="es-PE" sz="2500" kern="1200" dirty="0"/>
              </a:p>
            </p:txBody>
          </p:sp>
        </p:grpSp>
        <p:grpSp>
          <p:nvGrpSpPr>
            <p:cNvPr id="109" name="108 Grupo"/>
            <p:cNvGrpSpPr/>
            <p:nvPr/>
          </p:nvGrpSpPr>
          <p:grpSpPr>
            <a:xfrm>
              <a:off x="3429685" y="2308328"/>
              <a:ext cx="312409" cy="544608"/>
              <a:chOff x="2541925" y="1354830"/>
              <a:chExt cx="312409" cy="544608"/>
            </a:xfrm>
          </p:grpSpPr>
          <p:sp>
            <p:nvSpPr>
              <p:cNvPr id="110" name="109 Flecha derecha"/>
              <p:cNvSpPr/>
              <p:nvPr/>
            </p:nvSpPr>
            <p:spPr>
              <a:xfrm rot="19220067">
                <a:off x="2541925" y="1354830"/>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1" name="Flecha derecha 22"/>
              <p:cNvSpPr/>
              <p:nvPr/>
            </p:nvSpPr>
            <p:spPr>
              <a:xfrm rot="19220067">
                <a:off x="2552713" y="1493664"/>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sp>
        <p:nvSpPr>
          <p:cNvPr id="44" name="2 Título"/>
          <p:cNvSpPr txBox="1">
            <a:spLocks/>
          </p:cNvSpPr>
          <p:nvPr/>
        </p:nvSpPr>
        <p:spPr bwMode="auto">
          <a:xfrm>
            <a:off x="518864" y="260648"/>
            <a:ext cx="8229600" cy="86409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sz="6000" dirty="0" smtClean="0">
                <a:solidFill>
                  <a:srgbClr val="00B0F0"/>
                </a:solidFill>
              </a:rPr>
              <a:t>Repetir el Ciclo</a:t>
            </a:r>
            <a:endParaRPr lang="es-PE" dirty="0">
              <a:solidFill>
                <a:srgbClr val="00B0F0"/>
              </a:solidFill>
            </a:endParaRPr>
          </a:p>
        </p:txBody>
      </p:sp>
      <p:sp>
        <p:nvSpPr>
          <p:cNvPr id="45" name="5 Marcador de contenido"/>
          <p:cNvSpPr txBox="1">
            <a:spLocks/>
          </p:cNvSpPr>
          <p:nvPr/>
        </p:nvSpPr>
        <p:spPr bwMode="auto">
          <a:xfrm>
            <a:off x="576055" y="1556792"/>
            <a:ext cx="7992888" cy="4286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Cuando estemos listo para agregar un nuevo comportamiento, comenzar el ciclo nuevamente.</a:t>
            </a:r>
          </a:p>
          <a:p>
            <a:pPr marL="0" indent="0" algn="ctr">
              <a:buNone/>
            </a:pPr>
            <a:endParaRPr lang="es-PE" sz="2800" dirty="0" smtClean="0"/>
          </a:p>
          <a:p>
            <a:pPr marL="0" indent="0" algn="ctr">
              <a:buNone/>
            </a:pPr>
            <a:r>
              <a:rPr lang="es-PE" sz="2800" dirty="0" smtClean="0"/>
              <a:t>Estos ciclos deben ser muy pequeños y rápidos para obtener el </a:t>
            </a:r>
            <a:r>
              <a:rPr lang="es-PE" sz="2800" dirty="0" err="1" smtClean="0"/>
              <a:t>feedback</a:t>
            </a:r>
            <a:r>
              <a:rPr lang="es-PE" sz="2800" dirty="0" smtClean="0"/>
              <a:t> inmediato el código.</a:t>
            </a:r>
          </a:p>
          <a:p>
            <a:pPr marL="0" indent="0" algn="ctr">
              <a:buNone/>
            </a:pPr>
            <a:endParaRPr lang="en-US" sz="2800" dirty="0"/>
          </a:p>
          <a:p>
            <a:pPr marL="0" indent="0" algn="ctr">
              <a:buNone/>
            </a:pPr>
            <a:r>
              <a:rPr lang="es-PE" sz="2800" dirty="0"/>
              <a:t>Cada vez que se termine un ciclo, estamos agregando un pequeña porción de un código bien probado y bien diseñado</a:t>
            </a:r>
            <a:r>
              <a:rPr lang="es-PE" sz="2800" dirty="0" smtClean="0"/>
              <a:t>. (</a:t>
            </a:r>
            <a:r>
              <a:rPr lang="es-PE" sz="2800" dirty="0" err="1" smtClean="0"/>
              <a:t>Evolutionary</a:t>
            </a:r>
            <a:r>
              <a:rPr lang="es-PE" sz="2800" dirty="0" smtClean="0"/>
              <a:t> </a:t>
            </a:r>
            <a:r>
              <a:rPr lang="es-PE" sz="2800" dirty="0" err="1" smtClean="0"/>
              <a:t>Design</a:t>
            </a:r>
            <a:r>
              <a:rPr lang="es-PE" sz="2800" dirty="0" smtClean="0"/>
              <a:t>)</a:t>
            </a:r>
          </a:p>
        </p:txBody>
      </p:sp>
    </p:spTree>
    <p:extLst>
      <p:ext uri="{BB962C8B-B14F-4D97-AF65-F5344CB8AC3E}">
        <p14:creationId xmlns:p14="http://schemas.microsoft.com/office/powerpoint/2010/main" val="414539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9" presetClass="emph" presetSubtype="0" nodeType="withEffect">
                                  <p:stCondLst>
                                    <p:cond delay="0"/>
                                  </p:stCondLst>
                                  <p:childTnLst>
                                    <p:set>
                                      <p:cBhvr rctx="PPT">
                                        <p:cTn id="8" dur="indefinite"/>
                                        <p:tgtEl>
                                          <p:spTgt spid="99"/>
                                        </p:tgtEl>
                                        <p:attrNameLst>
                                          <p:attrName>style.opacity</p:attrName>
                                        </p:attrNameLst>
                                      </p:cBhvr>
                                      <p:to>
                                        <p:strVal val="0.25"/>
                                      </p:to>
                                    </p:set>
                                    <p:animEffect filter="image" prLst="opacity: 0.25">
                                      <p:cBhvr rctx="IE">
                                        <p:cTn id="9" dur="indefinite"/>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529208" y="2924944"/>
            <a:ext cx="7992888"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4000" dirty="0" smtClean="0"/>
              <a:t>TDD </a:t>
            </a:r>
            <a:r>
              <a:rPr lang="es-PE" sz="4000" dirty="0" smtClean="0">
                <a:solidFill>
                  <a:srgbClr val="FF0000"/>
                </a:solidFill>
              </a:rPr>
              <a:t>no trata sobre pruebas</a:t>
            </a:r>
            <a:r>
              <a:rPr lang="es-PE" sz="4000" dirty="0" smtClean="0"/>
              <a:t>, sino sobre diseño</a:t>
            </a:r>
          </a:p>
        </p:txBody>
      </p:sp>
    </p:spTree>
    <p:extLst>
      <p:ext uri="{BB962C8B-B14F-4D97-AF65-F5344CB8AC3E}">
        <p14:creationId xmlns:p14="http://schemas.microsoft.com/office/powerpoint/2010/main" val="3041453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44624"/>
            <a:ext cx="8229600" cy="1143000"/>
          </a:xfrm>
        </p:spPr>
        <p:txBody>
          <a:bodyPr/>
          <a:lstStyle/>
          <a:p>
            <a:r>
              <a:rPr lang="es-PE" dirty="0">
                <a:solidFill>
                  <a:srgbClr val="FFC000"/>
                </a:solidFill>
              </a:rPr>
              <a:t>¿Porqué ayuda al diseño?</a:t>
            </a:r>
          </a:p>
        </p:txBody>
      </p:sp>
      <p:sp>
        <p:nvSpPr>
          <p:cNvPr id="6" name="5 Marcador de contenido"/>
          <p:cNvSpPr txBox="1">
            <a:spLocks/>
          </p:cNvSpPr>
          <p:nvPr/>
        </p:nvSpPr>
        <p:spPr bwMode="auto">
          <a:xfrm>
            <a:off x="611560" y="1148858"/>
            <a:ext cx="7992888" cy="53044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Cuando escribimos el test primero estamos obligando a nuestro código a ser «</a:t>
            </a:r>
            <a:r>
              <a:rPr lang="es-PE" sz="2800" dirty="0" err="1" smtClean="0"/>
              <a:t>testable</a:t>
            </a:r>
            <a:r>
              <a:rPr lang="es-PE" sz="2800" dirty="0" smtClean="0"/>
              <a:t>».</a:t>
            </a:r>
          </a:p>
          <a:p>
            <a:endParaRPr lang="es-PE" sz="2800" dirty="0" smtClean="0"/>
          </a:p>
          <a:p>
            <a:r>
              <a:rPr lang="es-PE" sz="2800" dirty="0" smtClean="0"/>
              <a:t>A través de las pruebas representamos cómo queremos que se vea el API pública del código.</a:t>
            </a:r>
          </a:p>
          <a:p>
            <a:endParaRPr lang="es-PE" sz="2800" dirty="0" smtClean="0"/>
          </a:p>
          <a:p>
            <a:r>
              <a:rPr lang="es-PE" sz="2800" dirty="0" smtClean="0"/>
              <a:t>El </a:t>
            </a:r>
            <a:r>
              <a:rPr lang="es-PE" sz="2800" dirty="0" err="1" smtClean="0"/>
              <a:t>refactoring</a:t>
            </a:r>
            <a:r>
              <a:rPr lang="es-PE" sz="2800" dirty="0" smtClean="0"/>
              <a:t> </a:t>
            </a:r>
            <a:r>
              <a:rPr lang="en-US" sz="2800" dirty="0" err="1" smtClean="0"/>
              <a:t>es</a:t>
            </a:r>
            <a:r>
              <a:rPr lang="en-US" sz="2800" dirty="0" smtClean="0"/>
              <a:t> un </a:t>
            </a:r>
            <a:r>
              <a:rPr lang="en-US" sz="2800" dirty="0" err="1" smtClean="0"/>
              <a:t>paso</a:t>
            </a:r>
            <a:r>
              <a:rPr lang="en-US" sz="2800" dirty="0" smtClean="0"/>
              <a:t> </a:t>
            </a:r>
            <a:r>
              <a:rPr lang="en-US" sz="2800" dirty="0" err="1" smtClean="0"/>
              <a:t>crítico</a:t>
            </a:r>
            <a:r>
              <a:rPr lang="en-US" sz="2800" dirty="0" smtClean="0"/>
              <a:t> del </a:t>
            </a:r>
            <a:r>
              <a:rPr lang="en-US" sz="2800" dirty="0" err="1" smtClean="0"/>
              <a:t>flujo</a:t>
            </a:r>
            <a:r>
              <a:rPr lang="en-US" sz="2800" dirty="0" smtClean="0"/>
              <a:t> </a:t>
            </a:r>
            <a:r>
              <a:rPr lang="en-US" sz="2800" dirty="0" err="1" smtClean="0"/>
              <a:t>que</a:t>
            </a:r>
            <a:r>
              <a:rPr lang="en-US" sz="2800" dirty="0" smtClean="0"/>
              <a:t> </a:t>
            </a:r>
            <a:r>
              <a:rPr lang="es-PE" sz="2800" dirty="0" smtClean="0"/>
              <a:t>nos permite mejorar el código.</a:t>
            </a:r>
          </a:p>
          <a:p>
            <a:endParaRPr lang="es-PE" sz="2800" dirty="0" smtClean="0"/>
          </a:p>
          <a:p>
            <a:r>
              <a:rPr lang="es-PE" sz="2800" dirty="0" smtClean="0"/>
              <a:t>En ningún momento tenemos miedo de </a:t>
            </a:r>
            <a:r>
              <a:rPr lang="es-PE" sz="2800" dirty="0" err="1" smtClean="0"/>
              <a:t>refactorizar</a:t>
            </a:r>
            <a:r>
              <a:rPr lang="es-PE" sz="2800" dirty="0" smtClean="0"/>
              <a:t> ya que existen pruebas que respaldan el código.</a:t>
            </a:r>
          </a:p>
          <a:p>
            <a:endParaRPr lang="es-PE" sz="2800" dirty="0"/>
          </a:p>
        </p:txBody>
      </p:sp>
    </p:spTree>
    <p:extLst>
      <p:ext uri="{BB962C8B-B14F-4D97-AF65-F5344CB8AC3E}">
        <p14:creationId xmlns:p14="http://schemas.microsoft.com/office/powerpoint/2010/main" val="1601899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404664"/>
            <a:ext cx="8229600" cy="864095"/>
          </a:xfrm>
        </p:spPr>
        <p:txBody>
          <a:bodyPr/>
          <a:lstStyle/>
          <a:p>
            <a:r>
              <a:rPr lang="es-PE" dirty="0" smtClean="0">
                <a:solidFill>
                  <a:srgbClr val="FF0000"/>
                </a:solidFill>
              </a:rPr>
              <a:t>¿Cuáles son los beneficios de escribir la prueba antes del código?</a:t>
            </a:r>
            <a:endParaRPr lang="es-PE" sz="3200" dirty="0">
              <a:solidFill>
                <a:srgbClr val="FF0000"/>
              </a:solidFill>
            </a:endParaRPr>
          </a:p>
        </p:txBody>
      </p:sp>
      <p:sp>
        <p:nvSpPr>
          <p:cNvPr id="4" name="5 Marcador de contenido"/>
          <p:cNvSpPr txBox="1">
            <a:spLocks/>
          </p:cNvSpPr>
          <p:nvPr/>
        </p:nvSpPr>
        <p:spPr bwMode="auto">
          <a:xfrm>
            <a:off x="498902" y="1700807"/>
            <a:ext cx="8177554" cy="48838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Pensar primero en la necesidad(QUE)antes que en la implementación (COMO).</a:t>
            </a:r>
          </a:p>
          <a:p>
            <a:pPr marL="0" indent="0">
              <a:buNone/>
            </a:pPr>
            <a:endParaRPr lang="es-PE" sz="2800" dirty="0" smtClean="0"/>
          </a:p>
          <a:p>
            <a:r>
              <a:rPr lang="es-PE" sz="2800" dirty="0" smtClean="0"/>
              <a:t>Completar la tarea en pasos pequeños.</a:t>
            </a:r>
          </a:p>
          <a:p>
            <a:endParaRPr lang="es-PE" sz="2800" dirty="0" smtClean="0"/>
          </a:p>
          <a:p>
            <a:r>
              <a:rPr lang="es-PE" sz="2800" dirty="0" smtClean="0"/>
              <a:t>Saber el cuando se ha terminado de implementar el cambio correctamente.</a:t>
            </a:r>
          </a:p>
          <a:p>
            <a:endParaRPr lang="es-PE" sz="2800" dirty="0" smtClean="0"/>
          </a:p>
          <a:p>
            <a:r>
              <a:rPr lang="es-PE" sz="2800" dirty="0" smtClean="0"/>
              <a:t>Cada comportamiento del código está debidamente probado.</a:t>
            </a:r>
          </a:p>
        </p:txBody>
      </p:sp>
    </p:spTree>
    <p:extLst>
      <p:ext uri="{BB962C8B-B14F-4D97-AF65-F5344CB8AC3E}">
        <p14:creationId xmlns:p14="http://schemas.microsoft.com/office/powerpoint/2010/main" val="1524551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smtClean="0">
                <a:solidFill>
                  <a:srgbClr val="C00000"/>
                </a:solidFill>
                <a:latin typeface="Arial" pitchFamily="34" charset="0"/>
                <a:cs typeface="Arial" pitchFamily="34" charset="0"/>
              </a:rPr>
              <a:t>Ejercicio: Mars Rover</a:t>
            </a:r>
            <a:endParaRPr lang="es-PE">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611561" y="2852936"/>
            <a:ext cx="4896543" cy="3096343"/>
          </a:xfrm>
        </p:spPr>
        <p:txBody>
          <a:bodyPr/>
          <a:lstStyle/>
          <a:p>
            <a:pPr>
              <a:buSzPct val="100000"/>
              <a:buFont typeface="Arial" pitchFamily="34" charset="0"/>
              <a:buChar char="•"/>
            </a:pPr>
            <a:r>
              <a:rPr lang="es-PE" sz="2400" dirty="0" smtClean="0">
                <a:cs typeface="Arial" pitchFamily="34" charset="0"/>
              </a:rPr>
              <a:t>Posición Inicial: </a:t>
            </a:r>
          </a:p>
          <a:p>
            <a:pPr lvl="1">
              <a:buSzPct val="100000"/>
              <a:buFont typeface="Courier New" pitchFamily="49" charset="0"/>
              <a:buChar char="o"/>
            </a:pPr>
            <a:r>
              <a:rPr lang="es-PE" sz="2400" dirty="0" smtClean="0">
                <a:cs typeface="Arial" pitchFamily="34" charset="0"/>
              </a:rPr>
              <a:t>Punto (X,Y) </a:t>
            </a:r>
          </a:p>
          <a:p>
            <a:pPr lvl="1">
              <a:buSzPct val="100000"/>
              <a:buFont typeface="Courier New" pitchFamily="49" charset="0"/>
              <a:buChar char="o"/>
            </a:pPr>
            <a:r>
              <a:rPr lang="es-PE" sz="2400" dirty="0" smtClean="0">
                <a:cs typeface="Arial" pitchFamily="34" charset="0"/>
              </a:rPr>
              <a:t>Orientación (N,S,E,W)</a:t>
            </a:r>
          </a:p>
          <a:p>
            <a:pPr>
              <a:buSzPct val="100000"/>
              <a:buFont typeface="Arial" pitchFamily="34" charset="0"/>
              <a:buChar char="•"/>
            </a:pPr>
            <a:r>
              <a:rPr lang="es-PE" sz="2400" dirty="0" smtClean="0">
                <a:cs typeface="Arial" pitchFamily="34" charset="0"/>
              </a:rPr>
              <a:t>Comandos (</a:t>
            </a:r>
            <a:r>
              <a:rPr lang="es-PE" sz="2400" dirty="0" err="1" smtClean="0">
                <a:cs typeface="Arial" pitchFamily="34" charset="0"/>
              </a:rPr>
              <a:t>string</a:t>
            </a:r>
            <a:r>
              <a:rPr lang="es-PE" sz="2400" dirty="0" smtClean="0">
                <a:cs typeface="Arial" pitchFamily="34" charset="0"/>
              </a:rPr>
              <a:t>): </a:t>
            </a:r>
          </a:p>
          <a:p>
            <a:pPr lvl="1">
              <a:buSzPct val="100000"/>
              <a:buFont typeface="Arial" pitchFamily="34" charset="0"/>
              <a:buChar char="•"/>
            </a:pPr>
            <a:r>
              <a:rPr lang="es-PE" sz="2400" dirty="0" smtClean="0">
                <a:cs typeface="Arial" pitchFamily="34" charset="0"/>
              </a:rPr>
              <a:t>Avanzar adelante/</a:t>
            </a:r>
            <a:r>
              <a:rPr lang="es-PE" sz="2400" dirty="0" err="1" smtClean="0">
                <a:cs typeface="Arial" pitchFamily="34" charset="0"/>
              </a:rPr>
              <a:t>atras</a:t>
            </a:r>
            <a:r>
              <a:rPr lang="es-PE" sz="2400" dirty="0" smtClean="0">
                <a:cs typeface="Arial" pitchFamily="34" charset="0"/>
              </a:rPr>
              <a:t>(</a:t>
            </a:r>
            <a:r>
              <a:rPr lang="es-PE" sz="2400" dirty="0" err="1" smtClean="0">
                <a:cs typeface="Arial" pitchFamily="34" charset="0"/>
              </a:rPr>
              <a:t>f,b</a:t>
            </a:r>
            <a:r>
              <a:rPr lang="es-PE" sz="2400" dirty="0" smtClean="0">
                <a:cs typeface="Arial" pitchFamily="34" charset="0"/>
              </a:rPr>
              <a:t>) </a:t>
            </a:r>
          </a:p>
          <a:p>
            <a:pPr lvl="1">
              <a:buSzPct val="100000"/>
              <a:buFont typeface="Arial" pitchFamily="34" charset="0"/>
              <a:buChar char="•"/>
            </a:pPr>
            <a:r>
              <a:rPr lang="es-PE" sz="2400" dirty="0" smtClean="0">
                <a:cs typeface="Arial" pitchFamily="34" charset="0"/>
              </a:rPr>
              <a:t>Girar izquierda/derecha(</a:t>
            </a:r>
            <a:r>
              <a:rPr lang="es-PE" sz="2400" dirty="0" err="1" smtClean="0">
                <a:cs typeface="Arial" pitchFamily="34" charset="0"/>
              </a:rPr>
              <a:t>l,r</a:t>
            </a:r>
            <a:r>
              <a:rPr lang="es-PE" sz="2400" dirty="0" smtClean="0">
                <a:cs typeface="Arial" pitchFamily="34" charset="0"/>
              </a:rPr>
              <a:t>)</a:t>
            </a:r>
          </a:p>
          <a:p>
            <a:pPr>
              <a:buSzPct val="100000"/>
              <a:buFont typeface="Arial" pitchFamily="34" charset="0"/>
              <a:buChar char="•"/>
            </a:pPr>
            <a:r>
              <a:rPr lang="es-PE" sz="2400" dirty="0" smtClean="0">
                <a:cs typeface="Arial" pitchFamily="34" charset="0"/>
              </a:rPr>
              <a:t>Límites: Dar la vuelta al planeta.</a:t>
            </a:r>
          </a:p>
        </p:txBody>
      </p:sp>
      <p:sp>
        <p:nvSpPr>
          <p:cNvPr id="3" name="2 Rectángulo"/>
          <p:cNvSpPr/>
          <p:nvPr/>
        </p:nvSpPr>
        <p:spPr>
          <a:xfrm>
            <a:off x="395536" y="1733907"/>
            <a:ext cx="8496944" cy="830997"/>
          </a:xfrm>
          <a:prstGeom prst="rect">
            <a:avLst/>
          </a:prstGeom>
        </p:spPr>
        <p:txBody>
          <a:bodyPr wrap="square">
            <a:spAutoFit/>
          </a:bodyPr>
          <a:lstStyle/>
          <a:p>
            <a:pPr algn="ctr">
              <a:buSzPct val="150000"/>
            </a:pPr>
            <a:r>
              <a:rPr lang="es-PE" sz="2400" dirty="0" smtClean="0"/>
              <a:t>Desarrollar un API que permita al </a:t>
            </a:r>
            <a:r>
              <a:rPr lang="es-PE" sz="2400" dirty="0" err="1" smtClean="0"/>
              <a:t>Mars</a:t>
            </a:r>
            <a:r>
              <a:rPr lang="es-PE" sz="2400" dirty="0" smtClean="0"/>
              <a:t> </a:t>
            </a:r>
            <a:r>
              <a:rPr lang="es-PE" sz="2400" dirty="0" err="1" smtClean="0"/>
              <a:t>Rover</a:t>
            </a:r>
            <a:r>
              <a:rPr lang="es-PE" sz="2400" dirty="0" smtClean="0"/>
              <a:t> </a:t>
            </a:r>
            <a:br>
              <a:rPr lang="es-PE" sz="2400" dirty="0" smtClean="0"/>
            </a:br>
            <a:r>
              <a:rPr lang="es-PE" sz="2400" dirty="0" smtClean="0"/>
              <a:t>moverse alrededor del planeta (cuadrícula).</a:t>
            </a:r>
            <a:endParaRPr lang="es-PE" sz="2400" dirty="0">
              <a:cs typeface="Arial" pitchFamily="34" charset="0"/>
            </a:endParaRPr>
          </a:p>
        </p:txBody>
      </p:sp>
      <p:sp>
        <p:nvSpPr>
          <p:cNvPr id="10" name="9 Rectángulo"/>
          <p:cNvSpPr/>
          <p:nvPr/>
        </p:nvSpPr>
        <p:spPr>
          <a:xfrm>
            <a:off x="395536" y="991420"/>
            <a:ext cx="8496944" cy="619913"/>
          </a:xfrm>
          <a:prstGeom prst="rect">
            <a:avLst/>
          </a:prstGeom>
        </p:spPr>
        <p:txBody>
          <a:bodyPr wrap="square">
            <a:spAutoFit/>
          </a:bodyPr>
          <a:lstStyle/>
          <a:p>
            <a:pPr algn="ctr">
              <a:lnSpc>
                <a:spcPts val="4500"/>
              </a:lnSpc>
              <a:buSzPct val="150000"/>
            </a:pPr>
            <a:r>
              <a:rPr lang="es-PE" sz="2800" b="1" smtClean="0">
                <a:solidFill>
                  <a:srgbClr val="FFC000"/>
                </a:solidFill>
              </a:rPr>
              <a:t>Descripción</a:t>
            </a:r>
            <a:endParaRPr lang="es-PE" sz="2800" b="1">
              <a:solidFill>
                <a:srgbClr val="FFC000"/>
              </a:solidFill>
              <a:cs typeface="Arial" pitchFamily="34" charset="0"/>
            </a:endParaRP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3031061"/>
            <a:ext cx="3240360" cy="2558179"/>
          </a:xfrm>
          <a:prstGeom prst="rect">
            <a:avLst/>
          </a:prstGeom>
        </p:spPr>
      </p:pic>
    </p:spTree>
    <p:extLst>
      <p:ext uri="{BB962C8B-B14F-4D97-AF65-F5344CB8AC3E}">
        <p14:creationId xmlns:p14="http://schemas.microsoft.com/office/powerpoint/2010/main" val="28104998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Ejercicio: </a:t>
            </a:r>
            <a:r>
              <a:rPr lang="es-PE" dirty="0" err="1" smtClean="0">
                <a:solidFill>
                  <a:srgbClr val="C00000"/>
                </a:solidFill>
                <a:latin typeface="Arial" pitchFamily="34" charset="0"/>
                <a:cs typeface="Arial" pitchFamily="34" charset="0"/>
              </a:rPr>
              <a:t>Mars</a:t>
            </a:r>
            <a:r>
              <a:rPr lang="es-PE" dirty="0" smtClean="0">
                <a:solidFill>
                  <a:srgbClr val="C00000"/>
                </a:solidFill>
                <a:latin typeface="Arial" pitchFamily="34" charset="0"/>
                <a:cs typeface="Arial" pitchFamily="34" charset="0"/>
              </a:rPr>
              <a:t> </a:t>
            </a:r>
            <a:r>
              <a:rPr lang="es-PE" dirty="0" err="1" smtClean="0">
                <a:solidFill>
                  <a:srgbClr val="C00000"/>
                </a:solidFill>
                <a:latin typeface="Arial" pitchFamily="34" charset="0"/>
                <a:cs typeface="Arial" pitchFamily="34" charset="0"/>
              </a:rPr>
              <a:t>Rover</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611561" y="2348880"/>
            <a:ext cx="4032447" cy="1872208"/>
          </a:xfrm>
        </p:spPr>
        <p:txBody>
          <a:bodyPr/>
          <a:lstStyle/>
          <a:p>
            <a:pPr>
              <a:buSzPct val="100000"/>
              <a:buFont typeface="Arial" pitchFamily="34" charset="0"/>
              <a:buChar char="•"/>
            </a:pPr>
            <a:r>
              <a:rPr lang="en-US" sz="2400" dirty="0" err="1" smtClean="0">
                <a:cs typeface="Arial" pitchFamily="34" charset="0"/>
              </a:rPr>
              <a:t>Planeta</a:t>
            </a:r>
            <a:r>
              <a:rPr lang="en-US" sz="2400" dirty="0" smtClean="0">
                <a:cs typeface="Arial" pitchFamily="34" charset="0"/>
              </a:rPr>
              <a:t>: 100x100 grid.</a:t>
            </a:r>
            <a:endParaRPr lang="es-PE" sz="2400" dirty="0" smtClean="0">
              <a:cs typeface="Arial" pitchFamily="34" charset="0"/>
            </a:endParaRPr>
          </a:p>
          <a:p>
            <a:pPr>
              <a:buSzPct val="100000"/>
              <a:buFont typeface="Arial" pitchFamily="34" charset="0"/>
              <a:buChar char="•"/>
            </a:pPr>
            <a:r>
              <a:rPr lang="es-PE" sz="2400" dirty="0" smtClean="0">
                <a:cs typeface="Arial" pitchFamily="34" charset="0"/>
              </a:rPr>
              <a:t>Posición Inicial: 0,0 - North.</a:t>
            </a:r>
          </a:p>
          <a:p>
            <a:pPr>
              <a:buSzPct val="100000"/>
              <a:buFont typeface="Arial" pitchFamily="34" charset="0"/>
              <a:buChar char="•"/>
            </a:pPr>
            <a:r>
              <a:rPr lang="es-PE" sz="2400" dirty="0" smtClean="0">
                <a:cs typeface="Arial" pitchFamily="34" charset="0"/>
              </a:rPr>
              <a:t>Comando: "</a:t>
            </a:r>
            <a:r>
              <a:rPr lang="es-PE" sz="2400" dirty="0" err="1" smtClean="0">
                <a:cs typeface="Arial" pitchFamily="34" charset="0"/>
              </a:rPr>
              <a:t>ffrff</a:t>
            </a:r>
            <a:r>
              <a:rPr lang="es-PE" sz="2400" dirty="0" smtClean="0">
                <a:cs typeface="Arial" pitchFamily="34" charset="0"/>
              </a:rPr>
              <a:t>"</a:t>
            </a:r>
          </a:p>
          <a:p>
            <a:pPr>
              <a:buSzPct val="100000"/>
              <a:buFont typeface="Arial" pitchFamily="34" charset="0"/>
              <a:buChar char="•"/>
            </a:pPr>
            <a:r>
              <a:rPr lang="es-PE" sz="2400" dirty="0" smtClean="0">
                <a:cs typeface="Arial" pitchFamily="34" charset="0"/>
              </a:rPr>
              <a:t>Posición Final: 2,2 - East</a:t>
            </a:r>
          </a:p>
        </p:txBody>
      </p:sp>
      <p:sp>
        <p:nvSpPr>
          <p:cNvPr id="10" name="9 Rectángulo"/>
          <p:cNvSpPr/>
          <p:nvPr/>
        </p:nvSpPr>
        <p:spPr>
          <a:xfrm>
            <a:off x="395536" y="1224911"/>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Ejemplo</a:t>
            </a:r>
            <a:endParaRPr lang="es-PE" sz="2800" b="1" dirty="0">
              <a:solidFill>
                <a:srgbClr val="FFC000"/>
              </a:solidFill>
              <a:cs typeface="Arial" pitchFamily="34" charset="0"/>
            </a:endParaRPr>
          </a:p>
        </p:txBody>
      </p:sp>
      <p:pic>
        <p:nvPicPr>
          <p:cNvPr id="8" name="3 Marcador de contenido"/>
          <p:cNvPicPr>
            <a:picLocks noChangeAspect="1"/>
          </p:cNvPicPr>
          <p:nvPr/>
        </p:nvPicPr>
        <p:blipFill rotWithShape="1">
          <a:blip r:embed="rId3" cstate="print">
            <a:extLst>
              <a:ext uri="{28A0092B-C50C-407E-A947-70E740481C1C}">
                <a14:useLocalDpi xmlns:a14="http://schemas.microsoft.com/office/drawing/2010/main" val="0"/>
              </a:ext>
            </a:extLst>
          </a:blip>
          <a:srcRect l="2832" t="16946" r="27317"/>
          <a:stretch/>
        </p:blipFill>
        <p:spPr bwMode="auto">
          <a:xfrm>
            <a:off x="4668103" y="2132856"/>
            <a:ext cx="3936345" cy="2632257"/>
          </a:xfrm>
          <a:prstGeom prst="rect">
            <a:avLst/>
          </a:prstGeom>
          <a:noFill/>
          <a:ln w="9525">
            <a:noFill/>
            <a:miter lim="800000"/>
            <a:headEnd/>
            <a:tailEnd/>
          </a:ln>
        </p:spPr>
      </p:pic>
    </p:spTree>
    <p:extLst>
      <p:ext uri="{BB962C8B-B14F-4D97-AF65-F5344CB8AC3E}">
        <p14:creationId xmlns:p14="http://schemas.microsoft.com/office/powerpoint/2010/main" val="40493286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Modalidad: </a:t>
            </a:r>
            <a:r>
              <a:rPr lang="es-PE" dirty="0" err="1" smtClean="0">
                <a:solidFill>
                  <a:srgbClr val="C00000"/>
                </a:solidFill>
                <a:latin typeface="Arial" pitchFamily="34" charset="0"/>
                <a:cs typeface="Arial" pitchFamily="34" charset="0"/>
              </a:rPr>
              <a:t>Multi</a:t>
            </a:r>
            <a:r>
              <a:rPr lang="es-PE" dirty="0" smtClean="0">
                <a:solidFill>
                  <a:srgbClr val="C00000"/>
                </a:solidFill>
                <a:latin typeface="Arial" pitchFamily="34" charset="0"/>
                <a:cs typeface="Arial" pitchFamily="34" charset="0"/>
              </a:rPr>
              <a:t> </a:t>
            </a:r>
            <a:r>
              <a:rPr lang="es-PE" dirty="0" err="1" smtClean="0">
                <a:solidFill>
                  <a:srgbClr val="C00000"/>
                </a:solidFill>
                <a:latin typeface="Arial" pitchFamily="34" charset="0"/>
                <a:cs typeface="Arial" pitchFamily="34" charset="0"/>
              </a:rPr>
              <a:t>Randori</a:t>
            </a:r>
            <a:endParaRPr lang="es-PE" dirty="0">
              <a:solidFill>
                <a:srgbClr val="C00000"/>
              </a:solidFill>
              <a:latin typeface="Arial" pitchFamily="34" charset="0"/>
              <a:cs typeface="Arial"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062708"/>
            <a:ext cx="4162425" cy="3238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2 Marcador de contenido"/>
          <p:cNvSpPr>
            <a:spLocks noGrp="1"/>
          </p:cNvSpPr>
          <p:nvPr>
            <p:ph idx="1"/>
          </p:nvPr>
        </p:nvSpPr>
        <p:spPr>
          <a:xfrm>
            <a:off x="4716016" y="1196752"/>
            <a:ext cx="4211960" cy="2160240"/>
          </a:xfrm>
        </p:spPr>
        <p:txBody>
          <a:bodyPr/>
          <a:lstStyle/>
          <a:p>
            <a:pPr marL="0" indent="0" algn="ctr">
              <a:buSzPct val="150000"/>
              <a:buNone/>
            </a:pPr>
            <a:r>
              <a:rPr lang="es-PE" sz="2800" b="1" dirty="0" smtClean="0"/>
              <a:t>Cada Mesa</a:t>
            </a:r>
          </a:p>
          <a:p>
            <a:pPr>
              <a:buSzPct val="150000"/>
              <a:buFontTx/>
              <a:buChar char="-"/>
            </a:pPr>
            <a:r>
              <a:rPr lang="es-PE" sz="2800" dirty="0" smtClean="0"/>
              <a:t>1 </a:t>
            </a:r>
            <a:r>
              <a:rPr lang="es-PE" sz="2800" dirty="0" err="1" smtClean="0"/>
              <a:t>Coder</a:t>
            </a:r>
            <a:endParaRPr lang="es-PE" sz="2800" dirty="0" smtClean="0"/>
          </a:p>
          <a:p>
            <a:pPr>
              <a:buSzPct val="150000"/>
              <a:buFontTx/>
              <a:buChar char="-"/>
            </a:pPr>
            <a:r>
              <a:rPr lang="es-PE" sz="2800" dirty="0" smtClean="0">
                <a:cs typeface="Arial" pitchFamily="34" charset="0"/>
              </a:rPr>
              <a:t>1 Copiloto</a:t>
            </a:r>
          </a:p>
          <a:p>
            <a:pPr>
              <a:buSzPct val="150000"/>
              <a:buFontTx/>
              <a:buChar char="-"/>
            </a:pPr>
            <a:r>
              <a:rPr lang="es-PE" sz="2800" dirty="0" smtClean="0">
                <a:cs typeface="Arial" pitchFamily="34" charset="0"/>
              </a:rPr>
              <a:t>1 Observador</a:t>
            </a:r>
            <a:endParaRPr lang="es-PE" sz="2800" dirty="0">
              <a:cs typeface="Arial" pitchFamily="34" charset="0"/>
            </a:endParaRPr>
          </a:p>
        </p:txBody>
      </p:sp>
      <p:sp>
        <p:nvSpPr>
          <p:cNvPr id="9" name="2 Marcador de contenido"/>
          <p:cNvSpPr txBox="1">
            <a:spLocks/>
          </p:cNvSpPr>
          <p:nvPr/>
        </p:nvSpPr>
        <p:spPr bwMode="auto">
          <a:xfrm>
            <a:off x="4716016" y="3573016"/>
            <a:ext cx="4211960" cy="2160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SzPct val="150000"/>
              <a:buFont typeface="Arial" charset="0"/>
              <a:buNone/>
            </a:pPr>
            <a:r>
              <a:rPr lang="es-PE" sz="2800" b="1" dirty="0" smtClean="0"/>
              <a:t>Cada 7 Minutos</a:t>
            </a:r>
          </a:p>
          <a:p>
            <a:pPr>
              <a:buSzPct val="150000"/>
              <a:buFontTx/>
              <a:buChar char="-"/>
            </a:pPr>
            <a:r>
              <a:rPr lang="es-PE" sz="2800" dirty="0" err="1" smtClean="0"/>
              <a:t>Coder</a:t>
            </a:r>
            <a:r>
              <a:rPr lang="es-PE" sz="2800" dirty="0" smtClean="0"/>
              <a:t> -&gt; Observador</a:t>
            </a:r>
          </a:p>
          <a:p>
            <a:pPr>
              <a:buSzPct val="150000"/>
              <a:buFontTx/>
              <a:buChar char="-"/>
            </a:pPr>
            <a:r>
              <a:rPr lang="es-PE" sz="2800" dirty="0" smtClean="0">
                <a:cs typeface="Arial" pitchFamily="34" charset="0"/>
              </a:rPr>
              <a:t>Copiloto -&gt; </a:t>
            </a:r>
            <a:r>
              <a:rPr lang="es-PE" sz="2800" dirty="0" err="1" smtClean="0">
                <a:cs typeface="Arial" pitchFamily="34" charset="0"/>
              </a:rPr>
              <a:t>Coder</a:t>
            </a:r>
            <a:endParaRPr lang="es-PE" sz="2800" dirty="0" smtClean="0">
              <a:cs typeface="Arial" pitchFamily="34" charset="0"/>
            </a:endParaRPr>
          </a:p>
          <a:p>
            <a:pPr>
              <a:buSzPct val="150000"/>
              <a:buFontTx/>
              <a:buChar char="-"/>
            </a:pPr>
            <a:r>
              <a:rPr lang="es-PE" sz="2800" dirty="0" smtClean="0">
                <a:cs typeface="Arial" pitchFamily="34" charset="0"/>
              </a:rPr>
              <a:t>Observador -&gt; Copiloto</a:t>
            </a:r>
            <a:endParaRPr lang="es-PE" sz="2800" dirty="0">
              <a:cs typeface="Arial" pitchFamily="34" charset="0"/>
            </a:endParaRPr>
          </a:p>
        </p:txBody>
      </p:sp>
    </p:spTree>
    <p:extLst>
      <p:ext uri="{BB962C8B-B14F-4D97-AF65-F5344CB8AC3E}">
        <p14:creationId xmlns:p14="http://schemas.microsoft.com/office/powerpoint/2010/main" val="1950288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88891"/>
            <a:ext cx="8229600" cy="1484458"/>
          </a:xfrm>
        </p:spPr>
        <p:txBody>
          <a:bodyPr/>
          <a:lstStyle/>
          <a:p>
            <a:r>
              <a:rPr lang="es-PE" dirty="0" err="1" smtClean="0">
                <a:solidFill>
                  <a:srgbClr val="C00000"/>
                </a:solidFill>
                <a:latin typeface="Arial" pitchFamily="34" charset="0"/>
                <a:cs typeface="Arial" pitchFamily="34" charset="0"/>
              </a:rPr>
              <a:t>Code</a:t>
            </a:r>
            <a:r>
              <a:rPr lang="es-PE" dirty="0" smtClean="0">
                <a:solidFill>
                  <a:srgbClr val="C00000"/>
                </a:solidFill>
                <a:latin typeface="Arial" pitchFamily="34" charset="0"/>
                <a:cs typeface="Arial" pitchFamily="34" charset="0"/>
              </a:rPr>
              <a:t> Katas</a:t>
            </a:r>
            <a:br>
              <a:rPr lang="es-PE" dirty="0" smtClean="0">
                <a:solidFill>
                  <a:srgbClr val="C00000"/>
                </a:solidFill>
                <a:latin typeface="Arial" pitchFamily="34" charset="0"/>
                <a:cs typeface="Arial" pitchFamily="34" charset="0"/>
              </a:rPr>
            </a:br>
            <a:r>
              <a:rPr lang="es-PE" sz="3600" dirty="0" smtClean="0">
                <a:solidFill>
                  <a:srgbClr val="FFC000"/>
                </a:solidFill>
                <a:latin typeface="Arial" pitchFamily="34" charset="0"/>
                <a:cs typeface="Arial" pitchFamily="34" charset="0"/>
              </a:rPr>
              <a:t>La única manera de aprender TDD</a:t>
            </a:r>
            <a:endParaRPr lang="es-PE" sz="3600" dirty="0">
              <a:solidFill>
                <a:srgbClr val="FFC000"/>
              </a:solidFill>
              <a:latin typeface="Arial" pitchFamily="34" charset="0"/>
              <a:cs typeface="Arial" pitchFamily="34" charset="0"/>
            </a:endParaRPr>
          </a:p>
        </p:txBody>
      </p:sp>
      <p:sp>
        <p:nvSpPr>
          <p:cNvPr id="9" name="8 CuadroTexto"/>
          <p:cNvSpPr txBox="1"/>
          <p:nvPr/>
        </p:nvSpPr>
        <p:spPr>
          <a:xfrm>
            <a:off x="431540" y="1802259"/>
            <a:ext cx="8424936" cy="954107"/>
          </a:xfrm>
          <a:prstGeom prst="rect">
            <a:avLst/>
          </a:prstGeom>
          <a:noFill/>
        </p:spPr>
        <p:txBody>
          <a:bodyPr wrap="square" rtlCol="0">
            <a:spAutoFit/>
          </a:bodyPr>
          <a:lstStyle/>
          <a:p>
            <a:pPr algn="ctr"/>
            <a:r>
              <a:rPr lang="es-PE" sz="2800" dirty="0" smtClean="0">
                <a:cs typeface="Arial" pitchFamily="34" charset="0"/>
              </a:rPr>
              <a:t>Kata(型 </a:t>
            </a:r>
            <a:r>
              <a:rPr lang="es-PE" sz="2800" dirty="0">
                <a:cs typeface="Arial" pitchFamily="34" charset="0"/>
              </a:rPr>
              <a:t>o </a:t>
            </a:r>
            <a:r>
              <a:rPr lang="es-PE" sz="2800" dirty="0" smtClean="0">
                <a:cs typeface="Arial" pitchFamily="34" charset="0"/>
              </a:rPr>
              <a:t>形): repetición de </a:t>
            </a:r>
            <a:r>
              <a:rPr lang="es-PE" sz="2800" dirty="0">
                <a:cs typeface="Arial" pitchFamily="34" charset="0"/>
              </a:rPr>
              <a:t>movimientos </a:t>
            </a:r>
            <a:r>
              <a:rPr lang="es-PE" sz="2800" dirty="0" smtClean="0">
                <a:cs typeface="Arial" pitchFamily="34" charset="0"/>
              </a:rPr>
              <a:t>establecidos, buscando la perfección en la ejecución.</a:t>
            </a:r>
            <a:endParaRPr lang="es-PE" sz="2800" dirty="0">
              <a:cs typeface="Arial" pitchFamily="34" charset="0"/>
            </a:endParaRPr>
          </a:p>
        </p:txBody>
      </p:sp>
      <p:pic>
        <p:nvPicPr>
          <p:cNvPr id="6" name="5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2802" y="2945933"/>
            <a:ext cx="5262412" cy="3498944"/>
          </a:xfrm>
          <a:prstGeom prst="rect">
            <a:avLst/>
          </a:prstGeom>
        </p:spPr>
      </p:pic>
    </p:spTree>
    <p:extLst>
      <p:ext uri="{BB962C8B-B14F-4D97-AF65-F5344CB8AC3E}">
        <p14:creationId xmlns:p14="http://schemas.microsoft.com/office/powerpoint/2010/main" val="9445075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332656"/>
            <a:ext cx="8229600" cy="720080"/>
          </a:xfrm>
        </p:spPr>
        <p:txBody>
          <a:bodyPr/>
          <a:lstStyle/>
          <a:p>
            <a:r>
              <a:rPr lang="es-PE" dirty="0" err="1" smtClean="0">
                <a:solidFill>
                  <a:srgbClr val="C00000"/>
                </a:solidFill>
                <a:latin typeface="Arial" pitchFamily="34" charset="0"/>
                <a:cs typeface="Arial" pitchFamily="34" charset="0"/>
              </a:rPr>
              <a:t>Code</a:t>
            </a:r>
            <a:r>
              <a:rPr lang="es-PE" dirty="0" smtClean="0">
                <a:solidFill>
                  <a:srgbClr val="C00000"/>
                </a:solidFill>
                <a:latin typeface="Arial" pitchFamily="34" charset="0"/>
                <a:cs typeface="Arial" pitchFamily="34" charset="0"/>
              </a:rPr>
              <a:t> Katas</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627641" y="1340768"/>
            <a:ext cx="7980759" cy="2376264"/>
          </a:xfrm>
        </p:spPr>
        <p:txBody>
          <a:bodyPr/>
          <a:lstStyle/>
          <a:p>
            <a:pPr marL="0" indent="0" algn="ctr">
              <a:lnSpc>
                <a:spcPts val="4500"/>
              </a:lnSpc>
              <a:buSzPct val="150000"/>
              <a:buNone/>
            </a:pPr>
            <a:r>
              <a:rPr lang="es-PE" sz="3600" b="1" i="1" dirty="0" smtClean="0"/>
              <a:t>Practiquen</a:t>
            </a:r>
            <a:r>
              <a:rPr lang="es-PE" sz="3600" i="1" dirty="0" smtClean="0"/>
              <a:t> este u otro Kata en su casa.</a:t>
            </a:r>
          </a:p>
          <a:p>
            <a:pPr marL="0" indent="0" algn="ctr">
              <a:buSzPct val="150000"/>
              <a:buNone/>
            </a:pPr>
            <a:endParaRPr lang="es-PE" sz="3600" i="1" dirty="0" smtClean="0"/>
          </a:p>
          <a:p>
            <a:pPr marL="0" indent="0" algn="ctr">
              <a:lnSpc>
                <a:spcPts val="4500"/>
              </a:lnSpc>
              <a:buSzPct val="150000"/>
              <a:buNone/>
            </a:pPr>
            <a:r>
              <a:rPr lang="es-PE" sz="3600" b="1" i="1" dirty="0" smtClean="0">
                <a:cs typeface="Arial" pitchFamily="34" charset="0"/>
              </a:rPr>
              <a:t>Organicen</a:t>
            </a:r>
            <a:r>
              <a:rPr lang="es-PE" sz="3600" i="1" dirty="0" smtClean="0">
                <a:cs typeface="Arial" pitchFamily="34" charset="0"/>
              </a:rPr>
              <a:t> sus propios </a:t>
            </a:r>
            <a:r>
              <a:rPr lang="es-PE" sz="3600" i="1" dirty="0" err="1" smtClean="0">
                <a:cs typeface="Arial" pitchFamily="34" charset="0"/>
              </a:rPr>
              <a:t>Coding</a:t>
            </a:r>
            <a:r>
              <a:rPr lang="es-PE" sz="3600" i="1" dirty="0" smtClean="0">
                <a:cs typeface="Arial" pitchFamily="34" charset="0"/>
              </a:rPr>
              <a:t> </a:t>
            </a:r>
            <a:r>
              <a:rPr lang="es-PE" sz="3600" i="1" dirty="0" err="1" smtClean="0">
                <a:cs typeface="Arial" pitchFamily="34" charset="0"/>
              </a:rPr>
              <a:t>Dojo</a:t>
            </a:r>
            <a:r>
              <a:rPr lang="es-PE" sz="3600" i="1" dirty="0" smtClean="0">
                <a:cs typeface="Arial" pitchFamily="34" charset="0"/>
              </a:rPr>
              <a:t> en su trabajo o comunidad.</a:t>
            </a:r>
            <a:br>
              <a:rPr lang="es-PE" sz="3600" i="1" dirty="0" smtClean="0">
                <a:cs typeface="Arial" pitchFamily="34" charset="0"/>
              </a:rPr>
            </a:br>
            <a:r>
              <a:rPr lang="es-PE" sz="3600" i="1" dirty="0" smtClean="0">
                <a:cs typeface="Arial" pitchFamily="34" charset="0"/>
              </a:rPr>
              <a:t/>
            </a:r>
            <a:br>
              <a:rPr lang="es-PE" sz="3600" i="1" dirty="0" smtClean="0">
                <a:cs typeface="Arial" pitchFamily="34" charset="0"/>
              </a:rPr>
            </a:br>
            <a:r>
              <a:rPr lang="es-PE" sz="3600" b="1" i="1" dirty="0" smtClean="0">
                <a:cs typeface="Arial" pitchFamily="34" charset="0"/>
              </a:rPr>
              <a:t>Referencias: </a:t>
            </a:r>
            <a:r>
              <a:rPr lang="es-PE" sz="3600" i="1" dirty="0" smtClean="0">
                <a:cs typeface="Arial" pitchFamily="34" charset="0"/>
              </a:rPr>
              <a:t>http</a:t>
            </a:r>
            <a:r>
              <a:rPr lang="es-PE" sz="3600" i="1" dirty="0">
                <a:cs typeface="Arial" pitchFamily="34" charset="0"/>
              </a:rPr>
              <a:t>://codingdojo.org</a:t>
            </a:r>
            <a:r>
              <a:rPr lang="es-PE" sz="3600" i="1" dirty="0" smtClean="0">
                <a:cs typeface="Arial" pitchFamily="34" charset="0"/>
              </a:rPr>
              <a:t>/</a:t>
            </a:r>
          </a:p>
          <a:p>
            <a:pPr marL="0" indent="0" algn="ctr">
              <a:lnSpc>
                <a:spcPts val="4500"/>
              </a:lnSpc>
              <a:buSzPct val="150000"/>
              <a:buNone/>
            </a:pPr>
            <a:r>
              <a:rPr lang="es-PE" sz="3600" i="1" dirty="0"/>
              <a:t>http://12meses12katas.com/</a:t>
            </a:r>
            <a:endParaRPr lang="es-PE" sz="3600" i="1" dirty="0">
              <a:cs typeface="Arial" pitchFamily="34" charset="0"/>
            </a:endParaRPr>
          </a:p>
        </p:txBody>
      </p:sp>
    </p:spTree>
    <p:extLst>
      <p:ext uri="{BB962C8B-B14F-4D97-AF65-F5344CB8AC3E}">
        <p14:creationId xmlns:p14="http://schemas.microsoft.com/office/powerpoint/2010/main" val="618483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1633510"/>
            <a:ext cx="8229600" cy="1143000"/>
          </a:xfrm>
        </p:spPr>
        <p:txBody>
          <a:bodyPr/>
          <a:lstStyle/>
          <a:p>
            <a:r>
              <a:rPr lang="es-PE" dirty="0" smtClean="0">
                <a:solidFill>
                  <a:srgbClr val="00823B"/>
                </a:solidFill>
              </a:rPr>
              <a:t>¿Qué es Test </a:t>
            </a:r>
            <a:r>
              <a:rPr lang="es-PE" dirty="0" err="1" smtClean="0">
                <a:solidFill>
                  <a:srgbClr val="00823B"/>
                </a:solidFill>
              </a:rPr>
              <a:t>Driven</a:t>
            </a:r>
            <a:r>
              <a:rPr lang="es-PE" dirty="0" smtClean="0">
                <a:solidFill>
                  <a:srgbClr val="00823B"/>
                </a:solidFill>
              </a:rPr>
              <a:t> </a:t>
            </a:r>
            <a:r>
              <a:rPr lang="es-PE" dirty="0" err="1" smtClean="0">
                <a:solidFill>
                  <a:srgbClr val="00823B"/>
                </a:solidFill>
              </a:rPr>
              <a:t>Development</a:t>
            </a:r>
            <a:r>
              <a:rPr lang="es-PE" dirty="0" smtClean="0">
                <a:solidFill>
                  <a:srgbClr val="00823B"/>
                </a:solidFill>
              </a:rPr>
              <a:t>?</a:t>
            </a:r>
            <a:endParaRPr lang="es-PE" dirty="0">
              <a:solidFill>
                <a:srgbClr val="00823B"/>
              </a:solidFill>
            </a:endParaRPr>
          </a:p>
        </p:txBody>
      </p:sp>
      <p:sp>
        <p:nvSpPr>
          <p:cNvPr id="6" name="5 Marcador de contenido"/>
          <p:cNvSpPr txBox="1">
            <a:spLocks/>
          </p:cNvSpPr>
          <p:nvPr/>
        </p:nvSpPr>
        <p:spPr bwMode="auto">
          <a:xfrm>
            <a:off x="529208" y="2996952"/>
            <a:ext cx="7992888" cy="5040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«TDD es escribir las pruebas primero</a:t>
            </a:r>
          </a:p>
        </p:txBody>
      </p:sp>
      <p:sp>
        <p:nvSpPr>
          <p:cNvPr id="5" name="5 Marcador de contenido"/>
          <p:cNvSpPr txBox="1">
            <a:spLocks/>
          </p:cNvSpPr>
          <p:nvPr/>
        </p:nvSpPr>
        <p:spPr bwMode="auto">
          <a:xfrm>
            <a:off x="925252" y="3501009"/>
            <a:ext cx="7200800" cy="5040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y dejar que estas guíen o modifiquen el diseño»</a:t>
            </a:r>
          </a:p>
        </p:txBody>
      </p:sp>
    </p:spTree>
    <p:extLst>
      <p:ext uri="{BB962C8B-B14F-4D97-AF65-F5344CB8AC3E}">
        <p14:creationId xmlns:p14="http://schemas.microsoft.com/office/powerpoint/2010/main" val="346980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5"/>
                                        </p:tgtEl>
                                        <p:attrNameLst>
                                          <p:attrName>style.opacity</p:attrName>
                                        </p:attrNameLst>
                                      </p:cBhvr>
                                      <p:to>
                                        <p:strVal val="0.25"/>
                                      </p:to>
                                    </p:set>
                                    <p:animEffect filter="image" prLst="opacity: 0.25">
                                      <p:cBhvr rctx="IE">
                                        <p:cTn id="7" dur="indefinite"/>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grpId="0" nodeType="clickEffect">
                                  <p:stCondLst>
                                    <p:cond delay="0"/>
                                  </p:stCondLst>
                                  <p:childTnLst>
                                    <p:set>
                                      <p:cBhvr rctx="PPT">
                                        <p:cTn id="11" dur="indefinite"/>
                                        <p:tgtEl>
                                          <p:spTgt spid="6"/>
                                        </p:tgtEl>
                                        <p:attrNameLst>
                                          <p:attrName>style.opacity</p:attrName>
                                        </p:attrNameLst>
                                      </p:cBhvr>
                                      <p:to>
                                        <p:strVal val="0.25"/>
                                      </p:to>
                                    </p:set>
                                    <p:animEffect filter="image" prLst="opacity: 0.25">
                                      <p:cBhvr rctx="IE">
                                        <p:cTn id="12"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83459" y="260648"/>
            <a:ext cx="8229600" cy="1224136"/>
          </a:xfrm>
        </p:spPr>
        <p:txBody>
          <a:bodyPr/>
          <a:lstStyle/>
          <a:p>
            <a:r>
              <a:rPr lang="es-PE" dirty="0" smtClean="0">
                <a:solidFill>
                  <a:srgbClr val="00823B"/>
                </a:solidFill>
              </a:rPr>
              <a:t>IBM y Microsoft – Case of </a:t>
            </a:r>
            <a:r>
              <a:rPr lang="es-PE" dirty="0" err="1" smtClean="0">
                <a:solidFill>
                  <a:srgbClr val="00823B"/>
                </a:solidFill>
              </a:rPr>
              <a:t>Study</a:t>
            </a:r>
            <a:r>
              <a:rPr lang="es-PE" dirty="0" smtClean="0">
                <a:solidFill>
                  <a:srgbClr val="00823B"/>
                </a:solidFill>
              </a:rPr>
              <a:t> 1</a:t>
            </a:r>
            <a:endParaRPr lang="es-PE" dirty="0">
              <a:solidFill>
                <a:srgbClr val="00823B"/>
              </a:solidFill>
            </a:endParaRPr>
          </a:p>
        </p:txBody>
      </p:sp>
      <p:graphicFrame>
        <p:nvGraphicFramePr>
          <p:cNvPr id="7" name="3 Gráfico"/>
          <p:cNvGraphicFramePr>
            <a:graphicFrameLocks/>
          </p:cNvGraphicFramePr>
          <p:nvPr>
            <p:extLst/>
          </p:nvPr>
        </p:nvGraphicFramePr>
        <p:xfrm>
          <a:off x="179512" y="1556792"/>
          <a:ext cx="8784976" cy="4574455"/>
        </p:xfrm>
        <a:graphic>
          <a:graphicData uri="http://schemas.openxmlformats.org/drawingml/2006/chart">
            <c:chart xmlns:c="http://schemas.openxmlformats.org/drawingml/2006/chart" xmlns:r="http://schemas.openxmlformats.org/officeDocument/2006/relationships" r:id="rId3"/>
          </a:graphicData>
        </a:graphic>
      </p:graphicFrame>
      <p:sp>
        <p:nvSpPr>
          <p:cNvPr id="8" name="7 CuadroTexto"/>
          <p:cNvSpPr txBox="1"/>
          <p:nvPr/>
        </p:nvSpPr>
        <p:spPr>
          <a:xfrm>
            <a:off x="1537642" y="4941168"/>
            <a:ext cx="838948" cy="369332"/>
          </a:xfrm>
          <a:prstGeom prst="rect">
            <a:avLst/>
          </a:prstGeom>
          <a:noFill/>
        </p:spPr>
        <p:txBody>
          <a:bodyPr wrap="none" rtlCol="0">
            <a:spAutoFit/>
          </a:bodyPr>
          <a:lstStyle/>
          <a:p>
            <a:r>
              <a:rPr lang="es-PE" dirty="0" smtClean="0"/>
              <a:t>MS: VS</a:t>
            </a:r>
            <a:endParaRPr lang="es-PE" dirty="0"/>
          </a:p>
        </p:txBody>
      </p:sp>
      <p:sp>
        <p:nvSpPr>
          <p:cNvPr id="9" name="8 CuadroTexto"/>
          <p:cNvSpPr txBox="1"/>
          <p:nvPr/>
        </p:nvSpPr>
        <p:spPr>
          <a:xfrm>
            <a:off x="3365558" y="4941168"/>
            <a:ext cx="1055097" cy="369332"/>
          </a:xfrm>
          <a:prstGeom prst="rect">
            <a:avLst/>
          </a:prstGeom>
          <a:noFill/>
        </p:spPr>
        <p:txBody>
          <a:bodyPr wrap="none" rtlCol="0">
            <a:spAutoFit/>
          </a:bodyPr>
          <a:lstStyle/>
          <a:p>
            <a:r>
              <a:rPr lang="es-PE" dirty="0" smtClean="0"/>
              <a:t>MS: MSN</a:t>
            </a:r>
            <a:endParaRPr lang="es-PE" dirty="0"/>
          </a:p>
        </p:txBody>
      </p:sp>
      <p:sp>
        <p:nvSpPr>
          <p:cNvPr id="10" name="9 CuadroTexto"/>
          <p:cNvSpPr txBox="1"/>
          <p:nvPr/>
        </p:nvSpPr>
        <p:spPr>
          <a:xfrm>
            <a:off x="5148064" y="4941168"/>
            <a:ext cx="1478546" cy="369332"/>
          </a:xfrm>
          <a:prstGeom prst="rect">
            <a:avLst/>
          </a:prstGeom>
          <a:noFill/>
        </p:spPr>
        <p:txBody>
          <a:bodyPr wrap="none" rtlCol="0">
            <a:spAutoFit/>
          </a:bodyPr>
          <a:lstStyle/>
          <a:p>
            <a:r>
              <a:rPr lang="es-PE" dirty="0" smtClean="0"/>
              <a:t>MS: Windows</a:t>
            </a:r>
            <a:endParaRPr lang="es-PE" dirty="0"/>
          </a:p>
        </p:txBody>
      </p:sp>
      <p:sp>
        <p:nvSpPr>
          <p:cNvPr id="11" name="10 CuadroTexto"/>
          <p:cNvSpPr txBox="1"/>
          <p:nvPr/>
        </p:nvSpPr>
        <p:spPr>
          <a:xfrm>
            <a:off x="7164288" y="4941168"/>
            <a:ext cx="1339021" cy="369332"/>
          </a:xfrm>
          <a:prstGeom prst="rect">
            <a:avLst/>
          </a:prstGeom>
          <a:noFill/>
        </p:spPr>
        <p:txBody>
          <a:bodyPr wrap="none" rtlCol="0">
            <a:spAutoFit/>
          </a:bodyPr>
          <a:lstStyle/>
          <a:p>
            <a:r>
              <a:rPr lang="es-PE" dirty="0" smtClean="0"/>
              <a:t>IBM: Drivers</a:t>
            </a:r>
            <a:endParaRPr lang="es-PE" dirty="0"/>
          </a:p>
        </p:txBody>
      </p:sp>
    </p:spTree>
    <p:extLst>
      <p:ext uri="{BB962C8B-B14F-4D97-AF65-F5344CB8AC3E}">
        <p14:creationId xmlns:p14="http://schemas.microsoft.com/office/powerpoint/2010/main" val="25088439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987691832"/>
              </p:ext>
            </p:extLst>
          </p:nvPr>
        </p:nvGraphicFramePr>
        <p:xfrm>
          <a:off x="457200" y="1484784"/>
          <a:ext cx="8229600" cy="3464560"/>
        </p:xfrm>
        <a:graphic>
          <a:graphicData uri="http://schemas.openxmlformats.org/drawingml/2006/table">
            <a:tbl>
              <a:tblPr firstRow="1" lastRow="1" bandRow="1">
                <a:tableStyleId>{7DF18680-E054-41AD-8BC1-D1AEF772440D}</a:tableStyleId>
              </a:tblPr>
              <a:tblGrid>
                <a:gridCol w="2818656"/>
                <a:gridCol w="2667744"/>
                <a:gridCol w="2743200"/>
              </a:tblGrid>
              <a:tr h="370840">
                <a:tc>
                  <a:txBody>
                    <a:bodyPr/>
                    <a:lstStyle/>
                    <a:p>
                      <a:pPr algn="ctr"/>
                      <a:r>
                        <a:rPr lang="es-PE" sz="2000" dirty="0" err="1" smtClean="0"/>
                        <a:t>Stage</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without</a:t>
                      </a:r>
                      <a:r>
                        <a:rPr lang="es-PE" sz="2000" dirty="0" smtClean="0"/>
                        <a:t> </a:t>
                      </a:r>
                      <a:r>
                        <a:rPr lang="es-PE" sz="2000" dirty="0" err="1" smtClean="0"/>
                        <a:t>tests</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a:t>
                      </a:r>
                      <a:r>
                        <a:rPr lang="es-PE" sz="2000" dirty="0" smtClean="0"/>
                        <a:t> </a:t>
                      </a:r>
                      <a:r>
                        <a:rPr lang="es-PE" sz="2000" dirty="0" err="1" smtClean="0"/>
                        <a:t>tests</a:t>
                      </a:r>
                      <a:endParaRPr lang="es-PE" sz="2000" dirty="0"/>
                    </a:p>
                  </a:txBody>
                  <a:tcPr>
                    <a:solidFill>
                      <a:schemeClr val="accent1">
                        <a:lumMod val="50000"/>
                      </a:schemeClr>
                    </a:solidFill>
                  </a:tcPr>
                </a:tc>
              </a:tr>
              <a:tr h="370840">
                <a:tc>
                  <a:txBody>
                    <a:bodyPr/>
                    <a:lstStyle/>
                    <a:p>
                      <a:r>
                        <a:rPr lang="es-PE" sz="1800" dirty="0" err="1" smtClean="0"/>
                        <a:t>Implementation</a:t>
                      </a:r>
                      <a:r>
                        <a:rPr lang="es-PE" sz="1800" dirty="0" smtClean="0"/>
                        <a:t> (</a:t>
                      </a:r>
                      <a:r>
                        <a:rPr lang="es-PE" sz="1800" dirty="0" err="1" smtClean="0"/>
                        <a:t>Coding</a:t>
                      </a:r>
                      <a:r>
                        <a:rPr lang="es-PE" sz="1800" dirty="0" smtClean="0"/>
                        <a:t>)</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14 </a:t>
                      </a:r>
                      <a:r>
                        <a:rPr lang="es-PE" sz="1800" dirty="0" err="1" smtClean="0"/>
                        <a:t>days</a:t>
                      </a:r>
                      <a:endParaRPr lang="es-PE" sz="1800" dirty="0"/>
                    </a:p>
                  </a:txBody>
                  <a:tcPr/>
                </a:tc>
              </a:tr>
              <a:tr h="370840">
                <a:tc>
                  <a:txBody>
                    <a:bodyPr/>
                    <a:lstStyle/>
                    <a:p>
                      <a:r>
                        <a:rPr lang="es-PE" sz="1800" dirty="0" smtClean="0"/>
                        <a:t>Integration</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2 </a:t>
                      </a:r>
                      <a:r>
                        <a:rPr lang="es-PE" sz="1800" dirty="0" err="1" smtClean="0"/>
                        <a:t>days</a:t>
                      </a:r>
                      <a:endParaRPr lang="es-PE" sz="1800" dirty="0"/>
                    </a:p>
                  </a:txBody>
                  <a:tcPr/>
                </a:tc>
              </a:tr>
              <a:tr h="370840">
                <a:tc>
                  <a:txBody>
                    <a:bodyPr/>
                    <a:lstStyle/>
                    <a:p>
                      <a:r>
                        <a:rPr lang="es-PE" sz="1800" dirty="0" err="1" smtClean="0"/>
                        <a:t>Testing</a:t>
                      </a:r>
                      <a:r>
                        <a:rPr lang="es-PE" sz="1800" dirty="0" smtClean="0"/>
                        <a:t> and bug </a:t>
                      </a:r>
                      <a:r>
                        <a:rPr lang="es-PE" sz="1800" dirty="0" err="1" smtClean="0"/>
                        <a:t>fixing</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3 days </a:t>
                      </a:r>
                    </a:p>
                    <a:p>
                      <a:r>
                        <a:rPr lang="en-US" sz="1600" i="1" dirty="0" smtClean="0"/>
                        <a:t>Testing, 3 days </a:t>
                      </a:r>
                    </a:p>
                    <a:p>
                      <a:r>
                        <a:rPr lang="en-US" sz="1600" i="1" dirty="0" smtClean="0"/>
                        <a:t>Fixing, 2 days </a:t>
                      </a:r>
                    </a:p>
                    <a:p>
                      <a:r>
                        <a:rPr lang="en-US" sz="1600" i="1" dirty="0" smtClean="0"/>
                        <a:t>Testing, 1 day</a:t>
                      </a:r>
                    </a:p>
                    <a:p>
                      <a:r>
                        <a:rPr lang="en-US" sz="1800" dirty="0" smtClean="0"/>
                        <a:t>Total: 12 days</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1 day</a:t>
                      </a:r>
                    </a:p>
                    <a:p>
                      <a:r>
                        <a:rPr lang="en-US" sz="1600" i="1" dirty="0" smtClean="0"/>
                        <a:t>Testing, 1 day</a:t>
                      </a:r>
                    </a:p>
                    <a:p>
                      <a:r>
                        <a:rPr lang="en-US" sz="1600" i="1" dirty="0" smtClean="0"/>
                        <a:t>Fixing, 1 day</a:t>
                      </a:r>
                    </a:p>
                    <a:p>
                      <a:r>
                        <a:rPr lang="en-US" sz="1600" i="1" dirty="0" smtClean="0"/>
                        <a:t>Testing, 1 day</a:t>
                      </a:r>
                    </a:p>
                    <a:p>
                      <a:r>
                        <a:rPr lang="en-US" sz="1800" dirty="0" smtClean="0"/>
                        <a:t>Total: 8 days</a:t>
                      </a:r>
                      <a:endParaRPr lang="es-PE" sz="1800" dirty="0"/>
                    </a:p>
                  </a:txBody>
                  <a:tcPr>
                    <a:lnB w="381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s-PE" sz="1800" b="1" kern="1200" dirty="0" smtClean="0">
                          <a:solidFill>
                            <a:schemeClr val="lt1"/>
                          </a:solidFill>
                          <a:latin typeface="+mn-lt"/>
                          <a:ea typeface="+mn-ea"/>
                          <a:cs typeface="+mn-cs"/>
                        </a:rPr>
                        <a:t>Total </a:t>
                      </a:r>
                      <a:r>
                        <a:rPr lang="es-PE" sz="1800" b="1" kern="1200" dirty="0" err="1" smtClean="0">
                          <a:solidFill>
                            <a:schemeClr val="lt1"/>
                          </a:solidFill>
                          <a:latin typeface="+mn-lt"/>
                          <a:ea typeface="+mn-ea"/>
                          <a:cs typeface="+mn-cs"/>
                        </a:rPr>
                        <a:t>Release</a:t>
                      </a:r>
                      <a:r>
                        <a:rPr lang="es-PE" sz="1800" b="1" kern="1200" dirty="0" smtClean="0">
                          <a:solidFill>
                            <a:schemeClr val="lt1"/>
                          </a:solidFill>
                          <a:latin typeface="+mn-lt"/>
                          <a:ea typeface="+mn-ea"/>
                          <a:cs typeface="+mn-cs"/>
                        </a:rPr>
                        <a:t> Time</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26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24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r>
              <a:tr h="370840">
                <a:tc>
                  <a:txBody>
                    <a:bodyPr/>
                    <a:lstStyle/>
                    <a:p>
                      <a:r>
                        <a:rPr lang="es-PE" sz="1800" dirty="0" smtClean="0"/>
                        <a:t>Bugs </a:t>
                      </a:r>
                      <a:r>
                        <a:rPr lang="es-PE" sz="1800" dirty="0" err="1" smtClean="0"/>
                        <a:t>found</a:t>
                      </a:r>
                      <a:r>
                        <a:rPr lang="es-PE" sz="1800" dirty="0" smtClean="0"/>
                        <a:t> in</a:t>
                      </a:r>
                      <a:r>
                        <a:rPr lang="es-PE" sz="1800" baseline="0" dirty="0" smtClean="0"/>
                        <a:t> </a:t>
                      </a:r>
                      <a:r>
                        <a:rPr lang="es-PE" sz="1800" baseline="0" dirty="0" err="1" smtClean="0"/>
                        <a:t>production</a:t>
                      </a:r>
                      <a:endParaRPr lang="es-PE" sz="1800" dirty="0"/>
                    </a:p>
                  </a:txBody>
                  <a:tcPr>
                    <a:solidFill>
                      <a:schemeClr val="accent1"/>
                    </a:solidFill>
                  </a:tcPr>
                </a:tc>
                <a:tc>
                  <a:txBody>
                    <a:bodyPr/>
                    <a:lstStyle/>
                    <a:p>
                      <a:r>
                        <a:rPr lang="es-PE" sz="1800" dirty="0" smtClean="0"/>
                        <a:t>71</a:t>
                      </a:r>
                      <a:endParaRPr lang="es-PE" sz="1800" dirty="0"/>
                    </a:p>
                  </a:txBody>
                  <a:tcPr>
                    <a:solidFill>
                      <a:schemeClr val="accent1"/>
                    </a:solidFill>
                  </a:tcPr>
                </a:tc>
                <a:tc>
                  <a:txBody>
                    <a:bodyPr/>
                    <a:lstStyle/>
                    <a:p>
                      <a:r>
                        <a:rPr lang="es-PE" sz="1800" dirty="0" smtClean="0"/>
                        <a:t>11</a:t>
                      </a:r>
                      <a:endParaRPr lang="es-PE" sz="1800" dirty="0"/>
                    </a:p>
                  </a:txBody>
                  <a:tcPr>
                    <a:solidFill>
                      <a:schemeClr val="accent1"/>
                    </a:solidFill>
                  </a:tcPr>
                </a:tc>
              </a:tr>
            </a:tbl>
          </a:graphicData>
        </a:graphic>
      </p:graphicFrame>
      <p:sp>
        <p:nvSpPr>
          <p:cNvPr id="5" name="4 Rectángulo"/>
          <p:cNvSpPr/>
          <p:nvPr/>
        </p:nvSpPr>
        <p:spPr>
          <a:xfrm>
            <a:off x="395536" y="5117167"/>
            <a:ext cx="8208912" cy="1200329"/>
          </a:xfrm>
          <a:prstGeom prst="rect">
            <a:avLst/>
          </a:prstGeom>
        </p:spPr>
        <p:txBody>
          <a:bodyPr wrap="square">
            <a:spAutoFit/>
          </a:bodyPr>
          <a:lstStyle/>
          <a:p>
            <a:pPr algn="ctr"/>
            <a:r>
              <a:rPr lang="es-PE" sz="2400" dirty="0" smtClean="0"/>
              <a:t>Se puede duplicar el tiempo que toma programar alguna funcionalidad pero el tiempo total de desarrollo del producto se ve reducido.</a:t>
            </a:r>
            <a:endParaRPr lang="es-PE" sz="2400" dirty="0"/>
          </a:p>
        </p:txBody>
      </p:sp>
      <p:sp>
        <p:nvSpPr>
          <p:cNvPr id="6" name="2 Título"/>
          <p:cNvSpPr>
            <a:spLocks noGrp="1"/>
          </p:cNvSpPr>
          <p:nvPr>
            <p:ph type="title"/>
          </p:nvPr>
        </p:nvSpPr>
        <p:spPr>
          <a:xfrm>
            <a:off x="483459" y="260648"/>
            <a:ext cx="8229600" cy="936104"/>
          </a:xfrm>
        </p:spPr>
        <p:txBody>
          <a:bodyPr/>
          <a:lstStyle/>
          <a:p>
            <a:r>
              <a:rPr lang="es-PE" dirty="0" smtClean="0">
                <a:solidFill>
                  <a:srgbClr val="00823B"/>
                </a:solidFill>
              </a:rPr>
              <a:t>Case </a:t>
            </a:r>
            <a:r>
              <a:rPr lang="es-PE" dirty="0" err="1" smtClean="0">
                <a:solidFill>
                  <a:srgbClr val="00823B"/>
                </a:solidFill>
              </a:rPr>
              <a:t>Study</a:t>
            </a:r>
            <a:r>
              <a:rPr lang="es-PE" dirty="0" smtClean="0">
                <a:solidFill>
                  <a:srgbClr val="00823B"/>
                </a:solidFill>
              </a:rPr>
              <a:t> 2</a:t>
            </a:r>
            <a:endParaRPr lang="es-PE" dirty="0">
              <a:solidFill>
                <a:srgbClr val="00823B"/>
              </a:solidFill>
            </a:endParaRPr>
          </a:p>
        </p:txBody>
      </p:sp>
    </p:spTree>
    <p:extLst>
      <p:ext uri="{BB962C8B-B14F-4D97-AF65-F5344CB8AC3E}">
        <p14:creationId xmlns:p14="http://schemas.microsoft.com/office/powerpoint/2010/main" val="12526783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smtClean="0">
                <a:solidFill>
                  <a:srgbClr val="FF0000"/>
                </a:solidFill>
              </a:rPr>
              <a:t>Test </a:t>
            </a:r>
            <a:r>
              <a:rPr lang="es-PE" dirty="0" err="1" smtClean="0">
                <a:solidFill>
                  <a:srgbClr val="FF0000"/>
                </a:solidFill>
              </a:rPr>
              <a:t>Driven</a:t>
            </a:r>
            <a:r>
              <a:rPr lang="es-PE" dirty="0" smtClean="0">
                <a:solidFill>
                  <a:srgbClr val="FF0000"/>
                </a:solidFill>
              </a:rPr>
              <a:t> </a:t>
            </a:r>
            <a:r>
              <a:rPr lang="es-PE" dirty="0" err="1" smtClean="0">
                <a:solidFill>
                  <a:srgbClr val="FF0000"/>
                </a:solidFill>
              </a:rPr>
              <a:t>GUIs</a:t>
            </a:r>
            <a:endParaRPr lang="es-PE" sz="3200" dirty="0">
              <a:solidFill>
                <a:srgbClr val="FF0000"/>
              </a:solidFill>
            </a:endParaRPr>
          </a:p>
        </p:txBody>
      </p:sp>
      <p:sp>
        <p:nvSpPr>
          <p:cNvPr id="4" name="5 Marcador de contenido"/>
          <p:cNvSpPr txBox="1">
            <a:spLocks/>
          </p:cNvSpPr>
          <p:nvPr/>
        </p:nvSpPr>
        <p:spPr bwMode="auto">
          <a:xfrm>
            <a:off x="555231" y="1916832"/>
            <a:ext cx="8177554" cy="1008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El código que reside en la interfaz gráfica </a:t>
            </a:r>
            <a:br>
              <a:rPr lang="es-PE" sz="2800" dirty="0" smtClean="0"/>
            </a:br>
            <a:r>
              <a:rPr lang="es-PE" sz="2800" dirty="0" smtClean="0"/>
              <a:t>es MUY DIFICIL DE PROBAR.</a:t>
            </a:r>
          </a:p>
        </p:txBody>
      </p:sp>
      <p:sp>
        <p:nvSpPr>
          <p:cNvPr id="5" name="4 Rectángulo"/>
          <p:cNvSpPr/>
          <p:nvPr/>
        </p:nvSpPr>
        <p:spPr>
          <a:xfrm>
            <a:off x="395536" y="12074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El Problema</a:t>
            </a:r>
            <a:endParaRPr lang="es-PE" sz="2800" b="1" dirty="0">
              <a:solidFill>
                <a:srgbClr val="FFC000"/>
              </a:solidFill>
              <a:cs typeface="Arial" pitchFamily="34" charset="0"/>
            </a:endParaRPr>
          </a:p>
        </p:txBody>
      </p:sp>
      <p:sp>
        <p:nvSpPr>
          <p:cNvPr id="6" name="5 Rectángulo"/>
          <p:cNvSpPr/>
          <p:nvPr/>
        </p:nvSpPr>
        <p:spPr>
          <a:xfrm>
            <a:off x="395536" y="3241135"/>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La Solución</a:t>
            </a:r>
            <a:endParaRPr lang="es-PE" sz="2800" b="1" dirty="0">
              <a:solidFill>
                <a:srgbClr val="FFC000"/>
              </a:solidFill>
              <a:cs typeface="Arial" pitchFamily="34" charset="0"/>
            </a:endParaRPr>
          </a:p>
        </p:txBody>
      </p:sp>
      <p:sp>
        <p:nvSpPr>
          <p:cNvPr id="7" name="5 Marcador de contenido"/>
          <p:cNvSpPr txBox="1">
            <a:spLocks/>
          </p:cNvSpPr>
          <p:nvPr/>
        </p:nvSpPr>
        <p:spPr bwMode="auto">
          <a:xfrm>
            <a:off x="552840" y="4005063"/>
            <a:ext cx="8177554" cy="14401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Aislar la GUI de tal manera que quede reducida a un mapeo trivial entre los controles de la vista y el </a:t>
            </a:r>
            <a:r>
              <a:rPr lang="es-PE" sz="2800" dirty="0" err="1" smtClean="0"/>
              <a:t>ViewModel</a:t>
            </a:r>
            <a:r>
              <a:rPr lang="es-PE" sz="2800" dirty="0" smtClean="0"/>
              <a:t>.</a:t>
            </a:r>
          </a:p>
        </p:txBody>
      </p:sp>
    </p:spTree>
    <p:extLst>
      <p:ext uri="{BB962C8B-B14F-4D97-AF65-F5344CB8AC3E}">
        <p14:creationId xmlns:p14="http://schemas.microsoft.com/office/powerpoint/2010/main" val="2145840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Presentation</a:t>
            </a:r>
            <a:r>
              <a:rPr lang="es-PE" dirty="0" smtClean="0">
                <a:solidFill>
                  <a:srgbClr val="FF0000"/>
                </a:solidFill>
              </a:rPr>
              <a:t> </a:t>
            </a:r>
            <a:r>
              <a:rPr lang="es-PE" dirty="0" err="1" smtClean="0">
                <a:solidFill>
                  <a:srgbClr val="FF0000"/>
                </a:solidFill>
              </a:rPr>
              <a:t>Design</a:t>
            </a:r>
            <a:r>
              <a:rPr lang="es-PE" dirty="0" smtClean="0">
                <a:solidFill>
                  <a:srgbClr val="FF0000"/>
                </a:solidFill>
              </a:rPr>
              <a:t> </a:t>
            </a:r>
            <a:r>
              <a:rPr lang="es-PE" dirty="0" err="1" smtClean="0">
                <a:solidFill>
                  <a:srgbClr val="FF0000"/>
                </a:solidFill>
              </a:rPr>
              <a:t>Patterns</a:t>
            </a:r>
            <a:endParaRPr lang="es-PE" sz="3200" dirty="0">
              <a:solidFill>
                <a:srgbClr val="FF0000"/>
              </a:solidFill>
            </a:endParaRPr>
          </a:p>
        </p:txBody>
      </p:sp>
      <p:grpSp>
        <p:nvGrpSpPr>
          <p:cNvPr id="8" name="7 Grupo"/>
          <p:cNvGrpSpPr/>
          <p:nvPr/>
        </p:nvGrpSpPr>
        <p:grpSpPr>
          <a:xfrm>
            <a:off x="389468" y="3816750"/>
            <a:ext cx="8365065" cy="2352075"/>
            <a:chOff x="511842" y="3861048"/>
            <a:chExt cx="8365065" cy="2352075"/>
          </a:xfrm>
        </p:grpSpPr>
        <p:grpSp>
          <p:nvGrpSpPr>
            <p:cNvPr id="9" name="8 Grupo"/>
            <p:cNvGrpSpPr/>
            <p:nvPr/>
          </p:nvGrpSpPr>
          <p:grpSpPr>
            <a:xfrm>
              <a:off x="511842" y="3861048"/>
              <a:ext cx="3960000" cy="2352075"/>
              <a:chOff x="2759393" y="1034534"/>
              <a:chExt cx="3960000" cy="2352075"/>
            </a:xfrm>
          </p:grpSpPr>
          <p:sp>
            <p:nvSpPr>
              <p:cNvPr id="20" name="19 Rectángulo"/>
              <p:cNvSpPr/>
              <p:nvPr/>
            </p:nvSpPr>
            <p:spPr>
              <a:xfrm>
                <a:off x="2759393" y="1034534"/>
                <a:ext cx="3960000" cy="2352075"/>
              </a:xfrm>
              <a:prstGeom prst="rect">
                <a:avLst/>
              </a:prstGeom>
              <a:solidFill>
                <a:schemeClr val="accent1">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endParaRPr lang="es-PE" sz="2400" kern="1200" dirty="0"/>
              </a:p>
            </p:txBody>
          </p:sp>
          <p:sp>
            <p:nvSpPr>
              <p:cNvPr id="21" name="20 Rectángulo"/>
              <p:cNvSpPr/>
              <p:nvPr/>
            </p:nvSpPr>
            <p:spPr>
              <a:xfrm>
                <a:off x="4906870" y="2377456"/>
                <a:ext cx="1707442" cy="504000"/>
              </a:xfrm>
              <a:prstGeom prst="rect">
                <a:avLst/>
              </a:prstGeom>
              <a:solidFill>
                <a:schemeClr val="accent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Model</a:t>
                </a:r>
                <a:endParaRPr lang="es-PE" sz="2400" kern="1200" dirty="0"/>
              </a:p>
            </p:txBody>
          </p:sp>
          <p:sp>
            <p:nvSpPr>
              <p:cNvPr id="22" name="21 Rectángulo"/>
              <p:cNvSpPr/>
              <p:nvPr/>
            </p:nvSpPr>
            <p:spPr>
              <a:xfrm>
                <a:off x="4896495" y="1175792"/>
                <a:ext cx="1717817" cy="504000"/>
              </a:xfrm>
              <a:prstGeom prst="rect">
                <a:avLst/>
              </a:prstGeom>
              <a:solidFill>
                <a:schemeClr val="accent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Presenter</a:t>
                </a:r>
                <a:endParaRPr lang="es-PE" sz="2400" kern="1200" dirty="0"/>
              </a:p>
            </p:txBody>
          </p:sp>
          <p:sp>
            <p:nvSpPr>
              <p:cNvPr id="23" name="22 Rectángulo"/>
              <p:cNvSpPr/>
              <p:nvPr/>
            </p:nvSpPr>
            <p:spPr>
              <a:xfrm>
                <a:off x="2867446" y="1175793"/>
                <a:ext cx="1224000" cy="504000"/>
              </a:xfrm>
              <a:prstGeom prst="rect">
                <a:avLst/>
              </a:prstGeom>
              <a:solidFill>
                <a:schemeClr val="accent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smtClean="0"/>
                  <a:t>View</a:t>
                </a:r>
                <a:endParaRPr lang="es-PE" sz="2400" kern="1200" dirty="0"/>
              </a:p>
            </p:txBody>
          </p:sp>
          <p:cxnSp>
            <p:nvCxnSpPr>
              <p:cNvPr id="24" name="23 Conector recto de flecha"/>
              <p:cNvCxnSpPr/>
              <p:nvPr/>
            </p:nvCxnSpPr>
            <p:spPr>
              <a:xfrm>
                <a:off x="4490493" y="1296470"/>
                <a:ext cx="416377" cy="0"/>
              </a:xfrm>
              <a:prstGeom prst="straightConnector1">
                <a:avLst/>
              </a:prstGeom>
              <a:ln w="50800">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a:off x="4091446" y="1533837"/>
                <a:ext cx="805048" cy="0"/>
              </a:xfrm>
              <a:prstGeom prst="straightConnector1">
                <a:avLst/>
              </a:prstGeom>
              <a:ln w="5080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a:off x="5904606" y="1679792"/>
                <a:ext cx="0" cy="697664"/>
              </a:xfrm>
              <a:prstGeom prst="straightConnector1">
                <a:avLst/>
              </a:prstGeom>
              <a:ln w="5080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27 CuadroTexto"/>
              <p:cNvSpPr txBox="1"/>
              <p:nvPr/>
            </p:nvSpPr>
            <p:spPr>
              <a:xfrm>
                <a:off x="3044231" y="2896368"/>
                <a:ext cx="2962734" cy="461665"/>
              </a:xfrm>
              <a:prstGeom prst="rect">
                <a:avLst/>
              </a:prstGeom>
              <a:noFill/>
            </p:spPr>
            <p:txBody>
              <a:bodyPr wrap="none" rtlCol="0">
                <a:spAutoFit/>
              </a:bodyPr>
              <a:lstStyle/>
              <a:p>
                <a:pPr algn="ctr"/>
                <a:r>
                  <a:rPr lang="es-PE" sz="2400" dirty="0" smtClean="0">
                    <a:solidFill>
                      <a:srgbClr val="141414"/>
                    </a:solidFill>
                    <a:latin typeface="Arial" pitchFamily="34" charset="0"/>
                    <a:cs typeface="Arial" pitchFamily="34" charset="0"/>
                  </a:rPr>
                  <a:t>MVP (</a:t>
                </a:r>
                <a:r>
                  <a:rPr lang="es-PE" sz="2400" dirty="0" err="1" smtClean="0">
                    <a:solidFill>
                      <a:srgbClr val="141414"/>
                    </a:solidFill>
                    <a:latin typeface="Arial" pitchFamily="34" charset="0"/>
                    <a:cs typeface="Arial" pitchFamily="34" charset="0"/>
                  </a:rPr>
                  <a:t>Passive</a:t>
                </a:r>
                <a:r>
                  <a:rPr lang="es-PE" sz="2400" dirty="0" smtClean="0">
                    <a:solidFill>
                      <a:srgbClr val="141414"/>
                    </a:solidFill>
                    <a:latin typeface="Arial" pitchFamily="34" charset="0"/>
                    <a:cs typeface="Arial" pitchFamily="34" charset="0"/>
                  </a:rPr>
                  <a:t> View)</a:t>
                </a:r>
                <a:endParaRPr lang="es-PE" sz="2400" dirty="0">
                  <a:solidFill>
                    <a:srgbClr val="141414"/>
                  </a:solidFill>
                  <a:latin typeface="Arial" pitchFamily="34" charset="0"/>
                  <a:cs typeface="Arial" pitchFamily="34" charset="0"/>
                </a:endParaRPr>
              </a:p>
            </p:txBody>
          </p:sp>
        </p:grpSp>
        <p:grpSp>
          <p:nvGrpSpPr>
            <p:cNvPr id="10" name="9 Grupo"/>
            <p:cNvGrpSpPr/>
            <p:nvPr/>
          </p:nvGrpSpPr>
          <p:grpSpPr>
            <a:xfrm>
              <a:off x="4788024" y="3861048"/>
              <a:ext cx="4088883" cy="2352075"/>
              <a:chOff x="2645149" y="1034534"/>
              <a:chExt cx="4088883" cy="2352075"/>
            </a:xfrm>
          </p:grpSpPr>
          <p:sp>
            <p:nvSpPr>
              <p:cNvPr id="11" name="10 Rectángulo"/>
              <p:cNvSpPr/>
              <p:nvPr/>
            </p:nvSpPr>
            <p:spPr>
              <a:xfrm>
                <a:off x="2645149" y="1034534"/>
                <a:ext cx="4088883" cy="2352075"/>
              </a:xfrm>
              <a:prstGeom prst="rect">
                <a:avLst/>
              </a:prstGeom>
              <a:solidFill>
                <a:srgbClr val="92D050"/>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endParaRPr lang="es-PE" sz="2400" kern="1200" dirty="0"/>
              </a:p>
            </p:txBody>
          </p:sp>
          <p:sp>
            <p:nvSpPr>
              <p:cNvPr id="12" name="11 Rectángulo"/>
              <p:cNvSpPr/>
              <p:nvPr/>
            </p:nvSpPr>
            <p:spPr>
              <a:xfrm>
                <a:off x="4739398" y="2377456"/>
                <a:ext cx="1874914" cy="504000"/>
              </a:xfrm>
              <a:prstGeom prst="rect">
                <a:avLst/>
              </a:prstGeom>
              <a:solidFill>
                <a:schemeClr val="accent3">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Model</a:t>
                </a:r>
                <a:endParaRPr lang="es-PE" sz="2400" kern="1200" dirty="0"/>
              </a:p>
            </p:txBody>
          </p:sp>
          <p:sp>
            <p:nvSpPr>
              <p:cNvPr id="13" name="12 Rectángulo"/>
              <p:cNvSpPr/>
              <p:nvPr/>
            </p:nvSpPr>
            <p:spPr>
              <a:xfrm>
                <a:off x="4742312" y="1175792"/>
                <a:ext cx="1872000" cy="504000"/>
              </a:xfrm>
              <a:prstGeom prst="rect">
                <a:avLst/>
              </a:prstGeom>
              <a:solidFill>
                <a:schemeClr val="accent3">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ViewModel</a:t>
                </a:r>
                <a:endParaRPr lang="es-PE" sz="2400" kern="1200" dirty="0"/>
              </a:p>
            </p:txBody>
          </p:sp>
          <p:sp>
            <p:nvSpPr>
              <p:cNvPr id="14" name="13 Rectángulo"/>
              <p:cNvSpPr/>
              <p:nvPr/>
            </p:nvSpPr>
            <p:spPr>
              <a:xfrm>
                <a:off x="2755117" y="1175793"/>
                <a:ext cx="1218215" cy="504000"/>
              </a:xfrm>
              <a:prstGeom prst="rect">
                <a:avLst/>
              </a:prstGeom>
              <a:solidFill>
                <a:schemeClr val="accent3">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smtClean="0"/>
                  <a:t>View</a:t>
                </a:r>
                <a:endParaRPr lang="es-PE" sz="2400" kern="1200" dirty="0"/>
              </a:p>
            </p:txBody>
          </p:sp>
          <p:cxnSp>
            <p:nvCxnSpPr>
              <p:cNvPr id="15" name="14 Conector recto de flecha"/>
              <p:cNvCxnSpPr/>
              <p:nvPr/>
            </p:nvCxnSpPr>
            <p:spPr>
              <a:xfrm>
                <a:off x="3965398" y="1296470"/>
                <a:ext cx="774000" cy="0"/>
              </a:xfrm>
              <a:prstGeom prst="straightConnector1">
                <a:avLst/>
              </a:prstGeom>
              <a:ln w="50800">
                <a:solidFill>
                  <a:schemeClr val="accent3">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a:off x="3965398" y="1533837"/>
                <a:ext cx="793001" cy="0"/>
              </a:xfrm>
              <a:prstGeom prst="straightConnector1">
                <a:avLst/>
              </a:prstGeom>
              <a:ln w="50800">
                <a:solidFill>
                  <a:schemeClr val="accent3">
                    <a:lumMod val="7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5904606" y="1679792"/>
                <a:ext cx="0" cy="697664"/>
              </a:xfrm>
              <a:prstGeom prst="straightConnector1">
                <a:avLst/>
              </a:prstGeom>
              <a:ln w="50800">
                <a:solidFill>
                  <a:schemeClr val="accent3">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a:off x="5616574" y="1679793"/>
                <a:ext cx="0" cy="697663"/>
              </a:xfrm>
              <a:prstGeom prst="straightConnector1">
                <a:avLst/>
              </a:prstGeom>
              <a:ln w="50800">
                <a:solidFill>
                  <a:schemeClr val="accent3">
                    <a:lumMod val="75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18 CuadroTexto"/>
              <p:cNvSpPr txBox="1"/>
              <p:nvPr/>
            </p:nvSpPr>
            <p:spPr>
              <a:xfrm>
                <a:off x="3197419" y="2896368"/>
                <a:ext cx="2984343" cy="461665"/>
              </a:xfrm>
              <a:prstGeom prst="rect">
                <a:avLst/>
              </a:prstGeom>
              <a:noFill/>
            </p:spPr>
            <p:txBody>
              <a:bodyPr wrap="none" rtlCol="0">
                <a:spAutoFit/>
              </a:bodyPr>
              <a:lstStyle/>
              <a:p>
                <a:pPr algn="ctr"/>
                <a:r>
                  <a:rPr lang="es-PE" sz="2400" dirty="0" smtClean="0">
                    <a:solidFill>
                      <a:srgbClr val="141414"/>
                    </a:solidFill>
                    <a:latin typeface="Arial" pitchFamily="34" charset="0"/>
                    <a:cs typeface="Arial" pitchFamily="34" charset="0"/>
                  </a:rPr>
                  <a:t>MVVM (Active View)</a:t>
                </a:r>
                <a:endParaRPr lang="es-PE" sz="2400" dirty="0">
                  <a:solidFill>
                    <a:srgbClr val="141414"/>
                  </a:solidFill>
                  <a:latin typeface="Arial" pitchFamily="34" charset="0"/>
                  <a:cs typeface="Arial" pitchFamily="34" charset="0"/>
                </a:endParaRPr>
              </a:p>
            </p:txBody>
          </p:sp>
        </p:grpSp>
      </p:grpSp>
      <p:grpSp>
        <p:nvGrpSpPr>
          <p:cNvPr id="29" name="28 Grupo"/>
          <p:cNvGrpSpPr/>
          <p:nvPr/>
        </p:nvGrpSpPr>
        <p:grpSpPr>
          <a:xfrm>
            <a:off x="2475913" y="1196752"/>
            <a:ext cx="4192174" cy="2352075"/>
            <a:chOff x="4925562" y="1196752"/>
            <a:chExt cx="4192174" cy="2352075"/>
          </a:xfrm>
        </p:grpSpPr>
        <p:grpSp>
          <p:nvGrpSpPr>
            <p:cNvPr id="30" name="29 Grupo"/>
            <p:cNvGrpSpPr/>
            <p:nvPr/>
          </p:nvGrpSpPr>
          <p:grpSpPr>
            <a:xfrm>
              <a:off x="4925562" y="1196752"/>
              <a:ext cx="4192174" cy="2352075"/>
              <a:chOff x="2593504" y="1034534"/>
              <a:chExt cx="4192174" cy="2352075"/>
            </a:xfrm>
          </p:grpSpPr>
          <p:sp>
            <p:nvSpPr>
              <p:cNvPr id="33" name="32 Rectángulo"/>
              <p:cNvSpPr/>
              <p:nvPr/>
            </p:nvSpPr>
            <p:spPr>
              <a:xfrm>
                <a:off x="2593505" y="1034534"/>
                <a:ext cx="4140528" cy="2352075"/>
              </a:xfrm>
              <a:prstGeom prst="rect">
                <a:avLst/>
              </a:prstGeom>
              <a:solidFill>
                <a:schemeClr val="accent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endParaRPr lang="es-PE" sz="2400" kern="1200" dirty="0"/>
              </a:p>
            </p:txBody>
          </p:sp>
          <p:sp>
            <p:nvSpPr>
              <p:cNvPr id="34" name="33 Rectángulo"/>
              <p:cNvSpPr/>
              <p:nvPr/>
            </p:nvSpPr>
            <p:spPr>
              <a:xfrm>
                <a:off x="4758399" y="2377456"/>
                <a:ext cx="1855913" cy="504000"/>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Model</a:t>
                </a:r>
                <a:endParaRPr lang="es-PE" sz="2400" kern="1200" dirty="0"/>
              </a:p>
            </p:txBody>
          </p:sp>
          <p:sp>
            <p:nvSpPr>
              <p:cNvPr id="35" name="34 Rectángulo"/>
              <p:cNvSpPr/>
              <p:nvPr/>
            </p:nvSpPr>
            <p:spPr>
              <a:xfrm>
                <a:off x="4742312" y="1175792"/>
                <a:ext cx="1872000" cy="504000"/>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Controller</a:t>
                </a:r>
                <a:endParaRPr lang="es-PE" sz="2400" kern="1200" dirty="0"/>
              </a:p>
            </p:txBody>
          </p:sp>
          <p:sp>
            <p:nvSpPr>
              <p:cNvPr id="36" name="35 Rectángulo"/>
              <p:cNvSpPr/>
              <p:nvPr/>
            </p:nvSpPr>
            <p:spPr>
              <a:xfrm>
                <a:off x="2726541" y="1175793"/>
                <a:ext cx="1218215" cy="504000"/>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smtClean="0"/>
                  <a:t>View</a:t>
                </a:r>
                <a:endParaRPr lang="es-PE" sz="2400" kern="1200" dirty="0"/>
              </a:p>
            </p:txBody>
          </p:sp>
          <p:cxnSp>
            <p:nvCxnSpPr>
              <p:cNvPr id="37" name="36 Conector recto de flecha"/>
              <p:cNvCxnSpPr/>
              <p:nvPr/>
            </p:nvCxnSpPr>
            <p:spPr>
              <a:xfrm>
                <a:off x="3951110" y="1296470"/>
                <a:ext cx="792000" cy="0"/>
              </a:xfrm>
              <a:prstGeom prst="straightConnector1">
                <a:avLst/>
              </a:prstGeom>
              <a:ln w="5080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37 Conector recto de flecha"/>
              <p:cNvCxnSpPr/>
              <p:nvPr/>
            </p:nvCxnSpPr>
            <p:spPr>
              <a:xfrm>
                <a:off x="3951109" y="1533837"/>
                <a:ext cx="792000" cy="0"/>
              </a:xfrm>
              <a:prstGeom prst="straightConnector1">
                <a:avLst/>
              </a:prstGeom>
              <a:ln w="50800">
                <a:solidFill>
                  <a:schemeClr val="accent2">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38 Conector recto de flecha"/>
              <p:cNvCxnSpPr/>
              <p:nvPr/>
            </p:nvCxnSpPr>
            <p:spPr>
              <a:xfrm>
                <a:off x="5904606" y="1679792"/>
                <a:ext cx="0" cy="697664"/>
              </a:xfrm>
              <a:prstGeom prst="straightConnector1">
                <a:avLst/>
              </a:prstGeom>
              <a:ln w="508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40 CuadroTexto"/>
              <p:cNvSpPr txBox="1"/>
              <p:nvPr/>
            </p:nvSpPr>
            <p:spPr>
              <a:xfrm>
                <a:off x="2593504" y="2896368"/>
                <a:ext cx="4192174" cy="461665"/>
              </a:xfrm>
              <a:prstGeom prst="rect">
                <a:avLst/>
              </a:prstGeom>
              <a:noFill/>
            </p:spPr>
            <p:txBody>
              <a:bodyPr wrap="none" rtlCol="0">
                <a:spAutoFit/>
              </a:bodyPr>
              <a:lstStyle/>
              <a:p>
                <a:pPr algn="ctr"/>
                <a:r>
                  <a:rPr lang="es-PE" sz="2400" dirty="0" smtClean="0">
                    <a:solidFill>
                      <a:srgbClr val="141414"/>
                    </a:solidFill>
                    <a:latin typeface="Arial" pitchFamily="34" charset="0"/>
                    <a:cs typeface="Arial" pitchFamily="34" charset="0"/>
                  </a:rPr>
                  <a:t>MVC (</a:t>
                </a:r>
                <a:r>
                  <a:rPr lang="es-PE" sz="2400" dirty="0" err="1" smtClean="0">
                    <a:solidFill>
                      <a:srgbClr val="141414"/>
                    </a:solidFill>
                    <a:latin typeface="Arial" pitchFamily="34" charset="0"/>
                    <a:cs typeface="Arial" pitchFamily="34" charset="0"/>
                  </a:rPr>
                  <a:t>Supervising</a:t>
                </a:r>
                <a:r>
                  <a:rPr lang="es-PE" sz="2400" dirty="0" smtClean="0">
                    <a:solidFill>
                      <a:srgbClr val="141414"/>
                    </a:solidFill>
                    <a:latin typeface="Arial" pitchFamily="34" charset="0"/>
                    <a:cs typeface="Arial" pitchFamily="34" charset="0"/>
                  </a:rPr>
                  <a:t> </a:t>
                </a:r>
                <a:r>
                  <a:rPr lang="es-PE" sz="2400" dirty="0" err="1" smtClean="0">
                    <a:solidFill>
                      <a:srgbClr val="141414"/>
                    </a:solidFill>
                    <a:latin typeface="Arial" pitchFamily="34" charset="0"/>
                    <a:cs typeface="Arial" pitchFamily="34" charset="0"/>
                  </a:rPr>
                  <a:t>Controller</a:t>
                </a:r>
                <a:r>
                  <a:rPr lang="es-PE" sz="2400" dirty="0" smtClean="0">
                    <a:solidFill>
                      <a:srgbClr val="141414"/>
                    </a:solidFill>
                    <a:latin typeface="Arial" pitchFamily="34" charset="0"/>
                    <a:cs typeface="Arial" pitchFamily="34" charset="0"/>
                  </a:rPr>
                  <a:t>)</a:t>
                </a:r>
                <a:endParaRPr lang="es-PE" sz="2400" dirty="0">
                  <a:solidFill>
                    <a:srgbClr val="141414"/>
                  </a:solidFill>
                  <a:latin typeface="Arial" pitchFamily="34" charset="0"/>
                  <a:cs typeface="Arial" pitchFamily="34" charset="0"/>
                </a:endParaRPr>
              </a:p>
            </p:txBody>
          </p:sp>
        </p:grpSp>
        <p:cxnSp>
          <p:nvCxnSpPr>
            <p:cNvPr id="31" name="30 Conector recto de flecha"/>
            <p:cNvCxnSpPr/>
            <p:nvPr/>
          </p:nvCxnSpPr>
          <p:spPr>
            <a:xfrm>
              <a:off x="5862939" y="1858679"/>
              <a:ext cx="1188000" cy="792088"/>
            </a:xfrm>
            <a:prstGeom prst="straightConnector1">
              <a:avLst/>
            </a:prstGeom>
            <a:ln w="5715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42" name="41 Conector recto de flecha"/>
          <p:cNvCxnSpPr/>
          <p:nvPr/>
        </p:nvCxnSpPr>
        <p:spPr>
          <a:xfrm>
            <a:off x="1721521" y="4078686"/>
            <a:ext cx="235304" cy="0"/>
          </a:xfrm>
          <a:prstGeom prst="straightConnector1">
            <a:avLst/>
          </a:prstGeom>
          <a:ln w="50800">
            <a:solidFill>
              <a:schemeClr val="accent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43 Elipse"/>
          <p:cNvSpPr/>
          <p:nvPr/>
        </p:nvSpPr>
        <p:spPr>
          <a:xfrm>
            <a:off x="1930089" y="3991478"/>
            <a:ext cx="176785" cy="17441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61357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Presentation</a:t>
            </a:r>
            <a:r>
              <a:rPr lang="es-PE" dirty="0" smtClean="0">
                <a:solidFill>
                  <a:srgbClr val="FF0000"/>
                </a:solidFill>
              </a:rPr>
              <a:t> </a:t>
            </a:r>
            <a:r>
              <a:rPr lang="es-PE" dirty="0" err="1" smtClean="0">
                <a:solidFill>
                  <a:srgbClr val="FF0000"/>
                </a:solidFill>
              </a:rPr>
              <a:t>Design</a:t>
            </a:r>
            <a:r>
              <a:rPr lang="es-PE" dirty="0" smtClean="0">
                <a:solidFill>
                  <a:srgbClr val="FF0000"/>
                </a:solidFill>
              </a:rPr>
              <a:t> </a:t>
            </a:r>
            <a:r>
              <a:rPr lang="es-PE" dirty="0" err="1" smtClean="0">
                <a:solidFill>
                  <a:srgbClr val="FF0000"/>
                </a:solidFill>
              </a:rPr>
              <a:t>Patterns</a:t>
            </a:r>
            <a:endParaRPr lang="es-PE" sz="3200" dirty="0">
              <a:solidFill>
                <a:srgbClr val="FF0000"/>
              </a:solidFill>
            </a:endParaRPr>
          </a:p>
        </p:txBody>
      </p:sp>
      <p:sp>
        <p:nvSpPr>
          <p:cNvPr id="40" name="5 Marcador de contenido"/>
          <p:cNvSpPr txBox="1">
            <a:spLocks/>
          </p:cNvSpPr>
          <p:nvPr/>
        </p:nvSpPr>
        <p:spPr bwMode="auto">
          <a:xfrm>
            <a:off x="555231" y="1916832"/>
            <a:ext cx="8177554"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Model View Presenter</a:t>
            </a:r>
            <a:endParaRPr lang="es-PE" sz="2800" dirty="0" smtClean="0"/>
          </a:p>
          <a:p>
            <a:pPr marL="0" indent="0">
              <a:buNone/>
            </a:pPr>
            <a:r>
              <a:rPr lang="es-PE" sz="2400" dirty="0" smtClean="0"/>
              <a:t>http</a:t>
            </a:r>
            <a:r>
              <a:rPr lang="es-PE" sz="2400" dirty="0"/>
              <a:t>://</a:t>
            </a:r>
            <a:r>
              <a:rPr lang="es-PE" sz="2400" dirty="0" smtClean="0"/>
              <a:t>code.msdn.microsoft.com/Design-Patterns-MVp-Model-3b691ddc</a:t>
            </a:r>
          </a:p>
          <a:p>
            <a:pPr marL="0" indent="0">
              <a:buNone/>
            </a:pPr>
            <a:endParaRPr lang="en-US" sz="2400" dirty="0"/>
          </a:p>
          <a:p>
            <a:r>
              <a:rPr lang="en-US" sz="2800" dirty="0" smtClean="0"/>
              <a:t>Default </a:t>
            </a:r>
            <a:r>
              <a:rPr lang="en-US" sz="2800" dirty="0" err="1" smtClean="0"/>
              <a:t>WebForms</a:t>
            </a:r>
            <a:r>
              <a:rPr lang="en-US" sz="2800" dirty="0" smtClean="0"/>
              <a:t> To MVP Refactoring</a:t>
            </a:r>
          </a:p>
          <a:p>
            <a:pPr marL="0" indent="0">
              <a:buNone/>
            </a:pPr>
            <a:r>
              <a:rPr lang="es-PE" sz="2400" dirty="0"/>
              <a:t>http://codemanship.co.uk/parlezuml/blog/?postid=1150</a:t>
            </a:r>
            <a:endParaRPr lang="es-PE" sz="2400" dirty="0" smtClean="0"/>
          </a:p>
        </p:txBody>
      </p:sp>
      <p:sp>
        <p:nvSpPr>
          <p:cNvPr id="43" name="42 Rectángulo"/>
          <p:cNvSpPr/>
          <p:nvPr/>
        </p:nvSpPr>
        <p:spPr>
          <a:xfrm>
            <a:off x="395536" y="12074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Referencias</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1156649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708920"/>
            <a:ext cx="8229600" cy="864095"/>
          </a:xfrm>
        </p:spPr>
        <p:txBody>
          <a:bodyPr/>
          <a:lstStyle/>
          <a:p>
            <a:r>
              <a:rPr lang="es-PE" sz="8800" dirty="0" smtClean="0">
                <a:solidFill>
                  <a:srgbClr val="FF0000"/>
                </a:solidFill>
              </a:rPr>
              <a:t>Conclusiones</a:t>
            </a:r>
            <a:endParaRPr lang="es-PE" sz="6600" dirty="0">
              <a:solidFill>
                <a:srgbClr val="FF0000"/>
              </a:solidFill>
            </a:endParaRPr>
          </a:p>
        </p:txBody>
      </p:sp>
    </p:spTree>
    <p:extLst>
      <p:ext uri="{BB962C8B-B14F-4D97-AF65-F5344CB8AC3E}">
        <p14:creationId xmlns:p14="http://schemas.microsoft.com/office/powerpoint/2010/main" val="214516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1916832"/>
            <a:ext cx="7772400" cy="1584327"/>
          </a:xfrm>
        </p:spPr>
        <p:txBody>
          <a:bodyPr/>
          <a:lstStyle/>
          <a:p>
            <a:r>
              <a:rPr lang="es-PE" sz="8000" b="1" dirty="0" err="1" smtClean="0"/>
              <a:t>Acceptance</a:t>
            </a:r>
            <a:r>
              <a:rPr lang="es-PE" sz="8000" b="1" dirty="0" smtClean="0"/>
              <a:t/>
            </a:r>
            <a:br>
              <a:rPr lang="es-PE" sz="8000" b="1" dirty="0" smtClean="0"/>
            </a:br>
            <a:r>
              <a:rPr lang="es-PE" sz="8000" b="1" dirty="0" smtClean="0"/>
              <a:t>Test </a:t>
            </a:r>
            <a:r>
              <a:rPr lang="es-PE" sz="8000" b="1" dirty="0" err="1" smtClean="0"/>
              <a:t>Driven</a:t>
            </a:r>
            <a:r>
              <a:rPr lang="es-PE" sz="8000" b="1" dirty="0" smtClean="0"/>
              <a:t> </a:t>
            </a:r>
            <a:r>
              <a:rPr lang="es-PE" sz="8000" b="1" dirty="0" err="1" smtClean="0"/>
              <a:t>Development</a:t>
            </a:r>
            <a:endParaRPr lang="es-ES" sz="80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456220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2 Título"/>
          <p:cNvSpPr txBox="1">
            <a:spLocks/>
          </p:cNvSpPr>
          <p:nvPr/>
        </p:nvSpPr>
        <p:spPr bwMode="auto">
          <a:xfrm>
            <a:off x="550851" y="404664"/>
            <a:ext cx="8229600" cy="86409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rPr>
              <a:t>¿Cuántos puntos hay la imagen?</a:t>
            </a:r>
            <a:endParaRPr lang="es-PE" sz="3200" dirty="0">
              <a:solidFill>
                <a:srgbClr val="009A46"/>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374" y="1497592"/>
            <a:ext cx="5004555" cy="4964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6568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764704"/>
            <a:ext cx="8229600" cy="4752528"/>
          </a:xfrm>
        </p:spPr>
        <p:txBody>
          <a:bodyPr/>
          <a:lstStyle/>
          <a:p>
            <a:r>
              <a:rPr lang="es-PE" sz="5400" dirty="0" err="1"/>
              <a:t>Acceptance</a:t>
            </a:r>
            <a:r>
              <a:rPr lang="es-PE" sz="4800" dirty="0"/>
              <a:t> </a:t>
            </a:r>
            <a:br>
              <a:rPr lang="es-PE" sz="4800" dirty="0"/>
            </a:br>
            <a:r>
              <a:rPr lang="es-PE" sz="4800" dirty="0"/>
              <a:t>Test </a:t>
            </a:r>
            <a:r>
              <a:rPr lang="es-PE" sz="4800" dirty="0" err="1"/>
              <a:t>Driven</a:t>
            </a:r>
            <a:r>
              <a:rPr lang="es-PE" sz="4800" dirty="0"/>
              <a:t> </a:t>
            </a:r>
            <a:r>
              <a:rPr lang="es-PE" sz="4800" dirty="0" err="1"/>
              <a:t>Development</a:t>
            </a:r>
            <a:r>
              <a:rPr lang="es-PE" sz="4800" dirty="0"/>
              <a:t> (ATDD)</a:t>
            </a:r>
            <a:r>
              <a:rPr lang="es-PE" sz="4800" dirty="0" smtClean="0"/>
              <a:t/>
            </a:r>
            <a:br>
              <a:rPr lang="es-PE" sz="4800" dirty="0" smtClean="0"/>
            </a:br>
            <a:r>
              <a:rPr lang="es-PE" sz="4000" dirty="0" smtClean="0">
                <a:solidFill>
                  <a:srgbClr val="FFC000"/>
                </a:solidFill>
              </a:rPr>
              <a:t>VS</a:t>
            </a:r>
            <a:r>
              <a:rPr lang="es-PE" dirty="0" smtClean="0"/>
              <a:t/>
            </a:r>
            <a:br>
              <a:rPr lang="es-PE" dirty="0" smtClean="0"/>
            </a:br>
            <a:r>
              <a:rPr lang="es-PE" sz="5400" dirty="0" err="1" smtClean="0"/>
              <a:t>Behaviour</a:t>
            </a:r>
            <a:r>
              <a:rPr lang="es-PE" sz="5400" dirty="0" smtClean="0"/>
              <a:t> </a:t>
            </a:r>
            <a:r>
              <a:rPr lang="es-PE" sz="4800" dirty="0" err="1" smtClean="0"/>
              <a:t>Driven</a:t>
            </a:r>
            <a:r>
              <a:rPr lang="es-PE" sz="4800" dirty="0" smtClean="0"/>
              <a:t> </a:t>
            </a:r>
            <a:r>
              <a:rPr lang="es-PE" sz="4800" dirty="0" err="1" smtClean="0"/>
              <a:t>Development</a:t>
            </a:r>
            <a:r>
              <a:rPr lang="es-PE" sz="4800" dirty="0" smtClean="0"/>
              <a:t> (BDD)</a:t>
            </a:r>
            <a:endParaRPr lang="es-PE" sz="3600" dirty="0"/>
          </a:p>
        </p:txBody>
      </p:sp>
    </p:spTree>
    <p:extLst>
      <p:ext uri="{BB962C8B-B14F-4D97-AF65-F5344CB8AC3E}">
        <p14:creationId xmlns:p14="http://schemas.microsoft.com/office/powerpoint/2010/main" val="2260948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116632"/>
            <a:ext cx="8229600" cy="864095"/>
          </a:xfrm>
        </p:spPr>
        <p:txBody>
          <a:bodyPr/>
          <a:lstStyle/>
          <a:p>
            <a:r>
              <a:rPr lang="es-PE" dirty="0" smtClean="0">
                <a:solidFill>
                  <a:srgbClr val="FF0000"/>
                </a:solidFill>
              </a:rPr>
              <a:t>Criterios de Aceptación</a:t>
            </a:r>
            <a:endParaRPr lang="es-PE" sz="3200" dirty="0">
              <a:solidFill>
                <a:srgbClr val="FF0000"/>
              </a:solidFill>
            </a:endParaRPr>
          </a:p>
        </p:txBody>
      </p:sp>
      <p:sp>
        <p:nvSpPr>
          <p:cNvPr id="4" name="5 Marcador de contenido"/>
          <p:cNvSpPr txBox="1">
            <a:spLocks/>
          </p:cNvSpPr>
          <p:nvPr/>
        </p:nvSpPr>
        <p:spPr bwMode="auto">
          <a:xfrm>
            <a:off x="797028" y="1834132"/>
            <a:ext cx="7689177" cy="24589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Conjunto de reglas que cubren diversos aspectos del comportamiento del sistema. </a:t>
            </a:r>
          </a:p>
          <a:p>
            <a:pPr marL="0" indent="0" algn="ctr">
              <a:buNone/>
            </a:pPr>
            <a:endParaRPr lang="es-PE" sz="2800" dirty="0" smtClean="0"/>
          </a:p>
          <a:p>
            <a:pPr marL="0" indent="0" algn="ctr">
              <a:buNone/>
            </a:pPr>
            <a:endParaRPr lang="es-PE" sz="2800" dirty="0" smtClean="0"/>
          </a:p>
          <a:p>
            <a:pPr marL="0" indent="0" algn="ctr">
              <a:buNone/>
            </a:pPr>
            <a:r>
              <a:rPr lang="es-PE" sz="2800" dirty="0" smtClean="0"/>
              <a:t>"Se debe prevenir vender mascotas por debajo de la edad recomendada"</a:t>
            </a:r>
          </a:p>
        </p:txBody>
      </p:sp>
      <p:sp>
        <p:nvSpPr>
          <p:cNvPr id="8" name="7 Rectángulo"/>
          <p:cNvSpPr/>
          <p:nvPr/>
        </p:nvSpPr>
        <p:spPr>
          <a:xfrm>
            <a:off x="395536" y="11247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Definición</a:t>
            </a:r>
            <a:endParaRPr lang="es-PE" sz="2800" b="1" dirty="0">
              <a:solidFill>
                <a:srgbClr val="FFC000"/>
              </a:solidFill>
              <a:cs typeface="Arial" pitchFamily="34" charset="0"/>
            </a:endParaRPr>
          </a:p>
        </p:txBody>
      </p:sp>
      <p:sp>
        <p:nvSpPr>
          <p:cNvPr id="9" name="8 Rectángulo"/>
          <p:cNvSpPr/>
          <p:nvPr/>
        </p:nvSpPr>
        <p:spPr>
          <a:xfrm>
            <a:off x="395536" y="3097119"/>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Ejemplo</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3445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357300" y="125760"/>
            <a:ext cx="6429400" cy="710952"/>
          </a:xfrm>
        </p:spPr>
        <p:txBody>
          <a:bodyPr/>
          <a:lstStyle/>
          <a:p>
            <a:r>
              <a:rPr lang="es-PE" dirty="0" smtClean="0">
                <a:solidFill>
                  <a:srgbClr val="00823B"/>
                </a:solidFill>
              </a:rPr>
              <a:t>Test </a:t>
            </a:r>
            <a:r>
              <a:rPr lang="es-PE" dirty="0" err="1" smtClean="0">
                <a:solidFill>
                  <a:srgbClr val="00823B"/>
                </a:solidFill>
              </a:rPr>
              <a:t>Driven</a:t>
            </a:r>
            <a:r>
              <a:rPr lang="es-PE" dirty="0" smtClean="0">
                <a:solidFill>
                  <a:srgbClr val="00823B"/>
                </a:solidFill>
              </a:rPr>
              <a:t> </a:t>
            </a:r>
            <a:r>
              <a:rPr lang="es-PE" dirty="0" err="1" smtClean="0">
                <a:solidFill>
                  <a:srgbClr val="00823B"/>
                </a:solidFill>
              </a:rPr>
              <a:t>Development</a:t>
            </a:r>
            <a:endParaRPr lang="es-PE" dirty="0">
              <a:solidFill>
                <a:srgbClr val="00823B"/>
              </a:solidFill>
            </a:endParaRPr>
          </a:p>
        </p:txBody>
      </p:sp>
      <p:grpSp>
        <p:nvGrpSpPr>
          <p:cNvPr id="5" name="4 Grupo"/>
          <p:cNvGrpSpPr/>
          <p:nvPr/>
        </p:nvGrpSpPr>
        <p:grpSpPr>
          <a:xfrm>
            <a:off x="1475656" y="1042205"/>
            <a:ext cx="6048672" cy="5086923"/>
            <a:chOff x="1475656" y="1042205"/>
            <a:chExt cx="6048672" cy="5086923"/>
          </a:xfrm>
        </p:grpSpPr>
        <p:grpSp>
          <p:nvGrpSpPr>
            <p:cNvPr id="20" name="19 Grupo"/>
            <p:cNvGrpSpPr/>
            <p:nvPr/>
          </p:nvGrpSpPr>
          <p:grpSpPr>
            <a:xfrm>
              <a:off x="3452520" y="1042205"/>
              <a:ext cx="2232000" cy="1548000"/>
              <a:chOff x="2497534" y="2625"/>
              <a:chExt cx="2373410" cy="1613653"/>
            </a:xfrm>
          </p:grpSpPr>
          <p:sp>
            <p:nvSpPr>
              <p:cNvPr id="48" name="47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49"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21" name="20 Grupo"/>
            <p:cNvGrpSpPr/>
            <p:nvPr/>
          </p:nvGrpSpPr>
          <p:grpSpPr>
            <a:xfrm>
              <a:off x="5388292" y="2297041"/>
              <a:ext cx="312409" cy="544608"/>
              <a:chOff x="4500532" y="1343543"/>
              <a:chExt cx="312409" cy="544608"/>
            </a:xfrm>
          </p:grpSpPr>
          <p:sp>
            <p:nvSpPr>
              <p:cNvPr id="46" name="45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7"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2" name="21 Grupo"/>
            <p:cNvGrpSpPr/>
            <p:nvPr/>
          </p:nvGrpSpPr>
          <p:grpSpPr>
            <a:xfrm>
              <a:off x="5292328" y="2564904"/>
              <a:ext cx="2232000" cy="1548000"/>
              <a:chOff x="4456141" y="1626703"/>
              <a:chExt cx="2373410" cy="1613653"/>
            </a:xfrm>
          </p:grpSpPr>
          <p:sp>
            <p:nvSpPr>
              <p:cNvPr id="44" name="43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45"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23" name="22 Grupo"/>
            <p:cNvGrpSpPr/>
            <p:nvPr/>
          </p:nvGrpSpPr>
          <p:grpSpPr>
            <a:xfrm>
              <a:off x="6049391" y="4247214"/>
              <a:ext cx="544608" cy="271608"/>
              <a:chOff x="5161631" y="3340885"/>
              <a:chExt cx="544608" cy="271608"/>
            </a:xfrm>
          </p:grpSpPr>
          <p:sp>
            <p:nvSpPr>
              <p:cNvPr id="42" name="41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4" name="23 Grupo"/>
            <p:cNvGrpSpPr/>
            <p:nvPr/>
          </p:nvGrpSpPr>
          <p:grpSpPr>
            <a:xfrm>
              <a:off x="4860032" y="4581128"/>
              <a:ext cx="2232000" cy="1548000"/>
              <a:chOff x="4035300" y="3728095"/>
              <a:chExt cx="2373410" cy="1613653"/>
            </a:xfrm>
          </p:grpSpPr>
          <p:sp>
            <p:nvSpPr>
              <p:cNvPr id="40" name="39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41"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endParaRPr lang="es-PE" sz="2500" kern="1200" dirty="0"/>
              </a:p>
            </p:txBody>
          </p:sp>
        </p:grpSp>
        <p:grpSp>
          <p:nvGrpSpPr>
            <p:cNvPr id="25" name="24 Grupo"/>
            <p:cNvGrpSpPr/>
            <p:nvPr/>
          </p:nvGrpSpPr>
          <p:grpSpPr>
            <a:xfrm>
              <a:off x="4427984" y="5116640"/>
              <a:ext cx="306826" cy="544608"/>
              <a:chOff x="3601112" y="4262612"/>
              <a:chExt cx="306826" cy="544608"/>
            </a:xfrm>
          </p:grpSpPr>
          <p:sp>
            <p:nvSpPr>
              <p:cNvPr id="38" name="37 Flecha derecha"/>
              <p:cNvSpPr/>
              <p:nvPr/>
            </p:nvSpPr>
            <p:spPr>
              <a:xfrm rot="10800015">
                <a:off x="3601112" y="4262612"/>
                <a:ext cx="306826"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9" name="Flecha derecha 14"/>
              <p:cNvSpPr/>
              <p:nvPr/>
            </p:nvSpPr>
            <p:spPr>
              <a:xfrm rot="21600015">
                <a:off x="3693160" y="4371534"/>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6" name="25 Grupo"/>
            <p:cNvGrpSpPr/>
            <p:nvPr/>
          </p:nvGrpSpPr>
          <p:grpSpPr>
            <a:xfrm>
              <a:off x="2123976" y="4581128"/>
              <a:ext cx="2232000" cy="1548000"/>
              <a:chOff x="1082972" y="3728082"/>
              <a:chExt cx="2373410" cy="1613653"/>
            </a:xfrm>
          </p:grpSpPr>
          <p:sp>
            <p:nvSpPr>
              <p:cNvPr id="36" name="35 Elipse"/>
              <p:cNvSpPr/>
              <p:nvPr/>
            </p:nvSpPr>
            <p:spPr>
              <a:xfrm>
                <a:off x="1082972" y="3728082"/>
                <a:ext cx="2373410" cy="1613653"/>
              </a:xfrm>
              <a:prstGeom prst="ellipse">
                <a:avLst/>
              </a:prstGeom>
            </p:spPr>
            <p:style>
              <a:lnRef idx="1">
                <a:schemeClr val="accent3"/>
              </a:lnRef>
              <a:fillRef idx="3">
                <a:schemeClr val="accent3"/>
              </a:fillRef>
              <a:effectRef idx="2">
                <a:schemeClr val="accent3"/>
              </a:effectRef>
              <a:fontRef idx="minor">
                <a:schemeClr val="lt1"/>
              </a:fontRef>
            </p:style>
          </p:sp>
          <p:sp>
            <p:nvSpPr>
              <p:cNvPr id="37" name="Elipse 16"/>
              <p:cNvSpPr/>
              <p:nvPr/>
            </p:nvSpPr>
            <p:spPr>
              <a:xfrm>
                <a:off x="1430550" y="3964396"/>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Funciona</a:t>
                </a:r>
                <a:endParaRPr lang="es-PE" sz="2500" kern="1200" dirty="0"/>
              </a:p>
            </p:txBody>
          </p:sp>
        </p:grpSp>
        <p:grpSp>
          <p:nvGrpSpPr>
            <p:cNvPr id="27" name="26 Grupo"/>
            <p:cNvGrpSpPr/>
            <p:nvPr/>
          </p:nvGrpSpPr>
          <p:grpSpPr>
            <a:xfrm>
              <a:off x="2615100" y="4221088"/>
              <a:ext cx="544608" cy="280393"/>
              <a:chOff x="1727340" y="3351705"/>
              <a:chExt cx="544608" cy="280393"/>
            </a:xfrm>
          </p:grpSpPr>
          <p:sp>
            <p:nvSpPr>
              <p:cNvPr id="34" name="33 Flecha derecha"/>
              <p:cNvSpPr/>
              <p:nvPr/>
            </p:nvSpPr>
            <p:spPr>
              <a:xfrm rot="15329094">
                <a:off x="1859447" y="3219598"/>
                <a:ext cx="280393"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Flecha derecha 18"/>
              <p:cNvSpPr/>
              <p:nvPr/>
            </p:nvSpPr>
            <p:spPr>
              <a:xfrm rot="26129094">
                <a:off x="1912047" y="3369237"/>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8" name="27 Grupo"/>
            <p:cNvGrpSpPr/>
            <p:nvPr/>
          </p:nvGrpSpPr>
          <p:grpSpPr>
            <a:xfrm>
              <a:off x="1475656" y="2564904"/>
              <a:ext cx="2232000" cy="1548000"/>
              <a:chOff x="538928" y="1626703"/>
              <a:chExt cx="2373410" cy="1613653"/>
            </a:xfrm>
          </p:grpSpPr>
          <p:sp>
            <p:nvSpPr>
              <p:cNvPr id="32" name="31 Elipse"/>
              <p:cNvSpPr/>
              <p:nvPr/>
            </p:nvSpPr>
            <p:spPr>
              <a:xfrm>
                <a:off x="538928" y="1626703"/>
                <a:ext cx="2373410" cy="1613653"/>
              </a:xfrm>
              <a:prstGeom prst="ellipse">
                <a:avLst/>
              </a:prstGeom>
            </p:spPr>
            <p:style>
              <a:lnRef idx="1">
                <a:schemeClr val="accent6"/>
              </a:lnRef>
              <a:fillRef idx="3">
                <a:schemeClr val="accent6"/>
              </a:fillRef>
              <a:effectRef idx="2">
                <a:schemeClr val="accent6"/>
              </a:effectRef>
              <a:fontRef idx="minor">
                <a:schemeClr val="lt1"/>
              </a:fontRef>
            </p:style>
          </p:sp>
          <p:sp>
            <p:nvSpPr>
              <p:cNvPr id="33" name="Elipse 20"/>
              <p:cNvSpPr/>
              <p:nvPr/>
            </p:nvSpPr>
            <p:spPr>
              <a:xfrm>
                <a:off x="886506"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Mejorar</a:t>
                </a:r>
                <a:endParaRPr lang="es-PE" sz="2500" kern="1200" dirty="0"/>
              </a:p>
            </p:txBody>
          </p:sp>
        </p:grpSp>
        <p:grpSp>
          <p:nvGrpSpPr>
            <p:cNvPr id="29" name="28 Grupo"/>
            <p:cNvGrpSpPr/>
            <p:nvPr/>
          </p:nvGrpSpPr>
          <p:grpSpPr>
            <a:xfrm>
              <a:off x="3429685" y="2308328"/>
              <a:ext cx="312409" cy="544608"/>
              <a:chOff x="2541925" y="1354830"/>
              <a:chExt cx="312409" cy="544608"/>
            </a:xfrm>
          </p:grpSpPr>
          <p:sp>
            <p:nvSpPr>
              <p:cNvPr id="30" name="29 Flecha derecha"/>
              <p:cNvSpPr/>
              <p:nvPr/>
            </p:nvSpPr>
            <p:spPr>
              <a:xfrm rot="19220067">
                <a:off x="2541925" y="1354830"/>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Flecha derecha 22"/>
              <p:cNvSpPr/>
              <p:nvPr/>
            </p:nvSpPr>
            <p:spPr>
              <a:xfrm rot="19220067">
                <a:off x="2552713" y="1493664"/>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spTree>
    <p:extLst>
      <p:ext uri="{BB962C8B-B14F-4D97-AF65-F5344CB8AC3E}">
        <p14:creationId xmlns:p14="http://schemas.microsoft.com/office/powerpoint/2010/main" val="3055608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contenido"/>
          <p:cNvSpPr txBox="1">
            <a:spLocks/>
          </p:cNvSpPr>
          <p:nvPr/>
        </p:nvSpPr>
        <p:spPr bwMode="auto">
          <a:xfrm>
            <a:off x="552840" y="1844824"/>
            <a:ext cx="8177554" cy="3185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Ejemplo con datos concretos del funcionamiento del sistema.</a:t>
            </a:r>
          </a:p>
          <a:p>
            <a:pPr marL="0" indent="0" algn="ctr">
              <a:buNone/>
            </a:pPr>
            <a:endParaRPr lang="es-PE" sz="2800" dirty="0" smtClean="0"/>
          </a:p>
          <a:p>
            <a:pPr marL="0" indent="0">
              <a:buNone/>
            </a:pPr>
            <a:endParaRPr lang="en-US" sz="2400" dirty="0" smtClean="0"/>
          </a:p>
          <a:p>
            <a:pPr marL="0" indent="0">
              <a:buNone/>
            </a:pPr>
            <a:r>
              <a:rPr lang="en-US" sz="2400" dirty="0" smtClean="0"/>
              <a:t>Dado </a:t>
            </a:r>
            <a:r>
              <a:rPr lang="en-US" sz="2400" dirty="0" err="1" smtClean="0"/>
              <a:t>que</a:t>
            </a:r>
            <a:r>
              <a:rPr lang="en-US" sz="2400" dirty="0" smtClean="0"/>
              <a:t> no </a:t>
            </a:r>
            <a:r>
              <a:rPr lang="en-US" sz="2400" dirty="0" err="1" smtClean="0"/>
              <a:t>pueden</a:t>
            </a:r>
            <a:r>
              <a:rPr lang="en-US" sz="2400" dirty="0" smtClean="0"/>
              <a:t> </a:t>
            </a:r>
            <a:r>
              <a:rPr lang="en-US" sz="2400" dirty="0" err="1" smtClean="0"/>
              <a:t>ser</a:t>
            </a:r>
            <a:r>
              <a:rPr lang="en-US" sz="2400" dirty="0" smtClean="0"/>
              <a:t> </a:t>
            </a:r>
            <a:r>
              <a:rPr lang="en-US" sz="2400" dirty="0" err="1" smtClean="0"/>
              <a:t>vendidos</a:t>
            </a:r>
            <a:r>
              <a:rPr lang="en-US" sz="2400" dirty="0" smtClean="0"/>
              <a:t> antes de los 2 a</a:t>
            </a:r>
            <a:r>
              <a:rPr lang="es-PE" sz="2400" dirty="0" err="1" smtClean="0"/>
              <a:t>ños</a:t>
            </a:r>
            <a:r>
              <a:rPr lang="es-PE" sz="2400" dirty="0" smtClean="0"/>
              <a:t> de edad</a:t>
            </a:r>
            <a:r>
              <a:rPr lang="en-US" sz="2400" dirty="0" smtClean="0"/>
              <a:t/>
            </a:r>
            <a:br>
              <a:rPr lang="en-US" sz="2400" dirty="0" smtClean="0"/>
            </a:br>
            <a:r>
              <a:rPr lang="en-US" sz="2400" dirty="0" smtClean="0"/>
              <a:t>Y un </a:t>
            </a:r>
            <a:r>
              <a:rPr lang="en-US" sz="2400" dirty="0" err="1" smtClean="0"/>
              <a:t>perrito</a:t>
            </a:r>
            <a:r>
              <a:rPr lang="en-US" sz="2400" dirty="0" smtClean="0"/>
              <a:t> </a:t>
            </a:r>
            <a:r>
              <a:rPr lang="en-US" sz="2400" dirty="0" err="1" smtClean="0"/>
              <a:t>tiene</a:t>
            </a:r>
            <a:r>
              <a:rPr lang="en-US" sz="2400" dirty="0" smtClean="0"/>
              <a:t> 1 a</a:t>
            </a:r>
            <a:r>
              <a:rPr lang="es-PE" sz="2400" dirty="0" err="1" smtClean="0"/>
              <a:t>ño</a:t>
            </a:r>
            <a:r>
              <a:rPr lang="es-PE" sz="2400" dirty="0" smtClean="0"/>
              <a:t> y medio de edad</a:t>
            </a:r>
            <a:br>
              <a:rPr lang="es-PE" sz="2400" dirty="0" smtClean="0"/>
            </a:br>
            <a:r>
              <a:rPr lang="es-PE" sz="2400" dirty="0" smtClean="0"/>
              <a:t>Cuando tratamos de vender el perrito</a:t>
            </a:r>
            <a:br>
              <a:rPr lang="es-PE" sz="2400" dirty="0" smtClean="0"/>
            </a:br>
            <a:r>
              <a:rPr lang="es-PE" sz="2400" dirty="0" smtClean="0"/>
              <a:t>Entonces se muestra al cliente </a:t>
            </a:r>
            <a:r>
              <a:rPr lang="en-US" sz="2400" dirty="0" smtClean="0"/>
              <a:t>"el </a:t>
            </a:r>
            <a:r>
              <a:rPr lang="en-US" sz="2400" dirty="0" err="1" smtClean="0"/>
              <a:t>perrrito</a:t>
            </a:r>
            <a:r>
              <a:rPr lang="en-US" sz="2400" dirty="0" smtClean="0"/>
              <a:t> </a:t>
            </a:r>
            <a:r>
              <a:rPr lang="en-US" sz="2400" dirty="0" err="1" smtClean="0"/>
              <a:t>es</a:t>
            </a:r>
            <a:r>
              <a:rPr lang="en-US" sz="2400" dirty="0" smtClean="0"/>
              <a:t> </a:t>
            </a:r>
            <a:r>
              <a:rPr lang="en-US" sz="2400" dirty="0" err="1" smtClean="0"/>
              <a:t>muy</a:t>
            </a:r>
            <a:r>
              <a:rPr lang="en-US" sz="2400" dirty="0" smtClean="0"/>
              <a:t> </a:t>
            </a:r>
            <a:r>
              <a:rPr lang="en-US" sz="2400" dirty="0" err="1" smtClean="0"/>
              <a:t>joven</a:t>
            </a:r>
            <a:r>
              <a:rPr lang="en-US" sz="2400" dirty="0" smtClean="0"/>
              <a:t>"</a:t>
            </a:r>
            <a:endParaRPr lang="es-PE" sz="2400" dirty="0" smtClean="0"/>
          </a:p>
        </p:txBody>
      </p:sp>
      <p:sp>
        <p:nvSpPr>
          <p:cNvPr id="3" name="2 Título"/>
          <p:cNvSpPr>
            <a:spLocks noGrp="1"/>
          </p:cNvSpPr>
          <p:nvPr>
            <p:ph type="title"/>
          </p:nvPr>
        </p:nvSpPr>
        <p:spPr>
          <a:xfrm>
            <a:off x="518864" y="116632"/>
            <a:ext cx="8229600" cy="864095"/>
          </a:xfrm>
        </p:spPr>
        <p:txBody>
          <a:bodyPr/>
          <a:lstStyle/>
          <a:p>
            <a:r>
              <a:rPr lang="es-PE" dirty="0" smtClean="0">
                <a:solidFill>
                  <a:srgbClr val="FF0000"/>
                </a:solidFill>
              </a:rPr>
              <a:t>Escenarios</a:t>
            </a:r>
            <a:endParaRPr lang="es-PE" sz="3200" dirty="0">
              <a:solidFill>
                <a:srgbClr val="FF0000"/>
              </a:solidFill>
            </a:endParaRPr>
          </a:p>
        </p:txBody>
      </p:sp>
      <p:sp>
        <p:nvSpPr>
          <p:cNvPr id="8" name="7 Rectángulo"/>
          <p:cNvSpPr/>
          <p:nvPr/>
        </p:nvSpPr>
        <p:spPr>
          <a:xfrm>
            <a:off x="395536" y="11247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Definición</a:t>
            </a:r>
            <a:endParaRPr lang="es-PE" sz="2800" b="1" dirty="0">
              <a:solidFill>
                <a:srgbClr val="FFC000"/>
              </a:solidFill>
              <a:cs typeface="Arial" pitchFamily="34" charset="0"/>
            </a:endParaRPr>
          </a:p>
        </p:txBody>
      </p:sp>
      <p:sp>
        <p:nvSpPr>
          <p:cNvPr id="9" name="8 Rectángulo"/>
          <p:cNvSpPr/>
          <p:nvPr/>
        </p:nvSpPr>
        <p:spPr>
          <a:xfrm>
            <a:off x="395536" y="2953103"/>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Ejemplo</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1155272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5 Marcador de contenido"/>
          <p:cNvSpPr txBox="1">
            <a:spLocks/>
          </p:cNvSpPr>
          <p:nvPr/>
        </p:nvSpPr>
        <p:spPr bwMode="auto">
          <a:xfrm>
            <a:off x="467544" y="1988840"/>
            <a:ext cx="8208912" cy="18722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s-PE" sz="4800" dirty="0" smtClean="0"/>
              <a:t>Criterios de Aceptación</a:t>
            </a:r>
          </a:p>
          <a:p>
            <a:pPr marL="0" indent="0" algn="r">
              <a:buNone/>
            </a:pPr>
            <a:r>
              <a:rPr lang="es-PE" sz="4800" dirty="0" smtClean="0"/>
              <a:t>Escenarios</a:t>
            </a:r>
            <a:r>
              <a:rPr lang="es-PE" sz="4800" dirty="0"/>
              <a:t> </a:t>
            </a:r>
            <a:r>
              <a:rPr lang="es-PE" sz="4800" dirty="0" smtClean="0"/>
              <a:t>(Ejemplos Concretos)</a:t>
            </a:r>
          </a:p>
          <a:p>
            <a:pPr marL="0" indent="0">
              <a:buNone/>
            </a:pPr>
            <a:endParaRPr lang="es-PE" sz="4400" dirty="0"/>
          </a:p>
        </p:txBody>
      </p:sp>
      <p:cxnSp>
        <p:nvCxnSpPr>
          <p:cNvPr id="9" name="8 Conector recto"/>
          <p:cNvCxnSpPr/>
          <p:nvPr/>
        </p:nvCxnSpPr>
        <p:spPr>
          <a:xfrm>
            <a:off x="1187624" y="3789040"/>
            <a:ext cx="748883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a:off x="2559203" y="3873822"/>
            <a:ext cx="6045245" cy="1015663"/>
          </a:xfrm>
          <a:prstGeom prst="rect">
            <a:avLst/>
          </a:prstGeom>
        </p:spPr>
        <p:txBody>
          <a:bodyPr wrap="none">
            <a:spAutoFit/>
          </a:bodyPr>
          <a:lstStyle/>
          <a:p>
            <a:pPr algn="r"/>
            <a:r>
              <a:rPr lang="es-PE" sz="6000" dirty="0">
                <a:solidFill>
                  <a:srgbClr val="FF0000"/>
                </a:solidFill>
              </a:rPr>
              <a:t>Test de Aceptación</a:t>
            </a:r>
          </a:p>
        </p:txBody>
      </p:sp>
    </p:spTree>
    <p:extLst>
      <p:ext uri="{BB962C8B-B14F-4D97-AF65-F5344CB8AC3E}">
        <p14:creationId xmlns:p14="http://schemas.microsoft.com/office/powerpoint/2010/main" val="3811866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260649"/>
            <a:ext cx="8229600" cy="864095"/>
          </a:xfrm>
        </p:spPr>
        <p:txBody>
          <a:bodyPr/>
          <a:lstStyle/>
          <a:p>
            <a:r>
              <a:rPr lang="en-US" dirty="0" smtClean="0">
                <a:solidFill>
                  <a:srgbClr val="FF0000"/>
                </a:solidFill>
              </a:rPr>
              <a:t>Test Driven Development</a:t>
            </a:r>
            <a:endParaRPr lang="es-PE" sz="3200" dirty="0">
              <a:solidFill>
                <a:srgbClr val="FF0000"/>
              </a:solidFill>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595" y="1340768"/>
            <a:ext cx="6019800" cy="473392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5230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412770"/>
            <a:ext cx="8229600" cy="1216030"/>
          </a:xfrm>
        </p:spPr>
        <p:txBody>
          <a:bodyPr/>
          <a:lstStyle/>
          <a:p>
            <a:r>
              <a:rPr lang="es-PE" dirty="0" err="1" smtClean="0">
                <a:solidFill>
                  <a:srgbClr val="FF0000"/>
                </a:solidFill>
              </a:rPr>
              <a:t>Acceptance</a:t>
            </a:r>
            <a:r>
              <a:rPr lang="es-PE" dirty="0" smtClean="0">
                <a:solidFill>
                  <a:srgbClr val="FF0000"/>
                </a:solidFill>
              </a:rPr>
              <a:t> Test </a:t>
            </a:r>
            <a:r>
              <a:rPr lang="es-PE" dirty="0" err="1" smtClean="0">
                <a:solidFill>
                  <a:srgbClr val="FF0000"/>
                </a:solidFill>
              </a:rPr>
              <a:t>Driven</a:t>
            </a:r>
            <a:r>
              <a:rPr lang="es-PE" dirty="0" smtClean="0">
                <a:solidFill>
                  <a:srgbClr val="FF0000"/>
                </a:solidFill>
              </a:rPr>
              <a:t> </a:t>
            </a:r>
            <a:r>
              <a:rPr lang="es-PE" dirty="0" err="1" smtClean="0">
                <a:solidFill>
                  <a:srgbClr val="FF0000"/>
                </a:solidFill>
              </a:rPr>
              <a:t>Development</a:t>
            </a:r>
            <a:r>
              <a:rPr lang="es-PE" dirty="0" smtClean="0">
                <a:solidFill>
                  <a:srgbClr val="FF0000"/>
                </a:solidFill>
              </a:rPr>
              <a:t> (ATDD)</a:t>
            </a:r>
            <a:endParaRPr lang="es-PE" sz="3200" dirty="0">
              <a:solidFill>
                <a:srgbClr val="FF0000"/>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820" y="1844824"/>
            <a:ext cx="8409756" cy="468862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6912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a:solidFill>
                  <a:srgbClr val="FF0000"/>
                </a:solidFill>
              </a:rPr>
              <a:t>Ejercicio: Ahorcado</a:t>
            </a:r>
          </a:p>
        </p:txBody>
      </p:sp>
      <p:pic>
        <p:nvPicPr>
          <p:cNvPr id="2" name="1 Imagen"/>
          <p:cNvPicPr>
            <a:picLocks noChangeAspect="1"/>
          </p:cNvPicPr>
          <p:nvPr/>
        </p:nvPicPr>
        <p:blipFill rotWithShape="1">
          <a:blip r:embed="rId3">
            <a:extLst>
              <a:ext uri="{28A0092B-C50C-407E-A947-70E740481C1C}">
                <a14:useLocalDpi xmlns:a14="http://schemas.microsoft.com/office/drawing/2010/main" val="0"/>
              </a:ext>
            </a:extLst>
          </a:blip>
          <a:srcRect t="9668" b="14666"/>
          <a:stretch/>
        </p:blipFill>
        <p:spPr>
          <a:xfrm>
            <a:off x="2133026" y="1196752"/>
            <a:ext cx="4896203" cy="5189220"/>
          </a:xfrm>
          <a:prstGeom prst="rect">
            <a:avLst/>
          </a:prstGeom>
        </p:spPr>
      </p:pic>
    </p:spTree>
    <p:extLst>
      <p:ext uri="{BB962C8B-B14F-4D97-AF65-F5344CB8AC3E}">
        <p14:creationId xmlns:p14="http://schemas.microsoft.com/office/powerpoint/2010/main" val="8767753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a:solidFill>
                  <a:srgbClr val="FF0000"/>
                </a:solidFill>
              </a:rPr>
              <a:t>Ejercicio: </a:t>
            </a:r>
            <a:r>
              <a:rPr lang="es-PE" dirty="0" err="1">
                <a:solidFill>
                  <a:srgbClr val="FF0000"/>
                </a:solidFill>
              </a:rPr>
              <a:t>Memory</a:t>
            </a:r>
            <a:r>
              <a:rPr lang="es-PE" dirty="0">
                <a:solidFill>
                  <a:srgbClr val="FF0000"/>
                </a:solidFill>
              </a:rPr>
              <a:t> </a:t>
            </a:r>
            <a:r>
              <a:rPr lang="es-PE" dirty="0" err="1">
                <a:solidFill>
                  <a:srgbClr val="FF0000"/>
                </a:solidFill>
              </a:rPr>
              <a:t>Game</a:t>
            </a:r>
            <a:endParaRPr lang="es-PE" dirty="0">
              <a:solidFill>
                <a:srgbClr val="FF0000"/>
              </a:solidFill>
            </a:endParaRPr>
          </a:p>
        </p:txBody>
      </p:sp>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124744"/>
            <a:ext cx="6967909" cy="5231606"/>
          </a:xfrm>
          <a:prstGeom prst="rect">
            <a:avLst/>
          </a:prstGeom>
        </p:spPr>
      </p:pic>
    </p:spTree>
    <p:extLst>
      <p:ext uri="{BB962C8B-B14F-4D97-AF65-F5344CB8AC3E}">
        <p14:creationId xmlns:p14="http://schemas.microsoft.com/office/powerpoint/2010/main" val="2310636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72448" y="1052737"/>
            <a:ext cx="8229600" cy="864095"/>
          </a:xfrm>
        </p:spPr>
        <p:txBody>
          <a:bodyPr/>
          <a:lstStyle/>
          <a:p>
            <a:r>
              <a:rPr lang="es-PE" dirty="0" err="1" smtClean="0">
                <a:solidFill>
                  <a:srgbClr val="FF0000"/>
                </a:solidFill>
              </a:rPr>
              <a:t>Outside</a:t>
            </a:r>
            <a:r>
              <a:rPr lang="es-PE" dirty="0" smtClean="0">
                <a:solidFill>
                  <a:srgbClr val="FF0000"/>
                </a:solidFill>
              </a:rPr>
              <a:t>-In vs </a:t>
            </a:r>
            <a:r>
              <a:rPr lang="es-PE" dirty="0" err="1" smtClean="0">
                <a:solidFill>
                  <a:srgbClr val="FF0000"/>
                </a:solidFill>
              </a:rPr>
              <a:t>Inside-Out</a:t>
            </a:r>
            <a:endParaRPr lang="es-PE" sz="3200" dirty="0">
              <a:solidFill>
                <a:srgbClr val="FF0000"/>
              </a:solidFill>
            </a:endParaRPr>
          </a:p>
        </p:txBody>
      </p:sp>
      <p:sp>
        <p:nvSpPr>
          <p:cNvPr id="4" name="5 Marcador de contenido"/>
          <p:cNvSpPr txBox="1">
            <a:spLocks/>
          </p:cNvSpPr>
          <p:nvPr/>
        </p:nvSpPr>
        <p:spPr bwMode="auto">
          <a:xfrm>
            <a:off x="598644" y="2132856"/>
            <a:ext cx="7977208"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dirty="0" smtClean="0"/>
              <a:t>Existen 2 enfoques para aplicar TDD en una aplicación:</a:t>
            </a:r>
          </a:p>
          <a:p>
            <a:r>
              <a:rPr lang="es-PE" dirty="0" err="1" smtClean="0"/>
              <a:t>Outside</a:t>
            </a:r>
            <a:r>
              <a:rPr lang="es-PE" dirty="0" smtClean="0"/>
              <a:t>-In</a:t>
            </a:r>
          </a:p>
          <a:p>
            <a:r>
              <a:rPr lang="es-PE" dirty="0" err="1" smtClean="0"/>
              <a:t>Inside-Out</a:t>
            </a:r>
            <a:endParaRPr lang="es-PE" dirty="0" smtClean="0"/>
          </a:p>
          <a:p>
            <a:pPr marL="0" indent="0" algn="ctr">
              <a:buNone/>
            </a:pPr>
            <a:endParaRPr lang="es-PE" dirty="0" smtClean="0"/>
          </a:p>
        </p:txBody>
      </p:sp>
    </p:spTree>
    <p:extLst>
      <p:ext uri="{BB962C8B-B14F-4D97-AF65-F5344CB8AC3E}">
        <p14:creationId xmlns:p14="http://schemas.microsoft.com/office/powerpoint/2010/main" val="3563489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Outside</a:t>
            </a:r>
            <a:r>
              <a:rPr lang="en-US" dirty="0" smtClean="0">
                <a:solidFill>
                  <a:srgbClr val="FF0000"/>
                </a:solidFill>
              </a:rPr>
              <a:t>-In</a:t>
            </a:r>
            <a:endParaRPr lang="es-PE" sz="3200" dirty="0">
              <a:solidFill>
                <a:srgbClr val="FF0000"/>
              </a:solidFill>
            </a:endParaRPr>
          </a:p>
        </p:txBody>
      </p:sp>
      <p:sp>
        <p:nvSpPr>
          <p:cNvPr id="8" name="7 Rectángulo"/>
          <p:cNvSpPr/>
          <p:nvPr/>
        </p:nvSpPr>
        <p:spPr>
          <a:xfrm>
            <a:off x="1979712" y="3429000"/>
            <a:ext cx="1471607" cy="6587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dirty="0" err="1" smtClean="0"/>
              <a:t>Mock</a:t>
            </a:r>
            <a:r>
              <a:rPr lang="es-PE" dirty="0" smtClean="0"/>
              <a:t/>
            </a:r>
            <a:br>
              <a:rPr lang="es-PE" dirty="0" smtClean="0"/>
            </a:br>
            <a:r>
              <a:rPr lang="es-PE" dirty="0" err="1" smtClean="0"/>
              <a:t>Collaborator</a:t>
            </a:r>
            <a:endParaRPr lang="es-PE" dirty="0"/>
          </a:p>
        </p:txBody>
      </p:sp>
      <p:sp>
        <p:nvSpPr>
          <p:cNvPr id="9" name="8 Rectángulo"/>
          <p:cNvSpPr/>
          <p:nvPr/>
        </p:nvSpPr>
        <p:spPr>
          <a:xfrm>
            <a:off x="3719443" y="3429000"/>
            <a:ext cx="1448902"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Collaborator</a:t>
            </a:r>
            <a:r>
              <a:rPr lang="es-PE" dirty="0" smtClean="0"/>
              <a:t/>
            </a:r>
            <a:br>
              <a:rPr lang="es-PE" dirty="0" smtClean="0"/>
            </a:br>
            <a:r>
              <a:rPr lang="es-PE" dirty="0" err="1" smtClean="0"/>
              <a:t>Class</a:t>
            </a:r>
            <a:endParaRPr lang="es-PE" dirty="0"/>
          </a:p>
        </p:txBody>
      </p:sp>
      <p:pic>
        <p:nvPicPr>
          <p:cNvPr id="11" name="10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9623" y="1340768"/>
            <a:ext cx="490369" cy="490369"/>
          </a:xfrm>
          <a:prstGeom prst="rect">
            <a:avLst/>
          </a:prstGeom>
        </p:spPr>
      </p:pic>
      <p:sp>
        <p:nvSpPr>
          <p:cNvPr id="12" name="11 CuadroTexto"/>
          <p:cNvSpPr txBox="1"/>
          <p:nvPr/>
        </p:nvSpPr>
        <p:spPr>
          <a:xfrm>
            <a:off x="4427984" y="1401286"/>
            <a:ext cx="617477" cy="369332"/>
          </a:xfrm>
          <a:prstGeom prst="rect">
            <a:avLst/>
          </a:prstGeom>
          <a:noFill/>
        </p:spPr>
        <p:txBody>
          <a:bodyPr wrap="none" rtlCol="0">
            <a:spAutoFit/>
          </a:bodyPr>
          <a:lstStyle/>
          <a:p>
            <a:r>
              <a:rPr lang="es-PE" dirty="0" err="1" smtClean="0"/>
              <a:t>User</a:t>
            </a:r>
            <a:endParaRPr lang="es-PE" dirty="0"/>
          </a:p>
        </p:txBody>
      </p:sp>
      <p:sp>
        <p:nvSpPr>
          <p:cNvPr id="13" name="12 Arco"/>
          <p:cNvSpPr/>
          <p:nvPr/>
        </p:nvSpPr>
        <p:spPr>
          <a:xfrm>
            <a:off x="1835696" y="1913836"/>
            <a:ext cx="5112568" cy="1545821"/>
          </a:xfrm>
          <a:prstGeom prst="arc">
            <a:avLst>
              <a:gd name="adj1" fmla="val 10830907"/>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4" name="13 Rectángulo"/>
          <p:cNvSpPr/>
          <p:nvPr/>
        </p:nvSpPr>
        <p:spPr>
          <a:xfrm>
            <a:off x="4612561" y="2281760"/>
            <a:ext cx="125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s-PE" dirty="0"/>
          </a:p>
        </p:txBody>
      </p:sp>
      <p:sp>
        <p:nvSpPr>
          <p:cNvPr id="15" name="14 Rectángulo"/>
          <p:cNvSpPr/>
          <p:nvPr/>
        </p:nvSpPr>
        <p:spPr>
          <a:xfrm>
            <a:off x="3059832" y="2281760"/>
            <a:ext cx="125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Outer</a:t>
            </a:r>
            <a:br>
              <a:rPr lang="en-US" dirty="0" smtClean="0"/>
            </a:br>
            <a:r>
              <a:rPr lang="en-US" dirty="0" smtClean="0"/>
              <a:t>Class</a:t>
            </a:r>
            <a:endParaRPr lang="es-PE" dirty="0"/>
          </a:p>
        </p:txBody>
      </p:sp>
      <p:sp>
        <p:nvSpPr>
          <p:cNvPr id="16" name="15 Rectángulo"/>
          <p:cNvSpPr/>
          <p:nvPr/>
        </p:nvSpPr>
        <p:spPr>
          <a:xfrm>
            <a:off x="5364088" y="3429148"/>
            <a:ext cx="1471607"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Model</a:t>
            </a:r>
            <a:endParaRPr lang="es-PE" dirty="0"/>
          </a:p>
        </p:txBody>
      </p:sp>
      <p:cxnSp>
        <p:nvCxnSpPr>
          <p:cNvPr id="20" name="19 Conector recto de flecha"/>
          <p:cNvCxnSpPr>
            <a:stCxn id="15" idx="2"/>
            <a:endCxn id="8" idx="0"/>
          </p:cNvCxnSpPr>
          <p:nvPr/>
        </p:nvCxnSpPr>
        <p:spPr>
          <a:xfrm flipH="1">
            <a:off x="2715516" y="3001840"/>
            <a:ext cx="972108" cy="42716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15" idx="2"/>
            <a:endCxn id="9" idx="0"/>
          </p:cNvCxnSpPr>
          <p:nvPr/>
        </p:nvCxnSpPr>
        <p:spPr>
          <a:xfrm>
            <a:off x="3687624" y="3001840"/>
            <a:ext cx="756270" cy="42716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a:stCxn id="14" idx="2"/>
            <a:endCxn id="9" idx="0"/>
          </p:cNvCxnSpPr>
          <p:nvPr/>
        </p:nvCxnSpPr>
        <p:spPr>
          <a:xfrm flipH="1">
            <a:off x="4443894" y="3001840"/>
            <a:ext cx="796459" cy="42716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14" idx="2"/>
            <a:endCxn id="16" idx="0"/>
          </p:cNvCxnSpPr>
          <p:nvPr/>
        </p:nvCxnSpPr>
        <p:spPr>
          <a:xfrm>
            <a:off x="5240353" y="3001840"/>
            <a:ext cx="859539" cy="427308"/>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48 CuadroTexto"/>
          <p:cNvSpPr txBox="1"/>
          <p:nvPr/>
        </p:nvSpPr>
        <p:spPr>
          <a:xfrm>
            <a:off x="943209" y="2041684"/>
            <a:ext cx="892487" cy="523220"/>
          </a:xfrm>
          <a:prstGeom prst="rect">
            <a:avLst/>
          </a:prstGeom>
          <a:noFill/>
        </p:spPr>
        <p:txBody>
          <a:bodyPr wrap="none" rtlCol="0">
            <a:spAutoFit/>
          </a:bodyPr>
          <a:lstStyle/>
          <a:p>
            <a:pPr algn="ctr"/>
            <a:r>
              <a:rPr lang="es-PE" sz="1400" dirty="0" err="1" smtClean="0"/>
              <a:t>System</a:t>
            </a:r>
            <a:r>
              <a:rPr lang="es-PE" sz="1400" dirty="0" smtClean="0"/>
              <a:t/>
            </a:r>
            <a:br>
              <a:rPr lang="es-PE" sz="1400" dirty="0" smtClean="0"/>
            </a:br>
            <a:r>
              <a:rPr lang="es-PE" sz="1400" dirty="0" err="1" smtClean="0"/>
              <a:t>Boundary</a:t>
            </a:r>
            <a:endParaRPr lang="es-PE" sz="1400" dirty="0"/>
          </a:p>
        </p:txBody>
      </p:sp>
      <p:cxnSp>
        <p:nvCxnSpPr>
          <p:cNvPr id="51" name="50 Conector recto de flecha"/>
          <p:cNvCxnSpPr>
            <a:stCxn id="52" idx="0"/>
            <a:endCxn id="53" idx="2"/>
          </p:cNvCxnSpPr>
          <p:nvPr/>
        </p:nvCxnSpPr>
        <p:spPr>
          <a:xfrm flipV="1">
            <a:off x="7448445" y="1884894"/>
            <a:ext cx="0" cy="1874916"/>
          </a:xfrm>
          <a:prstGeom prst="straightConnector1">
            <a:avLst/>
          </a:prstGeom>
          <a:ln w="38100">
            <a:solidFill>
              <a:srgbClr val="FFC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51 CuadroTexto"/>
          <p:cNvSpPr txBox="1"/>
          <p:nvPr/>
        </p:nvSpPr>
        <p:spPr>
          <a:xfrm>
            <a:off x="7252718" y="3759810"/>
            <a:ext cx="391454" cy="400110"/>
          </a:xfrm>
          <a:prstGeom prst="rect">
            <a:avLst/>
          </a:prstGeom>
          <a:noFill/>
        </p:spPr>
        <p:txBody>
          <a:bodyPr wrap="none" rtlCol="0">
            <a:spAutoFit/>
          </a:bodyPr>
          <a:lstStyle/>
          <a:p>
            <a:r>
              <a:rPr lang="es-PE" sz="2000" b="1" dirty="0" smtClean="0">
                <a:solidFill>
                  <a:srgbClr val="FFC000"/>
                </a:solidFill>
              </a:rPr>
              <a:t>In</a:t>
            </a:r>
            <a:endParaRPr lang="es-PE" sz="2000" b="1" dirty="0">
              <a:solidFill>
                <a:srgbClr val="FFC000"/>
              </a:solidFill>
            </a:endParaRPr>
          </a:p>
        </p:txBody>
      </p:sp>
      <p:sp>
        <p:nvSpPr>
          <p:cNvPr id="53" name="52 CuadroTexto"/>
          <p:cNvSpPr txBox="1"/>
          <p:nvPr/>
        </p:nvSpPr>
        <p:spPr>
          <a:xfrm>
            <a:off x="7156538" y="1484784"/>
            <a:ext cx="583814" cy="400110"/>
          </a:xfrm>
          <a:prstGeom prst="rect">
            <a:avLst/>
          </a:prstGeom>
          <a:noFill/>
        </p:spPr>
        <p:txBody>
          <a:bodyPr wrap="none" rtlCol="0">
            <a:spAutoFit/>
          </a:bodyPr>
          <a:lstStyle/>
          <a:p>
            <a:r>
              <a:rPr lang="es-PE" sz="2000" b="1" dirty="0" err="1" smtClean="0">
                <a:solidFill>
                  <a:srgbClr val="FFC000"/>
                </a:solidFill>
              </a:rPr>
              <a:t>Out</a:t>
            </a:r>
            <a:endParaRPr lang="es-PE" sz="2000" b="1" dirty="0">
              <a:solidFill>
                <a:srgbClr val="FFC000"/>
              </a:solidFill>
            </a:endParaRPr>
          </a:p>
        </p:txBody>
      </p:sp>
      <p:sp>
        <p:nvSpPr>
          <p:cNvPr id="21" name="20 CuadroTexto"/>
          <p:cNvSpPr txBox="1"/>
          <p:nvPr/>
        </p:nvSpPr>
        <p:spPr>
          <a:xfrm>
            <a:off x="467544" y="4581128"/>
            <a:ext cx="8424936" cy="1569660"/>
          </a:xfrm>
          <a:prstGeom prst="rect">
            <a:avLst/>
          </a:prstGeom>
          <a:noFill/>
        </p:spPr>
        <p:txBody>
          <a:bodyPr wrap="square" rtlCol="0">
            <a:spAutoFit/>
          </a:bodyPr>
          <a:lstStyle/>
          <a:p>
            <a:pPr algn="ctr"/>
            <a:r>
              <a:rPr lang="es-PE" sz="2400" dirty="0" smtClean="0"/>
              <a:t>Se comienza con una clase o componente de alto nivel, se </a:t>
            </a:r>
            <a:r>
              <a:rPr lang="es-PE" sz="2400" dirty="0" err="1" smtClean="0"/>
              <a:t>mockean</a:t>
            </a:r>
            <a:r>
              <a:rPr lang="es-PE" sz="2400" dirty="0" smtClean="0"/>
              <a:t> las dependencias necesarias. Cuando se ha finalizado con el componente, nos movemos al colaborador previamente </a:t>
            </a:r>
            <a:r>
              <a:rPr lang="es-PE" sz="2400" dirty="0" err="1" smtClean="0"/>
              <a:t>mockeado</a:t>
            </a:r>
            <a:r>
              <a:rPr lang="es-PE" sz="2400" dirty="0" smtClean="0"/>
              <a:t> y aplicamos TDD nuevamente ahí.</a:t>
            </a:r>
            <a:endParaRPr lang="es-PE" sz="2400" dirty="0"/>
          </a:p>
        </p:txBody>
      </p:sp>
    </p:spTree>
    <p:extLst>
      <p:ext uri="{BB962C8B-B14F-4D97-AF65-F5344CB8AC3E}">
        <p14:creationId xmlns:p14="http://schemas.microsoft.com/office/powerpoint/2010/main" val="4242143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Outside</a:t>
            </a:r>
            <a:r>
              <a:rPr lang="es-PE" dirty="0" smtClean="0">
                <a:solidFill>
                  <a:srgbClr val="FF0000"/>
                </a:solidFill>
              </a:rPr>
              <a:t>-In</a:t>
            </a:r>
            <a:endParaRPr lang="es-PE" sz="3200" dirty="0">
              <a:solidFill>
                <a:srgbClr val="FF0000"/>
              </a:solidFill>
            </a:endParaRPr>
          </a:p>
        </p:txBody>
      </p:sp>
      <p:sp>
        <p:nvSpPr>
          <p:cNvPr id="4" name="5 Marcador de contenido"/>
          <p:cNvSpPr txBox="1">
            <a:spLocks/>
          </p:cNvSpPr>
          <p:nvPr/>
        </p:nvSpPr>
        <p:spPr bwMode="auto">
          <a:xfrm>
            <a:off x="555231" y="1916832"/>
            <a:ext cx="8177554"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Permite pensar desde la perspectiva del usuario final, el diseño está guiado por necesidades reales.</a:t>
            </a:r>
          </a:p>
          <a:p>
            <a:pPr marL="0" indent="0" algn="ctr">
              <a:buNone/>
            </a:pPr>
            <a:r>
              <a:rPr lang="es-PE" sz="2800" dirty="0" smtClean="0"/>
              <a:t>Se construye incrementalmente partes completas de la aplicación.</a:t>
            </a:r>
          </a:p>
        </p:txBody>
      </p:sp>
      <p:sp>
        <p:nvSpPr>
          <p:cNvPr id="5" name="4 Rectángulo"/>
          <p:cNvSpPr/>
          <p:nvPr/>
        </p:nvSpPr>
        <p:spPr>
          <a:xfrm>
            <a:off x="395536" y="12074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Pros</a:t>
            </a:r>
            <a:endParaRPr lang="es-PE" sz="2800" b="1" dirty="0">
              <a:solidFill>
                <a:srgbClr val="FFC000"/>
              </a:solidFill>
              <a:cs typeface="Arial" pitchFamily="34" charset="0"/>
            </a:endParaRPr>
          </a:p>
        </p:txBody>
      </p:sp>
      <p:sp>
        <p:nvSpPr>
          <p:cNvPr id="6" name="5 Rectángulo"/>
          <p:cNvSpPr/>
          <p:nvPr/>
        </p:nvSpPr>
        <p:spPr>
          <a:xfrm>
            <a:off x="395536" y="4105231"/>
            <a:ext cx="8496944" cy="619913"/>
          </a:xfrm>
          <a:prstGeom prst="rect">
            <a:avLst/>
          </a:prstGeom>
        </p:spPr>
        <p:txBody>
          <a:bodyPr wrap="square">
            <a:spAutoFit/>
          </a:bodyPr>
          <a:lstStyle/>
          <a:p>
            <a:pPr algn="ctr">
              <a:lnSpc>
                <a:spcPts val="4500"/>
              </a:lnSpc>
              <a:buSzPct val="150000"/>
            </a:pPr>
            <a:r>
              <a:rPr lang="es-PE" sz="2800" b="1" dirty="0" err="1" smtClean="0">
                <a:solidFill>
                  <a:srgbClr val="FFC000"/>
                </a:solidFill>
              </a:rPr>
              <a:t>Cons</a:t>
            </a:r>
            <a:endParaRPr lang="es-PE" sz="2800" b="1" dirty="0">
              <a:solidFill>
                <a:srgbClr val="FFC000"/>
              </a:solidFill>
              <a:cs typeface="Arial" pitchFamily="34" charset="0"/>
            </a:endParaRPr>
          </a:p>
        </p:txBody>
      </p:sp>
      <p:sp>
        <p:nvSpPr>
          <p:cNvPr id="7" name="5 Marcador de contenido"/>
          <p:cNvSpPr txBox="1">
            <a:spLocks/>
          </p:cNvSpPr>
          <p:nvPr/>
        </p:nvSpPr>
        <p:spPr bwMode="auto">
          <a:xfrm>
            <a:off x="552840" y="4869159"/>
            <a:ext cx="8177554" cy="1008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Puede llevar al uso excesivo de </a:t>
            </a:r>
            <a:r>
              <a:rPr lang="es-PE" sz="2800" dirty="0" err="1" smtClean="0"/>
              <a:t>mocks</a:t>
            </a:r>
            <a:r>
              <a:rPr lang="es-PE" sz="2800" dirty="0" smtClean="0"/>
              <a:t>/</a:t>
            </a:r>
            <a:r>
              <a:rPr lang="es-PE" sz="2800" dirty="0" err="1" smtClean="0"/>
              <a:t>stubs</a:t>
            </a:r>
            <a:r>
              <a:rPr lang="es-PE" sz="2800" dirty="0" smtClean="0"/>
              <a:t> ocasionando que las pruebas sean muy frágiles.</a:t>
            </a:r>
          </a:p>
        </p:txBody>
      </p:sp>
    </p:spTree>
    <p:extLst>
      <p:ext uri="{BB962C8B-B14F-4D97-AF65-F5344CB8AC3E}">
        <p14:creationId xmlns:p14="http://schemas.microsoft.com/office/powerpoint/2010/main" val="732818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Inside-Out</a:t>
            </a:r>
            <a:endParaRPr lang="es-PE" sz="3200" dirty="0">
              <a:solidFill>
                <a:srgbClr val="FF0000"/>
              </a:solidFill>
            </a:endParaRPr>
          </a:p>
        </p:txBody>
      </p:sp>
      <p:sp>
        <p:nvSpPr>
          <p:cNvPr id="8" name="7 Rectángulo"/>
          <p:cNvSpPr/>
          <p:nvPr/>
        </p:nvSpPr>
        <p:spPr>
          <a:xfrm>
            <a:off x="2051720" y="3274144"/>
            <a:ext cx="1471607"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Collaborator</a:t>
            </a:r>
            <a:r>
              <a:rPr lang="es-PE" dirty="0" smtClean="0"/>
              <a:t/>
            </a:r>
            <a:br>
              <a:rPr lang="es-PE" dirty="0" smtClean="0"/>
            </a:br>
            <a:r>
              <a:rPr lang="es-PE" dirty="0" err="1" smtClean="0"/>
              <a:t>Class</a:t>
            </a:r>
            <a:endParaRPr lang="es-PE" dirty="0"/>
          </a:p>
        </p:txBody>
      </p:sp>
      <p:sp>
        <p:nvSpPr>
          <p:cNvPr id="9" name="8 Rectángulo"/>
          <p:cNvSpPr/>
          <p:nvPr/>
        </p:nvSpPr>
        <p:spPr>
          <a:xfrm>
            <a:off x="3791451" y="3274144"/>
            <a:ext cx="1448902"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Collaborator</a:t>
            </a:r>
            <a:r>
              <a:rPr lang="es-PE" dirty="0" smtClean="0"/>
              <a:t/>
            </a:r>
            <a:br>
              <a:rPr lang="es-PE" dirty="0" smtClean="0"/>
            </a:br>
            <a:r>
              <a:rPr lang="es-PE" dirty="0" err="1" smtClean="0"/>
              <a:t>Class</a:t>
            </a:r>
            <a:endParaRPr lang="es-PE" dirty="0"/>
          </a:p>
        </p:txBody>
      </p:sp>
      <p:pic>
        <p:nvPicPr>
          <p:cNvPr id="11" name="10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1631" y="1196752"/>
            <a:ext cx="490369" cy="490369"/>
          </a:xfrm>
          <a:prstGeom prst="rect">
            <a:avLst/>
          </a:prstGeom>
        </p:spPr>
      </p:pic>
      <p:sp>
        <p:nvSpPr>
          <p:cNvPr id="12" name="11 CuadroTexto"/>
          <p:cNvSpPr txBox="1"/>
          <p:nvPr/>
        </p:nvSpPr>
        <p:spPr>
          <a:xfrm>
            <a:off x="4499992" y="1257270"/>
            <a:ext cx="617477" cy="369332"/>
          </a:xfrm>
          <a:prstGeom prst="rect">
            <a:avLst/>
          </a:prstGeom>
          <a:noFill/>
        </p:spPr>
        <p:txBody>
          <a:bodyPr wrap="none" rtlCol="0">
            <a:spAutoFit/>
          </a:bodyPr>
          <a:lstStyle/>
          <a:p>
            <a:r>
              <a:rPr lang="es-PE" dirty="0" err="1" smtClean="0"/>
              <a:t>User</a:t>
            </a:r>
            <a:endParaRPr lang="es-PE" dirty="0"/>
          </a:p>
        </p:txBody>
      </p:sp>
      <p:sp>
        <p:nvSpPr>
          <p:cNvPr id="13" name="12 Arco"/>
          <p:cNvSpPr/>
          <p:nvPr/>
        </p:nvSpPr>
        <p:spPr>
          <a:xfrm>
            <a:off x="1907704" y="1769820"/>
            <a:ext cx="5112568" cy="1545821"/>
          </a:xfrm>
          <a:prstGeom prst="arc">
            <a:avLst>
              <a:gd name="adj1" fmla="val 10830907"/>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4" name="13 Rectángulo"/>
          <p:cNvSpPr/>
          <p:nvPr/>
        </p:nvSpPr>
        <p:spPr>
          <a:xfrm>
            <a:off x="4684569" y="2137744"/>
            <a:ext cx="125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s-PE" dirty="0"/>
          </a:p>
        </p:txBody>
      </p:sp>
      <p:sp>
        <p:nvSpPr>
          <p:cNvPr id="15" name="14 Rectángulo"/>
          <p:cNvSpPr/>
          <p:nvPr/>
        </p:nvSpPr>
        <p:spPr>
          <a:xfrm>
            <a:off x="3131840" y="2137744"/>
            <a:ext cx="125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Outer</a:t>
            </a:r>
            <a:br>
              <a:rPr lang="en-US" dirty="0" smtClean="0"/>
            </a:br>
            <a:r>
              <a:rPr lang="en-US" dirty="0" smtClean="0"/>
              <a:t>Class</a:t>
            </a:r>
            <a:endParaRPr lang="es-PE" dirty="0"/>
          </a:p>
        </p:txBody>
      </p:sp>
      <p:sp>
        <p:nvSpPr>
          <p:cNvPr id="16" name="15 Rectángulo"/>
          <p:cNvSpPr/>
          <p:nvPr/>
        </p:nvSpPr>
        <p:spPr>
          <a:xfrm>
            <a:off x="5436096" y="3274292"/>
            <a:ext cx="1471607"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Model</a:t>
            </a:r>
            <a:endParaRPr lang="es-PE" dirty="0"/>
          </a:p>
        </p:txBody>
      </p:sp>
      <p:cxnSp>
        <p:nvCxnSpPr>
          <p:cNvPr id="20" name="19 Conector recto de flecha"/>
          <p:cNvCxnSpPr>
            <a:stCxn id="15" idx="2"/>
            <a:endCxn id="8" idx="0"/>
          </p:cNvCxnSpPr>
          <p:nvPr/>
        </p:nvCxnSpPr>
        <p:spPr>
          <a:xfrm flipH="1">
            <a:off x="2787524" y="2857824"/>
            <a:ext cx="972108" cy="41632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15" idx="2"/>
            <a:endCxn id="9" idx="0"/>
          </p:cNvCxnSpPr>
          <p:nvPr/>
        </p:nvCxnSpPr>
        <p:spPr>
          <a:xfrm>
            <a:off x="3759632" y="2857824"/>
            <a:ext cx="756270" cy="41632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a:stCxn id="14" idx="2"/>
            <a:endCxn id="9" idx="0"/>
          </p:cNvCxnSpPr>
          <p:nvPr/>
        </p:nvCxnSpPr>
        <p:spPr>
          <a:xfrm flipH="1">
            <a:off x="4515902" y="2857824"/>
            <a:ext cx="796459" cy="41632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14" idx="2"/>
            <a:endCxn id="16" idx="0"/>
          </p:cNvCxnSpPr>
          <p:nvPr/>
        </p:nvCxnSpPr>
        <p:spPr>
          <a:xfrm>
            <a:off x="5312361" y="2857824"/>
            <a:ext cx="859539" cy="416468"/>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48 CuadroTexto"/>
          <p:cNvSpPr txBox="1"/>
          <p:nvPr/>
        </p:nvSpPr>
        <p:spPr>
          <a:xfrm>
            <a:off x="1015217" y="1897668"/>
            <a:ext cx="892487" cy="523220"/>
          </a:xfrm>
          <a:prstGeom prst="rect">
            <a:avLst/>
          </a:prstGeom>
          <a:noFill/>
        </p:spPr>
        <p:txBody>
          <a:bodyPr wrap="none" rtlCol="0">
            <a:spAutoFit/>
          </a:bodyPr>
          <a:lstStyle/>
          <a:p>
            <a:pPr algn="ctr"/>
            <a:r>
              <a:rPr lang="es-PE" sz="1400" dirty="0" err="1" smtClean="0"/>
              <a:t>System</a:t>
            </a:r>
            <a:r>
              <a:rPr lang="es-PE" sz="1400" dirty="0" smtClean="0"/>
              <a:t/>
            </a:r>
            <a:br>
              <a:rPr lang="es-PE" sz="1400" dirty="0" smtClean="0"/>
            </a:br>
            <a:r>
              <a:rPr lang="es-PE" sz="1400" dirty="0" err="1" smtClean="0"/>
              <a:t>Boundary</a:t>
            </a:r>
            <a:endParaRPr lang="es-PE" sz="1400" dirty="0"/>
          </a:p>
        </p:txBody>
      </p:sp>
      <p:cxnSp>
        <p:nvCxnSpPr>
          <p:cNvPr id="60" name="59 Conector recto de flecha"/>
          <p:cNvCxnSpPr>
            <a:stCxn id="61" idx="0"/>
            <a:endCxn id="62" idx="2"/>
          </p:cNvCxnSpPr>
          <p:nvPr/>
        </p:nvCxnSpPr>
        <p:spPr>
          <a:xfrm flipV="1">
            <a:off x="7448445" y="1740878"/>
            <a:ext cx="0" cy="1864076"/>
          </a:xfrm>
          <a:prstGeom prst="straightConnector1">
            <a:avLst/>
          </a:prstGeom>
          <a:ln w="38100">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60 CuadroTexto"/>
          <p:cNvSpPr txBox="1"/>
          <p:nvPr/>
        </p:nvSpPr>
        <p:spPr>
          <a:xfrm>
            <a:off x="7252718" y="3604954"/>
            <a:ext cx="391454" cy="400110"/>
          </a:xfrm>
          <a:prstGeom prst="rect">
            <a:avLst/>
          </a:prstGeom>
          <a:noFill/>
        </p:spPr>
        <p:txBody>
          <a:bodyPr wrap="none" rtlCol="0">
            <a:spAutoFit/>
          </a:bodyPr>
          <a:lstStyle/>
          <a:p>
            <a:r>
              <a:rPr lang="es-PE" sz="2000" b="1" dirty="0" smtClean="0">
                <a:solidFill>
                  <a:srgbClr val="FFC000"/>
                </a:solidFill>
              </a:rPr>
              <a:t>In</a:t>
            </a:r>
            <a:endParaRPr lang="es-PE" sz="2000" b="1" dirty="0">
              <a:solidFill>
                <a:srgbClr val="FFC000"/>
              </a:solidFill>
            </a:endParaRPr>
          </a:p>
        </p:txBody>
      </p:sp>
      <p:sp>
        <p:nvSpPr>
          <p:cNvPr id="62" name="61 CuadroTexto"/>
          <p:cNvSpPr txBox="1"/>
          <p:nvPr/>
        </p:nvSpPr>
        <p:spPr>
          <a:xfrm>
            <a:off x="7156538" y="1340768"/>
            <a:ext cx="583814" cy="400110"/>
          </a:xfrm>
          <a:prstGeom prst="rect">
            <a:avLst/>
          </a:prstGeom>
          <a:noFill/>
        </p:spPr>
        <p:txBody>
          <a:bodyPr wrap="none" rtlCol="0">
            <a:spAutoFit/>
          </a:bodyPr>
          <a:lstStyle/>
          <a:p>
            <a:r>
              <a:rPr lang="es-PE" sz="2000" b="1" dirty="0" err="1" smtClean="0">
                <a:solidFill>
                  <a:srgbClr val="FFC000"/>
                </a:solidFill>
              </a:rPr>
              <a:t>Out</a:t>
            </a:r>
            <a:endParaRPr lang="es-PE" sz="2000" b="1" dirty="0">
              <a:solidFill>
                <a:srgbClr val="FFC000"/>
              </a:solidFill>
            </a:endParaRPr>
          </a:p>
        </p:txBody>
      </p:sp>
      <p:sp>
        <p:nvSpPr>
          <p:cNvPr id="63" name="62 CuadroTexto"/>
          <p:cNvSpPr txBox="1"/>
          <p:nvPr/>
        </p:nvSpPr>
        <p:spPr>
          <a:xfrm>
            <a:off x="467544" y="4365104"/>
            <a:ext cx="8424936" cy="1938992"/>
          </a:xfrm>
          <a:prstGeom prst="rect">
            <a:avLst/>
          </a:prstGeom>
          <a:noFill/>
        </p:spPr>
        <p:txBody>
          <a:bodyPr wrap="square" rtlCol="0">
            <a:spAutoFit/>
          </a:bodyPr>
          <a:lstStyle/>
          <a:p>
            <a:pPr algn="ctr"/>
            <a:r>
              <a:rPr lang="es-PE" sz="2400" dirty="0" smtClean="0"/>
              <a:t>Comienza con una clase o componente de bajo nivel y se va progresando a los de más alto nivel. </a:t>
            </a:r>
          </a:p>
          <a:p>
            <a:pPr algn="ctr"/>
            <a:r>
              <a:rPr lang="es-PE" sz="2400" dirty="0" smtClean="0"/>
              <a:t/>
            </a:r>
            <a:br>
              <a:rPr lang="es-PE" sz="2400" dirty="0" smtClean="0"/>
            </a:br>
            <a:r>
              <a:rPr lang="es-PE" sz="2400" dirty="0" smtClean="0"/>
              <a:t>No utiliza </a:t>
            </a:r>
            <a:r>
              <a:rPr lang="es-PE" sz="2400" dirty="0" err="1" smtClean="0"/>
              <a:t>mocking</a:t>
            </a:r>
            <a:r>
              <a:rPr lang="es-PE" sz="2400" dirty="0" smtClean="0"/>
              <a:t>, debido a que los colaboradores son previamente creados o se devuelven valores en duro.</a:t>
            </a:r>
            <a:endParaRPr lang="es-PE" sz="2400" dirty="0"/>
          </a:p>
        </p:txBody>
      </p:sp>
    </p:spTree>
    <p:extLst>
      <p:ext uri="{BB962C8B-B14F-4D97-AF65-F5344CB8AC3E}">
        <p14:creationId xmlns:p14="http://schemas.microsoft.com/office/powerpoint/2010/main" val="4088256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Ejercicio: </a:t>
            </a:r>
            <a:r>
              <a:rPr lang="es-PE" dirty="0" err="1" smtClean="0">
                <a:solidFill>
                  <a:srgbClr val="C00000"/>
                </a:solidFill>
                <a:latin typeface="Arial" pitchFamily="34" charset="0"/>
                <a:cs typeface="Arial" pitchFamily="34" charset="0"/>
              </a:rPr>
              <a:t>Tennis</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623689" y="2276872"/>
            <a:ext cx="7980759" cy="3816424"/>
          </a:xfrm>
        </p:spPr>
        <p:txBody>
          <a:bodyPr/>
          <a:lstStyle/>
          <a:p>
            <a:pPr>
              <a:lnSpc>
                <a:spcPts val="4500"/>
              </a:lnSpc>
              <a:buSzPct val="150000"/>
              <a:buFontTx/>
              <a:buChar char="-"/>
            </a:pPr>
            <a:r>
              <a:rPr lang="es-PE" sz="2400" dirty="0" smtClean="0">
                <a:cs typeface="Arial" pitchFamily="34" charset="0"/>
              </a:rPr>
              <a:t>Cada jugador comienza con 0 y va ganando puntos en la secuencia: 0 – 15 – 30 - 40.</a:t>
            </a:r>
          </a:p>
          <a:p>
            <a:pPr>
              <a:lnSpc>
                <a:spcPts val="4500"/>
              </a:lnSpc>
              <a:buSzPct val="150000"/>
              <a:buFontTx/>
              <a:buChar char="-"/>
            </a:pPr>
            <a:r>
              <a:rPr lang="es-PE" sz="2400" dirty="0" smtClean="0">
                <a:cs typeface="Arial" pitchFamily="34" charset="0"/>
              </a:rPr>
              <a:t>Si un jugador tiene 40 y anota nuevamente, gana!!.</a:t>
            </a:r>
          </a:p>
          <a:p>
            <a:pPr>
              <a:lnSpc>
                <a:spcPts val="4500"/>
              </a:lnSpc>
              <a:buSzPct val="150000"/>
              <a:buFontTx/>
              <a:buChar char="-"/>
            </a:pPr>
            <a:r>
              <a:rPr lang="es-PE" sz="2400" dirty="0" smtClean="0">
                <a:cs typeface="Arial" pitchFamily="34" charset="0"/>
              </a:rPr>
              <a:t>Si 2 jugadores tienen  40  es un "</a:t>
            </a:r>
            <a:r>
              <a:rPr lang="es-PE" sz="2400" dirty="0" err="1" smtClean="0">
                <a:cs typeface="Arial" pitchFamily="34" charset="0"/>
              </a:rPr>
              <a:t>deuce</a:t>
            </a:r>
            <a:r>
              <a:rPr lang="es-PE" sz="2400" dirty="0" smtClean="0">
                <a:cs typeface="Arial" pitchFamily="34" charset="0"/>
              </a:rPr>
              <a:t>".</a:t>
            </a:r>
          </a:p>
          <a:p>
            <a:pPr>
              <a:lnSpc>
                <a:spcPts val="4500"/>
              </a:lnSpc>
              <a:buSzPct val="150000"/>
              <a:buFontTx/>
              <a:buChar char="-"/>
            </a:pPr>
            <a:r>
              <a:rPr lang="es-PE" sz="2400" dirty="0" smtClean="0">
                <a:cs typeface="Arial" pitchFamily="34" charset="0"/>
              </a:rPr>
              <a:t>Durante un "</a:t>
            </a:r>
            <a:r>
              <a:rPr lang="es-PE" sz="2400" dirty="0" err="1" smtClean="0">
                <a:cs typeface="Arial" pitchFamily="34" charset="0"/>
              </a:rPr>
              <a:t>deuce</a:t>
            </a:r>
            <a:r>
              <a:rPr lang="es-PE" sz="2400" dirty="0" smtClean="0">
                <a:cs typeface="Arial" pitchFamily="34" charset="0"/>
              </a:rPr>
              <a:t>", un jugador necesita anotar 2 veces consecutivas para ganar.</a:t>
            </a:r>
          </a:p>
        </p:txBody>
      </p:sp>
      <p:sp>
        <p:nvSpPr>
          <p:cNvPr id="3" name="2 Rectángulo"/>
          <p:cNvSpPr/>
          <p:nvPr/>
        </p:nvSpPr>
        <p:spPr>
          <a:xfrm>
            <a:off x="395536" y="1596425"/>
            <a:ext cx="8496944" cy="606384"/>
          </a:xfrm>
          <a:prstGeom prst="rect">
            <a:avLst/>
          </a:prstGeom>
        </p:spPr>
        <p:txBody>
          <a:bodyPr wrap="square">
            <a:spAutoFit/>
          </a:bodyPr>
          <a:lstStyle/>
          <a:p>
            <a:pPr>
              <a:lnSpc>
                <a:spcPts val="4500"/>
              </a:lnSpc>
              <a:buSzPct val="150000"/>
            </a:pPr>
            <a:r>
              <a:rPr lang="es-PE" sz="2400" dirty="0" smtClean="0"/>
              <a:t>Nos enfocaremos en el manejo del puntaje en un juego de </a:t>
            </a:r>
            <a:r>
              <a:rPr lang="es-PE" sz="2400" dirty="0" err="1" smtClean="0"/>
              <a:t>tennis</a:t>
            </a:r>
            <a:r>
              <a:rPr lang="es-PE" sz="2400" dirty="0" smtClean="0"/>
              <a:t>.</a:t>
            </a:r>
            <a:endParaRPr lang="es-PE" sz="2400" dirty="0">
              <a:cs typeface="Arial" pitchFamily="34" charset="0"/>
            </a:endParaRPr>
          </a:p>
        </p:txBody>
      </p:sp>
      <p:sp>
        <p:nvSpPr>
          <p:cNvPr id="10" name="9 Rectángulo"/>
          <p:cNvSpPr/>
          <p:nvPr/>
        </p:nvSpPr>
        <p:spPr>
          <a:xfrm>
            <a:off x="395536" y="991420"/>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Descripción</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5069638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Inside-Out</a:t>
            </a:r>
            <a:endParaRPr lang="es-PE" sz="3200" dirty="0">
              <a:solidFill>
                <a:srgbClr val="FF0000"/>
              </a:solidFill>
            </a:endParaRPr>
          </a:p>
        </p:txBody>
      </p:sp>
      <p:sp>
        <p:nvSpPr>
          <p:cNvPr id="4" name="5 Marcador de contenido"/>
          <p:cNvSpPr txBox="1">
            <a:spLocks/>
          </p:cNvSpPr>
          <p:nvPr/>
        </p:nvSpPr>
        <p:spPr bwMode="auto">
          <a:xfrm>
            <a:off x="797028" y="1762125"/>
            <a:ext cx="7689177" cy="6587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Tiende a tener un mejor diseño.</a:t>
            </a:r>
          </a:p>
        </p:txBody>
      </p:sp>
      <p:sp>
        <p:nvSpPr>
          <p:cNvPr id="5" name="4 Rectángulo"/>
          <p:cNvSpPr/>
          <p:nvPr/>
        </p:nvSpPr>
        <p:spPr>
          <a:xfrm>
            <a:off x="395536" y="11247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Pros</a:t>
            </a:r>
            <a:endParaRPr lang="es-PE" sz="2800" b="1" dirty="0">
              <a:solidFill>
                <a:srgbClr val="FFC000"/>
              </a:solidFill>
              <a:cs typeface="Arial" pitchFamily="34" charset="0"/>
            </a:endParaRPr>
          </a:p>
        </p:txBody>
      </p:sp>
      <p:sp>
        <p:nvSpPr>
          <p:cNvPr id="6" name="5 Rectángulo"/>
          <p:cNvSpPr/>
          <p:nvPr/>
        </p:nvSpPr>
        <p:spPr>
          <a:xfrm>
            <a:off x="395536" y="2420888"/>
            <a:ext cx="8496944" cy="619913"/>
          </a:xfrm>
          <a:prstGeom prst="rect">
            <a:avLst/>
          </a:prstGeom>
        </p:spPr>
        <p:txBody>
          <a:bodyPr wrap="square">
            <a:spAutoFit/>
          </a:bodyPr>
          <a:lstStyle/>
          <a:p>
            <a:pPr algn="ctr">
              <a:lnSpc>
                <a:spcPts val="4500"/>
              </a:lnSpc>
              <a:buSzPct val="150000"/>
            </a:pPr>
            <a:r>
              <a:rPr lang="es-PE" sz="2800" b="1" dirty="0" err="1" smtClean="0">
                <a:solidFill>
                  <a:srgbClr val="FFC000"/>
                </a:solidFill>
              </a:rPr>
              <a:t>Cons</a:t>
            </a:r>
            <a:endParaRPr lang="es-PE" sz="2800" b="1" dirty="0">
              <a:solidFill>
                <a:srgbClr val="FFC000"/>
              </a:solidFill>
              <a:cs typeface="Arial" pitchFamily="34" charset="0"/>
            </a:endParaRPr>
          </a:p>
        </p:txBody>
      </p:sp>
      <p:sp>
        <p:nvSpPr>
          <p:cNvPr id="7" name="5 Marcador de contenido"/>
          <p:cNvSpPr txBox="1">
            <a:spLocks/>
          </p:cNvSpPr>
          <p:nvPr/>
        </p:nvSpPr>
        <p:spPr bwMode="auto">
          <a:xfrm>
            <a:off x="552840" y="3123500"/>
            <a:ext cx="8177554" cy="1008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Puedes construir funcionalidad en las clases que nunca será usada por la aplicación.</a:t>
            </a:r>
          </a:p>
        </p:txBody>
      </p:sp>
    </p:spTree>
    <p:extLst>
      <p:ext uri="{BB962C8B-B14F-4D97-AF65-F5344CB8AC3E}">
        <p14:creationId xmlns:p14="http://schemas.microsoft.com/office/powerpoint/2010/main" val="208727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504382"/>
            <a:ext cx="8229600" cy="720080"/>
          </a:xfrm>
        </p:spPr>
        <p:txBody>
          <a:bodyPr/>
          <a:lstStyle/>
          <a:p>
            <a:r>
              <a:rPr lang="es-PE" dirty="0" smtClean="0">
                <a:solidFill>
                  <a:srgbClr val="FF0000"/>
                </a:solidFill>
                <a:cs typeface="Arial" pitchFamily="34" charset="0"/>
              </a:rPr>
              <a:t>Beneficios </a:t>
            </a:r>
            <a:r>
              <a:rPr lang="es-PE" dirty="0" err="1" smtClean="0">
                <a:solidFill>
                  <a:srgbClr val="FF0000"/>
                </a:solidFill>
                <a:cs typeface="Arial" pitchFamily="34" charset="0"/>
              </a:rPr>
              <a:t>Double</a:t>
            </a:r>
            <a:r>
              <a:rPr lang="es-PE" dirty="0" smtClean="0">
                <a:solidFill>
                  <a:srgbClr val="FF0000"/>
                </a:solidFill>
                <a:cs typeface="Arial" pitchFamily="34" charset="0"/>
              </a:rPr>
              <a:t> </a:t>
            </a:r>
            <a:r>
              <a:rPr lang="es-PE" dirty="0" err="1" smtClean="0">
                <a:solidFill>
                  <a:srgbClr val="FF0000"/>
                </a:solidFill>
                <a:cs typeface="Arial" pitchFamily="34" charset="0"/>
              </a:rPr>
              <a:t>Loop</a:t>
            </a:r>
            <a:r>
              <a:rPr lang="es-PE" dirty="0" smtClean="0">
                <a:solidFill>
                  <a:srgbClr val="FF0000"/>
                </a:solidFill>
                <a:cs typeface="Arial" pitchFamily="34" charset="0"/>
              </a:rPr>
              <a:t> TDD</a:t>
            </a:r>
            <a:endParaRPr lang="es-PE" dirty="0">
              <a:solidFill>
                <a:srgbClr val="FF0000"/>
              </a:solidFill>
              <a:cs typeface="Arial" pitchFamily="34" charset="0"/>
            </a:endParaRPr>
          </a:p>
        </p:txBody>
      </p:sp>
      <p:sp>
        <p:nvSpPr>
          <p:cNvPr id="5" name="5 Marcador de contenido"/>
          <p:cNvSpPr txBox="1">
            <a:spLocks/>
          </p:cNvSpPr>
          <p:nvPr/>
        </p:nvSpPr>
        <p:spPr bwMode="auto">
          <a:xfrm>
            <a:off x="827584" y="1772816"/>
            <a:ext cx="7632848" cy="27363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a:t>Pruebas a nivel de sistema</a:t>
            </a:r>
            <a:r>
              <a:rPr lang="es-PE" sz="2800" dirty="0" smtClean="0"/>
              <a:t>.</a:t>
            </a:r>
          </a:p>
          <a:p>
            <a:r>
              <a:rPr lang="es-PE" sz="2800" dirty="0"/>
              <a:t>Fuente muy importante de </a:t>
            </a:r>
            <a:r>
              <a:rPr lang="es-PE" sz="2800" dirty="0" err="1"/>
              <a:t>feedback</a:t>
            </a:r>
            <a:r>
              <a:rPr lang="es-PE" sz="2800" dirty="0"/>
              <a:t> a alto nivel</a:t>
            </a:r>
            <a:r>
              <a:rPr lang="es-PE" sz="2800" dirty="0" smtClean="0"/>
              <a:t>.</a:t>
            </a:r>
          </a:p>
          <a:p>
            <a:r>
              <a:rPr lang="es-PE" sz="2800" dirty="0" smtClean="0"/>
              <a:t>Sirven como criterios de «DONE».</a:t>
            </a:r>
          </a:p>
          <a:p>
            <a:r>
              <a:rPr lang="es-PE" sz="2800" dirty="0"/>
              <a:t>Datos reales para medir el progreso</a:t>
            </a:r>
            <a:r>
              <a:rPr lang="es-PE" sz="2800" dirty="0" smtClean="0"/>
              <a:t>.</a:t>
            </a:r>
          </a:p>
          <a:p>
            <a:r>
              <a:rPr lang="es-PE" sz="2800" dirty="0" smtClean="0"/>
              <a:t>Ejemplos entendibles del sistema</a:t>
            </a:r>
          </a:p>
        </p:txBody>
      </p:sp>
    </p:spTree>
    <p:extLst>
      <p:ext uri="{BB962C8B-B14F-4D97-AF65-F5344CB8AC3E}">
        <p14:creationId xmlns:p14="http://schemas.microsoft.com/office/powerpoint/2010/main" val="1211237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2551" y="620688"/>
            <a:ext cx="8229600" cy="864095"/>
          </a:xfrm>
        </p:spPr>
        <p:txBody>
          <a:bodyPr/>
          <a:lstStyle/>
          <a:p>
            <a:r>
              <a:rPr lang="es-PE" dirty="0" err="1" smtClean="0">
                <a:solidFill>
                  <a:srgbClr val="FF0000"/>
                </a:solidFill>
              </a:rPr>
              <a:t>Given</a:t>
            </a:r>
            <a:r>
              <a:rPr lang="es-PE" dirty="0" smtClean="0">
                <a:solidFill>
                  <a:srgbClr val="FF0000"/>
                </a:solidFill>
              </a:rPr>
              <a:t> – </a:t>
            </a:r>
            <a:r>
              <a:rPr lang="es-PE" dirty="0" err="1" smtClean="0">
                <a:solidFill>
                  <a:srgbClr val="FF0000"/>
                </a:solidFill>
              </a:rPr>
              <a:t>When</a:t>
            </a:r>
            <a:r>
              <a:rPr lang="es-PE" dirty="0" smtClean="0">
                <a:solidFill>
                  <a:srgbClr val="FF0000"/>
                </a:solidFill>
              </a:rPr>
              <a:t> – </a:t>
            </a:r>
            <a:r>
              <a:rPr lang="es-PE" dirty="0" err="1" smtClean="0">
                <a:solidFill>
                  <a:srgbClr val="FF0000"/>
                </a:solidFill>
              </a:rPr>
              <a:t>Then</a:t>
            </a:r>
            <a:r>
              <a:rPr lang="es-PE" dirty="0" smtClean="0">
                <a:solidFill>
                  <a:srgbClr val="FF0000"/>
                </a:solidFill>
              </a:rPr>
              <a:t> (</a:t>
            </a:r>
            <a:r>
              <a:rPr lang="es-PE" dirty="0" err="1" smtClean="0">
                <a:solidFill>
                  <a:srgbClr val="FF0000"/>
                </a:solidFill>
              </a:rPr>
              <a:t>Cucumber</a:t>
            </a:r>
            <a:r>
              <a:rPr lang="es-PE" dirty="0" smtClean="0">
                <a:solidFill>
                  <a:srgbClr val="FF0000"/>
                </a:solidFill>
              </a:rPr>
              <a:t>)</a:t>
            </a:r>
            <a:endParaRPr lang="es-PE" sz="3200" dirty="0">
              <a:solidFill>
                <a:srgbClr val="FF0000"/>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22" y="2247702"/>
            <a:ext cx="8650258" cy="2909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439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570459"/>
            <a:ext cx="7697004" cy="5026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2 Título"/>
          <p:cNvSpPr>
            <a:spLocks noGrp="1"/>
          </p:cNvSpPr>
          <p:nvPr>
            <p:ph type="title"/>
          </p:nvPr>
        </p:nvSpPr>
        <p:spPr>
          <a:xfrm>
            <a:off x="452551" y="404665"/>
            <a:ext cx="8229600" cy="864095"/>
          </a:xfrm>
        </p:spPr>
        <p:txBody>
          <a:bodyPr/>
          <a:lstStyle/>
          <a:p>
            <a:r>
              <a:rPr lang="es-PE" dirty="0" err="1" smtClean="0">
                <a:solidFill>
                  <a:srgbClr val="FF0000"/>
                </a:solidFill>
              </a:rPr>
              <a:t>Given</a:t>
            </a:r>
            <a:r>
              <a:rPr lang="es-PE" dirty="0" smtClean="0">
                <a:solidFill>
                  <a:srgbClr val="FF0000"/>
                </a:solidFill>
              </a:rPr>
              <a:t> – </a:t>
            </a:r>
            <a:r>
              <a:rPr lang="es-PE" dirty="0" err="1" smtClean="0">
                <a:solidFill>
                  <a:srgbClr val="FF0000"/>
                </a:solidFill>
              </a:rPr>
              <a:t>When</a:t>
            </a:r>
            <a:r>
              <a:rPr lang="es-PE" dirty="0" smtClean="0">
                <a:solidFill>
                  <a:srgbClr val="FF0000"/>
                </a:solidFill>
              </a:rPr>
              <a:t> – </a:t>
            </a:r>
            <a:r>
              <a:rPr lang="es-PE" dirty="0" err="1" smtClean="0">
                <a:solidFill>
                  <a:srgbClr val="FF0000"/>
                </a:solidFill>
              </a:rPr>
              <a:t>Then</a:t>
            </a:r>
            <a:r>
              <a:rPr lang="es-PE" dirty="0" smtClean="0">
                <a:solidFill>
                  <a:srgbClr val="FF0000"/>
                </a:solidFill>
              </a:rPr>
              <a:t> (</a:t>
            </a:r>
            <a:r>
              <a:rPr lang="es-PE" dirty="0" err="1" smtClean="0">
                <a:solidFill>
                  <a:srgbClr val="FF0000"/>
                </a:solidFill>
              </a:rPr>
              <a:t>Cucumber</a:t>
            </a:r>
            <a:r>
              <a:rPr lang="es-PE" dirty="0" smtClean="0">
                <a:solidFill>
                  <a:srgbClr val="FF0000"/>
                </a:solidFill>
              </a:rPr>
              <a:t>)</a:t>
            </a:r>
            <a:endParaRPr lang="es-PE" sz="3200" dirty="0">
              <a:solidFill>
                <a:srgbClr val="FF0000"/>
              </a:solidFill>
            </a:endParaRPr>
          </a:p>
        </p:txBody>
      </p:sp>
    </p:spTree>
    <p:extLst>
      <p:ext uri="{BB962C8B-B14F-4D97-AF65-F5344CB8AC3E}">
        <p14:creationId xmlns:p14="http://schemas.microsoft.com/office/powerpoint/2010/main" val="2408309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52551" y="404665"/>
            <a:ext cx="8229600" cy="864095"/>
          </a:xfrm>
        </p:spPr>
        <p:txBody>
          <a:bodyPr/>
          <a:lstStyle/>
          <a:p>
            <a:r>
              <a:rPr lang="es-PE" dirty="0" err="1" smtClean="0">
                <a:solidFill>
                  <a:srgbClr val="FF0000"/>
                </a:solidFill>
              </a:rPr>
              <a:t>Fitnesse</a:t>
            </a:r>
            <a:endParaRPr lang="es-PE" sz="3200" dirty="0">
              <a:solidFill>
                <a:srgbClr val="FF0000"/>
              </a:solidFill>
            </a:endParaRPr>
          </a:p>
        </p:txBody>
      </p:sp>
      <p:pic>
        <p:nvPicPr>
          <p:cNvPr id="3" name="2 Imagen"/>
          <p:cNvPicPr>
            <a:picLocks noChangeAspect="1"/>
          </p:cNvPicPr>
          <p:nvPr/>
        </p:nvPicPr>
        <p:blipFill rotWithShape="1">
          <a:blip r:embed="rId3">
            <a:extLst>
              <a:ext uri="{28A0092B-C50C-407E-A947-70E740481C1C}">
                <a14:useLocalDpi xmlns:a14="http://schemas.microsoft.com/office/drawing/2010/main" val="0"/>
              </a:ext>
            </a:extLst>
          </a:blip>
          <a:srcRect b="25160"/>
          <a:stretch/>
        </p:blipFill>
        <p:spPr>
          <a:xfrm>
            <a:off x="1489447" y="1378868"/>
            <a:ext cx="6165106" cy="5284083"/>
          </a:xfrm>
          <a:prstGeom prst="rect">
            <a:avLst/>
          </a:prstGeom>
        </p:spPr>
      </p:pic>
    </p:spTree>
    <p:extLst>
      <p:ext uri="{BB962C8B-B14F-4D97-AF65-F5344CB8AC3E}">
        <p14:creationId xmlns:p14="http://schemas.microsoft.com/office/powerpoint/2010/main" val="373200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476672"/>
            <a:ext cx="8229600" cy="864095"/>
          </a:xfrm>
        </p:spPr>
        <p:txBody>
          <a:bodyPr/>
          <a:lstStyle/>
          <a:p>
            <a:r>
              <a:rPr lang="es-PE" dirty="0" err="1" smtClean="0">
                <a:solidFill>
                  <a:srgbClr val="FF0000"/>
                </a:solidFill>
              </a:rPr>
              <a:t>Behaviour</a:t>
            </a:r>
            <a:r>
              <a:rPr lang="es-PE" dirty="0" smtClean="0">
                <a:solidFill>
                  <a:srgbClr val="FF0000"/>
                </a:solidFill>
              </a:rPr>
              <a:t> </a:t>
            </a:r>
            <a:r>
              <a:rPr lang="es-PE" dirty="0" err="1" smtClean="0">
                <a:solidFill>
                  <a:srgbClr val="FF0000"/>
                </a:solidFill>
              </a:rPr>
              <a:t>Driven</a:t>
            </a:r>
            <a:r>
              <a:rPr lang="es-PE" dirty="0" smtClean="0">
                <a:solidFill>
                  <a:srgbClr val="FF0000"/>
                </a:solidFill>
              </a:rPr>
              <a:t> </a:t>
            </a:r>
            <a:r>
              <a:rPr lang="es-PE" dirty="0" err="1" smtClean="0">
                <a:solidFill>
                  <a:srgbClr val="FF0000"/>
                </a:solidFill>
              </a:rPr>
              <a:t>Development</a:t>
            </a:r>
            <a:r>
              <a:rPr lang="es-PE" dirty="0" smtClean="0">
                <a:solidFill>
                  <a:srgbClr val="FF0000"/>
                </a:solidFill>
              </a:rPr>
              <a:t> (BDD)</a:t>
            </a:r>
            <a:endParaRPr lang="es-PE" sz="3200" dirty="0">
              <a:solidFill>
                <a:srgbClr val="FF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595" y="1700808"/>
            <a:ext cx="6981825"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5551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18959" y="188640"/>
            <a:ext cx="8229600" cy="864095"/>
          </a:xfrm>
        </p:spPr>
        <p:txBody>
          <a:bodyPr/>
          <a:lstStyle/>
          <a:p>
            <a:r>
              <a:rPr lang="es-PE" dirty="0" smtClean="0">
                <a:solidFill>
                  <a:srgbClr val="FF0000"/>
                </a:solidFill>
              </a:rPr>
              <a:t>El paso olvidado: </a:t>
            </a:r>
            <a:r>
              <a:rPr lang="es-PE" dirty="0" err="1" smtClean="0">
                <a:solidFill>
                  <a:srgbClr val="FF0000"/>
                </a:solidFill>
              </a:rPr>
              <a:t>Discuss</a:t>
            </a:r>
            <a:endParaRPr lang="es-PE" sz="3200" dirty="0">
              <a:solidFill>
                <a:srgbClr val="FF0000"/>
              </a:solidFill>
            </a:endParaRPr>
          </a:p>
        </p:txBody>
      </p:sp>
      <p:sp>
        <p:nvSpPr>
          <p:cNvPr id="5" name="5 Marcador de contenido"/>
          <p:cNvSpPr txBox="1">
            <a:spLocks/>
          </p:cNvSpPr>
          <p:nvPr/>
        </p:nvSpPr>
        <p:spPr bwMode="auto">
          <a:xfrm>
            <a:off x="148660" y="4246349"/>
            <a:ext cx="8856984" cy="15121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Tener</a:t>
            </a:r>
            <a:r>
              <a:rPr lang="es-PE" sz="2800" dirty="0" smtClean="0"/>
              <a:t> conversaciones es más importante que</a:t>
            </a:r>
            <a:br>
              <a:rPr lang="es-PE" sz="2800" dirty="0" smtClean="0"/>
            </a:br>
            <a:r>
              <a:rPr lang="es-PE" sz="2800" dirty="0" smtClean="0">
                <a:solidFill>
                  <a:srgbClr val="FFC000"/>
                </a:solidFill>
              </a:rPr>
              <a:t>capturar</a:t>
            </a:r>
            <a:r>
              <a:rPr lang="es-PE" sz="2800" dirty="0" smtClean="0"/>
              <a:t> las conversaciones, y esto es más importante que</a:t>
            </a:r>
            <a:br>
              <a:rPr lang="es-PE" sz="2800" dirty="0" smtClean="0"/>
            </a:br>
            <a:r>
              <a:rPr lang="es-PE" sz="2800" dirty="0" smtClean="0">
                <a:solidFill>
                  <a:srgbClr val="FFC000"/>
                </a:solidFill>
              </a:rPr>
              <a:t>automatizar </a:t>
            </a:r>
            <a:r>
              <a:rPr lang="es-PE" sz="2800" dirty="0" smtClean="0"/>
              <a:t>las conversaciones.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784" y="1412776"/>
            <a:ext cx="4171950"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1849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988840"/>
            <a:ext cx="8229600" cy="864095"/>
          </a:xfrm>
        </p:spPr>
        <p:txBody>
          <a:bodyPr/>
          <a:lstStyle/>
          <a:p>
            <a:r>
              <a:rPr lang="es-PE" sz="8800" dirty="0" smtClean="0">
                <a:solidFill>
                  <a:srgbClr val="FF0000"/>
                </a:solidFill>
              </a:rPr>
              <a:t>Conclusiones</a:t>
            </a:r>
            <a:endParaRPr lang="es-PE" sz="6600" dirty="0">
              <a:solidFill>
                <a:srgbClr val="FF0000"/>
              </a:solidFill>
            </a:endParaRPr>
          </a:p>
        </p:txBody>
      </p:sp>
      <p:sp>
        <p:nvSpPr>
          <p:cNvPr id="4" name="5 Marcador de contenido"/>
          <p:cNvSpPr txBox="1">
            <a:spLocks/>
          </p:cNvSpPr>
          <p:nvPr/>
        </p:nvSpPr>
        <p:spPr bwMode="auto">
          <a:xfrm>
            <a:off x="827584" y="3140968"/>
            <a:ext cx="7632848"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En 2 minutos cada uno escriba las 5 cosas más importantes que he aprendido.</a:t>
            </a:r>
          </a:p>
          <a:p>
            <a:pPr algn="ctr"/>
            <a:endParaRPr lang="es-PE" sz="2800" dirty="0" smtClean="0"/>
          </a:p>
        </p:txBody>
      </p:sp>
    </p:spTree>
    <p:extLst>
      <p:ext uri="{BB962C8B-B14F-4D97-AF65-F5344CB8AC3E}">
        <p14:creationId xmlns:p14="http://schemas.microsoft.com/office/powerpoint/2010/main" val="1599993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Ejercicio: </a:t>
            </a:r>
            <a:r>
              <a:rPr lang="es-PE" dirty="0" err="1" smtClean="0">
                <a:solidFill>
                  <a:srgbClr val="C00000"/>
                </a:solidFill>
                <a:latin typeface="Arial" pitchFamily="34" charset="0"/>
                <a:cs typeface="Arial" pitchFamily="34" charset="0"/>
              </a:rPr>
              <a:t>Tennis</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372169" y="2878256"/>
            <a:ext cx="8232279" cy="3143032"/>
          </a:xfrm>
        </p:spPr>
        <p:txBody>
          <a:bodyPr/>
          <a:lstStyle/>
          <a:p>
            <a:pPr>
              <a:lnSpc>
                <a:spcPts val="4500"/>
              </a:lnSpc>
              <a:buSzPct val="150000"/>
              <a:buFontTx/>
              <a:buChar char="-"/>
            </a:pPr>
            <a:r>
              <a:rPr lang="es-PE" sz="2400" dirty="0" smtClean="0">
                <a:cs typeface="Arial" pitchFamily="34" charset="0"/>
              </a:rPr>
              <a:t>Los jugadores deben poder anotar puntos. El programa debe mostrar el puntaje cada vez que un jugador anote: "15,40"</a:t>
            </a:r>
          </a:p>
          <a:p>
            <a:pPr>
              <a:lnSpc>
                <a:spcPts val="4500"/>
              </a:lnSpc>
              <a:buSzPct val="150000"/>
              <a:buFontTx/>
              <a:buChar char="-"/>
            </a:pPr>
            <a:r>
              <a:rPr lang="es-PE" sz="2400" dirty="0" smtClean="0">
                <a:cs typeface="Arial" pitchFamily="34" charset="0"/>
              </a:rPr>
              <a:t>El juego debe terminar si hay un ganador y debe mostrar quién ganó: "Juan </a:t>
            </a:r>
            <a:r>
              <a:rPr lang="es-PE" sz="2400" dirty="0" err="1" smtClean="0">
                <a:cs typeface="Arial" pitchFamily="34" charset="0"/>
              </a:rPr>
              <a:t>wins</a:t>
            </a:r>
            <a:r>
              <a:rPr lang="es-PE" sz="2400" dirty="0" smtClean="0">
                <a:cs typeface="Arial" pitchFamily="34" charset="0"/>
              </a:rPr>
              <a:t>".</a:t>
            </a:r>
          </a:p>
          <a:p>
            <a:pPr>
              <a:lnSpc>
                <a:spcPts val="4500"/>
              </a:lnSpc>
              <a:buSzPct val="150000"/>
              <a:buFontTx/>
              <a:buChar char="-"/>
            </a:pPr>
            <a:r>
              <a:rPr lang="es-PE" sz="2400" dirty="0" smtClean="0">
                <a:cs typeface="Arial" pitchFamily="34" charset="0"/>
              </a:rPr>
              <a:t>Se debe considerar el </a:t>
            </a:r>
            <a:r>
              <a:rPr lang="es-PE" sz="2400" dirty="0" err="1" smtClean="0">
                <a:cs typeface="Arial" pitchFamily="34" charset="0"/>
              </a:rPr>
              <a:t>deuce</a:t>
            </a:r>
            <a:r>
              <a:rPr lang="es-PE" sz="2400" dirty="0" smtClean="0">
                <a:cs typeface="Arial" pitchFamily="34" charset="0"/>
              </a:rPr>
              <a:t>: "</a:t>
            </a:r>
            <a:r>
              <a:rPr lang="es-PE" sz="2400" dirty="0" err="1" smtClean="0">
                <a:cs typeface="Arial" pitchFamily="34" charset="0"/>
              </a:rPr>
              <a:t>Deuce</a:t>
            </a:r>
            <a:r>
              <a:rPr lang="es-PE" sz="2400" dirty="0" smtClean="0">
                <a:cs typeface="Arial" pitchFamily="34" charset="0"/>
              </a:rPr>
              <a:t>", "</a:t>
            </a:r>
            <a:r>
              <a:rPr lang="es-PE" sz="2400" dirty="0" err="1" smtClean="0">
                <a:cs typeface="Arial" pitchFamily="34" charset="0"/>
              </a:rPr>
              <a:t>Advantage</a:t>
            </a:r>
            <a:r>
              <a:rPr lang="es-PE" sz="2400" dirty="0" smtClean="0">
                <a:cs typeface="Arial" pitchFamily="34" charset="0"/>
              </a:rPr>
              <a:t> Juan".</a:t>
            </a:r>
          </a:p>
        </p:txBody>
      </p:sp>
      <p:sp>
        <p:nvSpPr>
          <p:cNvPr id="3" name="2 Rectángulo"/>
          <p:cNvSpPr/>
          <p:nvPr/>
        </p:nvSpPr>
        <p:spPr>
          <a:xfrm>
            <a:off x="395536" y="1596425"/>
            <a:ext cx="8496944" cy="1183466"/>
          </a:xfrm>
          <a:prstGeom prst="rect">
            <a:avLst/>
          </a:prstGeom>
        </p:spPr>
        <p:txBody>
          <a:bodyPr wrap="square">
            <a:spAutoFit/>
          </a:bodyPr>
          <a:lstStyle/>
          <a:p>
            <a:pPr>
              <a:lnSpc>
                <a:spcPts val="4500"/>
              </a:lnSpc>
              <a:buSzPct val="150000"/>
            </a:pPr>
            <a:r>
              <a:rPr lang="es-PE" sz="2400" dirty="0" smtClean="0"/>
              <a:t>Escribir un programar que maneje los siguiente requerimientos de un juego de </a:t>
            </a:r>
            <a:r>
              <a:rPr lang="es-PE" sz="2400" dirty="0" err="1" smtClean="0"/>
              <a:t>tennis</a:t>
            </a:r>
            <a:r>
              <a:rPr lang="es-PE" sz="2400" dirty="0" smtClean="0"/>
              <a:t>:</a:t>
            </a:r>
            <a:endParaRPr lang="es-PE" sz="2400" dirty="0">
              <a:cs typeface="Arial" pitchFamily="34" charset="0"/>
            </a:endParaRPr>
          </a:p>
        </p:txBody>
      </p:sp>
      <p:sp>
        <p:nvSpPr>
          <p:cNvPr id="10" name="9 Rectángulo"/>
          <p:cNvSpPr/>
          <p:nvPr/>
        </p:nvSpPr>
        <p:spPr>
          <a:xfrm>
            <a:off x="395536" y="991420"/>
            <a:ext cx="8496944" cy="669414"/>
          </a:xfrm>
          <a:prstGeom prst="rect">
            <a:avLst/>
          </a:prstGeom>
        </p:spPr>
        <p:txBody>
          <a:bodyPr wrap="square">
            <a:spAutoFit/>
          </a:bodyPr>
          <a:lstStyle/>
          <a:p>
            <a:pPr algn="ctr">
              <a:lnSpc>
                <a:spcPts val="4500"/>
              </a:lnSpc>
              <a:buSzPct val="150000"/>
            </a:pPr>
            <a:r>
              <a:rPr lang="es-PE" sz="2800" b="1" dirty="0" smtClean="0">
                <a:solidFill>
                  <a:srgbClr val="FFC000"/>
                </a:solidFill>
              </a:rPr>
              <a:t>Requerimientos</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1789055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5 Marcador de contenido"/>
          <p:cNvSpPr txBox="1">
            <a:spLocks/>
          </p:cNvSpPr>
          <p:nvPr/>
        </p:nvSpPr>
        <p:spPr bwMode="auto">
          <a:xfrm>
            <a:off x="498902" y="3429000"/>
            <a:ext cx="7992888" cy="2507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Pensar en un nuevo comportamiento que queremos que tenga el código.</a:t>
            </a:r>
          </a:p>
          <a:p>
            <a:pPr marL="0" indent="0" algn="ctr">
              <a:buNone/>
            </a:pPr>
            <a:endParaRPr lang="es-PE" sz="2800" dirty="0" smtClean="0"/>
          </a:p>
          <a:p>
            <a:pPr marL="0" indent="0" algn="ctr">
              <a:buNone/>
            </a:pPr>
            <a:r>
              <a:rPr lang="es-PE" sz="2800" dirty="0" smtClean="0"/>
              <a:t>Escribir un ejemplo concreto del funcionamiento de ese comportamiento a través de una prueba unitaria.</a:t>
            </a:r>
          </a:p>
        </p:txBody>
      </p:sp>
      <p:sp>
        <p:nvSpPr>
          <p:cNvPr id="13" name="2 Título"/>
          <p:cNvSpPr>
            <a:spLocks noGrp="1"/>
          </p:cNvSpPr>
          <p:nvPr>
            <p:ph type="title"/>
          </p:nvPr>
        </p:nvSpPr>
        <p:spPr>
          <a:xfrm>
            <a:off x="441711" y="260648"/>
            <a:ext cx="8229600" cy="864095"/>
          </a:xfrm>
        </p:spPr>
        <p:txBody>
          <a:bodyPr/>
          <a:lstStyle/>
          <a:p>
            <a:r>
              <a:rPr lang="es-PE" sz="6000" dirty="0" smtClean="0">
                <a:solidFill>
                  <a:schemeClr val="tx1">
                    <a:lumMod val="95000"/>
                  </a:schemeClr>
                </a:solidFill>
              </a:rPr>
              <a:t>Escribe un Ejemplo</a:t>
            </a:r>
            <a:endParaRPr lang="es-PE" dirty="0">
              <a:solidFill>
                <a:schemeClr val="tx1">
                  <a:lumMod val="95000"/>
                </a:schemeClr>
              </a:solidFill>
            </a:endParaRPr>
          </a:p>
        </p:txBody>
      </p:sp>
      <p:grpSp>
        <p:nvGrpSpPr>
          <p:cNvPr id="14" name="13 Grupo"/>
          <p:cNvGrpSpPr/>
          <p:nvPr/>
        </p:nvGrpSpPr>
        <p:grpSpPr>
          <a:xfrm>
            <a:off x="3385294" y="1412776"/>
            <a:ext cx="2373410" cy="1613653"/>
            <a:chOff x="2497534" y="2625"/>
            <a:chExt cx="2373410" cy="1613653"/>
          </a:xfrm>
        </p:grpSpPr>
        <p:sp>
          <p:nvSpPr>
            <p:cNvPr id="15" name="14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16"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spTree>
    <p:extLst>
      <p:ext uri="{BB962C8B-B14F-4D97-AF65-F5344CB8AC3E}">
        <p14:creationId xmlns:p14="http://schemas.microsoft.com/office/powerpoint/2010/main" val="1031202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5 Marcador de contenido"/>
          <p:cNvSpPr txBox="1">
            <a:spLocks/>
          </p:cNvSpPr>
          <p:nvPr/>
        </p:nvSpPr>
        <p:spPr bwMode="auto">
          <a:xfrm>
            <a:off x="498902" y="4869160"/>
            <a:ext cx="7992888" cy="9953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Ejecutar la prueba y esperar que falle porque el nuevo comportamiento aún no existe en el código.</a:t>
            </a:r>
          </a:p>
        </p:txBody>
      </p:sp>
      <p:sp>
        <p:nvSpPr>
          <p:cNvPr id="15" name="2 Título"/>
          <p:cNvSpPr>
            <a:spLocks noGrp="1"/>
          </p:cNvSpPr>
          <p:nvPr>
            <p:ph type="title"/>
          </p:nvPr>
        </p:nvSpPr>
        <p:spPr>
          <a:xfrm>
            <a:off x="441711" y="260649"/>
            <a:ext cx="8229600" cy="864095"/>
          </a:xfrm>
        </p:spPr>
        <p:txBody>
          <a:bodyPr/>
          <a:lstStyle/>
          <a:p>
            <a:r>
              <a:rPr lang="es-PE" sz="6000" dirty="0" smtClean="0">
                <a:solidFill>
                  <a:srgbClr val="FF0000"/>
                </a:solidFill>
              </a:rPr>
              <a:t>RED (Hazlo Fallar)</a:t>
            </a:r>
            <a:endParaRPr lang="es-PE" dirty="0">
              <a:solidFill>
                <a:srgbClr val="FF0000"/>
              </a:solidFill>
            </a:endParaRPr>
          </a:p>
        </p:txBody>
      </p:sp>
      <p:grpSp>
        <p:nvGrpSpPr>
          <p:cNvPr id="16" name="15 Grupo"/>
          <p:cNvGrpSpPr/>
          <p:nvPr/>
        </p:nvGrpSpPr>
        <p:grpSpPr>
          <a:xfrm>
            <a:off x="3385294" y="1343397"/>
            <a:ext cx="2373410" cy="1613653"/>
            <a:chOff x="2497534" y="2625"/>
            <a:chExt cx="2373410" cy="1613653"/>
          </a:xfrm>
        </p:grpSpPr>
        <p:sp>
          <p:nvSpPr>
            <p:cNvPr id="17" name="16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18"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19" name="18 Grupo"/>
          <p:cNvGrpSpPr/>
          <p:nvPr/>
        </p:nvGrpSpPr>
        <p:grpSpPr>
          <a:xfrm>
            <a:off x="5388292" y="2684315"/>
            <a:ext cx="312409" cy="544608"/>
            <a:chOff x="4500532" y="1343543"/>
            <a:chExt cx="312409" cy="544608"/>
          </a:xfrm>
        </p:grpSpPr>
        <p:sp>
          <p:nvSpPr>
            <p:cNvPr id="20" name="19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2" name="21 Grupo"/>
          <p:cNvGrpSpPr/>
          <p:nvPr/>
        </p:nvGrpSpPr>
        <p:grpSpPr>
          <a:xfrm>
            <a:off x="5343901" y="2967475"/>
            <a:ext cx="2373410" cy="1613653"/>
            <a:chOff x="4456141" y="1626703"/>
            <a:chExt cx="2373410" cy="1613653"/>
          </a:xfrm>
        </p:grpSpPr>
        <p:sp>
          <p:nvSpPr>
            <p:cNvPr id="23" name="22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24"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spTree>
    <p:extLst>
      <p:ext uri="{BB962C8B-B14F-4D97-AF65-F5344CB8AC3E}">
        <p14:creationId xmlns:p14="http://schemas.microsoft.com/office/powerpoint/2010/main" val="1121019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40 Grupo"/>
          <p:cNvGrpSpPr/>
          <p:nvPr/>
        </p:nvGrpSpPr>
        <p:grpSpPr>
          <a:xfrm>
            <a:off x="2915816" y="1222397"/>
            <a:ext cx="4789765" cy="5086923"/>
            <a:chOff x="2734563" y="1042205"/>
            <a:chExt cx="4789765" cy="5086923"/>
          </a:xfrm>
        </p:grpSpPr>
        <p:grpSp>
          <p:nvGrpSpPr>
            <p:cNvPr id="42" name="41 Grupo"/>
            <p:cNvGrpSpPr/>
            <p:nvPr/>
          </p:nvGrpSpPr>
          <p:grpSpPr>
            <a:xfrm>
              <a:off x="3452520" y="1042205"/>
              <a:ext cx="2232000" cy="1548000"/>
              <a:chOff x="2497534" y="2625"/>
              <a:chExt cx="2373410" cy="1613653"/>
            </a:xfrm>
          </p:grpSpPr>
          <p:sp>
            <p:nvSpPr>
              <p:cNvPr id="71" name="70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72"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43" name="42 Grupo"/>
            <p:cNvGrpSpPr/>
            <p:nvPr/>
          </p:nvGrpSpPr>
          <p:grpSpPr>
            <a:xfrm>
              <a:off x="5388292" y="2297041"/>
              <a:ext cx="312409" cy="544608"/>
              <a:chOff x="4500532" y="1343543"/>
              <a:chExt cx="312409" cy="544608"/>
            </a:xfrm>
          </p:grpSpPr>
          <p:sp>
            <p:nvSpPr>
              <p:cNvPr id="69" name="68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0"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44" name="43 Grupo"/>
            <p:cNvGrpSpPr/>
            <p:nvPr/>
          </p:nvGrpSpPr>
          <p:grpSpPr>
            <a:xfrm>
              <a:off x="5292328" y="2564904"/>
              <a:ext cx="2232000" cy="1548000"/>
              <a:chOff x="4456141" y="1626703"/>
              <a:chExt cx="2373410" cy="1613653"/>
            </a:xfrm>
          </p:grpSpPr>
          <p:sp>
            <p:nvSpPr>
              <p:cNvPr id="67" name="66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68"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45" name="44 Grupo"/>
            <p:cNvGrpSpPr/>
            <p:nvPr/>
          </p:nvGrpSpPr>
          <p:grpSpPr>
            <a:xfrm>
              <a:off x="6049391" y="4247214"/>
              <a:ext cx="544608" cy="271608"/>
              <a:chOff x="5161631" y="3340885"/>
              <a:chExt cx="544608" cy="271608"/>
            </a:xfrm>
          </p:grpSpPr>
          <p:sp>
            <p:nvSpPr>
              <p:cNvPr id="65" name="64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6"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46" name="45 Grupo"/>
            <p:cNvGrpSpPr/>
            <p:nvPr/>
          </p:nvGrpSpPr>
          <p:grpSpPr>
            <a:xfrm>
              <a:off x="4860032" y="4581128"/>
              <a:ext cx="2232000" cy="1548000"/>
              <a:chOff x="4035300" y="3728095"/>
              <a:chExt cx="2373410" cy="1613653"/>
            </a:xfrm>
          </p:grpSpPr>
          <p:sp>
            <p:nvSpPr>
              <p:cNvPr id="63" name="62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64"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br>
                  <a:rPr lang="es-PE" sz="2500" kern="1200" dirty="0" smtClean="0"/>
                </a:br>
                <a:r>
                  <a:rPr lang="es-PE" sz="2500" kern="1200" dirty="0" smtClean="0"/>
                  <a:t>(KISS)</a:t>
                </a:r>
                <a:endParaRPr lang="es-PE" sz="2500" kern="1200" dirty="0"/>
              </a:p>
            </p:txBody>
          </p:sp>
        </p:grpSp>
        <p:sp>
          <p:nvSpPr>
            <p:cNvPr id="62" name="Flecha derecha 14"/>
            <p:cNvSpPr/>
            <p:nvPr/>
          </p:nvSpPr>
          <p:spPr>
            <a:xfrm rot="15">
              <a:off x="4520032" y="5225562"/>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sp>
          <p:nvSpPr>
            <p:cNvPr id="58" name="Flecha derecha 18"/>
            <p:cNvSpPr/>
            <p:nvPr/>
          </p:nvSpPr>
          <p:spPr>
            <a:xfrm rot="4529094">
              <a:off x="2799807" y="4238620"/>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sp>
          <p:nvSpPr>
            <p:cNvPr id="54" name="Flecha derecha 22"/>
            <p:cNvSpPr/>
            <p:nvPr/>
          </p:nvSpPr>
          <p:spPr>
            <a:xfrm rot="19220067">
              <a:off x="3440473" y="2447162"/>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sp>
        <p:nvSpPr>
          <p:cNvPr id="13" name="2 Título"/>
          <p:cNvSpPr>
            <a:spLocks noGrp="1"/>
          </p:cNvSpPr>
          <p:nvPr>
            <p:ph type="title"/>
          </p:nvPr>
        </p:nvSpPr>
        <p:spPr>
          <a:xfrm>
            <a:off x="179512" y="188641"/>
            <a:ext cx="8784976" cy="864095"/>
          </a:xfrm>
        </p:spPr>
        <p:txBody>
          <a:bodyPr/>
          <a:lstStyle/>
          <a:p>
            <a:r>
              <a:rPr lang="es-PE" sz="6000" dirty="0" smtClean="0">
                <a:solidFill>
                  <a:schemeClr val="tx1">
                    <a:lumMod val="95000"/>
                  </a:schemeClr>
                </a:solidFill>
              </a:rPr>
              <a:t>Codificar</a:t>
            </a:r>
            <a:endParaRPr lang="es-PE" dirty="0">
              <a:solidFill>
                <a:schemeClr val="tx1">
                  <a:lumMod val="95000"/>
                </a:schemeClr>
              </a:solidFill>
            </a:endParaRPr>
          </a:p>
        </p:txBody>
      </p:sp>
      <p:sp>
        <p:nvSpPr>
          <p:cNvPr id="22" name="5 Marcador de contenido"/>
          <p:cNvSpPr txBox="1">
            <a:spLocks/>
          </p:cNvSpPr>
          <p:nvPr/>
        </p:nvSpPr>
        <p:spPr bwMode="auto">
          <a:xfrm>
            <a:off x="498902" y="2109420"/>
            <a:ext cx="7992888" cy="2539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Escribir el código  del comportamiento que queremos agregar. Pero….</a:t>
            </a:r>
          </a:p>
          <a:p>
            <a:pPr marL="0" indent="0" algn="ctr">
              <a:buNone/>
            </a:pPr>
            <a:endParaRPr lang="es-PE" sz="2800" dirty="0" smtClean="0"/>
          </a:p>
          <a:p>
            <a:pPr marL="0" indent="0" algn="ctr">
              <a:buNone/>
            </a:pPr>
            <a:r>
              <a:rPr lang="es-PE" sz="2800" dirty="0" smtClean="0"/>
              <a:t>El </a:t>
            </a:r>
            <a:r>
              <a:rPr lang="es-PE" dirty="0" smtClean="0"/>
              <a:t>CÓDIGO </a:t>
            </a:r>
            <a:r>
              <a:rPr lang="es-PE" sz="2800" dirty="0" smtClean="0"/>
              <a:t>debe ser el </a:t>
            </a:r>
            <a:r>
              <a:rPr lang="es-PE" dirty="0" smtClean="0"/>
              <a:t>MAS SIMPLE POSIBLE </a:t>
            </a:r>
            <a:r>
              <a:rPr lang="es-PE" sz="2800" dirty="0" smtClean="0"/>
              <a:t>que haga pasar la prueba. </a:t>
            </a:r>
          </a:p>
        </p:txBody>
      </p:sp>
    </p:spTree>
    <p:extLst>
      <p:ext uri="{BB962C8B-B14F-4D97-AF65-F5344CB8AC3E}">
        <p14:creationId xmlns:p14="http://schemas.microsoft.com/office/powerpoint/2010/main" val="15688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41"/>
                                        </p:tgtEl>
                                        <p:attrNameLst>
                                          <p:attrName>style.opacity</p:attrName>
                                        </p:attrNameLst>
                                      </p:cBhvr>
                                      <p:to>
                                        <p:strVal val="0.25"/>
                                      </p:to>
                                    </p:set>
                                    <p:animEffect filter="image" prLst="opacity: 0.25">
                                      <p:cBhvr rctx="IE">
                                        <p:cTn id="7" dur="indefinite"/>
                                        <p:tgtEl>
                                          <p:spTgt spid="4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24 Grupo"/>
          <p:cNvGrpSpPr/>
          <p:nvPr/>
        </p:nvGrpSpPr>
        <p:grpSpPr>
          <a:xfrm>
            <a:off x="2282734" y="1224000"/>
            <a:ext cx="5400352" cy="5086923"/>
            <a:chOff x="2123976" y="1042205"/>
            <a:chExt cx="5400352" cy="5086923"/>
          </a:xfrm>
        </p:grpSpPr>
        <p:grpSp>
          <p:nvGrpSpPr>
            <p:cNvPr id="26" name="25 Grupo"/>
            <p:cNvGrpSpPr/>
            <p:nvPr/>
          </p:nvGrpSpPr>
          <p:grpSpPr>
            <a:xfrm>
              <a:off x="3452520" y="1042205"/>
              <a:ext cx="2232000" cy="1548000"/>
              <a:chOff x="2497534" y="2625"/>
              <a:chExt cx="2373410" cy="1613653"/>
            </a:xfrm>
          </p:grpSpPr>
          <p:sp>
            <p:nvSpPr>
              <p:cNvPr id="74" name="73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75"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27" name="26 Grupo"/>
            <p:cNvGrpSpPr/>
            <p:nvPr/>
          </p:nvGrpSpPr>
          <p:grpSpPr>
            <a:xfrm>
              <a:off x="5388292" y="2297041"/>
              <a:ext cx="312409" cy="544608"/>
              <a:chOff x="4500532" y="1343543"/>
              <a:chExt cx="312409" cy="544608"/>
            </a:xfrm>
          </p:grpSpPr>
          <p:sp>
            <p:nvSpPr>
              <p:cNvPr id="61" name="60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3"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8" name="27 Grupo"/>
            <p:cNvGrpSpPr/>
            <p:nvPr/>
          </p:nvGrpSpPr>
          <p:grpSpPr>
            <a:xfrm>
              <a:off x="5292328" y="2564904"/>
              <a:ext cx="2232000" cy="1548000"/>
              <a:chOff x="4456141" y="1626703"/>
              <a:chExt cx="2373410" cy="1613653"/>
            </a:xfrm>
          </p:grpSpPr>
          <p:sp>
            <p:nvSpPr>
              <p:cNvPr id="59" name="58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60"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29" name="28 Grupo"/>
            <p:cNvGrpSpPr/>
            <p:nvPr/>
          </p:nvGrpSpPr>
          <p:grpSpPr>
            <a:xfrm>
              <a:off x="6049391" y="4247214"/>
              <a:ext cx="544608" cy="271608"/>
              <a:chOff x="5161631" y="3340885"/>
              <a:chExt cx="544608" cy="271608"/>
            </a:xfrm>
          </p:grpSpPr>
          <p:sp>
            <p:nvSpPr>
              <p:cNvPr id="56" name="55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30" name="29 Grupo"/>
            <p:cNvGrpSpPr/>
            <p:nvPr/>
          </p:nvGrpSpPr>
          <p:grpSpPr>
            <a:xfrm>
              <a:off x="4860032" y="4581128"/>
              <a:ext cx="2232000" cy="1548000"/>
              <a:chOff x="4035300" y="3728095"/>
              <a:chExt cx="2373410" cy="1613653"/>
            </a:xfrm>
          </p:grpSpPr>
          <p:sp>
            <p:nvSpPr>
              <p:cNvPr id="53" name="52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55"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endParaRPr lang="es-PE" sz="2500" kern="1200" dirty="0"/>
              </a:p>
            </p:txBody>
          </p:sp>
        </p:grpSp>
        <p:grpSp>
          <p:nvGrpSpPr>
            <p:cNvPr id="31" name="30 Grupo"/>
            <p:cNvGrpSpPr/>
            <p:nvPr/>
          </p:nvGrpSpPr>
          <p:grpSpPr>
            <a:xfrm>
              <a:off x="4427984" y="5116640"/>
              <a:ext cx="306826" cy="544608"/>
              <a:chOff x="3601112" y="4262612"/>
              <a:chExt cx="306826" cy="544608"/>
            </a:xfrm>
          </p:grpSpPr>
          <p:sp>
            <p:nvSpPr>
              <p:cNvPr id="51" name="50 Flecha derecha"/>
              <p:cNvSpPr/>
              <p:nvPr/>
            </p:nvSpPr>
            <p:spPr>
              <a:xfrm rot="10800015">
                <a:off x="3601112" y="4262612"/>
                <a:ext cx="306826"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Flecha derecha 14"/>
              <p:cNvSpPr/>
              <p:nvPr/>
            </p:nvSpPr>
            <p:spPr>
              <a:xfrm rot="21600015">
                <a:off x="3693160" y="4371534"/>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32" name="31 Grupo"/>
            <p:cNvGrpSpPr/>
            <p:nvPr/>
          </p:nvGrpSpPr>
          <p:grpSpPr>
            <a:xfrm>
              <a:off x="2123976" y="4581128"/>
              <a:ext cx="2232000" cy="1548000"/>
              <a:chOff x="1082972" y="3728082"/>
              <a:chExt cx="2373410" cy="1613653"/>
            </a:xfrm>
          </p:grpSpPr>
          <p:sp>
            <p:nvSpPr>
              <p:cNvPr id="48" name="47 Elipse"/>
              <p:cNvSpPr/>
              <p:nvPr/>
            </p:nvSpPr>
            <p:spPr>
              <a:xfrm>
                <a:off x="1082972" y="3728082"/>
                <a:ext cx="2373410" cy="1613653"/>
              </a:xfrm>
              <a:prstGeom prst="ellipse">
                <a:avLst/>
              </a:prstGeom>
            </p:spPr>
            <p:style>
              <a:lnRef idx="1">
                <a:schemeClr val="accent3"/>
              </a:lnRef>
              <a:fillRef idx="3">
                <a:schemeClr val="accent3"/>
              </a:fillRef>
              <a:effectRef idx="2">
                <a:schemeClr val="accent3"/>
              </a:effectRef>
              <a:fontRef idx="minor">
                <a:schemeClr val="lt1"/>
              </a:fontRef>
            </p:style>
          </p:sp>
          <p:sp>
            <p:nvSpPr>
              <p:cNvPr id="49" name="Elipse 16"/>
              <p:cNvSpPr/>
              <p:nvPr/>
            </p:nvSpPr>
            <p:spPr>
              <a:xfrm>
                <a:off x="1430550" y="3964396"/>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Funciona</a:t>
                </a:r>
                <a:endParaRPr lang="es-PE" sz="2500" kern="1200" dirty="0"/>
              </a:p>
            </p:txBody>
          </p:sp>
        </p:grpSp>
        <p:sp>
          <p:nvSpPr>
            <p:cNvPr id="47" name="Flecha derecha 18"/>
            <p:cNvSpPr/>
            <p:nvPr/>
          </p:nvSpPr>
          <p:spPr>
            <a:xfrm rot="4529094">
              <a:off x="2799807" y="4238620"/>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sp>
        <p:nvSpPr>
          <p:cNvPr id="50" name="5 Marcador de contenido"/>
          <p:cNvSpPr txBox="1">
            <a:spLocks/>
          </p:cNvSpPr>
          <p:nvPr/>
        </p:nvSpPr>
        <p:spPr bwMode="auto">
          <a:xfrm>
            <a:off x="498902" y="3068960"/>
            <a:ext cx="799288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Ejecutar todas las pruebas y observar que pasen.</a:t>
            </a:r>
          </a:p>
        </p:txBody>
      </p:sp>
      <p:sp>
        <p:nvSpPr>
          <p:cNvPr id="24" name="2 Título"/>
          <p:cNvSpPr txBox="1">
            <a:spLocks/>
          </p:cNvSpPr>
          <p:nvPr/>
        </p:nvSpPr>
        <p:spPr bwMode="auto">
          <a:xfrm>
            <a:off x="441711" y="188640"/>
            <a:ext cx="8229600" cy="86409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sz="6000" dirty="0" smtClean="0">
                <a:solidFill>
                  <a:srgbClr val="009A46"/>
                </a:solidFill>
              </a:rPr>
              <a:t>Green (Hazlo Funcionar)</a:t>
            </a:r>
            <a:endParaRPr lang="es-PE" dirty="0">
              <a:solidFill>
                <a:srgbClr val="009A46"/>
              </a:solidFill>
            </a:endParaRPr>
          </a:p>
        </p:txBody>
      </p:sp>
    </p:spTree>
    <p:extLst>
      <p:ext uri="{BB962C8B-B14F-4D97-AF65-F5344CB8AC3E}">
        <p14:creationId xmlns:p14="http://schemas.microsoft.com/office/powerpoint/2010/main" val="381335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9" presetClass="emph" presetSubtype="0" nodeType="withEffect">
                                  <p:stCondLst>
                                    <p:cond delay="0"/>
                                  </p:stCondLst>
                                  <p:childTnLst>
                                    <p:set>
                                      <p:cBhvr rctx="PPT">
                                        <p:cTn id="8" dur="indefinite"/>
                                        <p:tgtEl>
                                          <p:spTgt spid="25"/>
                                        </p:tgtEl>
                                        <p:attrNameLst>
                                          <p:attrName>style.opacity</p:attrName>
                                        </p:attrNameLst>
                                      </p:cBhvr>
                                      <p:to>
                                        <p:strVal val="0.25"/>
                                      </p:to>
                                    </p:set>
                                    <p:animEffect filter="image" prLst="opacity: 0.25">
                                      <p:cBhvr rctx="IE">
                                        <p:cTn id="9" dur="indefinite"/>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30583</TotalTime>
  <Words>2406</Words>
  <Application>Microsoft Office PowerPoint</Application>
  <PresentationFormat>Presentación en pantalla (4:3)</PresentationFormat>
  <Paragraphs>397</Paragraphs>
  <Slides>47</Slides>
  <Notes>44</Notes>
  <HiddenSlides>3</HiddenSlides>
  <MMClips>0</MMClips>
  <ScaleCrop>false</ScaleCrop>
  <HeadingPairs>
    <vt:vector size="4" baseType="variant">
      <vt:variant>
        <vt:lpstr>Tema</vt:lpstr>
      </vt:variant>
      <vt:variant>
        <vt:i4>1</vt:i4>
      </vt:variant>
      <vt:variant>
        <vt:lpstr>Títulos de diapositiva</vt:lpstr>
      </vt:variant>
      <vt:variant>
        <vt:i4>47</vt:i4>
      </vt:variant>
    </vt:vector>
  </HeadingPairs>
  <TitlesOfParts>
    <vt:vector size="48" baseType="lpstr">
      <vt:lpstr>BlackTheme</vt:lpstr>
      <vt:lpstr>Test Driven Development</vt:lpstr>
      <vt:lpstr>¿Qué es Test Driven Development?</vt:lpstr>
      <vt:lpstr>Test Driven Development</vt:lpstr>
      <vt:lpstr>Ejercicio: Tennis</vt:lpstr>
      <vt:lpstr>Ejercicio: Tennis</vt:lpstr>
      <vt:lpstr>Escribe un Ejemplo</vt:lpstr>
      <vt:lpstr>RED (Hazlo Fallar)</vt:lpstr>
      <vt:lpstr>Codificar</vt:lpstr>
      <vt:lpstr>Presentación de PowerPoint</vt:lpstr>
      <vt:lpstr>Refactor (Mejóralo)</vt:lpstr>
      <vt:lpstr>Presentación de PowerPoint</vt:lpstr>
      <vt:lpstr>Presentación de PowerPoint</vt:lpstr>
      <vt:lpstr>¿Porqué ayuda al diseño?</vt:lpstr>
      <vt:lpstr>¿Cuáles son los beneficios de escribir la prueba antes del código?</vt:lpstr>
      <vt:lpstr>Ejercicio: Mars Rover</vt:lpstr>
      <vt:lpstr>Ejercicio: Mars Rover</vt:lpstr>
      <vt:lpstr>Modalidad: Multi Randori</vt:lpstr>
      <vt:lpstr>Code Katas La única manera de aprender TDD</vt:lpstr>
      <vt:lpstr>Code Katas</vt:lpstr>
      <vt:lpstr>IBM y Microsoft – Case of Study 1</vt:lpstr>
      <vt:lpstr>Case Study 2</vt:lpstr>
      <vt:lpstr>Test Driven GUIs</vt:lpstr>
      <vt:lpstr>Presentation Design Patterns</vt:lpstr>
      <vt:lpstr>Presentation Design Patterns</vt:lpstr>
      <vt:lpstr>Conclusiones</vt:lpstr>
      <vt:lpstr>Acceptance Test Driven Development</vt:lpstr>
      <vt:lpstr>Presentación de PowerPoint</vt:lpstr>
      <vt:lpstr>Acceptance  Test Driven Development (ATDD) VS Behaviour Driven Development (BDD)</vt:lpstr>
      <vt:lpstr>Criterios de Aceptación</vt:lpstr>
      <vt:lpstr>Escenarios</vt:lpstr>
      <vt:lpstr>Presentación de PowerPoint</vt:lpstr>
      <vt:lpstr>Test Driven Development</vt:lpstr>
      <vt:lpstr>Acceptance Test Driven Development (ATDD)</vt:lpstr>
      <vt:lpstr>Ejercicio: Ahorcado</vt:lpstr>
      <vt:lpstr>Ejercicio: Memory Game</vt:lpstr>
      <vt:lpstr>Outside-In vs Inside-Out</vt:lpstr>
      <vt:lpstr>Outside-In</vt:lpstr>
      <vt:lpstr>Outside-In</vt:lpstr>
      <vt:lpstr>Inside-Out</vt:lpstr>
      <vt:lpstr>Inside-Out</vt:lpstr>
      <vt:lpstr>Beneficios Double Loop TDD</vt:lpstr>
      <vt:lpstr>Given – When – Then (Cucumber)</vt:lpstr>
      <vt:lpstr>Given – When – Then (Cucumber)</vt:lpstr>
      <vt:lpstr>Fitnesse</vt:lpstr>
      <vt:lpstr>Behaviour Driven Development (BDD)</vt:lpstr>
      <vt:lpstr>El paso olvidado: Discuss</vt:lpstr>
      <vt:lpstr>Conclusiones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Prácticas de Ingeniería Agiles</dc:title>
  <dc:creator>anunez@sss.com.pe</dc:creator>
  <cp:lastModifiedBy>RxmnT</cp:lastModifiedBy>
  <cp:revision>843</cp:revision>
  <dcterms:created xsi:type="dcterms:W3CDTF">2010-05-16T05:09:58Z</dcterms:created>
  <dcterms:modified xsi:type="dcterms:W3CDTF">2013-12-11T15:32:32Z</dcterms:modified>
</cp:coreProperties>
</file>