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367" r:id="rId2"/>
    <p:sldId id="613" r:id="rId3"/>
    <p:sldId id="390" r:id="rId4"/>
    <p:sldId id="624" r:id="rId5"/>
    <p:sldId id="625" r:id="rId6"/>
    <p:sldId id="618" r:id="rId7"/>
    <p:sldId id="619" r:id="rId8"/>
    <p:sldId id="631" r:id="rId9"/>
    <p:sldId id="621" r:id="rId10"/>
    <p:sldId id="622" r:id="rId11"/>
    <p:sldId id="623" r:id="rId12"/>
    <p:sldId id="369" r:id="rId13"/>
    <p:sldId id="537" r:id="rId14"/>
    <p:sldId id="627" r:id="rId15"/>
    <p:sldId id="659" r:id="rId16"/>
    <p:sldId id="632" r:id="rId17"/>
    <p:sldId id="607" r:id="rId18"/>
    <p:sldId id="660" r:id="rId19"/>
    <p:sldId id="629" r:id="rId20"/>
    <p:sldId id="612" r:id="rId21"/>
    <p:sldId id="661" r:id="rId22"/>
    <p:sldId id="636" r:id="rId23"/>
    <p:sldId id="637" r:id="rId24"/>
    <p:sldId id="656" r:id="rId25"/>
    <p:sldId id="633" r:id="rId26"/>
    <p:sldId id="663" r:id="rId27"/>
    <p:sldId id="650" r:id="rId28"/>
    <p:sldId id="651" r:id="rId29"/>
    <p:sldId id="644" r:id="rId30"/>
    <p:sldId id="646" r:id="rId31"/>
    <p:sldId id="655" r:id="rId32"/>
    <p:sldId id="652" r:id="rId33"/>
    <p:sldId id="662" r:id="rId34"/>
    <p:sldId id="664" r:id="rId35"/>
    <p:sldId id="665" r:id="rId36"/>
    <p:sldId id="666" r:id="rId37"/>
    <p:sldId id="667" r:id="rId38"/>
    <p:sldId id="668" r:id="rId39"/>
    <p:sldId id="653" r:id="rId40"/>
    <p:sldId id="645" r:id="rId41"/>
    <p:sldId id="649" r:id="rId42"/>
    <p:sldId id="648" r:id="rId43"/>
    <p:sldId id="647" r:id="rId44"/>
    <p:sldId id="654" r:id="rId4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E0000"/>
    <a:srgbClr val="00823B"/>
    <a:srgbClr val="E20000"/>
    <a:srgbClr val="009A46"/>
    <a:srgbClr val="CE7674"/>
    <a:srgbClr val="D99694"/>
    <a:srgbClr val="151515"/>
    <a:srgbClr val="1D1D1D"/>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5" autoAdjust="0"/>
    <p:restoredTop sz="63837" autoAdjust="0"/>
  </p:normalViewPr>
  <p:slideViewPr>
    <p:cSldViewPr>
      <p:cViewPr varScale="1">
        <p:scale>
          <a:sx n="42" d="100"/>
          <a:sy n="42" d="100"/>
        </p:scale>
        <p:origin x="-1938" y="-90"/>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PE"/>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clustered"/>
        <c:varyColors val="0"/>
        <c:ser>
          <c:idx val="2"/>
          <c:order val="0"/>
          <c:tx>
            <c:strRef>
              <c:f>'Numero Defectos TDD'!$B$16</c:f>
              <c:strCache>
                <c:ptCount val="1"/>
                <c:pt idx="0">
                  <c:v>Tiempo en programar una funcionalidad usando TDD</c:v>
                </c:pt>
              </c:strCache>
            </c:strRef>
          </c:tx>
          <c:invertIfNegative val="0"/>
          <c:val>
            <c:numRef>
              <c:f>'Numero Defectos TDD'!$B$17:$B$20</c:f>
              <c:numCache>
                <c:formatCode>0%</c:formatCode>
                <c:ptCount val="4"/>
                <c:pt idx="0">
                  <c:v>1.23</c:v>
                </c:pt>
                <c:pt idx="1">
                  <c:v>1.1499999999999999</c:v>
                </c:pt>
                <c:pt idx="2">
                  <c:v>1.3</c:v>
                </c:pt>
                <c:pt idx="3">
                  <c:v>1.18</c:v>
                </c:pt>
              </c:numCache>
            </c:numRef>
          </c:val>
        </c:ser>
        <c:ser>
          <c:idx val="1"/>
          <c:order val="1"/>
          <c:tx>
            <c:strRef>
              <c:f>'Numero Defectos TDD'!$D$16</c:f>
              <c:strCache>
                <c:ptCount val="1"/>
                <c:pt idx="0">
                  <c:v>Densidad de los defectos del equipo usando TDD</c:v>
                </c:pt>
              </c:strCache>
            </c:strRef>
          </c:tx>
          <c:invertIfNegative val="0"/>
          <c:val>
            <c:numRef>
              <c:f>'Numero Defectos TDD'!$D$17:$D$20</c:f>
              <c:numCache>
                <c:formatCode>0%</c:formatCode>
                <c:ptCount val="4"/>
                <c:pt idx="0">
                  <c:v>0.09</c:v>
                </c:pt>
                <c:pt idx="1">
                  <c:v>0.24</c:v>
                </c:pt>
                <c:pt idx="2">
                  <c:v>0.38</c:v>
                </c:pt>
                <c:pt idx="3">
                  <c:v>0.61</c:v>
                </c:pt>
              </c:numCache>
            </c:numRef>
          </c:val>
        </c:ser>
        <c:dLbls>
          <c:showLegendKey val="0"/>
          <c:showVal val="0"/>
          <c:showCatName val="0"/>
          <c:showSerName val="0"/>
          <c:showPercent val="0"/>
          <c:showBubbleSize val="0"/>
        </c:dLbls>
        <c:gapWidth val="150"/>
        <c:axId val="39580800"/>
        <c:axId val="39582720"/>
      </c:barChart>
      <c:catAx>
        <c:axId val="39580800"/>
        <c:scaling>
          <c:orientation val="minMax"/>
        </c:scaling>
        <c:delete val="1"/>
        <c:axPos val="b"/>
        <c:title>
          <c:tx>
            <c:rich>
              <a:bodyPr/>
              <a:lstStyle/>
              <a:p>
                <a:pPr>
                  <a:defRPr/>
                </a:pPr>
                <a:endParaRPr lang="es-PE" dirty="0"/>
              </a:p>
            </c:rich>
          </c:tx>
          <c:layout>
            <c:manualLayout>
              <c:xMode val="edge"/>
              <c:yMode val="edge"/>
              <c:x val="0.37070175262857863"/>
              <c:y val="0.73906946291962639"/>
            </c:manualLayout>
          </c:layout>
          <c:overlay val="0"/>
        </c:title>
        <c:majorTickMark val="out"/>
        <c:minorTickMark val="none"/>
        <c:tickLblPos val="nextTo"/>
        <c:crossAx val="39582720"/>
        <c:crosses val="autoZero"/>
        <c:auto val="1"/>
        <c:lblAlgn val="ctr"/>
        <c:lblOffset val="100"/>
        <c:noMultiLvlLbl val="0"/>
      </c:catAx>
      <c:valAx>
        <c:axId val="39582720"/>
        <c:scaling>
          <c:orientation val="minMax"/>
        </c:scaling>
        <c:delete val="0"/>
        <c:axPos val="l"/>
        <c:majorGridlines/>
        <c:numFmt formatCode="0%" sourceLinked="1"/>
        <c:majorTickMark val="out"/>
        <c:minorTickMark val="none"/>
        <c:tickLblPos val="nextTo"/>
        <c:crossAx val="39580800"/>
        <c:crosses val="autoZero"/>
        <c:crossBetween val="between"/>
      </c:valAx>
    </c:plotArea>
    <c:legend>
      <c:legendPos val="b"/>
      <c:layout/>
      <c:overlay val="0"/>
    </c:legend>
    <c:plotVisOnly val="1"/>
    <c:dispBlanksAs val="gap"/>
    <c:showDLblsOverMax val="0"/>
  </c:chart>
  <c:spPr>
    <a:noFill/>
  </c:spPr>
  <c:txPr>
    <a:bodyPr/>
    <a:lstStyle/>
    <a:p>
      <a:pPr>
        <a:defRPr sz="1800"/>
      </a:pPr>
      <a:endParaRPr lang="es-P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26/11/2013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esearch.microsoft.com/en-us/groups/ese/nagappan_tdd.pdf"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research.microsoft.com/en-us/projects/esm/nagappan_tdd.pdf"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ollaboration.csc.ncsu.edu/laurie/Papers/Unit_testing_cameraReady.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peterprovost.org/blog/2012/05/02/kata-the-only-way-to-learn-td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codebetter.com/blogs/ian_cooper/archive/2008/02/04/classicist-vs-mockist-test-driven-development.aspx"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odebetter.com/blogs/ian_cooper/archive/2007/12/19/mocks-and-the-dangers-of-overspecified-software.aspx"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El código ya no es usado únicamente por nuestra aplicación sino también por los </a:t>
            </a:r>
            <a:r>
              <a:rPr lang="es-PE" sz="1200" dirty="0" err="1" smtClean="0"/>
              <a:t>tests</a:t>
            </a:r>
            <a:r>
              <a:rPr lang="es-PE" sz="1200" dirty="0" smtClean="0"/>
              <a:t>, lo que nos lleva  a tener que desacoplar debidamente nuestras clases, separar sus responsabilidades, </a:t>
            </a:r>
            <a:r>
              <a:rPr lang="es-PE" sz="1200" dirty="0" err="1" smtClean="0"/>
              <a:t>etc</a:t>
            </a:r>
            <a:r>
              <a:rPr lang="es-PE"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http://research.microsoft.com/en-us/groups/ese/nagappan_tdd.pdf</a:t>
            </a:r>
            <a:endParaRPr lang="en-US" sz="1200" b="0" i="0" kern="1200" dirty="0" smtClean="0">
              <a:solidFill>
                <a:schemeClr val="tx1"/>
              </a:solidFill>
              <a:effectLst/>
              <a:latin typeface="+mn-lt"/>
              <a:ea typeface="+mn-ea"/>
              <a:cs typeface="+mn-cs"/>
            </a:endParaRPr>
          </a:p>
          <a:p>
            <a:endParaRPr lang="es-PE" dirty="0" smtClean="0"/>
          </a:p>
          <a:p>
            <a:r>
              <a:rPr lang="en-US" sz="1200" b="0" i="0" kern="1200" dirty="0" smtClean="0">
                <a:solidFill>
                  <a:schemeClr val="tx1"/>
                </a:solidFill>
                <a:effectLst/>
                <a:latin typeface="+mn-lt"/>
                <a:ea typeface="+mn-ea"/>
                <a:cs typeface="+mn-cs"/>
              </a:rPr>
              <a:t>After searching the web for research I found a paper on the subject titled: </a:t>
            </a:r>
            <a:r>
              <a:rPr lang="en-US" sz="1200" b="0" i="0" kern="1200" dirty="0" smtClean="0">
                <a:solidFill>
                  <a:schemeClr val="tx1"/>
                </a:solidFill>
                <a:effectLst/>
                <a:latin typeface="+mn-lt"/>
                <a:ea typeface="+mn-ea"/>
                <a:cs typeface="+mn-cs"/>
                <a:hlinkClick r:id="rId4"/>
              </a:rPr>
              <a:t>Realizing quality improvement through test driven development: results and experiences of four industrial teams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research used four projects in IBM and Microsoft each project two teams were chosen – one team developed using TDD while the other team did</a:t>
            </a:r>
          </a:p>
          <a:p>
            <a:endParaRPr lang="es-PE" dirty="0" smtClean="0"/>
          </a:p>
          <a:p>
            <a:r>
              <a:rPr lang="en-US" sz="1200" b="0" i="0" kern="1200" dirty="0" smtClean="0">
                <a:solidFill>
                  <a:schemeClr val="tx1"/>
                </a:solidFill>
                <a:effectLst/>
                <a:latin typeface="+mn-lt"/>
                <a:ea typeface="+mn-ea"/>
                <a:cs typeface="+mn-cs"/>
              </a:rPr>
              <a:t>Although Using TDD took more time (15%-35%) the defect density (defects per feature) decreased tremendously!</a:t>
            </a:r>
          </a:p>
          <a:p>
            <a:r>
              <a:rPr lang="en-US" sz="1200" b="0" i="0" kern="1200" dirty="0" smtClean="0">
                <a:solidFill>
                  <a:schemeClr val="tx1"/>
                </a:solidFill>
                <a:effectLst/>
                <a:latin typeface="+mn-lt"/>
                <a:ea typeface="+mn-ea"/>
                <a:cs typeface="+mn-cs"/>
              </a:rPr>
              <a:t>If for example IBM Driver team that used TDD took 20% more time to code a certain feature it was well worth – they had 39% less defects then the team that finished before them, and in Microsoft’s teams the benefits are even greater</a:t>
            </a: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r>
              <a:rPr lang="es-PE" dirty="0" smtClean="0"/>
              <a:t>OTROS CASOS DE ESTUDIO</a:t>
            </a:r>
            <a:br>
              <a:rPr lang="es-PE" dirty="0" smtClean="0"/>
            </a:br>
            <a:r>
              <a:rPr lang="es-PE" dirty="0" smtClean="0">
                <a:hlinkClick r:id="rId3"/>
              </a:rPr>
              <a:t>http://collaboration.csc.ncsu.edu/laurie/Papers/Unit_testing_cameraReady.pdf</a:t>
            </a:r>
            <a:endParaRPr lang="es-PE"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16</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Implement obstacle detection before each move to a new square. If a given sequence of commands encounters an obstacle, the rover moves up to the last possible point and reports the obstacle.</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17</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http://www.peterprovost.org/blog/2012/05/02/kata-the-only-way-to-learn-tdd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18</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19</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20</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21</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32</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33</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s-PE" smtClean="0"/>
              <a:t>http://emilybache.blogspot.com/2013/04/Outside-In-development-Double-Loop-TDD.html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n-US" sz="1200" b="0" i="1"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r>
              <a:rPr lang="es-PE" dirty="0" smtClean="0"/>
              <a:t>http://emilybache.blogspot.com/2013/04/Outside-In-development-Double-Loop-TDD.html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Top-down design can also lead to a </a:t>
            </a:r>
            <a:r>
              <a:rPr lang="en-US" sz="1200" b="0" i="0" kern="1200" dirty="0" smtClean="0">
                <a:solidFill>
                  <a:schemeClr val="tx1"/>
                </a:solidFill>
                <a:effectLst/>
                <a:latin typeface="+mn-lt"/>
                <a:ea typeface="+mn-ea"/>
                <a:cs typeface="+mn-cs"/>
                <a:hlinkClick r:id="rId3"/>
              </a:rPr>
              <a:t>"</a:t>
            </a:r>
            <a:r>
              <a:rPr lang="en-US" sz="1200" b="0" i="0" kern="1200" dirty="0" err="1" smtClean="0">
                <a:solidFill>
                  <a:schemeClr val="tx1"/>
                </a:solidFill>
                <a:effectLst/>
                <a:latin typeface="+mn-lt"/>
                <a:ea typeface="+mn-ea"/>
                <a:cs typeface="+mn-cs"/>
                <a:hlinkClick r:id="rId3"/>
              </a:rPr>
              <a:t>mockist</a:t>
            </a:r>
            <a:r>
              <a:rPr lang="en-US" sz="1200" b="0" i="0" kern="1200" dirty="0" smtClean="0">
                <a:solidFill>
                  <a:schemeClr val="tx1"/>
                </a:solidFill>
                <a:effectLst/>
                <a:latin typeface="+mn-lt"/>
                <a:ea typeface="+mn-ea"/>
                <a:cs typeface="+mn-cs"/>
                <a:hlinkClick r:id="rId3"/>
              </a:rPr>
              <a:t>" approach to TDD</a:t>
            </a:r>
            <a:r>
              <a:rPr lang="en-US" sz="1200" b="0" i="0" kern="1200" dirty="0" smtClean="0">
                <a:solidFill>
                  <a:schemeClr val="tx1"/>
                </a:solidFill>
                <a:effectLst/>
                <a:latin typeface="+mn-lt"/>
                <a:ea typeface="+mn-ea"/>
                <a:cs typeface="+mn-cs"/>
              </a:rPr>
              <a:t>, where you need to mock all the required dependencies to implement the high level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This isn’t necessarily a bad thing, but over-reliance on mocking can </a:t>
            </a:r>
            <a:r>
              <a:rPr lang="en-US" sz="1200" b="0" i="0" kern="1200" dirty="0" smtClean="0">
                <a:solidFill>
                  <a:schemeClr val="tx1"/>
                </a:solidFill>
                <a:effectLst/>
                <a:latin typeface="+mn-lt"/>
                <a:ea typeface="+mn-ea"/>
                <a:cs typeface="+mn-cs"/>
                <a:hlinkClick r:id="rId4"/>
              </a:rPr>
              <a:t>result in fragile tests</a:t>
            </a:r>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39</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65000"/>
                  </a:schemeClr>
                </a:solidFill>
              </a:rPr>
              <a:t>http://es.slideshare.net/ehendrickson/introduction-to-acceptance-test-driven-development-3491703</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65000"/>
                  </a:schemeClr>
                </a:solidFill>
              </a:rPr>
              <a:t>http://es.slideshare.net/ehendrickson/introduction-to-acceptance-test-driven-development-3491703</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solidFill>
                  <a:srgbClr val="009A46"/>
                </a:solidFill>
              </a:rPr>
              <a:t>Escribir únicamente el código de producción que haga pasar el test.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Intentar pasar la prueba de la manera más rápida.</a:t>
            </a:r>
            <a:endParaRPr lang="es-PE" sz="1200" dirty="0" smtClean="0">
              <a:solidFill>
                <a:srgbClr val="009A46"/>
              </a:solidFill>
            </a:endParaRPr>
          </a:p>
          <a:p>
            <a:r>
              <a:rPr lang="es-PE" sz="1200" dirty="0" smtClean="0"/>
              <a:t>No preocuparnos acerca del diseño o elegancia, únicamente en hacer pasar el test de la forma más rápida posible.  </a:t>
            </a:r>
          </a:p>
          <a:p>
            <a:r>
              <a:rPr lang="es-PE" sz="1200" dirty="0" smtClean="0"/>
              <a:t>Incluso podemos </a:t>
            </a:r>
            <a:r>
              <a:rPr lang="es-PE" sz="1200" dirty="0" err="1" smtClean="0"/>
              <a:t>hardcodear</a:t>
            </a:r>
            <a:r>
              <a:rPr lang="es-PE" sz="1200" dirty="0" smtClean="0"/>
              <a:t> el código en la respuesta, ya que el siguiente paso es el </a:t>
            </a:r>
            <a:r>
              <a:rPr lang="es-PE" sz="1200" dirty="0" err="1" smtClean="0"/>
              <a:t>refactor</a:t>
            </a:r>
            <a:r>
              <a:rPr lang="es-PE" sz="1200"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Cuando todos los </a:t>
            </a:r>
            <a:r>
              <a:rPr lang="es-PE" sz="1200" dirty="0" err="1" smtClean="0"/>
              <a:t>tests</a:t>
            </a:r>
            <a:r>
              <a:rPr lang="es-PE" sz="1200" dirty="0" smtClean="0"/>
              <a:t> están pasando, podemos </a:t>
            </a:r>
            <a:r>
              <a:rPr lang="es-PE" sz="1200" dirty="0" err="1" smtClean="0"/>
              <a:t>refactorizar</a:t>
            </a:r>
            <a:r>
              <a:rPr lang="es-PE" sz="1200" dirty="0" smtClean="0"/>
              <a:t> el código sin preocuparnos de malograr nada.</a:t>
            </a:r>
          </a:p>
          <a:p>
            <a:r>
              <a:rPr lang="es-PE" sz="1200" dirty="0" smtClean="0"/>
              <a:t>Revisar el código y buscar </a:t>
            </a:r>
            <a:r>
              <a:rPr lang="es-PE" sz="1200" dirty="0" err="1" smtClean="0"/>
              <a:t>code</a:t>
            </a:r>
            <a:r>
              <a:rPr lang="es-PE" sz="1200" dirty="0" smtClean="0"/>
              <a:t> </a:t>
            </a:r>
            <a:r>
              <a:rPr lang="es-PE" sz="1200" dirty="0" err="1" smtClean="0"/>
              <a:t>smells</a:t>
            </a:r>
            <a:r>
              <a:rPr lang="es-PE" sz="1200" dirty="0" smtClean="0"/>
              <a:t> que podamos limpiar.</a:t>
            </a:r>
          </a:p>
          <a:p>
            <a:r>
              <a:rPr lang="es-PE" sz="1200" dirty="0" smtClean="0"/>
              <a:t>Trabajar en </a:t>
            </a:r>
            <a:r>
              <a:rPr lang="es-PE" sz="1200" dirty="0" err="1" smtClean="0"/>
              <a:t>refactorings</a:t>
            </a:r>
            <a:r>
              <a:rPr lang="es-PE" sz="1200" dirty="0" smtClean="0"/>
              <a:t> pequeños y ejecutar los </a:t>
            </a:r>
            <a:r>
              <a:rPr lang="es-PE" sz="1200" dirty="0" err="1" smtClean="0"/>
              <a:t>tests</a:t>
            </a:r>
            <a:r>
              <a:rPr lang="es-PE" sz="1200" dirty="0" smtClean="0"/>
              <a:t> luego de cada mejora.</a:t>
            </a:r>
          </a:p>
          <a:p>
            <a:r>
              <a:rPr lang="es-PE" sz="1200" dirty="0" smtClean="0"/>
              <a:t>Los </a:t>
            </a:r>
            <a:r>
              <a:rPr lang="es-PE" sz="1200" dirty="0" err="1" smtClean="0"/>
              <a:t>tests</a:t>
            </a:r>
            <a:r>
              <a:rPr lang="es-PE" sz="1200" dirty="0" smtClean="0"/>
              <a:t> siempre deben pasar.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26/11/2013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848"/>
            <a:ext cx="7772400" cy="1584327"/>
          </a:xfrm>
        </p:spPr>
        <p:txBody>
          <a:bodyPr/>
          <a:lstStyle/>
          <a:p>
            <a:r>
              <a:rPr lang="es-PE" sz="8000" b="1" dirty="0" smtClean="0"/>
              <a:t>Test </a:t>
            </a:r>
            <a:r>
              <a:rPr lang="es-PE" sz="8000" b="1" dirty="0" err="1" smtClean="0"/>
              <a:t>Driven</a:t>
            </a:r>
            <a:r>
              <a:rPr lang="es-PE" sz="8000" b="1" dirty="0" smtClean="0"/>
              <a:t> </a:t>
            </a:r>
            <a:r>
              <a:rPr lang="es-PE" sz="8000" b="1" dirty="0" err="1" smtClean="0"/>
              <a:t>Development</a:t>
            </a:r>
            <a:endParaRPr lang="es-ES" sz="80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523999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33 Grupo"/>
          <p:cNvGrpSpPr/>
          <p:nvPr/>
        </p:nvGrpSpPr>
        <p:grpSpPr>
          <a:xfrm>
            <a:off x="1619672" y="1224000"/>
            <a:ext cx="6048672" cy="5086923"/>
            <a:chOff x="1475656" y="1042205"/>
            <a:chExt cx="6048672" cy="5086923"/>
          </a:xfrm>
        </p:grpSpPr>
        <p:grpSp>
          <p:nvGrpSpPr>
            <p:cNvPr id="35" name="34 Grupo"/>
            <p:cNvGrpSpPr/>
            <p:nvPr/>
          </p:nvGrpSpPr>
          <p:grpSpPr>
            <a:xfrm>
              <a:off x="3452520" y="1042205"/>
              <a:ext cx="2232000" cy="1548000"/>
              <a:chOff x="2497534" y="2625"/>
              <a:chExt cx="2373410" cy="1613653"/>
            </a:xfrm>
          </p:grpSpPr>
          <p:sp>
            <p:nvSpPr>
              <p:cNvPr id="79" name="78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80"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36" name="35 Grupo"/>
            <p:cNvGrpSpPr/>
            <p:nvPr/>
          </p:nvGrpSpPr>
          <p:grpSpPr>
            <a:xfrm>
              <a:off x="5388292" y="2297041"/>
              <a:ext cx="312409" cy="544608"/>
              <a:chOff x="4500532" y="1343543"/>
              <a:chExt cx="312409" cy="544608"/>
            </a:xfrm>
          </p:grpSpPr>
          <p:sp>
            <p:nvSpPr>
              <p:cNvPr id="77" name="76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8"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7" name="36 Grupo"/>
            <p:cNvGrpSpPr/>
            <p:nvPr/>
          </p:nvGrpSpPr>
          <p:grpSpPr>
            <a:xfrm>
              <a:off x="5292328" y="2564904"/>
              <a:ext cx="2232000" cy="1548000"/>
              <a:chOff x="4456141" y="1626703"/>
              <a:chExt cx="2373410" cy="1613653"/>
            </a:xfrm>
          </p:grpSpPr>
          <p:sp>
            <p:nvSpPr>
              <p:cNvPr id="72" name="71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76"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38" name="37 Grupo"/>
            <p:cNvGrpSpPr/>
            <p:nvPr/>
          </p:nvGrpSpPr>
          <p:grpSpPr>
            <a:xfrm>
              <a:off x="6049391" y="4247214"/>
              <a:ext cx="544608" cy="271608"/>
              <a:chOff x="5161631" y="3340885"/>
              <a:chExt cx="544608" cy="271608"/>
            </a:xfrm>
          </p:grpSpPr>
          <p:sp>
            <p:nvSpPr>
              <p:cNvPr id="70" name="69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1"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9" name="38 Grupo"/>
            <p:cNvGrpSpPr/>
            <p:nvPr/>
          </p:nvGrpSpPr>
          <p:grpSpPr>
            <a:xfrm>
              <a:off x="4860032" y="4581128"/>
              <a:ext cx="2232000" cy="1548000"/>
              <a:chOff x="4035300" y="3728095"/>
              <a:chExt cx="2373410" cy="1613653"/>
            </a:xfrm>
          </p:grpSpPr>
          <p:sp>
            <p:nvSpPr>
              <p:cNvPr id="68" name="67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9"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40" name="39 Grupo"/>
            <p:cNvGrpSpPr/>
            <p:nvPr/>
          </p:nvGrpSpPr>
          <p:grpSpPr>
            <a:xfrm>
              <a:off x="4427984" y="5116640"/>
              <a:ext cx="306826" cy="544608"/>
              <a:chOff x="3601112" y="4262612"/>
              <a:chExt cx="306826" cy="544608"/>
            </a:xfrm>
          </p:grpSpPr>
          <p:sp>
            <p:nvSpPr>
              <p:cNvPr id="66" name="65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7"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1" name="40 Grupo"/>
            <p:cNvGrpSpPr/>
            <p:nvPr/>
          </p:nvGrpSpPr>
          <p:grpSpPr>
            <a:xfrm>
              <a:off x="2123976" y="4581128"/>
              <a:ext cx="2232000" cy="1548000"/>
              <a:chOff x="1082972" y="3728082"/>
              <a:chExt cx="2373410" cy="1613653"/>
            </a:xfrm>
          </p:grpSpPr>
          <p:sp>
            <p:nvSpPr>
              <p:cNvPr id="64" name="63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65"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42" name="41 Grupo"/>
            <p:cNvGrpSpPr/>
            <p:nvPr/>
          </p:nvGrpSpPr>
          <p:grpSpPr>
            <a:xfrm>
              <a:off x="2615100" y="4221088"/>
              <a:ext cx="544608" cy="280393"/>
              <a:chOff x="1727340" y="3351705"/>
              <a:chExt cx="544608" cy="280393"/>
            </a:xfrm>
          </p:grpSpPr>
          <p:sp>
            <p:nvSpPr>
              <p:cNvPr id="62" name="61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3"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3" name="42 Grupo"/>
            <p:cNvGrpSpPr/>
            <p:nvPr/>
          </p:nvGrpSpPr>
          <p:grpSpPr>
            <a:xfrm>
              <a:off x="1475656" y="2564904"/>
              <a:ext cx="2232000" cy="1548000"/>
              <a:chOff x="538928" y="1626703"/>
              <a:chExt cx="2373410" cy="1613653"/>
            </a:xfrm>
          </p:grpSpPr>
          <p:sp>
            <p:nvSpPr>
              <p:cNvPr id="54" name="53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58"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sp>
          <p:nvSpPr>
            <p:cNvPr id="46"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2959173"/>
            <a:ext cx="7992888" cy="1909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Mejorar </a:t>
            </a:r>
            <a:r>
              <a:rPr lang="es-PE" sz="2800" dirty="0" smtClean="0"/>
              <a:t> el </a:t>
            </a:r>
            <a:r>
              <a:rPr lang="es-PE" sz="2800" dirty="0"/>
              <a:t>DISEÑO tanto del código de producción como de los </a:t>
            </a:r>
            <a:r>
              <a:rPr lang="es-PE" sz="2800" dirty="0" err="1"/>
              <a:t>tests</a:t>
            </a:r>
            <a:r>
              <a:rPr lang="es-PE" sz="2800" dirty="0" smtClean="0"/>
              <a:t>.</a:t>
            </a:r>
          </a:p>
          <a:p>
            <a:pPr marL="0" indent="0" algn="ctr">
              <a:buNone/>
            </a:pPr>
            <a:endParaRPr lang="es-PE" sz="2800" dirty="0"/>
          </a:p>
          <a:p>
            <a:pPr marL="0" indent="0" algn="ctr">
              <a:buNone/>
            </a:pPr>
            <a:r>
              <a:rPr lang="es-PE" sz="2800" dirty="0" smtClean="0"/>
              <a:t>Todas las pruebas pasan.</a:t>
            </a:r>
            <a:endParaRPr lang="es-PE" sz="2800" dirty="0"/>
          </a:p>
        </p:txBody>
      </p:sp>
      <p:sp>
        <p:nvSpPr>
          <p:cNvPr id="33" name="2 Título"/>
          <p:cNvSpPr>
            <a:spLocks noGrp="1"/>
          </p:cNvSpPr>
          <p:nvPr>
            <p:ph type="title"/>
          </p:nvPr>
        </p:nvSpPr>
        <p:spPr>
          <a:xfrm>
            <a:off x="594111" y="188640"/>
            <a:ext cx="8229600" cy="864095"/>
          </a:xfrm>
        </p:spPr>
        <p:txBody>
          <a:bodyPr/>
          <a:lstStyle/>
          <a:p>
            <a:r>
              <a:rPr lang="es-PE" sz="6000" dirty="0" err="1" smtClean="0">
                <a:solidFill>
                  <a:srgbClr val="FFC000"/>
                </a:solidFill>
              </a:rPr>
              <a:t>Refactor</a:t>
            </a:r>
            <a:r>
              <a:rPr lang="es-PE" sz="6000" dirty="0" smtClean="0">
                <a:solidFill>
                  <a:srgbClr val="FFC000"/>
                </a:solidFill>
              </a:rPr>
              <a:t> (Mejóralo)</a:t>
            </a:r>
            <a:endParaRPr lang="es-PE" dirty="0">
              <a:solidFill>
                <a:srgbClr val="FFC000"/>
              </a:solidFill>
            </a:endParaRPr>
          </a:p>
        </p:txBody>
      </p:sp>
    </p:spTree>
    <p:extLst>
      <p:ext uri="{BB962C8B-B14F-4D97-AF65-F5344CB8AC3E}">
        <p14:creationId xmlns:p14="http://schemas.microsoft.com/office/powerpoint/2010/main" val="35515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34"/>
                                        </p:tgtEl>
                                        <p:attrNameLst>
                                          <p:attrName>style.opacity</p:attrName>
                                        </p:attrNameLst>
                                      </p:cBhvr>
                                      <p:to>
                                        <p:strVal val="0.25"/>
                                      </p:to>
                                    </p:set>
                                    <p:animEffect filter="image" prLst="opacity: 0.25">
                                      <p:cBhvr rctx="IE">
                                        <p:cTn id="9" dur="indefinite"/>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98 Grupo"/>
          <p:cNvGrpSpPr/>
          <p:nvPr/>
        </p:nvGrpSpPr>
        <p:grpSpPr>
          <a:xfrm>
            <a:off x="1619672" y="1224000"/>
            <a:ext cx="6048672" cy="5086923"/>
            <a:chOff x="1475656" y="1042205"/>
            <a:chExt cx="6048672" cy="5086923"/>
          </a:xfrm>
        </p:grpSpPr>
        <p:grpSp>
          <p:nvGrpSpPr>
            <p:cNvPr id="100" name="99 Grupo"/>
            <p:cNvGrpSpPr/>
            <p:nvPr/>
          </p:nvGrpSpPr>
          <p:grpSpPr>
            <a:xfrm>
              <a:off x="3452520" y="1042205"/>
              <a:ext cx="2232000" cy="1548000"/>
              <a:chOff x="2497534" y="2625"/>
              <a:chExt cx="2373410" cy="1613653"/>
            </a:xfrm>
          </p:grpSpPr>
          <p:sp>
            <p:nvSpPr>
              <p:cNvPr id="128" name="12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01" name="100 Grupo"/>
            <p:cNvGrpSpPr/>
            <p:nvPr/>
          </p:nvGrpSpPr>
          <p:grpSpPr>
            <a:xfrm>
              <a:off x="5388292" y="2297041"/>
              <a:ext cx="312409" cy="544608"/>
              <a:chOff x="4500532" y="1343543"/>
              <a:chExt cx="312409" cy="544608"/>
            </a:xfrm>
          </p:grpSpPr>
          <p:sp>
            <p:nvSpPr>
              <p:cNvPr id="126" name="12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2" name="101 Grupo"/>
            <p:cNvGrpSpPr/>
            <p:nvPr/>
          </p:nvGrpSpPr>
          <p:grpSpPr>
            <a:xfrm>
              <a:off x="5292328" y="2564904"/>
              <a:ext cx="2232000" cy="1548000"/>
              <a:chOff x="4456141" y="1626703"/>
              <a:chExt cx="2373410" cy="1613653"/>
            </a:xfrm>
          </p:grpSpPr>
          <p:sp>
            <p:nvSpPr>
              <p:cNvPr id="124" name="12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12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103" name="102 Grupo"/>
            <p:cNvGrpSpPr/>
            <p:nvPr/>
          </p:nvGrpSpPr>
          <p:grpSpPr>
            <a:xfrm>
              <a:off x="6049391" y="4247214"/>
              <a:ext cx="544608" cy="271608"/>
              <a:chOff x="5161631" y="3340885"/>
              <a:chExt cx="544608" cy="271608"/>
            </a:xfrm>
          </p:grpSpPr>
          <p:sp>
            <p:nvSpPr>
              <p:cNvPr id="122" name="12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4" name="103 Grupo"/>
            <p:cNvGrpSpPr/>
            <p:nvPr/>
          </p:nvGrpSpPr>
          <p:grpSpPr>
            <a:xfrm>
              <a:off x="4860032" y="4581128"/>
              <a:ext cx="2232000" cy="1548000"/>
              <a:chOff x="4035300" y="3728095"/>
              <a:chExt cx="2373410" cy="1613653"/>
            </a:xfrm>
          </p:grpSpPr>
          <p:sp>
            <p:nvSpPr>
              <p:cNvPr id="120" name="11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105" name="104 Grupo"/>
            <p:cNvGrpSpPr/>
            <p:nvPr/>
          </p:nvGrpSpPr>
          <p:grpSpPr>
            <a:xfrm>
              <a:off x="4427984" y="5116640"/>
              <a:ext cx="306826" cy="544608"/>
              <a:chOff x="3601112" y="4262612"/>
              <a:chExt cx="306826" cy="544608"/>
            </a:xfrm>
          </p:grpSpPr>
          <p:sp>
            <p:nvSpPr>
              <p:cNvPr id="118" name="11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6" name="105 Grupo"/>
            <p:cNvGrpSpPr/>
            <p:nvPr/>
          </p:nvGrpSpPr>
          <p:grpSpPr>
            <a:xfrm>
              <a:off x="2123976" y="4581128"/>
              <a:ext cx="2232000" cy="1548000"/>
              <a:chOff x="1082972" y="3728082"/>
              <a:chExt cx="2373410" cy="1613653"/>
            </a:xfrm>
          </p:grpSpPr>
          <p:sp>
            <p:nvSpPr>
              <p:cNvPr id="116" name="11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11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107" name="106 Grupo"/>
            <p:cNvGrpSpPr/>
            <p:nvPr/>
          </p:nvGrpSpPr>
          <p:grpSpPr>
            <a:xfrm>
              <a:off x="2615100" y="4221088"/>
              <a:ext cx="544608" cy="280393"/>
              <a:chOff x="1727340" y="3351705"/>
              <a:chExt cx="544608" cy="280393"/>
            </a:xfrm>
          </p:grpSpPr>
          <p:sp>
            <p:nvSpPr>
              <p:cNvPr id="114" name="11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8" name="107 Grupo"/>
            <p:cNvGrpSpPr/>
            <p:nvPr/>
          </p:nvGrpSpPr>
          <p:grpSpPr>
            <a:xfrm>
              <a:off x="1475656" y="2564904"/>
              <a:ext cx="2232000" cy="1548000"/>
              <a:chOff x="538928" y="1626703"/>
              <a:chExt cx="2373410" cy="1613653"/>
            </a:xfrm>
          </p:grpSpPr>
          <p:sp>
            <p:nvSpPr>
              <p:cNvPr id="112" name="11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11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109" name="108 Grupo"/>
            <p:cNvGrpSpPr/>
            <p:nvPr/>
          </p:nvGrpSpPr>
          <p:grpSpPr>
            <a:xfrm>
              <a:off x="3429685" y="2308328"/>
              <a:ext cx="312409" cy="544608"/>
              <a:chOff x="2541925" y="1354830"/>
              <a:chExt cx="312409" cy="544608"/>
            </a:xfrm>
          </p:grpSpPr>
          <p:sp>
            <p:nvSpPr>
              <p:cNvPr id="110" name="10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
        <p:nvSpPr>
          <p:cNvPr id="44" name="2 Título"/>
          <p:cNvSpPr txBox="1">
            <a:spLocks/>
          </p:cNvSpPr>
          <p:nvPr/>
        </p:nvSpPr>
        <p:spPr bwMode="auto">
          <a:xfrm>
            <a:off x="518864" y="260648"/>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B0F0"/>
                </a:solidFill>
              </a:rPr>
              <a:t>Repetir el Ciclo</a:t>
            </a:r>
            <a:endParaRPr lang="es-PE" dirty="0">
              <a:solidFill>
                <a:srgbClr val="00B0F0"/>
              </a:solidFill>
            </a:endParaRPr>
          </a:p>
        </p:txBody>
      </p:sp>
      <p:sp>
        <p:nvSpPr>
          <p:cNvPr id="45" name="5 Marcador de contenido"/>
          <p:cNvSpPr txBox="1">
            <a:spLocks/>
          </p:cNvSpPr>
          <p:nvPr/>
        </p:nvSpPr>
        <p:spPr bwMode="auto">
          <a:xfrm>
            <a:off x="576055" y="1556792"/>
            <a:ext cx="7992888" cy="4286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Cuando estemos listo para agregar un nuevo comportamiento, comenzar el ciclo nuevamente.</a:t>
            </a:r>
          </a:p>
          <a:p>
            <a:pPr marL="0" indent="0" algn="ctr">
              <a:buNone/>
            </a:pPr>
            <a:endParaRPr lang="es-PE" sz="2800" dirty="0" smtClean="0"/>
          </a:p>
          <a:p>
            <a:pPr marL="0" indent="0" algn="ctr">
              <a:buNone/>
            </a:pPr>
            <a:r>
              <a:rPr lang="es-PE" sz="2800" dirty="0" smtClean="0"/>
              <a:t>Estos ciclos deben ser muy pequeños y rápidos para obtener el </a:t>
            </a:r>
            <a:r>
              <a:rPr lang="es-PE" sz="2800" dirty="0" err="1" smtClean="0"/>
              <a:t>feedback</a:t>
            </a:r>
            <a:r>
              <a:rPr lang="es-PE" sz="2800" dirty="0" smtClean="0"/>
              <a:t> inmediato el código.</a:t>
            </a:r>
          </a:p>
          <a:p>
            <a:pPr marL="0" indent="0" algn="ctr">
              <a:buNone/>
            </a:pPr>
            <a:endParaRPr lang="en-US" sz="2800" dirty="0"/>
          </a:p>
          <a:p>
            <a:pPr marL="0" indent="0" algn="ctr">
              <a:buNone/>
            </a:pPr>
            <a:r>
              <a:rPr lang="es-PE" sz="2800" dirty="0"/>
              <a:t>Cada vez que se termine un ciclo, estamos agregando un pequeña porción de un código bien probado y bien diseñado</a:t>
            </a:r>
            <a:r>
              <a:rPr lang="es-PE" sz="2800" dirty="0" smtClean="0"/>
              <a:t>. (</a:t>
            </a:r>
            <a:r>
              <a:rPr lang="es-PE" sz="2800" dirty="0" err="1" smtClean="0"/>
              <a:t>Evolutionary</a:t>
            </a:r>
            <a:r>
              <a:rPr lang="es-PE" sz="2800" dirty="0" smtClean="0"/>
              <a:t> </a:t>
            </a:r>
            <a:r>
              <a:rPr lang="es-PE" sz="2800" dirty="0" err="1" smtClean="0"/>
              <a:t>Design</a:t>
            </a:r>
            <a:r>
              <a:rPr lang="es-PE" sz="2800" dirty="0" smtClean="0"/>
              <a:t>)</a:t>
            </a:r>
          </a:p>
        </p:txBody>
      </p:sp>
    </p:spTree>
    <p:extLst>
      <p:ext uri="{BB962C8B-B14F-4D97-AF65-F5344CB8AC3E}">
        <p14:creationId xmlns:p14="http://schemas.microsoft.com/office/powerpoint/2010/main" val="414539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99"/>
                                        </p:tgtEl>
                                        <p:attrNameLst>
                                          <p:attrName>style.opacity</p:attrName>
                                        </p:attrNameLst>
                                      </p:cBhvr>
                                      <p:to>
                                        <p:strVal val="0.25"/>
                                      </p:to>
                                    </p:set>
                                    <p:animEffect filter="image" prLst="opacity: 0.25">
                                      <p:cBhvr rctx="IE">
                                        <p:cTn id="9" dur="indefinite"/>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9208" y="2924944"/>
            <a:ext cx="799288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4000" dirty="0" smtClean="0"/>
              <a:t>TDD </a:t>
            </a:r>
            <a:r>
              <a:rPr lang="es-PE" sz="4000" dirty="0" smtClean="0">
                <a:solidFill>
                  <a:srgbClr val="FF0000"/>
                </a:solidFill>
              </a:rPr>
              <a:t>no trata sobre pruebas</a:t>
            </a:r>
            <a:r>
              <a:rPr lang="es-PE" sz="4000" dirty="0" smtClean="0"/>
              <a:t>, sino sobre diseño</a:t>
            </a:r>
          </a:p>
        </p:txBody>
      </p:sp>
    </p:spTree>
    <p:extLst>
      <p:ext uri="{BB962C8B-B14F-4D97-AF65-F5344CB8AC3E}">
        <p14:creationId xmlns:p14="http://schemas.microsoft.com/office/powerpoint/2010/main" val="3041453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44624"/>
            <a:ext cx="8229600" cy="1143000"/>
          </a:xfrm>
        </p:spPr>
        <p:txBody>
          <a:bodyPr/>
          <a:lstStyle/>
          <a:p>
            <a:r>
              <a:rPr lang="es-PE" dirty="0">
                <a:solidFill>
                  <a:srgbClr val="FFC000"/>
                </a:solidFill>
              </a:rPr>
              <a:t>¿Porqué ayuda al diseño?</a:t>
            </a:r>
          </a:p>
        </p:txBody>
      </p:sp>
      <p:sp>
        <p:nvSpPr>
          <p:cNvPr id="6" name="5 Marcador de contenido"/>
          <p:cNvSpPr txBox="1">
            <a:spLocks/>
          </p:cNvSpPr>
          <p:nvPr/>
        </p:nvSpPr>
        <p:spPr bwMode="auto">
          <a:xfrm>
            <a:off x="611560" y="1148858"/>
            <a:ext cx="7992888" cy="5304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Cuando escribimos el test primero estamos obligando a nuestro código a ser «</a:t>
            </a:r>
            <a:r>
              <a:rPr lang="es-PE" sz="2800" dirty="0" err="1" smtClean="0"/>
              <a:t>testable</a:t>
            </a:r>
            <a:r>
              <a:rPr lang="es-PE" sz="2800" dirty="0" smtClean="0"/>
              <a:t>».</a:t>
            </a:r>
          </a:p>
          <a:p>
            <a:endParaRPr lang="es-PE" sz="2800" dirty="0" smtClean="0"/>
          </a:p>
          <a:p>
            <a:r>
              <a:rPr lang="es-PE" sz="2800" dirty="0" smtClean="0"/>
              <a:t>A través de las pruebas representamos cómo queremos que se vea el API pública del código.</a:t>
            </a:r>
          </a:p>
          <a:p>
            <a:endParaRPr lang="es-PE" sz="2800" dirty="0" smtClean="0"/>
          </a:p>
          <a:p>
            <a:r>
              <a:rPr lang="es-PE" sz="2800" dirty="0" smtClean="0"/>
              <a:t>El </a:t>
            </a:r>
            <a:r>
              <a:rPr lang="es-PE" sz="2800" dirty="0" err="1" smtClean="0"/>
              <a:t>refactoring</a:t>
            </a:r>
            <a:r>
              <a:rPr lang="es-PE" sz="2800" dirty="0" smtClean="0"/>
              <a:t> </a:t>
            </a:r>
            <a:r>
              <a:rPr lang="en-US" sz="2800" dirty="0" err="1" smtClean="0"/>
              <a:t>es</a:t>
            </a:r>
            <a:r>
              <a:rPr lang="en-US" sz="2800" dirty="0" smtClean="0"/>
              <a:t> un </a:t>
            </a:r>
            <a:r>
              <a:rPr lang="en-US" sz="2800" dirty="0" err="1" smtClean="0"/>
              <a:t>paso</a:t>
            </a:r>
            <a:r>
              <a:rPr lang="en-US" sz="2800" dirty="0" smtClean="0"/>
              <a:t> </a:t>
            </a:r>
            <a:r>
              <a:rPr lang="en-US" sz="2800" dirty="0" err="1" smtClean="0"/>
              <a:t>crítico</a:t>
            </a:r>
            <a:r>
              <a:rPr lang="en-US" sz="2800" dirty="0" smtClean="0"/>
              <a:t> del </a:t>
            </a:r>
            <a:r>
              <a:rPr lang="en-US" sz="2800" dirty="0" err="1" smtClean="0"/>
              <a:t>flujo</a:t>
            </a:r>
            <a:r>
              <a:rPr lang="en-US" sz="2800" dirty="0" smtClean="0"/>
              <a:t> </a:t>
            </a:r>
            <a:r>
              <a:rPr lang="en-US" sz="2800" dirty="0" err="1" smtClean="0"/>
              <a:t>que</a:t>
            </a:r>
            <a:r>
              <a:rPr lang="en-US" sz="2800" dirty="0" smtClean="0"/>
              <a:t> </a:t>
            </a:r>
            <a:r>
              <a:rPr lang="es-PE" sz="2800" dirty="0" smtClean="0"/>
              <a:t>nos permite mejorar el código.</a:t>
            </a:r>
          </a:p>
          <a:p>
            <a:endParaRPr lang="es-PE" sz="2800" dirty="0" smtClean="0"/>
          </a:p>
          <a:p>
            <a:r>
              <a:rPr lang="es-PE" sz="2800" dirty="0" smtClean="0"/>
              <a:t>En ningún momento tenemos miedo de </a:t>
            </a:r>
            <a:r>
              <a:rPr lang="es-PE" sz="2800" dirty="0" err="1" smtClean="0"/>
              <a:t>refactorizar</a:t>
            </a:r>
            <a:r>
              <a:rPr lang="es-PE" sz="2800" dirty="0" smtClean="0"/>
              <a:t> ya que existen pruebas que respaldan el código.</a:t>
            </a:r>
          </a:p>
          <a:p>
            <a:endParaRPr lang="es-PE" sz="2800" dirty="0"/>
          </a:p>
        </p:txBody>
      </p:sp>
    </p:spTree>
    <p:extLst>
      <p:ext uri="{BB962C8B-B14F-4D97-AF65-F5344CB8AC3E}">
        <p14:creationId xmlns:p14="http://schemas.microsoft.com/office/powerpoint/2010/main" val="1601899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04664"/>
            <a:ext cx="8229600" cy="864095"/>
          </a:xfrm>
        </p:spPr>
        <p:txBody>
          <a:bodyPr/>
          <a:lstStyle/>
          <a:p>
            <a:r>
              <a:rPr lang="es-PE" dirty="0" smtClean="0">
                <a:solidFill>
                  <a:srgbClr val="FF0000"/>
                </a:solidFill>
              </a:rPr>
              <a:t>¿Cuáles son los beneficios de escribir la prueba antes del código?</a:t>
            </a:r>
            <a:endParaRPr lang="es-PE" sz="3200" dirty="0">
              <a:solidFill>
                <a:srgbClr val="FF0000"/>
              </a:solidFill>
            </a:endParaRPr>
          </a:p>
        </p:txBody>
      </p:sp>
      <p:sp>
        <p:nvSpPr>
          <p:cNvPr id="4" name="5 Marcador de contenido"/>
          <p:cNvSpPr txBox="1">
            <a:spLocks/>
          </p:cNvSpPr>
          <p:nvPr/>
        </p:nvSpPr>
        <p:spPr bwMode="auto">
          <a:xfrm>
            <a:off x="498902" y="1700807"/>
            <a:ext cx="8177554" cy="4883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Pensar primero en la necesidad(QUE)antes que en la implementación (COMO).</a:t>
            </a:r>
          </a:p>
          <a:p>
            <a:pPr marL="0" indent="0">
              <a:buNone/>
            </a:pPr>
            <a:endParaRPr lang="es-PE" sz="2800" dirty="0" smtClean="0"/>
          </a:p>
          <a:p>
            <a:r>
              <a:rPr lang="es-PE" sz="2800" dirty="0" smtClean="0"/>
              <a:t>Completar la tarea en pasos pequeños.</a:t>
            </a:r>
          </a:p>
          <a:p>
            <a:endParaRPr lang="es-PE" sz="2800" dirty="0" smtClean="0"/>
          </a:p>
          <a:p>
            <a:r>
              <a:rPr lang="es-PE" sz="2800" dirty="0" smtClean="0"/>
              <a:t>Saber el cuando se ha terminado de implementar el cambio correctamente.</a:t>
            </a:r>
          </a:p>
          <a:p>
            <a:endParaRPr lang="es-PE" sz="2800" dirty="0" smtClean="0"/>
          </a:p>
          <a:p>
            <a:r>
              <a:rPr lang="es-PE" sz="2800" dirty="0" smtClean="0"/>
              <a:t>Cada comportamiento del código está debidamente probado.</a:t>
            </a:r>
          </a:p>
        </p:txBody>
      </p:sp>
    </p:spTree>
    <p:extLst>
      <p:ext uri="{BB962C8B-B14F-4D97-AF65-F5344CB8AC3E}">
        <p14:creationId xmlns:p14="http://schemas.microsoft.com/office/powerpoint/2010/main" val="15245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IBM y Microsoft – Case of </a:t>
            </a:r>
            <a:r>
              <a:rPr lang="es-PE" dirty="0" err="1" smtClean="0">
                <a:solidFill>
                  <a:srgbClr val="00823B"/>
                </a:solidFill>
              </a:rPr>
              <a:t>Study</a:t>
            </a:r>
            <a:r>
              <a:rPr lang="es-PE" dirty="0" smtClean="0">
                <a:solidFill>
                  <a:srgbClr val="00823B"/>
                </a:solidFill>
              </a:rPr>
              <a:t> 1</a:t>
            </a:r>
            <a:endParaRPr lang="es-PE" dirty="0">
              <a:solidFill>
                <a:srgbClr val="00823B"/>
              </a:solidFill>
            </a:endParaRPr>
          </a:p>
        </p:txBody>
      </p:sp>
      <p:graphicFrame>
        <p:nvGraphicFramePr>
          <p:cNvPr id="7" name="3 Gráfico"/>
          <p:cNvGraphicFramePr>
            <a:graphicFrameLocks/>
          </p:cNvGraphicFramePr>
          <p:nvPr>
            <p:extLst/>
          </p:nvPr>
        </p:nvGraphicFramePr>
        <p:xfrm>
          <a:off x="179512" y="1556792"/>
          <a:ext cx="8784976" cy="4574455"/>
        </p:xfrm>
        <a:graphic>
          <a:graphicData uri="http://schemas.openxmlformats.org/drawingml/2006/chart">
            <c:chart xmlns:c="http://schemas.openxmlformats.org/drawingml/2006/chart" xmlns:r="http://schemas.openxmlformats.org/officeDocument/2006/relationships" r:id="rId3"/>
          </a:graphicData>
        </a:graphic>
      </p:graphicFrame>
      <p:sp>
        <p:nvSpPr>
          <p:cNvPr id="8" name="7 CuadroTexto"/>
          <p:cNvSpPr txBox="1"/>
          <p:nvPr/>
        </p:nvSpPr>
        <p:spPr>
          <a:xfrm>
            <a:off x="1537642" y="4941168"/>
            <a:ext cx="838948" cy="369332"/>
          </a:xfrm>
          <a:prstGeom prst="rect">
            <a:avLst/>
          </a:prstGeom>
          <a:noFill/>
        </p:spPr>
        <p:txBody>
          <a:bodyPr wrap="none" rtlCol="0">
            <a:spAutoFit/>
          </a:bodyPr>
          <a:lstStyle/>
          <a:p>
            <a:r>
              <a:rPr lang="es-PE" dirty="0" smtClean="0"/>
              <a:t>MS: VS</a:t>
            </a:r>
            <a:endParaRPr lang="es-PE" dirty="0"/>
          </a:p>
        </p:txBody>
      </p:sp>
      <p:sp>
        <p:nvSpPr>
          <p:cNvPr id="9" name="8 CuadroTexto"/>
          <p:cNvSpPr txBox="1"/>
          <p:nvPr/>
        </p:nvSpPr>
        <p:spPr>
          <a:xfrm>
            <a:off x="3365558" y="4941168"/>
            <a:ext cx="1055097" cy="369332"/>
          </a:xfrm>
          <a:prstGeom prst="rect">
            <a:avLst/>
          </a:prstGeom>
          <a:noFill/>
        </p:spPr>
        <p:txBody>
          <a:bodyPr wrap="none" rtlCol="0">
            <a:spAutoFit/>
          </a:bodyPr>
          <a:lstStyle/>
          <a:p>
            <a:r>
              <a:rPr lang="es-PE" dirty="0" smtClean="0"/>
              <a:t>MS: MSN</a:t>
            </a:r>
            <a:endParaRPr lang="es-PE" dirty="0"/>
          </a:p>
        </p:txBody>
      </p:sp>
      <p:sp>
        <p:nvSpPr>
          <p:cNvPr id="10" name="9 CuadroTexto"/>
          <p:cNvSpPr txBox="1"/>
          <p:nvPr/>
        </p:nvSpPr>
        <p:spPr>
          <a:xfrm>
            <a:off x="5148064" y="4941168"/>
            <a:ext cx="1478546" cy="369332"/>
          </a:xfrm>
          <a:prstGeom prst="rect">
            <a:avLst/>
          </a:prstGeom>
          <a:noFill/>
        </p:spPr>
        <p:txBody>
          <a:bodyPr wrap="none" rtlCol="0">
            <a:spAutoFit/>
          </a:bodyPr>
          <a:lstStyle/>
          <a:p>
            <a:r>
              <a:rPr lang="es-PE" dirty="0" smtClean="0"/>
              <a:t>MS: Windows</a:t>
            </a:r>
            <a:endParaRPr lang="es-PE" dirty="0"/>
          </a:p>
        </p:txBody>
      </p:sp>
      <p:sp>
        <p:nvSpPr>
          <p:cNvPr id="11" name="10 CuadroTexto"/>
          <p:cNvSpPr txBox="1"/>
          <p:nvPr/>
        </p:nvSpPr>
        <p:spPr>
          <a:xfrm>
            <a:off x="7164288" y="4941168"/>
            <a:ext cx="1339021" cy="369332"/>
          </a:xfrm>
          <a:prstGeom prst="rect">
            <a:avLst/>
          </a:prstGeom>
          <a:noFill/>
        </p:spPr>
        <p:txBody>
          <a:bodyPr wrap="none" rtlCol="0">
            <a:spAutoFit/>
          </a:bodyPr>
          <a:lstStyle/>
          <a:p>
            <a:r>
              <a:rPr lang="es-PE" dirty="0" smtClean="0"/>
              <a:t>IBM: Drivers</a:t>
            </a:r>
            <a:endParaRPr lang="es-PE" dirty="0"/>
          </a:p>
        </p:txBody>
      </p:sp>
    </p:spTree>
    <p:extLst>
      <p:ext uri="{BB962C8B-B14F-4D97-AF65-F5344CB8AC3E}">
        <p14:creationId xmlns:p14="http://schemas.microsoft.com/office/powerpoint/2010/main" val="2389084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976565083"/>
              </p:ext>
            </p:extLst>
          </p:nvPr>
        </p:nvGraphicFramePr>
        <p:xfrm>
          <a:off x="457200" y="1484784"/>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117167"/>
            <a:ext cx="8208912" cy="1200329"/>
          </a:xfrm>
          <a:prstGeom prst="rect">
            <a:avLst/>
          </a:prstGeom>
        </p:spPr>
        <p:txBody>
          <a:bodyPr wrap="square">
            <a:spAutoFit/>
          </a:bodyPr>
          <a:lstStyle/>
          <a:p>
            <a:pPr algn="ctr"/>
            <a:r>
              <a:rPr lang="es-PE" sz="2400" dirty="0" smtClean="0"/>
              <a:t>Se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936104"/>
          </a:xfrm>
        </p:spPr>
        <p:txBody>
          <a:bodyPr/>
          <a:lstStyle/>
          <a:p>
            <a:r>
              <a:rPr lang="es-PE" dirty="0" smtClean="0">
                <a:solidFill>
                  <a:srgbClr val="00823B"/>
                </a:solidFill>
              </a:rPr>
              <a:t>Case </a:t>
            </a:r>
            <a:r>
              <a:rPr lang="es-PE" dirty="0" err="1" smtClean="0">
                <a:solidFill>
                  <a:srgbClr val="00823B"/>
                </a:solidFill>
              </a:rPr>
              <a:t>Study</a:t>
            </a:r>
            <a:r>
              <a:rPr lang="es-PE" dirty="0" smtClean="0">
                <a:solidFill>
                  <a:srgbClr val="00823B"/>
                </a:solidFill>
              </a:rPr>
              <a:t> 2</a:t>
            </a:r>
            <a:endParaRPr lang="es-PE" dirty="0">
              <a:solidFill>
                <a:srgbClr val="00823B"/>
              </a:solidFill>
            </a:endParaRPr>
          </a:p>
        </p:txBody>
      </p:sp>
    </p:spTree>
    <p:extLst>
      <p:ext uri="{BB962C8B-B14F-4D97-AF65-F5344CB8AC3E}">
        <p14:creationId xmlns:p14="http://schemas.microsoft.com/office/powerpoint/2010/main" val="1923289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smtClean="0">
                <a:solidFill>
                  <a:srgbClr val="C00000"/>
                </a:solidFill>
                <a:latin typeface="Arial" pitchFamily="34" charset="0"/>
                <a:cs typeface="Arial" pitchFamily="34" charset="0"/>
              </a:rPr>
              <a:t>Ejercicio: Mars Rover</a:t>
            </a:r>
            <a:endParaRPr lang="es-PE">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852936"/>
            <a:ext cx="4896543" cy="3096343"/>
          </a:xfrm>
        </p:spPr>
        <p:txBody>
          <a:bodyPr/>
          <a:lstStyle/>
          <a:p>
            <a:pPr>
              <a:buSzPct val="100000"/>
              <a:buFont typeface="Arial" pitchFamily="34" charset="0"/>
              <a:buChar char="•"/>
            </a:pPr>
            <a:r>
              <a:rPr lang="es-PE" sz="2400" dirty="0" smtClean="0">
                <a:cs typeface="Arial" pitchFamily="34" charset="0"/>
              </a:rPr>
              <a:t>Posición Inicial: </a:t>
            </a:r>
          </a:p>
          <a:p>
            <a:pPr lvl="1">
              <a:buSzPct val="100000"/>
              <a:buFont typeface="Courier New" pitchFamily="49" charset="0"/>
              <a:buChar char="o"/>
            </a:pPr>
            <a:r>
              <a:rPr lang="es-PE" sz="2400" dirty="0" smtClean="0">
                <a:cs typeface="Arial" pitchFamily="34" charset="0"/>
              </a:rPr>
              <a:t>Punto (X,Y) </a:t>
            </a:r>
          </a:p>
          <a:p>
            <a:pPr lvl="1">
              <a:buSzPct val="100000"/>
              <a:buFont typeface="Courier New" pitchFamily="49" charset="0"/>
              <a:buChar char="o"/>
            </a:pPr>
            <a:r>
              <a:rPr lang="es-PE" sz="2400" dirty="0" smtClean="0">
                <a:cs typeface="Arial" pitchFamily="34" charset="0"/>
              </a:rPr>
              <a:t>Orientación (N,S,E,W)</a:t>
            </a:r>
          </a:p>
          <a:p>
            <a:pPr>
              <a:buSzPct val="100000"/>
              <a:buFont typeface="Arial" pitchFamily="34" charset="0"/>
              <a:buChar char="•"/>
            </a:pPr>
            <a:r>
              <a:rPr lang="es-PE" sz="2400" dirty="0" smtClean="0">
                <a:cs typeface="Arial" pitchFamily="34" charset="0"/>
              </a:rPr>
              <a:t>Comandos (</a:t>
            </a:r>
            <a:r>
              <a:rPr lang="es-PE" sz="2400" dirty="0" err="1" smtClean="0">
                <a:cs typeface="Arial" pitchFamily="34" charset="0"/>
              </a:rPr>
              <a:t>string</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Avanzar adelante/</a:t>
            </a:r>
            <a:r>
              <a:rPr lang="es-PE" sz="2400" dirty="0" err="1" smtClean="0">
                <a:cs typeface="Arial" pitchFamily="34" charset="0"/>
              </a:rPr>
              <a:t>atras</a:t>
            </a:r>
            <a:r>
              <a:rPr lang="es-PE" sz="2400" dirty="0" smtClean="0">
                <a:cs typeface="Arial" pitchFamily="34" charset="0"/>
              </a:rPr>
              <a:t>(</a:t>
            </a:r>
            <a:r>
              <a:rPr lang="es-PE" sz="2400" dirty="0" err="1" smtClean="0">
                <a:cs typeface="Arial" pitchFamily="34" charset="0"/>
              </a:rPr>
              <a:t>f,b</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Girar izquierda/derecha(</a:t>
            </a:r>
            <a:r>
              <a:rPr lang="es-PE" sz="2400" dirty="0" err="1" smtClean="0">
                <a:cs typeface="Arial" pitchFamily="34" charset="0"/>
              </a:rPr>
              <a:t>l,r</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Límites: Dar la vuelta al planeta.</a:t>
            </a:r>
          </a:p>
        </p:txBody>
      </p:sp>
      <p:sp>
        <p:nvSpPr>
          <p:cNvPr id="3" name="2 Rectángulo"/>
          <p:cNvSpPr/>
          <p:nvPr/>
        </p:nvSpPr>
        <p:spPr>
          <a:xfrm>
            <a:off x="395536" y="1733907"/>
            <a:ext cx="8496944" cy="830997"/>
          </a:xfrm>
          <a:prstGeom prst="rect">
            <a:avLst/>
          </a:prstGeom>
        </p:spPr>
        <p:txBody>
          <a:bodyPr wrap="square">
            <a:spAutoFit/>
          </a:bodyPr>
          <a:lstStyle/>
          <a:p>
            <a:pPr algn="ctr">
              <a:buSzPct val="150000"/>
            </a:pPr>
            <a:r>
              <a:rPr lang="es-PE" sz="2400" dirty="0" smtClean="0"/>
              <a:t>Desarrollar un API que permita al </a:t>
            </a:r>
            <a:r>
              <a:rPr lang="es-PE" sz="2400" dirty="0" err="1" smtClean="0"/>
              <a:t>Mars</a:t>
            </a:r>
            <a:r>
              <a:rPr lang="es-PE" sz="2400" dirty="0" smtClean="0"/>
              <a:t> </a:t>
            </a:r>
            <a:r>
              <a:rPr lang="es-PE" sz="2400" dirty="0" err="1" smtClean="0"/>
              <a:t>Rover</a:t>
            </a:r>
            <a:r>
              <a:rPr lang="es-PE" sz="2400" dirty="0" smtClean="0"/>
              <a:t> </a:t>
            </a:r>
            <a:br>
              <a:rPr lang="es-PE" sz="2400" dirty="0" smtClean="0"/>
            </a:br>
            <a:r>
              <a:rPr lang="es-PE" sz="2400" dirty="0" smtClean="0"/>
              <a:t>moverse alrededor del planeta (grilla).</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smtClean="0">
                <a:solidFill>
                  <a:srgbClr val="FFC000"/>
                </a:solidFill>
              </a:rPr>
              <a:t>Descripción</a:t>
            </a:r>
            <a:endParaRPr lang="es-PE" sz="2800" b="1">
              <a:solidFill>
                <a:srgbClr val="FFC000"/>
              </a:solidFill>
              <a:cs typeface="Arial" pitchFamily="34" charset="0"/>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031061"/>
            <a:ext cx="3240360" cy="2558179"/>
          </a:xfrm>
          <a:prstGeom prst="rect">
            <a:avLst/>
          </a:prstGeom>
        </p:spPr>
      </p:pic>
    </p:spTree>
    <p:extLst>
      <p:ext uri="{BB962C8B-B14F-4D97-AF65-F5344CB8AC3E}">
        <p14:creationId xmlns:p14="http://schemas.microsoft.com/office/powerpoint/2010/main" val="246044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88891"/>
            <a:ext cx="8229600" cy="1484458"/>
          </a:xfrm>
        </p:spPr>
        <p:txBody>
          <a:bodyPr/>
          <a:lstStyle/>
          <a:p>
            <a:r>
              <a:rPr lang="es-PE" dirty="0" smtClean="0">
                <a:solidFill>
                  <a:srgbClr val="C00000"/>
                </a:solidFill>
                <a:latin typeface="Arial" pitchFamily="34" charset="0"/>
                <a:cs typeface="Arial" pitchFamily="34" charset="0"/>
              </a:rPr>
              <a:t>Katas</a:t>
            </a:r>
            <a:r>
              <a:rPr lang="es-PE" dirty="0" smtClean="0">
                <a:solidFill>
                  <a:srgbClr val="C00000"/>
                </a:solidFill>
                <a:latin typeface="Arial" pitchFamily="34" charset="0"/>
                <a:cs typeface="Arial" pitchFamily="34" charset="0"/>
              </a:rPr>
              <a:t/>
            </a:r>
            <a:br>
              <a:rPr lang="es-PE" dirty="0" smtClean="0">
                <a:solidFill>
                  <a:srgbClr val="C00000"/>
                </a:solidFill>
                <a:latin typeface="Arial" pitchFamily="34" charset="0"/>
                <a:cs typeface="Arial" pitchFamily="34" charset="0"/>
              </a:rPr>
            </a:br>
            <a:r>
              <a:rPr lang="es-PE" sz="3600" dirty="0" smtClean="0">
                <a:solidFill>
                  <a:srgbClr val="FFC000"/>
                </a:solidFill>
                <a:latin typeface="Arial" pitchFamily="34" charset="0"/>
                <a:cs typeface="Arial" pitchFamily="34" charset="0"/>
              </a:rPr>
              <a:t>La única manera de aprender TDD</a:t>
            </a:r>
            <a:endParaRPr lang="es-PE" sz="3600" dirty="0">
              <a:solidFill>
                <a:srgbClr val="FFC000"/>
              </a:solidFill>
              <a:latin typeface="Arial" pitchFamily="34" charset="0"/>
              <a:cs typeface="Arial" pitchFamily="34" charset="0"/>
            </a:endParaRPr>
          </a:p>
        </p:txBody>
      </p:sp>
      <p:sp>
        <p:nvSpPr>
          <p:cNvPr id="9" name="8 CuadroTexto"/>
          <p:cNvSpPr txBox="1"/>
          <p:nvPr/>
        </p:nvSpPr>
        <p:spPr>
          <a:xfrm>
            <a:off x="431540" y="1802259"/>
            <a:ext cx="8424936" cy="954107"/>
          </a:xfrm>
          <a:prstGeom prst="rect">
            <a:avLst/>
          </a:prstGeom>
          <a:noFill/>
        </p:spPr>
        <p:txBody>
          <a:bodyPr wrap="square" rtlCol="0">
            <a:spAutoFit/>
          </a:bodyPr>
          <a:lstStyle/>
          <a:p>
            <a:pPr algn="ctr"/>
            <a:r>
              <a:rPr lang="es-PE" sz="2800" dirty="0" smtClean="0">
                <a:cs typeface="Arial" pitchFamily="34" charset="0"/>
              </a:rPr>
              <a:t>Kata(型 </a:t>
            </a:r>
            <a:r>
              <a:rPr lang="es-PE" sz="2800" dirty="0">
                <a:cs typeface="Arial" pitchFamily="34" charset="0"/>
              </a:rPr>
              <a:t>o </a:t>
            </a:r>
            <a:r>
              <a:rPr lang="es-PE" sz="2800" dirty="0" smtClean="0">
                <a:cs typeface="Arial" pitchFamily="34" charset="0"/>
              </a:rPr>
              <a:t>形</a:t>
            </a:r>
            <a:r>
              <a:rPr lang="es-PE" sz="2800" dirty="0" smtClean="0">
                <a:cs typeface="Arial" pitchFamily="34" charset="0"/>
              </a:rPr>
              <a:t>): repetición </a:t>
            </a:r>
            <a:r>
              <a:rPr lang="es-PE" sz="2800" dirty="0" smtClean="0">
                <a:cs typeface="Arial" pitchFamily="34" charset="0"/>
              </a:rPr>
              <a:t>de </a:t>
            </a:r>
            <a:r>
              <a:rPr lang="es-PE" sz="2800" dirty="0">
                <a:cs typeface="Arial" pitchFamily="34" charset="0"/>
              </a:rPr>
              <a:t>movimientos </a:t>
            </a:r>
            <a:r>
              <a:rPr lang="es-PE" sz="2800" dirty="0" smtClean="0">
                <a:cs typeface="Arial" pitchFamily="34" charset="0"/>
              </a:rPr>
              <a:t>establecidos, buscando la perfección en la ejecución.</a:t>
            </a:r>
            <a:endParaRPr lang="es-PE" sz="2800" dirty="0">
              <a:cs typeface="Arial" pitchFamily="34" charset="0"/>
            </a:endParaRPr>
          </a:p>
        </p:txBody>
      </p:sp>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2802" y="2945933"/>
            <a:ext cx="5262412" cy="3498944"/>
          </a:xfrm>
          <a:prstGeom prst="rect">
            <a:avLst/>
          </a:prstGeom>
        </p:spPr>
      </p:pic>
    </p:spTree>
    <p:extLst>
      <p:ext uri="{BB962C8B-B14F-4D97-AF65-F5344CB8AC3E}">
        <p14:creationId xmlns:p14="http://schemas.microsoft.com/office/powerpoint/2010/main" val="2718647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Mars</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Rover</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348880"/>
            <a:ext cx="4032447" cy="1872208"/>
          </a:xfrm>
        </p:spPr>
        <p:txBody>
          <a:bodyPr/>
          <a:lstStyle/>
          <a:p>
            <a:pPr>
              <a:buSzPct val="100000"/>
              <a:buFont typeface="Arial" pitchFamily="34" charset="0"/>
              <a:buChar char="•"/>
            </a:pPr>
            <a:r>
              <a:rPr lang="en-US" sz="2400" dirty="0" err="1" smtClean="0">
                <a:cs typeface="Arial" pitchFamily="34" charset="0"/>
              </a:rPr>
              <a:t>Planeta</a:t>
            </a:r>
            <a:r>
              <a:rPr lang="en-US" sz="2400" dirty="0" smtClean="0">
                <a:cs typeface="Arial" pitchFamily="34" charset="0"/>
              </a:rPr>
              <a:t>: 100x100 grid.</a:t>
            </a:r>
            <a:endParaRPr lang="es-PE" sz="2400" dirty="0" smtClean="0">
              <a:cs typeface="Arial" pitchFamily="34" charset="0"/>
            </a:endParaRPr>
          </a:p>
          <a:p>
            <a:pPr>
              <a:buSzPct val="100000"/>
              <a:buFont typeface="Arial" pitchFamily="34" charset="0"/>
              <a:buChar char="•"/>
            </a:pPr>
            <a:r>
              <a:rPr lang="es-PE" sz="2400" dirty="0" smtClean="0">
                <a:cs typeface="Arial" pitchFamily="34" charset="0"/>
              </a:rPr>
              <a:t>Posición Inicial: 0,0 - North.</a:t>
            </a:r>
          </a:p>
          <a:p>
            <a:pPr>
              <a:buSzPct val="100000"/>
              <a:buFont typeface="Arial" pitchFamily="34" charset="0"/>
              <a:buChar char="•"/>
            </a:pPr>
            <a:r>
              <a:rPr lang="es-PE" sz="2400" dirty="0" smtClean="0">
                <a:cs typeface="Arial" pitchFamily="34" charset="0"/>
              </a:rPr>
              <a:t>Comando: "</a:t>
            </a:r>
            <a:r>
              <a:rPr lang="es-PE" sz="2400" dirty="0" err="1" smtClean="0">
                <a:cs typeface="Arial" pitchFamily="34" charset="0"/>
              </a:rPr>
              <a:t>ffrff</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Posición Final: 2,2 - East</a:t>
            </a:r>
          </a:p>
        </p:txBody>
      </p:sp>
      <p:sp>
        <p:nvSpPr>
          <p:cNvPr id="10" name="9 Rectángulo"/>
          <p:cNvSpPr/>
          <p:nvPr/>
        </p:nvSpPr>
        <p:spPr>
          <a:xfrm>
            <a:off x="395536" y="1224911"/>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pic>
        <p:nvPicPr>
          <p:cNvPr id="8"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l="2832" t="16946" r="27317"/>
          <a:stretch/>
        </p:blipFill>
        <p:spPr bwMode="auto">
          <a:xfrm>
            <a:off x="4668103" y="2132856"/>
            <a:ext cx="3936345" cy="2632257"/>
          </a:xfrm>
          <a:prstGeom prst="rect">
            <a:avLst/>
          </a:prstGeom>
          <a:noFill/>
          <a:ln w="9525">
            <a:noFill/>
            <a:miter lim="800000"/>
            <a:headEnd/>
            <a:tailEnd/>
          </a:ln>
        </p:spPr>
      </p:pic>
    </p:spTree>
    <p:extLst>
      <p:ext uri="{BB962C8B-B14F-4D97-AF65-F5344CB8AC3E}">
        <p14:creationId xmlns:p14="http://schemas.microsoft.com/office/powerpoint/2010/main" val="4049328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633510"/>
            <a:ext cx="8229600" cy="1143000"/>
          </a:xfrm>
        </p:spPr>
        <p:txBody>
          <a:bodyPr/>
          <a:lstStyle/>
          <a:p>
            <a:r>
              <a:rPr lang="es-PE" dirty="0" smtClean="0">
                <a:solidFill>
                  <a:srgbClr val="00823B"/>
                </a:solidFill>
              </a:rPr>
              <a:t>¿Qué es 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r>
              <a:rPr lang="es-PE"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529208" y="2996952"/>
            <a:ext cx="7992888"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«TDD es escribir las pruebas primero</a:t>
            </a:r>
          </a:p>
        </p:txBody>
      </p:sp>
      <p:sp>
        <p:nvSpPr>
          <p:cNvPr id="5" name="5 Marcador de contenido"/>
          <p:cNvSpPr txBox="1">
            <a:spLocks/>
          </p:cNvSpPr>
          <p:nvPr/>
        </p:nvSpPr>
        <p:spPr bwMode="auto">
          <a:xfrm>
            <a:off x="925252" y="3501009"/>
            <a:ext cx="7200800"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y dejar que estas guíen o modifiquen el diseño»</a:t>
            </a:r>
          </a:p>
        </p:txBody>
      </p:sp>
    </p:spTree>
    <p:extLst>
      <p:ext uri="{BB962C8B-B14F-4D97-AF65-F5344CB8AC3E}">
        <p14:creationId xmlns:p14="http://schemas.microsoft.com/office/powerpoint/2010/main" val="346980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6"/>
                                        </p:tgtEl>
                                        <p:attrNameLst>
                                          <p:attrName>style.opacity</p:attrName>
                                        </p:attrNameLst>
                                      </p:cBhvr>
                                      <p:to>
                                        <p:strVal val="0.25"/>
                                      </p:to>
                                    </p:set>
                                    <p:animEffect filter="image" prLst="opacity: 0.25">
                                      <p:cBhvr rctx="IE">
                                        <p:cTn id="1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Modalidad: </a:t>
            </a:r>
            <a:r>
              <a:rPr lang="es-PE" dirty="0" err="1" smtClean="0">
                <a:solidFill>
                  <a:srgbClr val="C00000"/>
                </a:solidFill>
                <a:latin typeface="Arial" pitchFamily="34" charset="0"/>
                <a:cs typeface="Arial" pitchFamily="34" charset="0"/>
              </a:rPr>
              <a:t>Multi</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Randori</a:t>
            </a:r>
            <a:endParaRPr lang="es-PE" dirty="0">
              <a:solidFill>
                <a:srgbClr val="C00000"/>
              </a:solidFill>
              <a:latin typeface="Arial"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062708"/>
            <a:ext cx="4162425" cy="3238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2 Marcador de contenido"/>
          <p:cNvSpPr>
            <a:spLocks noGrp="1"/>
          </p:cNvSpPr>
          <p:nvPr>
            <p:ph idx="1"/>
          </p:nvPr>
        </p:nvSpPr>
        <p:spPr>
          <a:xfrm>
            <a:off x="4716016" y="1196752"/>
            <a:ext cx="4211960" cy="2160240"/>
          </a:xfrm>
        </p:spPr>
        <p:txBody>
          <a:bodyPr/>
          <a:lstStyle/>
          <a:p>
            <a:pPr marL="0" indent="0" algn="ctr">
              <a:buSzPct val="150000"/>
              <a:buNone/>
            </a:pPr>
            <a:r>
              <a:rPr lang="es-PE" sz="2800" b="1" dirty="0" smtClean="0"/>
              <a:t>Cada Mesa</a:t>
            </a:r>
          </a:p>
          <a:p>
            <a:pPr>
              <a:buSzPct val="150000"/>
              <a:buFontTx/>
              <a:buChar char="-"/>
            </a:pPr>
            <a:r>
              <a:rPr lang="es-PE" sz="2800" dirty="0" smtClean="0"/>
              <a:t>1 </a:t>
            </a:r>
            <a:r>
              <a:rPr lang="es-PE" sz="2800" dirty="0" err="1" smtClean="0"/>
              <a:t>Coder</a:t>
            </a:r>
            <a:endParaRPr lang="es-PE" sz="2800" dirty="0" smtClean="0"/>
          </a:p>
          <a:p>
            <a:pPr>
              <a:buSzPct val="150000"/>
              <a:buFontTx/>
              <a:buChar char="-"/>
            </a:pPr>
            <a:r>
              <a:rPr lang="es-PE" sz="2800" dirty="0" smtClean="0">
                <a:cs typeface="Arial" pitchFamily="34" charset="0"/>
              </a:rPr>
              <a:t>1 Copiloto</a:t>
            </a:r>
          </a:p>
          <a:p>
            <a:pPr>
              <a:buSzPct val="150000"/>
              <a:buFontTx/>
              <a:buChar char="-"/>
            </a:pPr>
            <a:r>
              <a:rPr lang="es-PE" sz="2800" dirty="0" smtClean="0">
                <a:cs typeface="Arial" pitchFamily="34" charset="0"/>
              </a:rPr>
              <a:t>1 Observador</a:t>
            </a:r>
            <a:endParaRPr lang="es-PE" sz="2800" dirty="0">
              <a:cs typeface="Arial" pitchFamily="34" charset="0"/>
            </a:endParaRPr>
          </a:p>
        </p:txBody>
      </p:sp>
      <p:sp>
        <p:nvSpPr>
          <p:cNvPr id="9" name="2 Marcador de contenido"/>
          <p:cNvSpPr txBox="1">
            <a:spLocks/>
          </p:cNvSpPr>
          <p:nvPr/>
        </p:nvSpPr>
        <p:spPr bwMode="auto">
          <a:xfrm>
            <a:off x="4716016" y="3573016"/>
            <a:ext cx="4211960"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SzPct val="150000"/>
              <a:buFont typeface="Arial" charset="0"/>
              <a:buNone/>
            </a:pPr>
            <a:r>
              <a:rPr lang="es-PE" sz="2800" b="1" dirty="0" smtClean="0"/>
              <a:t>Cada 7 Minutos</a:t>
            </a:r>
          </a:p>
          <a:p>
            <a:pPr>
              <a:buSzPct val="150000"/>
              <a:buFontTx/>
              <a:buChar char="-"/>
            </a:pPr>
            <a:r>
              <a:rPr lang="es-PE" sz="2800" dirty="0" err="1" smtClean="0"/>
              <a:t>Coder</a:t>
            </a:r>
            <a:r>
              <a:rPr lang="es-PE" sz="2800" dirty="0" smtClean="0"/>
              <a:t> -&gt; Observador</a:t>
            </a:r>
          </a:p>
          <a:p>
            <a:pPr>
              <a:buSzPct val="150000"/>
              <a:buFontTx/>
              <a:buChar char="-"/>
            </a:pPr>
            <a:r>
              <a:rPr lang="es-PE" sz="2800" dirty="0" smtClean="0">
                <a:cs typeface="Arial" pitchFamily="34" charset="0"/>
              </a:rPr>
              <a:t>Copiloto -&gt; </a:t>
            </a:r>
            <a:r>
              <a:rPr lang="es-PE" sz="2800" dirty="0" err="1" smtClean="0">
                <a:cs typeface="Arial" pitchFamily="34" charset="0"/>
              </a:rPr>
              <a:t>Coder</a:t>
            </a:r>
            <a:endParaRPr lang="es-PE" sz="2800" dirty="0" smtClean="0">
              <a:cs typeface="Arial" pitchFamily="34" charset="0"/>
            </a:endParaRPr>
          </a:p>
          <a:p>
            <a:pPr>
              <a:buSzPct val="150000"/>
              <a:buFontTx/>
              <a:buChar char="-"/>
            </a:pPr>
            <a:r>
              <a:rPr lang="es-PE" sz="2800" dirty="0" smtClean="0">
                <a:cs typeface="Arial" pitchFamily="34" charset="0"/>
              </a:rPr>
              <a:t>Observador -&gt; Copiloto</a:t>
            </a:r>
            <a:endParaRPr lang="es-PE" sz="2800" dirty="0">
              <a:cs typeface="Arial" pitchFamily="34" charset="0"/>
            </a:endParaRPr>
          </a:p>
        </p:txBody>
      </p:sp>
    </p:spTree>
    <p:extLst>
      <p:ext uri="{BB962C8B-B14F-4D97-AF65-F5344CB8AC3E}">
        <p14:creationId xmlns:p14="http://schemas.microsoft.com/office/powerpoint/2010/main" val="1950288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332656"/>
            <a:ext cx="8229600" cy="720080"/>
          </a:xfrm>
        </p:spPr>
        <p:txBody>
          <a:bodyPr/>
          <a:lstStyle/>
          <a:p>
            <a:r>
              <a:rPr lang="es-PE" dirty="0" err="1" smtClean="0">
                <a:solidFill>
                  <a:srgbClr val="C00000"/>
                </a:solidFill>
                <a:latin typeface="Arial" pitchFamily="34" charset="0"/>
                <a:cs typeface="Arial" pitchFamily="34" charset="0"/>
              </a:rPr>
              <a:t>Code</a:t>
            </a:r>
            <a:r>
              <a:rPr lang="es-PE" dirty="0" smtClean="0">
                <a:solidFill>
                  <a:srgbClr val="C00000"/>
                </a:solidFill>
                <a:latin typeface="Arial" pitchFamily="34" charset="0"/>
                <a:cs typeface="Arial" pitchFamily="34" charset="0"/>
              </a:rPr>
              <a:t> Katas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7641" y="1340768"/>
            <a:ext cx="7980759" cy="2376264"/>
          </a:xfrm>
        </p:spPr>
        <p:txBody>
          <a:bodyPr/>
          <a:lstStyle/>
          <a:p>
            <a:pPr marL="0" indent="0" algn="ctr">
              <a:lnSpc>
                <a:spcPts val="4500"/>
              </a:lnSpc>
              <a:buSzPct val="150000"/>
              <a:buNone/>
            </a:pPr>
            <a:r>
              <a:rPr lang="es-PE" sz="3600" b="1" i="1" dirty="0" smtClean="0"/>
              <a:t>Practiquen</a:t>
            </a:r>
            <a:r>
              <a:rPr lang="es-PE" sz="3600" i="1" dirty="0" smtClean="0"/>
              <a:t> este u otro Kata en su casa.</a:t>
            </a:r>
          </a:p>
          <a:p>
            <a:pPr marL="0" indent="0" algn="ctr">
              <a:buSzPct val="150000"/>
              <a:buNone/>
            </a:pPr>
            <a:endParaRPr lang="es-PE" sz="3600" i="1" dirty="0" smtClean="0"/>
          </a:p>
          <a:p>
            <a:pPr marL="0" indent="0" algn="ctr">
              <a:lnSpc>
                <a:spcPts val="4500"/>
              </a:lnSpc>
              <a:buSzPct val="150000"/>
              <a:buNone/>
            </a:pPr>
            <a:r>
              <a:rPr lang="es-PE" sz="3600" b="1" i="1" dirty="0" smtClean="0">
                <a:cs typeface="Arial" pitchFamily="34" charset="0"/>
              </a:rPr>
              <a:t>Organicen</a:t>
            </a:r>
            <a:r>
              <a:rPr lang="es-PE" sz="3600" i="1" dirty="0" smtClean="0">
                <a:cs typeface="Arial" pitchFamily="34" charset="0"/>
              </a:rPr>
              <a:t> sus propios </a:t>
            </a:r>
            <a:r>
              <a:rPr lang="es-PE" sz="3600" i="1" dirty="0" err="1" smtClean="0">
                <a:cs typeface="Arial" pitchFamily="34" charset="0"/>
              </a:rPr>
              <a:t>Coding</a:t>
            </a:r>
            <a:r>
              <a:rPr lang="es-PE" sz="3600" i="1" dirty="0" smtClean="0">
                <a:cs typeface="Arial" pitchFamily="34" charset="0"/>
              </a:rPr>
              <a:t> </a:t>
            </a:r>
            <a:r>
              <a:rPr lang="es-PE" sz="3600" i="1" dirty="0" err="1" smtClean="0">
                <a:cs typeface="Arial" pitchFamily="34" charset="0"/>
              </a:rPr>
              <a:t>Dojo</a:t>
            </a:r>
            <a:r>
              <a:rPr lang="es-PE" sz="3600" i="1" dirty="0" smtClean="0">
                <a:cs typeface="Arial" pitchFamily="34" charset="0"/>
              </a:rPr>
              <a:t> en su trabajo o comunidad.</a:t>
            </a:r>
            <a:br>
              <a:rPr lang="es-PE" sz="3600" i="1" dirty="0" smtClean="0">
                <a:cs typeface="Arial" pitchFamily="34" charset="0"/>
              </a:rPr>
            </a:br>
            <a:r>
              <a:rPr lang="es-PE" sz="3600" i="1" dirty="0" smtClean="0">
                <a:cs typeface="Arial" pitchFamily="34" charset="0"/>
              </a:rPr>
              <a:t/>
            </a:r>
            <a:br>
              <a:rPr lang="es-PE" sz="3600" i="1" dirty="0" smtClean="0">
                <a:cs typeface="Arial" pitchFamily="34" charset="0"/>
              </a:rPr>
            </a:br>
            <a:r>
              <a:rPr lang="es-PE" sz="3600" b="1" i="1" dirty="0" smtClean="0">
                <a:cs typeface="Arial" pitchFamily="34" charset="0"/>
              </a:rPr>
              <a:t>Referencias: </a:t>
            </a:r>
            <a:r>
              <a:rPr lang="es-PE" sz="3600" i="1" dirty="0" smtClean="0">
                <a:cs typeface="Arial" pitchFamily="34" charset="0"/>
              </a:rPr>
              <a:t>http</a:t>
            </a:r>
            <a:r>
              <a:rPr lang="es-PE" sz="3600" i="1" dirty="0">
                <a:cs typeface="Arial" pitchFamily="34" charset="0"/>
              </a:rPr>
              <a:t>://codingdojo.org</a:t>
            </a:r>
            <a:r>
              <a:rPr lang="es-PE" sz="3600" i="1" dirty="0" smtClean="0">
                <a:cs typeface="Arial" pitchFamily="34" charset="0"/>
              </a:rPr>
              <a:t>/</a:t>
            </a:r>
          </a:p>
          <a:p>
            <a:pPr marL="0" indent="0" algn="ctr">
              <a:lnSpc>
                <a:spcPts val="4500"/>
              </a:lnSpc>
              <a:buSzPct val="150000"/>
              <a:buNone/>
            </a:pPr>
            <a:r>
              <a:rPr lang="es-PE" sz="3600" i="1" dirty="0"/>
              <a:t>http://12meses12katas.com/</a:t>
            </a:r>
            <a:endParaRPr lang="es-PE" sz="3600" i="1" dirty="0">
              <a:cs typeface="Arial" pitchFamily="34" charset="0"/>
            </a:endParaRPr>
          </a:p>
        </p:txBody>
      </p:sp>
    </p:spTree>
    <p:extLst>
      <p:ext uri="{BB962C8B-B14F-4D97-AF65-F5344CB8AC3E}">
        <p14:creationId xmlns:p14="http://schemas.microsoft.com/office/powerpoint/2010/main" val="618483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smtClean="0">
                <a:solidFill>
                  <a:srgbClr val="FF0000"/>
                </a:solidFill>
              </a:rPr>
              <a:t>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GUIs</a:t>
            </a:r>
            <a:endParaRPr lang="es-PE" sz="3200" dirty="0">
              <a:solidFill>
                <a:srgbClr val="FF0000"/>
              </a:solidFill>
            </a:endParaRPr>
          </a:p>
        </p:txBody>
      </p:sp>
      <p:sp>
        <p:nvSpPr>
          <p:cNvPr id="4" name="5 Marcador de contenido"/>
          <p:cNvSpPr txBox="1">
            <a:spLocks/>
          </p:cNvSpPr>
          <p:nvPr/>
        </p:nvSpPr>
        <p:spPr bwMode="auto">
          <a:xfrm>
            <a:off x="555231" y="1916832"/>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El código que reside en la interfaz gráfica </a:t>
            </a:r>
            <a:br>
              <a:rPr lang="es-PE" sz="2800" dirty="0" smtClean="0"/>
            </a:br>
            <a:r>
              <a:rPr lang="es-PE" sz="2800" dirty="0" smtClean="0"/>
              <a:t>es MUY DIFICIL DE PROBAR.</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El Problema</a:t>
            </a:r>
            <a:endParaRPr lang="es-PE" sz="2800" b="1" dirty="0">
              <a:solidFill>
                <a:srgbClr val="FFC000"/>
              </a:solidFill>
              <a:cs typeface="Arial" pitchFamily="34" charset="0"/>
            </a:endParaRPr>
          </a:p>
        </p:txBody>
      </p:sp>
      <p:sp>
        <p:nvSpPr>
          <p:cNvPr id="6" name="5 Rectángulo"/>
          <p:cNvSpPr/>
          <p:nvPr/>
        </p:nvSpPr>
        <p:spPr>
          <a:xfrm>
            <a:off x="395536" y="3241135"/>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La Solución</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005063"/>
            <a:ext cx="8177554" cy="1440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Aislar la GUI de tal manera que quede reducida a un mapeo trivial entre los controles de la vista y el </a:t>
            </a:r>
            <a:r>
              <a:rPr lang="es-PE" sz="2800" dirty="0" err="1" smtClean="0"/>
              <a:t>ViewModel</a:t>
            </a:r>
            <a:r>
              <a:rPr lang="es-PE" sz="2800" dirty="0" smtClean="0"/>
              <a:t>.</a:t>
            </a:r>
          </a:p>
        </p:txBody>
      </p:sp>
    </p:spTree>
    <p:extLst>
      <p:ext uri="{BB962C8B-B14F-4D97-AF65-F5344CB8AC3E}">
        <p14:creationId xmlns:p14="http://schemas.microsoft.com/office/powerpoint/2010/main" val="2145840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grpSp>
        <p:nvGrpSpPr>
          <p:cNvPr id="8" name="7 Grupo"/>
          <p:cNvGrpSpPr/>
          <p:nvPr/>
        </p:nvGrpSpPr>
        <p:grpSpPr>
          <a:xfrm>
            <a:off x="389468" y="3816750"/>
            <a:ext cx="8365065" cy="2352075"/>
            <a:chOff x="511842" y="3861048"/>
            <a:chExt cx="8365065" cy="2352075"/>
          </a:xfrm>
        </p:grpSpPr>
        <p:grpSp>
          <p:nvGrpSpPr>
            <p:cNvPr id="9" name="8 Grupo"/>
            <p:cNvGrpSpPr/>
            <p:nvPr/>
          </p:nvGrpSpPr>
          <p:grpSpPr>
            <a:xfrm>
              <a:off x="511842" y="3861048"/>
              <a:ext cx="3960000" cy="2352075"/>
              <a:chOff x="2759393" y="1034534"/>
              <a:chExt cx="3960000" cy="2352075"/>
            </a:xfrm>
          </p:grpSpPr>
          <p:sp>
            <p:nvSpPr>
              <p:cNvPr id="20" name="19 Rectángulo"/>
              <p:cNvSpPr/>
              <p:nvPr/>
            </p:nvSpPr>
            <p:spPr>
              <a:xfrm>
                <a:off x="2759393" y="1034534"/>
                <a:ext cx="3960000" cy="2352075"/>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21" name="20 Rectángulo"/>
              <p:cNvSpPr/>
              <p:nvPr/>
            </p:nvSpPr>
            <p:spPr>
              <a:xfrm>
                <a:off x="4906870" y="2377456"/>
                <a:ext cx="1707442"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22" name="21 Rectángulo"/>
              <p:cNvSpPr/>
              <p:nvPr/>
            </p:nvSpPr>
            <p:spPr>
              <a:xfrm>
                <a:off x="4896495" y="1175792"/>
                <a:ext cx="1717817"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Presenter</a:t>
                </a:r>
                <a:endParaRPr lang="es-PE" sz="2400" kern="1200" dirty="0"/>
              </a:p>
            </p:txBody>
          </p:sp>
          <p:sp>
            <p:nvSpPr>
              <p:cNvPr id="23" name="22 Rectángulo"/>
              <p:cNvSpPr/>
              <p:nvPr/>
            </p:nvSpPr>
            <p:spPr>
              <a:xfrm>
                <a:off x="2867446" y="1175793"/>
                <a:ext cx="1224000"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24" name="23 Conector recto de flecha"/>
              <p:cNvCxnSpPr/>
              <p:nvPr/>
            </p:nvCxnSpPr>
            <p:spPr>
              <a:xfrm>
                <a:off x="4490493" y="1296470"/>
                <a:ext cx="416377" cy="0"/>
              </a:xfrm>
              <a:prstGeom prst="straightConnector1">
                <a:avLst/>
              </a:prstGeom>
              <a:ln w="5080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4091446" y="1533837"/>
                <a:ext cx="805048" cy="0"/>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5904606" y="1679792"/>
                <a:ext cx="0" cy="697664"/>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3044231" y="2896368"/>
                <a:ext cx="296273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MVP (</a:t>
                </a:r>
                <a:r>
                  <a:rPr lang="es-PE" sz="2400" dirty="0" err="1" smtClean="0">
                    <a:solidFill>
                      <a:srgbClr val="141414"/>
                    </a:solidFill>
                    <a:latin typeface="Arial" pitchFamily="34" charset="0"/>
                    <a:cs typeface="Arial" pitchFamily="34" charset="0"/>
                  </a:rPr>
                  <a:t>Passive</a:t>
                </a:r>
                <a:r>
                  <a:rPr lang="es-PE" sz="2400" dirty="0" smtClean="0">
                    <a:solidFill>
                      <a:srgbClr val="141414"/>
                    </a:solidFill>
                    <a:latin typeface="Arial" pitchFamily="34" charset="0"/>
                    <a:cs typeface="Arial" pitchFamily="34" charset="0"/>
                  </a:rPr>
                  <a:t> View)</a:t>
                </a:r>
                <a:endParaRPr lang="es-PE" sz="2400" dirty="0">
                  <a:solidFill>
                    <a:srgbClr val="141414"/>
                  </a:solidFill>
                  <a:latin typeface="Arial" pitchFamily="34" charset="0"/>
                  <a:cs typeface="Arial" pitchFamily="34" charset="0"/>
                </a:endParaRPr>
              </a:p>
            </p:txBody>
          </p:sp>
        </p:grpSp>
        <p:grpSp>
          <p:nvGrpSpPr>
            <p:cNvPr id="10" name="9 Grupo"/>
            <p:cNvGrpSpPr/>
            <p:nvPr/>
          </p:nvGrpSpPr>
          <p:grpSpPr>
            <a:xfrm>
              <a:off x="4788024" y="3861048"/>
              <a:ext cx="4088883" cy="2352075"/>
              <a:chOff x="2645149" y="1034534"/>
              <a:chExt cx="4088883" cy="2352075"/>
            </a:xfrm>
          </p:grpSpPr>
          <p:sp>
            <p:nvSpPr>
              <p:cNvPr id="11" name="10 Rectángulo"/>
              <p:cNvSpPr/>
              <p:nvPr/>
            </p:nvSpPr>
            <p:spPr>
              <a:xfrm>
                <a:off x="2645149" y="1034534"/>
                <a:ext cx="4088883" cy="2352075"/>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12" name="11 Rectángulo"/>
              <p:cNvSpPr/>
              <p:nvPr/>
            </p:nvSpPr>
            <p:spPr>
              <a:xfrm>
                <a:off x="4739398" y="2377456"/>
                <a:ext cx="1874914"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13" name="12 Rectángulo"/>
              <p:cNvSpPr/>
              <p:nvPr/>
            </p:nvSpPr>
            <p:spPr>
              <a:xfrm>
                <a:off x="4742312" y="1175792"/>
                <a:ext cx="1872000"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ViewModel</a:t>
                </a:r>
                <a:endParaRPr lang="es-PE" sz="2400" kern="1200" dirty="0"/>
              </a:p>
            </p:txBody>
          </p:sp>
          <p:sp>
            <p:nvSpPr>
              <p:cNvPr id="14" name="13 Rectángulo"/>
              <p:cNvSpPr/>
              <p:nvPr/>
            </p:nvSpPr>
            <p:spPr>
              <a:xfrm>
                <a:off x="2755117" y="1175793"/>
                <a:ext cx="1218215"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15" name="14 Conector recto de flecha"/>
              <p:cNvCxnSpPr/>
              <p:nvPr/>
            </p:nvCxnSpPr>
            <p:spPr>
              <a:xfrm>
                <a:off x="3965398" y="1296470"/>
                <a:ext cx="774000" cy="0"/>
              </a:xfrm>
              <a:prstGeom prst="straightConnector1">
                <a:avLst/>
              </a:prstGeom>
              <a:ln w="50800">
                <a:solidFill>
                  <a:schemeClr val="accent3">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3965398" y="1533837"/>
                <a:ext cx="793001" cy="0"/>
              </a:xfrm>
              <a:prstGeom prst="straightConnector1">
                <a:avLst/>
              </a:prstGeom>
              <a:ln w="50800">
                <a:solidFill>
                  <a:schemeClr val="accent3">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5904606" y="1679792"/>
                <a:ext cx="0" cy="697664"/>
              </a:xfrm>
              <a:prstGeom prst="straightConnector1">
                <a:avLst/>
              </a:prstGeom>
              <a:ln w="5080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5616574" y="1679793"/>
                <a:ext cx="0" cy="697663"/>
              </a:xfrm>
              <a:prstGeom prst="straightConnector1">
                <a:avLst/>
              </a:prstGeom>
              <a:ln w="50800">
                <a:solidFill>
                  <a:schemeClr val="accent3">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3197419" y="2896368"/>
                <a:ext cx="2984343"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MVVM (Active View)</a:t>
                </a:r>
                <a:endParaRPr lang="es-PE" sz="2400" dirty="0">
                  <a:solidFill>
                    <a:srgbClr val="141414"/>
                  </a:solidFill>
                  <a:latin typeface="Arial" pitchFamily="34" charset="0"/>
                  <a:cs typeface="Arial" pitchFamily="34" charset="0"/>
                </a:endParaRPr>
              </a:p>
            </p:txBody>
          </p:sp>
        </p:grpSp>
      </p:grpSp>
      <p:grpSp>
        <p:nvGrpSpPr>
          <p:cNvPr id="29" name="28 Grupo"/>
          <p:cNvGrpSpPr/>
          <p:nvPr/>
        </p:nvGrpSpPr>
        <p:grpSpPr>
          <a:xfrm>
            <a:off x="2475913" y="1196752"/>
            <a:ext cx="4192174" cy="2352075"/>
            <a:chOff x="4925562" y="1196752"/>
            <a:chExt cx="4192174" cy="2352075"/>
          </a:xfrm>
        </p:grpSpPr>
        <p:grpSp>
          <p:nvGrpSpPr>
            <p:cNvPr id="30" name="29 Grupo"/>
            <p:cNvGrpSpPr/>
            <p:nvPr/>
          </p:nvGrpSpPr>
          <p:grpSpPr>
            <a:xfrm>
              <a:off x="4925562" y="1196752"/>
              <a:ext cx="4192174" cy="2352075"/>
              <a:chOff x="2593504" y="1034534"/>
              <a:chExt cx="4192174" cy="2352075"/>
            </a:xfrm>
          </p:grpSpPr>
          <p:sp>
            <p:nvSpPr>
              <p:cNvPr id="33" name="32 Rectángulo"/>
              <p:cNvSpPr/>
              <p:nvPr/>
            </p:nvSpPr>
            <p:spPr>
              <a:xfrm>
                <a:off x="2593505" y="1034534"/>
                <a:ext cx="4140528" cy="235207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34" name="33 Rectángulo"/>
              <p:cNvSpPr/>
              <p:nvPr/>
            </p:nvSpPr>
            <p:spPr>
              <a:xfrm>
                <a:off x="4758399" y="2377456"/>
                <a:ext cx="1855913"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35" name="34 Rectángulo"/>
              <p:cNvSpPr/>
              <p:nvPr/>
            </p:nvSpPr>
            <p:spPr>
              <a:xfrm>
                <a:off x="4742312" y="1175792"/>
                <a:ext cx="1872000"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Controller</a:t>
                </a:r>
                <a:endParaRPr lang="es-PE" sz="2400" kern="1200" dirty="0"/>
              </a:p>
            </p:txBody>
          </p:sp>
          <p:sp>
            <p:nvSpPr>
              <p:cNvPr id="36" name="35 Rectángulo"/>
              <p:cNvSpPr/>
              <p:nvPr/>
            </p:nvSpPr>
            <p:spPr>
              <a:xfrm>
                <a:off x="2726541" y="1175793"/>
                <a:ext cx="1218215"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37" name="36 Conector recto de flecha"/>
              <p:cNvCxnSpPr/>
              <p:nvPr/>
            </p:nvCxnSpPr>
            <p:spPr>
              <a:xfrm>
                <a:off x="3951110" y="1296470"/>
                <a:ext cx="792000" cy="0"/>
              </a:xfrm>
              <a:prstGeom prst="straightConnector1">
                <a:avLst/>
              </a:prstGeom>
              <a:ln w="508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a:off x="3951109" y="1533837"/>
                <a:ext cx="792000" cy="0"/>
              </a:xfrm>
              <a:prstGeom prst="straightConnector1">
                <a:avLst/>
              </a:prstGeom>
              <a:ln w="50800">
                <a:solidFill>
                  <a:schemeClr val="accent2">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p:nvPr/>
            </p:nvCxnSpPr>
            <p:spPr>
              <a:xfrm>
                <a:off x="5904606" y="1679792"/>
                <a:ext cx="0" cy="697664"/>
              </a:xfrm>
              <a:prstGeom prst="straightConnector1">
                <a:avLst/>
              </a:prstGeom>
              <a:ln w="508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2593504" y="2896368"/>
                <a:ext cx="419217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MVC (</a:t>
                </a:r>
                <a:r>
                  <a:rPr lang="es-PE" sz="2400" dirty="0" err="1" smtClean="0">
                    <a:solidFill>
                      <a:srgbClr val="141414"/>
                    </a:solidFill>
                    <a:latin typeface="Arial" pitchFamily="34" charset="0"/>
                    <a:cs typeface="Arial" pitchFamily="34" charset="0"/>
                  </a:rPr>
                  <a:t>Supervising</a:t>
                </a:r>
                <a:r>
                  <a:rPr lang="es-PE" sz="2400" dirty="0" smtClean="0">
                    <a:solidFill>
                      <a:srgbClr val="141414"/>
                    </a:solidFill>
                    <a:latin typeface="Arial" pitchFamily="34" charset="0"/>
                    <a:cs typeface="Arial" pitchFamily="34" charset="0"/>
                  </a:rPr>
                  <a:t> </a:t>
                </a:r>
                <a:r>
                  <a:rPr lang="es-PE" sz="2400" dirty="0" err="1" smtClean="0">
                    <a:solidFill>
                      <a:srgbClr val="141414"/>
                    </a:solidFill>
                    <a:latin typeface="Arial" pitchFamily="34" charset="0"/>
                    <a:cs typeface="Arial" pitchFamily="34" charset="0"/>
                  </a:rPr>
                  <a:t>Controller</a:t>
                </a:r>
                <a:r>
                  <a:rPr lang="es-PE" sz="2400" dirty="0" smtClean="0">
                    <a:solidFill>
                      <a:srgbClr val="141414"/>
                    </a:solidFill>
                    <a:latin typeface="Arial" pitchFamily="34" charset="0"/>
                    <a:cs typeface="Arial" pitchFamily="34" charset="0"/>
                  </a:rPr>
                  <a:t>)</a:t>
                </a:r>
                <a:endParaRPr lang="es-PE" sz="2400" dirty="0">
                  <a:solidFill>
                    <a:srgbClr val="141414"/>
                  </a:solidFill>
                  <a:latin typeface="Arial" pitchFamily="34" charset="0"/>
                  <a:cs typeface="Arial" pitchFamily="34" charset="0"/>
                </a:endParaRPr>
              </a:p>
            </p:txBody>
          </p:sp>
        </p:grpSp>
        <p:cxnSp>
          <p:nvCxnSpPr>
            <p:cNvPr id="31" name="30 Conector recto de flecha"/>
            <p:cNvCxnSpPr/>
            <p:nvPr/>
          </p:nvCxnSpPr>
          <p:spPr>
            <a:xfrm>
              <a:off x="5862939" y="1858679"/>
              <a:ext cx="1188000" cy="792088"/>
            </a:xfrm>
            <a:prstGeom prst="straightConnector1">
              <a:avLst/>
            </a:prstGeom>
            <a:ln w="5715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2" name="41 Conector recto de flecha"/>
          <p:cNvCxnSpPr/>
          <p:nvPr/>
        </p:nvCxnSpPr>
        <p:spPr>
          <a:xfrm>
            <a:off x="1721521" y="4078686"/>
            <a:ext cx="235304" cy="0"/>
          </a:xfrm>
          <a:prstGeom prst="straightConnector1">
            <a:avLst/>
          </a:prstGeom>
          <a:ln w="5080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43 Elipse"/>
          <p:cNvSpPr/>
          <p:nvPr/>
        </p:nvSpPr>
        <p:spPr>
          <a:xfrm>
            <a:off x="1930089" y="3991478"/>
            <a:ext cx="176785" cy="17441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1357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sp>
        <p:nvSpPr>
          <p:cNvPr id="40" name="5 Marcador de contenido"/>
          <p:cNvSpPr txBox="1">
            <a:spLocks/>
          </p:cNvSpPr>
          <p:nvPr/>
        </p:nvSpPr>
        <p:spPr bwMode="auto">
          <a:xfrm>
            <a:off x="555231" y="1916832"/>
            <a:ext cx="8177554"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Model View Presenter</a:t>
            </a:r>
            <a:endParaRPr lang="es-PE" sz="2800" dirty="0" smtClean="0"/>
          </a:p>
          <a:p>
            <a:pPr marL="0" indent="0">
              <a:buNone/>
            </a:pPr>
            <a:r>
              <a:rPr lang="es-PE" sz="2400" dirty="0" smtClean="0"/>
              <a:t>http</a:t>
            </a:r>
            <a:r>
              <a:rPr lang="es-PE" sz="2400" dirty="0"/>
              <a:t>://</a:t>
            </a:r>
            <a:r>
              <a:rPr lang="es-PE" sz="2400" dirty="0" smtClean="0"/>
              <a:t>code.msdn.microsoft.com/Design-Patterns-MVp-Model-3b691ddc</a:t>
            </a:r>
          </a:p>
          <a:p>
            <a:pPr marL="0" indent="0">
              <a:buNone/>
            </a:pPr>
            <a:endParaRPr lang="en-US" sz="2400" dirty="0"/>
          </a:p>
          <a:p>
            <a:r>
              <a:rPr lang="en-US" sz="2800" dirty="0" smtClean="0"/>
              <a:t>Default </a:t>
            </a:r>
            <a:r>
              <a:rPr lang="en-US" sz="2800" dirty="0" err="1" smtClean="0"/>
              <a:t>WebForms</a:t>
            </a:r>
            <a:r>
              <a:rPr lang="en-US" sz="2800" dirty="0" smtClean="0"/>
              <a:t> To MVP Refactoring</a:t>
            </a:r>
          </a:p>
          <a:p>
            <a:pPr marL="0" indent="0">
              <a:buNone/>
            </a:pPr>
            <a:r>
              <a:rPr lang="es-PE" sz="2400" dirty="0"/>
              <a:t>http://codemanship.co.uk/parlezuml/blog/?postid=1150</a:t>
            </a:r>
            <a:endParaRPr lang="es-PE" sz="2400" dirty="0" smtClean="0"/>
          </a:p>
        </p:txBody>
      </p:sp>
      <p:sp>
        <p:nvSpPr>
          <p:cNvPr id="43" name="42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Referencias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6649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70892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Tree>
    <p:extLst>
      <p:ext uri="{BB962C8B-B14F-4D97-AF65-F5344CB8AC3E}">
        <p14:creationId xmlns:p14="http://schemas.microsoft.com/office/powerpoint/2010/main" val="21451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764704"/>
            <a:ext cx="8229600" cy="4752528"/>
          </a:xfrm>
        </p:spPr>
        <p:txBody>
          <a:bodyPr/>
          <a:lstStyle/>
          <a:p>
            <a:r>
              <a:rPr lang="es-PE" sz="5400" dirty="0" err="1"/>
              <a:t>Acceptance</a:t>
            </a:r>
            <a:r>
              <a:rPr lang="es-PE" sz="4800" dirty="0"/>
              <a:t> </a:t>
            </a:r>
            <a:br>
              <a:rPr lang="es-PE" sz="4800" dirty="0"/>
            </a:br>
            <a:r>
              <a:rPr lang="es-PE" sz="4800" dirty="0"/>
              <a:t>Test </a:t>
            </a:r>
            <a:r>
              <a:rPr lang="es-PE" sz="4800" dirty="0" err="1"/>
              <a:t>Driven</a:t>
            </a:r>
            <a:r>
              <a:rPr lang="es-PE" sz="4800" dirty="0"/>
              <a:t> </a:t>
            </a:r>
            <a:r>
              <a:rPr lang="es-PE" sz="4800" dirty="0" err="1"/>
              <a:t>Development</a:t>
            </a:r>
            <a:r>
              <a:rPr lang="es-PE" sz="4800" dirty="0"/>
              <a:t> (ATDD)</a:t>
            </a:r>
            <a:r>
              <a:rPr lang="es-PE" sz="4800" dirty="0" smtClean="0"/>
              <a:t/>
            </a:r>
            <a:br>
              <a:rPr lang="es-PE" sz="4800" dirty="0" smtClean="0"/>
            </a:br>
            <a:r>
              <a:rPr lang="es-PE" sz="4000" dirty="0" smtClean="0">
                <a:solidFill>
                  <a:srgbClr val="FFC000"/>
                </a:solidFill>
              </a:rPr>
              <a:t>VS</a:t>
            </a:r>
            <a:r>
              <a:rPr lang="es-PE" dirty="0" smtClean="0"/>
              <a:t/>
            </a:r>
            <a:br>
              <a:rPr lang="es-PE" dirty="0" smtClean="0"/>
            </a:br>
            <a:r>
              <a:rPr lang="es-PE" sz="5400" dirty="0" err="1" smtClean="0"/>
              <a:t>Behaviour</a:t>
            </a:r>
            <a:r>
              <a:rPr lang="es-PE" sz="5400" dirty="0" smtClean="0"/>
              <a:t> </a:t>
            </a:r>
            <a:r>
              <a:rPr lang="es-PE" sz="4800" dirty="0" err="1" smtClean="0"/>
              <a:t>Driven</a:t>
            </a:r>
            <a:r>
              <a:rPr lang="es-PE" sz="4800" dirty="0" smtClean="0"/>
              <a:t> </a:t>
            </a:r>
            <a:r>
              <a:rPr lang="es-PE" sz="4800" dirty="0" err="1" smtClean="0"/>
              <a:t>Development</a:t>
            </a:r>
            <a:r>
              <a:rPr lang="es-PE" sz="4800" dirty="0" smtClean="0"/>
              <a:t> </a:t>
            </a:r>
            <a:r>
              <a:rPr lang="es-PE" sz="4800" dirty="0" smtClean="0"/>
              <a:t>(BDD</a:t>
            </a:r>
            <a:r>
              <a:rPr lang="es-PE" sz="4800" dirty="0" smtClean="0"/>
              <a:t>)</a:t>
            </a:r>
            <a:endParaRPr lang="es-PE" sz="3600" dirty="0"/>
          </a:p>
        </p:txBody>
      </p:sp>
    </p:spTree>
    <p:extLst>
      <p:ext uri="{BB962C8B-B14F-4D97-AF65-F5344CB8AC3E}">
        <p14:creationId xmlns:p14="http://schemas.microsoft.com/office/powerpoint/2010/main" val="347130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Criterios de Aceptación</a:t>
            </a:r>
            <a:endParaRPr lang="es-PE" sz="3200" dirty="0">
              <a:solidFill>
                <a:srgbClr val="FF0000"/>
              </a:solidFill>
            </a:endParaRPr>
          </a:p>
        </p:txBody>
      </p:sp>
      <p:sp>
        <p:nvSpPr>
          <p:cNvPr id="4" name="5 Marcador de contenido"/>
          <p:cNvSpPr txBox="1">
            <a:spLocks/>
          </p:cNvSpPr>
          <p:nvPr/>
        </p:nvSpPr>
        <p:spPr bwMode="auto">
          <a:xfrm>
            <a:off x="797028" y="1834132"/>
            <a:ext cx="7689177" cy="24589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Conjunto de reglas que cubren diversos aspectos del comportamiento del sistema. </a:t>
            </a:r>
          </a:p>
          <a:p>
            <a:pPr marL="0" indent="0" algn="ctr">
              <a:buNone/>
            </a:pPr>
            <a:endParaRPr lang="es-PE" sz="2800" dirty="0" smtClean="0"/>
          </a:p>
          <a:p>
            <a:pPr marL="0" indent="0" algn="ctr">
              <a:buNone/>
            </a:pPr>
            <a:endParaRPr lang="es-PE" sz="2800" dirty="0" smtClean="0"/>
          </a:p>
          <a:p>
            <a:pPr marL="0" indent="0" algn="ctr">
              <a:buNone/>
            </a:pPr>
            <a:r>
              <a:rPr lang="es-PE" sz="2800" dirty="0" smtClean="0"/>
              <a:t>"Se debe prevenir vender mascotas por debajo de la edad recomendada"</a:t>
            </a: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3097119"/>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344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contenido"/>
          <p:cNvSpPr txBox="1">
            <a:spLocks/>
          </p:cNvSpPr>
          <p:nvPr/>
        </p:nvSpPr>
        <p:spPr bwMode="auto">
          <a:xfrm>
            <a:off x="552840" y="1844824"/>
            <a:ext cx="8177554" cy="3185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Ejemplo con datos concretos del funcionamiento del sistema.</a:t>
            </a:r>
          </a:p>
          <a:p>
            <a:pPr marL="0" indent="0" algn="ctr">
              <a:buNone/>
            </a:pPr>
            <a:endParaRPr lang="es-PE" sz="2800" dirty="0" smtClean="0"/>
          </a:p>
          <a:p>
            <a:pPr marL="0" indent="0">
              <a:buNone/>
            </a:pPr>
            <a:endParaRPr lang="en-US" sz="2400" dirty="0" smtClean="0"/>
          </a:p>
          <a:p>
            <a:pPr marL="0" indent="0">
              <a:buNone/>
            </a:pPr>
            <a:r>
              <a:rPr lang="en-US" sz="2400" dirty="0" smtClean="0"/>
              <a:t>Dado </a:t>
            </a:r>
            <a:r>
              <a:rPr lang="en-US" sz="2400" dirty="0" err="1" smtClean="0"/>
              <a:t>que</a:t>
            </a:r>
            <a:r>
              <a:rPr lang="en-US" sz="2400" dirty="0" smtClean="0"/>
              <a:t> no </a:t>
            </a:r>
            <a:r>
              <a:rPr lang="en-US" sz="2400" dirty="0" err="1" smtClean="0"/>
              <a:t>pueden</a:t>
            </a:r>
            <a:r>
              <a:rPr lang="en-US" sz="2400" dirty="0" smtClean="0"/>
              <a:t> </a:t>
            </a:r>
            <a:r>
              <a:rPr lang="en-US" sz="2400" dirty="0" err="1" smtClean="0"/>
              <a:t>ser</a:t>
            </a:r>
            <a:r>
              <a:rPr lang="en-US" sz="2400" dirty="0" smtClean="0"/>
              <a:t> </a:t>
            </a:r>
            <a:r>
              <a:rPr lang="en-US" sz="2400" dirty="0" err="1" smtClean="0"/>
              <a:t>vendidos</a:t>
            </a:r>
            <a:r>
              <a:rPr lang="en-US" sz="2400" dirty="0" smtClean="0"/>
              <a:t> antes de los 2 a</a:t>
            </a:r>
            <a:r>
              <a:rPr lang="es-PE" sz="2400" dirty="0" err="1" smtClean="0"/>
              <a:t>ños</a:t>
            </a:r>
            <a:r>
              <a:rPr lang="es-PE" sz="2400" dirty="0" smtClean="0"/>
              <a:t> de edad</a:t>
            </a:r>
            <a:r>
              <a:rPr lang="en-US" sz="2400" dirty="0" smtClean="0"/>
              <a:t/>
            </a:r>
            <a:br>
              <a:rPr lang="en-US" sz="2400" dirty="0" smtClean="0"/>
            </a:br>
            <a:r>
              <a:rPr lang="en-US" sz="2400" dirty="0" smtClean="0"/>
              <a:t>Y un </a:t>
            </a:r>
            <a:r>
              <a:rPr lang="en-US" sz="2400" dirty="0" err="1" smtClean="0"/>
              <a:t>perrito</a:t>
            </a:r>
            <a:r>
              <a:rPr lang="en-US" sz="2400" dirty="0" smtClean="0"/>
              <a:t> </a:t>
            </a:r>
            <a:r>
              <a:rPr lang="en-US" sz="2400" dirty="0" err="1" smtClean="0"/>
              <a:t>tiene</a:t>
            </a:r>
            <a:r>
              <a:rPr lang="en-US" sz="2400" dirty="0" smtClean="0"/>
              <a:t> 1 a</a:t>
            </a:r>
            <a:r>
              <a:rPr lang="es-PE" sz="2400" dirty="0" err="1" smtClean="0"/>
              <a:t>ño</a:t>
            </a:r>
            <a:r>
              <a:rPr lang="es-PE" sz="2400" dirty="0" smtClean="0"/>
              <a:t> y medio de edad</a:t>
            </a:r>
            <a:br>
              <a:rPr lang="es-PE" sz="2400" dirty="0" smtClean="0"/>
            </a:br>
            <a:r>
              <a:rPr lang="es-PE" sz="2400" dirty="0" smtClean="0"/>
              <a:t>Cuando tratamos de vender el perrito</a:t>
            </a:r>
            <a:br>
              <a:rPr lang="es-PE" sz="2400" dirty="0" smtClean="0"/>
            </a:br>
            <a:r>
              <a:rPr lang="es-PE" sz="2400" dirty="0" smtClean="0"/>
              <a:t>Entonces se muestra al cliente </a:t>
            </a:r>
            <a:r>
              <a:rPr lang="en-US" sz="2400" dirty="0" smtClean="0"/>
              <a:t>"el </a:t>
            </a:r>
            <a:r>
              <a:rPr lang="en-US" sz="2400" dirty="0" err="1" smtClean="0"/>
              <a:t>perrrito</a:t>
            </a:r>
            <a:r>
              <a:rPr lang="en-US" sz="2400" dirty="0" smtClean="0"/>
              <a:t> </a:t>
            </a:r>
            <a:r>
              <a:rPr lang="en-US" sz="2400" dirty="0" err="1" smtClean="0"/>
              <a:t>es</a:t>
            </a:r>
            <a:r>
              <a:rPr lang="en-US" sz="2400" dirty="0" smtClean="0"/>
              <a:t> </a:t>
            </a:r>
            <a:r>
              <a:rPr lang="en-US" sz="2400" dirty="0" err="1" smtClean="0"/>
              <a:t>muy</a:t>
            </a:r>
            <a:r>
              <a:rPr lang="en-US" sz="2400" dirty="0" smtClean="0"/>
              <a:t> </a:t>
            </a:r>
            <a:r>
              <a:rPr lang="en-US" sz="2400" dirty="0" err="1" smtClean="0"/>
              <a:t>joven</a:t>
            </a:r>
            <a:r>
              <a:rPr lang="en-US" sz="2400" dirty="0" smtClean="0"/>
              <a:t>"</a:t>
            </a:r>
            <a:endParaRPr lang="es-PE" sz="2400" dirty="0" smtClean="0"/>
          </a:p>
        </p:txBody>
      </p:sp>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Escenarios</a:t>
            </a:r>
            <a:endParaRPr lang="es-PE" sz="3200" dirty="0">
              <a:solidFill>
                <a:srgbClr val="FF0000"/>
              </a:solidFill>
            </a:endParaRP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2953103"/>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5272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contenido"/>
          <p:cNvSpPr txBox="1">
            <a:spLocks/>
          </p:cNvSpPr>
          <p:nvPr/>
        </p:nvSpPr>
        <p:spPr bwMode="auto">
          <a:xfrm>
            <a:off x="467544" y="1988840"/>
            <a:ext cx="8208912"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s-PE" sz="4800" dirty="0" smtClean="0"/>
              <a:t>Criterios de Aceptación</a:t>
            </a:r>
          </a:p>
          <a:p>
            <a:pPr marL="0" indent="0" algn="r">
              <a:buNone/>
            </a:pPr>
            <a:r>
              <a:rPr lang="es-PE" sz="4800" dirty="0" smtClean="0"/>
              <a:t>Escenarios</a:t>
            </a:r>
            <a:r>
              <a:rPr lang="es-PE" sz="4800" dirty="0"/>
              <a:t> </a:t>
            </a:r>
            <a:r>
              <a:rPr lang="es-PE" sz="4800" dirty="0" smtClean="0"/>
              <a:t>(Ejemplos Concretos)</a:t>
            </a:r>
          </a:p>
          <a:p>
            <a:pPr marL="0" indent="0">
              <a:buNone/>
            </a:pPr>
            <a:endParaRPr lang="es-PE" sz="4400" dirty="0"/>
          </a:p>
        </p:txBody>
      </p:sp>
      <p:cxnSp>
        <p:nvCxnSpPr>
          <p:cNvPr id="9" name="8 Conector recto"/>
          <p:cNvCxnSpPr/>
          <p:nvPr/>
        </p:nvCxnSpPr>
        <p:spPr>
          <a:xfrm>
            <a:off x="1187624" y="3789040"/>
            <a:ext cx="748883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2559203" y="3873822"/>
            <a:ext cx="6045245" cy="1015663"/>
          </a:xfrm>
          <a:prstGeom prst="rect">
            <a:avLst/>
          </a:prstGeom>
        </p:spPr>
        <p:txBody>
          <a:bodyPr wrap="none">
            <a:spAutoFit/>
          </a:bodyPr>
          <a:lstStyle/>
          <a:p>
            <a:pPr algn="r"/>
            <a:r>
              <a:rPr lang="es-PE" sz="6000" dirty="0">
                <a:solidFill>
                  <a:srgbClr val="FF0000"/>
                </a:solidFill>
              </a:rPr>
              <a:t>Test de Aceptación</a:t>
            </a:r>
          </a:p>
        </p:txBody>
      </p:sp>
    </p:spTree>
    <p:extLst>
      <p:ext uri="{BB962C8B-B14F-4D97-AF65-F5344CB8AC3E}">
        <p14:creationId xmlns:p14="http://schemas.microsoft.com/office/powerpoint/2010/main" val="381186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357300" y="125760"/>
            <a:ext cx="6429400" cy="710952"/>
          </a:xfrm>
        </p:spPr>
        <p:txBody>
          <a:bodyPr/>
          <a:lstStyle/>
          <a:p>
            <a:r>
              <a:rPr lang="es-PE" dirty="0" smtClean="0">
                <a:solidFill>
                  <a:srgbClr val="00823B"/>
                </a:solidFill>
              </a:rPr>
              <a:t>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endParaRPr lang="es-PE" dirty="0">
              <a:solidFill>
                <a:srgbClr val="00823B"/>
              </a:solidFill>
            </a:endParaRPr>
          </a:p>
        </p:txBody>
      </p:sp>
      <p:grpSp>
        <p:nvGrpSpPr>
          <p:cNvPr id="5" name="4 Grupo"/>
          <p:cNvGrpSpPr/>
          <p:nvPr/>
        </p:nvGrpSpPr>
        <p:grpSpPr>
          <a:xfrm>
            <a:off x="1475656" y="1042205"/>
            <a:ext cx="6048672" cy="5086923"/>
            <a:chOff x="1475656" y="1042205"/>
            <a:chExt cx="6048672" cy="5086923"/>
          </a:xfrm>
        </p:grpSpPr>
        <p:grpSp>
          <p:nvGrpSpPr>
            <p:cNvPr id="20" name="19 Grupo"/>
            <p:cNvGrpSpPr/>
            <p:nvPr/>
          </p:nvGrpSpPr>
          <p:grpSpPr>
            <a:xfrm>
              <a:off x="3452520" y="1042205"/>
              <a:ext cx="2232000" cy="1548000"/>
              <a:chOff x="2497534" y="2625"/>
              <a:chExt cx="2373410" cy="1613653"/>
            </a:xfrm>
          </p:grpSpPr>
          <p:sp>
            <p:nvSpPr>
              <p:cNvPr id="48" name="4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1" name="20 Grupo"/>
            <p:cNvGrpSpPr/>
            <p:nvPr/>
          </p:nvGrpSpPr>
          <p:grpSpPr>
            <a:xfrm>
              <a:off x="5388292" y="2297041"/>
              <a:ext cx="312409" cy="544608"/>
              <a:chOff x="4500532" y="1343543"/>
              <a:chExt cx="312409" cy="544608"/>
            </a:xfrm>
          </p:grpSpPr>
          <p:sp>
            <p:nvSpPr>
              <p:cNvPr id="46" name="4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292328" y="2564904"/>
              <a:ext cx="2232000" cy="1548000"/>
              <a:chOff x="4456141" y="1626703"/>
              <a:chExt cx="2373410" cy="1613653"/>
            </a:xfrm>
          </p:grpSpPr>
          <p:sp>
            <p:nvSpPr>
              <p:cNvPr id="44" name="4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4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3" name="22 Grupo"/>
            <p:cNvGrpSpPr/>
            <p:nvPr/>
          </p:nvGrpSpPr>
          <p:grpSpPr>
            <a:xfrm>
              <a:off x="6049391" y="4247214"/>
              <a:ext cx="544608" cy="271608"/>
              <a:chOff x="5161631" y="3340885"/>
              <a:chExt cx="544608" cy="271608"/>
            </a:xfrm>
          </p:grpSpPr>
          <p:sp>
            <p:nvSpPr>
              <p:cNvPr id="42" name="4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4" name="23 Grupo"/>
            <p:cNvGrpSpPr/>
            <p:nvPr/>
          </p:nvGrpSpPr>
          <p:grpSpPr>
            <a:xfrm>
              <a:off x="4860032" y="4581128"/>
              <a:ext cx="2232000" cy="1548000"/>
              <a:chOff x="4035300" y="3728095"/>
              <a:chExt cx="2373410" cy="1613653"/>
            </a:xfrm>
          </p:grpSpPr>
          <p:sp>
            <p:nvSpPr>
              <p:cNvPr id="40" name="3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25" name="24 Grupo"/>
            <p:cNvGrpSpPr/>
            <p:nvPr/>
          </p:nvGrpSpPr>
          <p:grpSpPr>
            <a:xfrm>
              <a:off x="4427984" y="5116640"/>
              <a:ext cx="306826" cy="544608"/>
              <a:chOff x="3601112" y="4262612"/>
              <a:chExt cx="306826" cy="544608"/>
            </a:xfrm>
          </p:grpSpPr>
          <p:sp>
            <p:nvSpPr>
              <p:cNvPr id="38" name="3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6" name="25 Grupo"/>
            <p:cNvGrpSpPr/>
            <p:nvPr/>
          </p:nvGrpSpPr>
          <p:grpSpPr>
            <a:xfrm>
              <a:off x="2123976" y="4581128"/>
              <a:ext cx="2232000" cy="1548000"/>
              <a:chOff x="1082972" y="3728082"/>
              <a:chExt cx="2373410" cy="1613653"/>
            </a:xfrm>
          </p:grpSpPr>
          <p:sp>
            <p:nvSpPr>
              <p:cNvPr id="36" name="3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3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27" name="26 Grupo"/>
            <p:cNvGrpSpPr/>
            <p:nvPr/>
          </p:nvGrpSpPr>
          <p:grpSpPr>
            <a:xfrm>
              <a:off x="2615100" y="4221088"/>
              <a:ext cx="544608" cy="280393"/>
              <a:chOff x="1727340" y="3351705"/>
              <a:chExt cx="544608" cy="280393"/>
            </a:xfrm>
          </p:grpSpPr>
          <p:sp>
            <p:nvSpPr>
              <p:cNvPr id="34" name="3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1475656" y="2564904"/>
              <a:ext cx="2232000" cy="1548000"/>
              <a:chOff x="538928" y="1626703"/>
              <a:chExt cx="2373410" cy="1613653"/>
            </a:xfrm>
          </p:grpSpPr>
          <p:sp>
            <p:nvSpPr>
              <p:cNvPr id="32" name="3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3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29" name="28 Grupo"/>
            <p:cNvGrpSpPr/>
            <p:nvPr/>
          </p:nvGrpSpPr>
          <p:grpSpPr>
            <a:xfrm>
              <a:off x="3429685" y="2308328"/>
              <a:ext cx="312409" cy="544608"/>
              <a:chOff x="2541925" y="1354830"/>
              <a:chExt cx="312409" cy="544608"/>
            </a:xfrm>
          </p:grpSpPr>
          <p:sp>
            <p:nvSpPr>
              <p:cNvPr id="30" name="2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Tree>
    <p:extLst>
      <p:ext uri="{BB962C8B-B14F-4D97-AF65-F5344CB8AC3E}">
        <p14:creationId xmlns:p14="http://schemas.microsoft.com/office/powerpoint/2010/main" val="305560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260649"/>
            <a:ext cx="8229600" cy="864095"/>
          </a:xfrm>
        </p:spPr>
        <p:txBody>
          <a:bodyPr/>
          <a:lstStyle/>
          <a:p>
            <a:r>
              <a:rPr lang="en-US" dirty="0" smtClean="0">
                <a:solidFill>
                  <a:srgbClr val="FF0000"/>
                </a:solidFill>
              </a:rPr>
              <a:t>Test Driven Development</a:t>
            </a:r>
            <a:endParaRPr lang="es-PE" sz="3200" dirty="0">
              <a:solidFill>
                <a:srgbClr val="FF0000"/>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595" y="1340768"/>
            <a:ext cx="6019800" cy="47339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230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12770"/>
            <a:ext cx="8229600" cy="1216030"/>
          </a:xfrm>
        </p:spPr>
        <p:txBody>
          <a:bodyPr/>
          <a:lstStyle/>
          <a:p>
            <a:r>
              <a:rPr lang="es-PE" dirty="0" err="1" smtClean="0">
                <a:solidFill>
                  <a:srgbClr val="FF0000"/>
                </a:solidFill>
              </a:rPr>
              <a:t>Acceptance</a:t>
            </a:r>
            <a:r>
              <a:rPr lang="es-PE" dirty="0" smtClean="0">
                <a:solidFill>
                  <a:srgbClr val="FF0000"/>
                </a:solidFill>
              </a:rPr>
              <a:t> 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(ATDD)</a:t>
            </a:r>
            <a:endParaRPr lang="es-PE" sz="3200" dirty="0">
              <a:solidFill>
                <a:srgbClr val="FF0000"/>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20" y="1844824"/>
            <a:ext cx="8409756" cy="46886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91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FF0000"/>
                </a:solidFill>
              </a:rPr>
              <a:t>Ejercicio: Ahorcado</a:t>
            </a:r>
            <a:endParaRPr lang="es-PE" dirty="0">
              <a:solidFill>
                <a:srgbClr val="FF0000"/>
              </a:solidFill>
            </a:endParaRPr>
          </a:p>
        </p:txBody>
      </p:sp>
      <p:pic>
        <p:nvPicPr>
          <p:cNvPr id="2" name="1 Imagen"/>
          <p:cNvPicPr>
            <a:picLocks noChangeAspect="1"/>
          </p:cNvPicPr>
          <p:nvPr/>
        </p:nvPicPr>
        <p:blipFill rotWithShape="1">
          <a:blip r:embed="rId3">
            <a:extLst>
              <a:ext uri="{28A0092B-C50C-407E-A947-70E740481C1C}">
                <a14:useLocalDpi xmlns:a14="http://schemas.microsoft.com/office/drawing/2010/main" val="0"/>
              </a:ext>
            </a:extLst>
          </a:blip>
          <a:srcRect t="9668" b="14666"/>
          <a:stretch/>
        </p:blipFill>
        <p:spPr>
          <a:xfrm>
            <a:off x="2133026" y="1196752"/>
            <a:ext cx="4896203" cy="5189220"/>
          </a:xfrm>
          <a:prstGeom prst="rect">
            <a:avLst/>
          </a:prstGeom>
        </p:spPr>
      </p:pic>
    </p:spTree>
    <p:extLst>
      <p:ext uri="{BB962C8B-B14F-4D97-AF65-F5344CB8AC3E}">
        <p14:creationId xmlns:p14="http://schemas.microsoft.com/office/powerpoint/2010/main" val="8767753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FF0000"/>
                </a:solidFill>
              </a:rPr>
              <a:t>Ejercicio: </a:t>
            </a:r>
            <a:r>
              <a:rPr lang="es-PE" dirty="0" err="1">
                <a:solidFill>
                  <a:srgbClr val="FF0000"/>
                </a:solidFill>
              </a:rPr>
              <a:t>Memory</a:t>
            </a:r>
            <a:r>
              <a:rPr lang="es-PE" dirty="0">
                <a:solidFill>
                  <a:srgbClr val="FF0000"/>
                </a:solidFill>
              </a:rPr>
              <a:t> </a:t>
            </a:r>
            <a:r>
              <a:rPr lang="es-PE" dirty="0" err="1">
                <a:solidFill>
                  <a:srgbClr val="FF0000"/>
                </a:solidFill>
              </a:rPr>
              <a:t>Game</a:t>
            </a:r>
            <a:endParaRPr lang="es-PE" dirty="0">
              <a:solidFill>
                <a:srgbClr val="FF0000"/>
              </a:solidFill>
            </a:endParaRPr>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124744"/>
            <a:ext cx="6967909" cy="5231606"/>
          </a:xfrm>
          <a:prstGeom prst="rect">
            <a:avLst/>
          </a:prstGeom>
        </p:spPr>
      </p:pic>
    </p:spTree>
    <p:extLst>
      <p:ext uri="{BB962C8B-B14F-4D97-AF65-F5344CB8AC3E}">
        <p14:creationId xmlns:p14="http://schemas.microsoft.com/office/powerpoint/2010/main" val="2310636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2448" y="1052737"/>
            <a:ext cx="8229600" cy="864095"/>
          </a:xfrm>
        </p:spPr>
        <p:txBody>
          <a:bodyPr/>
          <a:lstStyle/>
          <a:p>
            <a:r>
              <a:rPr lang="es-PE" dirty="0" err="1" smtClean="0">
                <a:solidFill>
                  <a:srgbClr val="FF0000"/>
                </a:solidFill>
              </a:rPr>
              <a:t>Outside</a:t>
            </a:r>
            <a:r>
              <a:rPr lang="es-PE" dirty="0" smtClean="0">
                <a:solidFill>
                  <a:srgbClr val="FF0000"/>
                </a:solidFill>
              </a:rPr>
              <a:t>-In vs </a:t>
            </a:r>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598644" y="2132856"/>
            <a:ext cx="7977208"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dirty="0" smtClean="0"/>
              <a:t>Existen 2 enfoques para aplicar TDD en una aplicación:</a:t>
            </a:r>
          </a:p>
          <a:p>
            <a:r>
              <a:rPr lang="es-PE" dirty="0" err="1" smtClean="0"/>
              <a:t>Outside</a:t>
            </a:r>
            <a:r>
              <a:rPr lang="es-PE" dirty="0" smtClean="0"/>
              <a:t>-In</a:t>
            </a:r>
          </a:p>
          <a:p>
            <a:r>
              <a:rPr lang="es-PE" dirty="0" err="1" smtClean="0"/>
              <a:t>Inside-Out</a:t>
            </a:r>
            <a:endParaRPr lang="es-PE" dirty="0" smtClean="0"/>
          </a:p>
          <a:p>
            <a:pPr marL="0" indent="0" algn="ctr">
              <a:buNone/>
            </a:pPr>
            <a:endParaRPr lang="es-PE" dirty="0" smtClean="0"/>
          </a:p>
        </p:txBody>
      </p:sp>
    </p:spTree>
    <p:extLst>
      <p:ext uri="{BB962C8B-B14F-4D97-AF65-F5344CB8AC3E}">
        <p14:creationId xmlns:p14="http://schemas.microsoft.com/office/powerpoint/2010/main" val="3563489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n-US" dirty="0" smtClean="0">
                <a:solidFill>
                  <a:srgbClr val="FF0000"/>
                </a:solidFill>
              </a:rPr>
              <a:t>-In</a:t>
            </a:r>
            <a:endParaRPr lang="es-PE" sz="3200" dirty="0">
              <a:solidFill>
                <a:srgbClr val="FF0000"/>
              </a:solidFill>
            </a:endParaRPr>
          </a:p>
        </p:txBody>
      </p:sp>
      <p:sp>
        <p:nvSpPr>
          <p:cNvPr id="8" name="7 Rectángulo"/>
          <p:cNvSpPr/>
          <p:nvPr/>
        </p:nvSpPr>
        <p:spPr>
          <a:xfrm>
            <a:off x="1979712" y="3429000"/>
            <a:ext cx="1471607" cy="65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err="1" smtClean="0"/>
              <a:t>Mock</a:t>
            </a:r>
            <a:r>
              <a:rPr lang="es-PE" dirty="0" smtClean="0"/>
              <a:t/>
            </a:r>
            <a:br>
              <a:rPr lang="es-PE" dirty="0" smtClean="0"/>
            </a:br>
            <a:r>
              <a:rPr lang="es-PE" dirty="0" err="1" smtClean="0"/>
              <a:t>Collaborator</a:t>
            </a:r>
            <a:endParaRPr lang="es-PE" dirty="0"/>
          </a:p>
        </p:txBody>
      </p:sp>
      <p:sp>
        <p:nvSpPr>
          <p:cNvPr id="9" name="8 Rectángulo"/>
          <p:cNvSpPr/>
          <p:nvPr/>
        </p:nvSpPr>
        <p:spPr>
          <a:xfrm>
            <a:off x="3719443" y="3429000"/>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9623" y="1340768"/>
            <a:ext cx="490369" cy="490369"/>
          </a:xfrm>
          <a:prstGeom prst="rect">
            <a:avLst/>
          </a:prstGeom>
        </p:spPr>
      </p:pic>
      <p:sp>
        <p:nvSpPr>
          <p:cNvPr id="12" name="11 CuadroTexto"/>
          <p:cNvSpPr txBox="1"/>
          <p:nvPr/>
        </p:nvSpPr>
        <p:spPr>
          <a:xfrm>
            <a:off x="4427984" y="1401286"/>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835696" y="1913836"/>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12561"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059832"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364088" y="3429148"/>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15516" y="3001840"/>
            <a:ext cx="972108"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687624" y="3001840"/>
            <a:ext cx="756270"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443894" y="3001840"/>
            <a:ext cx="796459"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240353" y="3001840"/>
            <a:ext cx="859539" cy="42730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943209" y="2041684"/>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51" name="50 Conector recto de flecha"/>
          <p:cNvCxnSpPr>
            <a:stCxn id="52" idx="0"/>
            <a:endCxn id="53" idx="2"/>
          </p:cNvCxnSpPr>
          <p:nvPr/>
        </p:nvCxnSpPr>
        <p:spPr>
          <a:xfrm flipV="1">
            <a:off x="7448445" y="1884894"/>
            <a:ext cx="0" cy="1874916"/>
          </a:xfrm>
          <a:prstGeom prst="straightConnector1">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51 CuadroTexto"/>
          <p:cNvSpPr txBox="1"/>
          <p:nvPr/>
        </p:nvSpPr>
        <p:spPr>
          <a:xfrm>
            <a:off x="7252718" y="3759810"/>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53" name="52 CuadroTexto"/>
          <p:cNvSpPr txBox="1"/>
          <p:nvPr/>
        </p:nvSpPr>
        <p:spPr>
          <a:xfrm>
            <a:off x="7156538" y="1484784"/>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21" name="20 CuadroTexto"/>
          <p:cNvSpPr txBox="1"/>
          <p:nvPr/>
        </p:nvSpPr>
        <p:spPr>
          <a:xfrm>
            <a:off x="467544" y="4581128"/>
            <a:ext cx="8424936" cy="1569660"/>
          </a:xfrm>
          <a:prstGeom prst="rect">
            <a:avLst/>
          </a:prstGeom>
          <a:noFill/>
        </p:spPr>
        <p:txBody>
          <a:bodyPr wrap="square" rtlCol="0">
            <a:spAutoFit/>
          </a:bodyPr>
          <a:lstStyle/>
          <a:p>
            <a:pPr algn="ctr"/>
            <a:r>
              <a:rPr lang="es-PE" sz="2400" dirty="0" smtClean="0"/>
              <a:t>Se comienza con una clase o componente de alto nivel, se </a:t>
            </a:r>
            <a:r>
              <a:rPr lang="es-PE" sz="2400" dirty="0" err="1" smtClean="0"/>
              <a:t>mockean</a:t>
            </a:r>
            <a:r>
              <a:rPr lang="es-PE" sz="2400" dirty="0" smtClean="0"/>
              <a:t> las dependencias necesarias. Cuando se ha finalizado con el componente, nos movemos al colaborador previamente </a:t>
            </a:r>
            <a:r>
              <a:rPr lang="es-PE" sz="2400" dirty="0" err="1" smtClean="0"/>
              <a:t>mockeado</a:t>
            </a:r>
            <a:r>
              <a:rPr lang="es-PE" sz="2400" dirty="0" smtClean="0"/>
              <a:t> y aplicamos TDD nuevamente ahí.</a:t>
            </a:r>
            <a:endParaRPr lang="es-PE" sz="2400" dirty="0"/>
          </a:p>
        </p:txBody>
      </p:sp>
    </p:spTree>
    <p:extLst>
      <p:ext uri="{BB962C8B-B14F-4D97-AF65-F5344CB8AC3E}">
        <p14:creationId xmlns:p14="http://schemas.microsoft.com/office/powerpoint/2010/main" val="4242143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s-PE" dirty="0" smtClean="0">
                <a:solidFill>
                  <a:srgbClr val="FF0000"/>
                </a:solidFill>
              </a:rPr>
              <a:t>-In</a:t>
            </a:r>
            <a:endParaRPr lang="es-PE" sz="3200" dirty="0">
              <a:solidFill>
                <a:srgbClr val="FF0000"/>
              </a:solidFill>
            </a:endParaRPr>
          </a:p>
        </p:txBody>
      </p:sp>
      <p:sp>
        <p:nvSpPr>
          <p:cNvPr id="4" name="5 Marcador de contenido"/>
          <p:cNvSpPr txBox="1">
            <a:spLocks/>
          </p:cNvSpPr>
          <p:nvPr/>
        </p:nvSpPr>
        <p:spPr bwMode="auto">
          <a:xfrm>
            <a:off x="555231" y="1916832"/>
            <a:ext cx="8177554"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 pensar desde la perspectiva del usuario final, el diseño está guiado por necesidades reales.</a:t>
            </a:r>
          </a:p>
          <a:p>
            <a:pPr marL="0" indent="0" algn="ctr">
              <a:buNone/>
            </a:pPr>
            <a:r>
              <a:rPr lang="es-PE" sz="2800" dirty="0" smtClean="0"/>
              <a:t>Se construye incrementalmente partes completas de la aplicación.</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4105231"/>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869159"/>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 llevar al uso excesivo de </a:t>
            </a:r>
            <a:r>
              <a:rPr lang="es-PE" sz="2800" dirty="0" err="1" smtClean="0"/>
              <a:t>mocks</a:t>
            </a:r>
            <a:r>
              <a:rPr lang="es-PE" sz="2800" dirty="0" smtClean="0"/>
              <a:t>/</a:t>
            </a:r>
            <a:r>
              <a:rPr lang="es-PE" sz="2800" dirty="0" err="1" smtClean="0"/>
              <a:t>stubs</a:t>
            </a:r>
            <a:r>
              <a:rPr lang="es-PE" sz="2800" dirty="0" smtClean="0"/>
              <a:t> ocasionando que las pruebas sean muy frágiles.</a:t>
            </a:r>
          </a:p>
        </p:txBody>
      </p:sp>
    </p:spTree>
    <p:extLst>
      <p:ext uri="{BB962C8B-B14F-4D97-AF65-F5344CB8AC3E}">
        <p14:creationId xmlns:p14="http://schemas.microsoft.com/office/powerpoint/2010/main" val="73281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8" name="7 Rectángulo"/>
          <p:cNvSpPr/>
          <p:nvPr/>
        </p:nvSpPr>
        <p:spPr>
          <a:xfrm>
            <a:off x="2051720" y="3274144"/>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sp>
        <p:nvSpPr>
          <p:cNvPr id="9" name="8 Rectángulo"/>
          <p:cNvSpPr/>
          <p:nvPr/>
        </p:nvSpPr>
        <p:spPr>
          <a:xfrm>
            <a:off x="3791451" y="3274144"/>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1631" y="1196752"/>
            <a:ext cx="490369" cy="490369"/>
          </a:xfrm>
          <a:prstGeom prst="rect">
            <a:avLst/>
          </a:prstGeom>
        </p:spPr>
      </p:pic>
      <p:sp>
        <p:nvSpPr>
          <p:cNvPr id="12" name="11 CuadroTexto"/>
          <p:cNvSpPr txBox="1"/>
          <p:nvPr/>
        </p:nvSpPr>
        <p:spPr>
          <a:xfrm>
            <a:off x="4499992" y="1257270"/>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907704" y="1769820"/>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84569"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131840"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436096" y="3274292"/>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87524" y="2857824"/>
            <a:ext cx="972108"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759632" y="2857824"/>
            <a:ext cx="756270"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515902" y="2857824"/>
            <a:ext cx="796459"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312361" y="2857824"/>
            <a:ext cx="859539" cy="41646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1015217" y="1897668"/>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60" name="59 Conector recto de flecha"/>
          <p:cNvCxnSpPr>
            <a:stCxn id="61" idx="0"/>
            <a:endCxn id="62" idx="2"/>
          </p:cNvCxnSpPr>
          <p:nvPr/>
        </p:nvCxnSpPr>
        <p:spPr>
          <a:xfrm flipV="1">
            <a:off x="7448445" y="1740878"/>
            <a:ext cx="0" cy="1864076"/>
          </a:xfrm>
          <a:prstGeom prst="straightConnector1">
            <a:avLst/>
          </a:prstGeom>
          <a:ln w="3810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60 CuadroTexto"/>
          <p:cNvSpPr txBox="1"/>
          <p:nvPr/>
        </p:nvSpPr>
        <p:spPr>
          <a:xfrm>
            <a:off x="7252718" y="3604954"/>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62" name="61 CuadroTexto"/>
          <p:cNvSpPr txBox="1"/>
          <p:nvPr/>
        </p:nvSpPr>
        <p:spPr>
          <a:xfrm>
            <a:off x="7156538" y="1340768"/>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63" name="62 CuadroTexto"/>
          <p:cNvSpPr txBox="1"/>
          <p:nvPr/>
        </p:nvSpPr>
        <p:spPr>
          <a:xfrm>
            <a:off x="467544" y="4365104"/>
            <a:ext cx="8424936" cy="1938992"/>
          </a:xfrm>
          <a:prstGeom prst="rect">
            <a:avLst/>
          </a:prstGeom>
          <a:noFill/>
        </p:spPr>
        <p:txBody>
          <a:bodyPr wrap="square" rtlCol="0">
            <a:spAutoFit/>
          </a:bodyPr>
          <a:lstStyle/>
          <a:p>
            <a:pPr algn="ctr"/>
            <a:r>
              <a:rPr lang="es-PE" sz="2400" dirty="0" smtClean="0"/>
              <a:t>Comienza con una clase o componente de bajo nivel y se va progresando a los de más alto nivel. </a:t>
            </a:r>
          </a:p>
          <a:p>
            <a:pPr algn="ctr"/>
            <a:r>
              <a:rPr lang="es-PE" sz="2400" dirty="0" smtClean="0"/>
              <a:t/>
            </a:r>
            <a:br>
              <a:rPr lang="es-PE" sz="2400" dirty="0" smtClean="0"/>
            </a:br>
            <a:r>
              <a:rPr lang="es-PE" sz="2400" dirty="0" smtClean="0"/>
              <a:t>No utiliza </a:t>
            </a:r>
            <a:r>
              <a:rPr lang="es-PE" sz="2400" dirty="0" err="1" smtClean="0"/>
              <a:t>mocking</a:t>
            </a:r>
            <a:r>
              <a:rPr lang="es-PE" sz="2400" dirty="0" smtClean="0"/>
              <a:t>, debido a que los colaboradores son previamente creados o se devuelven valores en duro.</a:t>
            </a:r>
            <a:endParaRPr lang="es-PE" sz="2400" dirty="0"/>
          </a:p>
        </p:txBody>
      </p:sp>
    </p:spTree>
    <p:extLst>
      <p:ext uri="{BB962C8B-B14F-4D97-AF65-F5344CB8AC3E}">
        <p14:creationId xmlns:p14="http://schemas.microsoft.com/office/powerpoint/2010/main" val="408825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797028" y="1762125"/>
            <a:ext cx="7689177" cy="6587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Tiende a tener un mejor diseño.</a:t>
            </a:r>
          </a:p>
        </p:txBody>
      </p:sp>
      <p:sp>
        <p:nvSpPr>
          <p:cNvPr id="5" name="4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2420888"/>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3123500"/>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Puedes construir funcionalidad en las clases que nunca será usada por la aplicación.</a:t>
            </a:r>
          </a:p>
        </p:txBody>
      </p:sp>
    </p:spTree>
    <p:extLst>
      <p:ext uri="{BB962C8B-B14F-4D97-AF65-F5344CB8AC3E}">
        <p14:creationId xmlns:p14="http://schemas.microsoft.com/office/powerpoint/2010/main" val="208727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504382"/>
            <a:ext cx="8229600" cy="720080"/>
          </a:xfrm>
        </p:spPr>
        <p:txBody>
          <a:bodyPr/>
          <a:lstStyle/>
          <a:p>
            <a:r>
              <a:rPr lang="es-PE" dirty="0" smtClean="0">
                <a:solidFill>
                  <a:srgbClr val="FF0000"/>
                </a:solidFill>
                <a:cs typeface="Arial" pitchFamily="34" charset="0"/>
              </a:rPr>
              <a:t>Beneficios </a:t>
            </a:r>
            <a:r>
              <a:rPr lang="es-PE" dirty="0" err="1" smtClean="0">
                <a:solidFill>
                  <a:srgbClr val="FF0000"/>
                </a:solidFill>
                <a:cs typeface="Arial" pitchFamily="34" charset="0"/>
              </a:rPr>
              <a:t>Double</a:t>
            </a:r>
            <a:r>
              <a:rPr lang="es-PE" dirty="0" smtClean="0">
                <a:solidFill>
                  <a:srgbClr val="FF0000"/>
                </a:solidFill>
                <a:cs typeface="Arial" pitchFamily="34" charset="0"/>
              </a:rPr>
              <a:t> </a:t>
            </a:r>
            <a:r>
              <a:rPr lang="es-PE" dirty="0" err="1" smtClean="0">
                <a:solidFill>
                  <a:srgbClr val="FF0000"/>
                </a:solidFill>
                <a:cs typeface="Arial" pitchFamily="34" charset="0"/>
              </a:rPr>
              <a:t>Loop</a:t>
            </a:r>
            <a:r>
              <a:rPr lang="es-PE" dirty="0" smtClean="0">
                <a:solidFill>
                  <a:srgbClr val="FF0000"/>
                </a:solidFill>
                <a:cs typeface="Arial" pitchFamily="34" charset="0"/>
              </a:rPr>
              <a:t> TDD</a:t>
            </a:r>
            <a:endParaRPr lang="es-PE" dirty="0">
              <a:solidFill>
                <a:srgbClr val="FF0000"/>
              </a:solidFill>
              <a:cs typeface="Arial" pitchFamily="34" charset="0"/>
            </a:endParaRPr>
          </a:p>
        </p:txBody>
      </p:sp>
      <p:sp>
        <p:nvSpPr>
          <p:cNvPr id="5" name="5 Marcador de contenido"/>
          <p:cNvSpPr txBox="1">
            <a:spLocks/>
          </p:cNvSpPr>
          <p:nvPr/>
        </p:nvSpPr>
        <p:spPr bwMode="auto">
          <a:xfrm>
            <a:off x="827584" y="1772816"/>
            <a:ext cx="7632848"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a:t>Pruebas a nivel de sistema</a:t>
            </a:r>
            <a:r>
              <a:rPr lang="es-PE" sz="2800" dirty="0" smtClean="0"/>
              <a:t>.</a:t>
            </a:r>
          </a:p>
          <a:p>
            <a:r>
              <a:rPr lang="es-PE" sz="2800" dirty="0"/>
              <a:t>Fuente muy importante de </a:t>
            </a:r>
            <a:r>
              <a:rPr lang="es-PE" sz="2800" dirty="0" err="1"/>
              <a:t>feedback</a:t>
            </a:r>
            <a:r>
              <a:rPr lang="es-PE" sz="2800" dirty="0"/>
              <a:t> a alto nivel</a:t>
            </a:r>
            <a:r>
              <a:rPr lang="es-PE" sz="2800" dirty="0" smtClean="0"/>
              <a:t>.</a:t>
            </a:r>
          </a:p>
          <a:p>
            <a:r>
              <a:rPr lang="es-PE" sz="2800" dirty="0" smtClean="0"/>
              <a:t>Sirven como criterios de «DONE».</a:t>
            </a:r>
          </a:p>
          <a:p>
            <a:r>
              <a:rPr lang="es-PE" sz="2800" dirty="0"/>
              <a:t>Datos reales para medir el progreso</a:t>
            </a:r>
            <a:r>
              <a:rPr lang="es-PE" sz="2800" dirty="0" smtClean="0"/>
              <a:t>.</a:t>
            </a:r>
          </a:p>
          <a:p>
            <a:r>
              <a:rPr lang="es-PE" sz="2800" dirty="0" smtClean="0"/>
              <a:t>Ejemplos entendibles del sistema</a:t>
            </a:r>
          </a:p>
        </p:txBody>
      </p:sp>
    </p:spTree>
    <p:extLst>
      <p:ext uri="{BB962C8B-B14F-4D97-AF65-F5344CB8AC3E}">
        <p14:creationId xmlns:p14="http://schemas.microsoft.com/office/powerpoint/2010/main" val="121123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3689" y="2276872"/>
            <a:ext cx="7980759" cy="3816424"/>
          </a:xfrm>
        </p:spPr>
        <p:txBody>
          <a:bodyPr/>
          <a:lstStyle/>
          <a:p>
            <a:pPr>
              <a:lnSpc>
                <a:spcPts val="4500"/>
              </a:lnSpc>
              <a:buSzPct val="150000"/>
              <a:buFontTx/>
              <a:buChar char="-"/>
            </a:pPr>
            <a:r>
              <a:rPr lang="es-PE" sz="2400" dirty="0" smtClean="0">
                <a:cs typeface="Arial" pitchFamily="34" charset="0"/>
              </a:rPr>
              <a:t>Cada jugador comienza con 0 y va ganando puntos en la secuencia: 0 – 15 – 30 - 40.</a:t>
            </a:r>
          </a:p>
          <a:p>
            <a:pPr>
              <a:lnSpc>
                <a:spcPts val="4500"/>
              </a:lnSpc>
              <a:buSzPct val="150000"/>
              <a:buFontTx/>
              <a:buChar char="-"/>
            </a:pPr>
            <a:r>
              <a:rPr lang="es-PE" sz="2400" dirty="0" smtClean="0">
                <a:cs typeface="Arial" pitchFamily="34" charset="0"/>
              </a:rPr>
              <a:t>Si un jugador tiene 40 y anota nuevamente, gana!!.</a:t>
            </a:r>
          </a:p>
          <a:p>
            <a:pPr>
              <a:lnSpc>
                <a:spcPts val="4500"/>
              </a:lnSpc>
              <a:buSzPct val="150000"/>
              <a:buFontTx/>
              <a:buChar char="-"/>
            </a:pPr>
            <a:r>
              <a:rPr lang="es-PE" sz="2400" dirty="0" smtClean="0">
                <a:cs typeface="Arial" pitchFamily="34" charset="0"/>
              </a:rPr>
              <a:t>Si 2 jugadores tienen  40  es un "</a:t>
            </a:r>
            <a:r>
              <a:rPr lang="es-PE" sz="2400" dirty="0" err="1" smtClean="0">
                <a:cs typeface="Arial" pitchFamily="34" charset="0"/>
              </a:rPr>
              <a:t>deuce</a:t>
            </a:r>
            <a:r>
              <a:rPr lang="es-PE" sz="2400" dirty="0" smtClean="0">
                <a:cs typeface="Arial" pitchFamily="34" charset="0"/>
              </a:rPr>
              <a:t>".</a:t>
            </a:r>
          </a:p>
          <a:p>
            <a:pPr>
              <a:lnSpc>
                <a:spcPts val="4500"/>
              </a:lnSpc>
              <a:buSzPct val="150000"/>
              <a:buFontTx/>
              <a:buChar char="-"/>
            </a:pPr>
            <a:r>
              <a:rPr lang="es-PE" sz="2400" dirty="0" smtClean="0">
                <a:cs typeface="Arial" pitchFamily="34" charset="0"/>
              </a:rPr>
              <a:t>Durante un "</a:t>
            </a:r>
            <a:r>
              <a:rPr lang="es-PE" sz="2400" dirty="0" err="1" smtClean="0">
                <a:cs typeface="Arial" pitchFamily="34" charset="0"/>
              </a:rPr>
              <a:t>deuce</a:t>
            </a:r>
            <a:r>
              <a:rPr lang="es-PE" sz="2400" dirty="0" smtClean="0">
                <a:cs typeface="Arial" pitchFamily="34" charset="0"/>
              </a:rPr>
              <a:t>", un jugador necesita anotar 2 veces consecutivas para ganar.</a:t>
            </a:r>
          </a:p>
        </p:txBody>
      </p:sp>
      <p:sp>
        <p:nvSpPr>
          <p:cNvPr id="3" name="2 Rectángulo"/>
          <p:cNvSpPr/>
          <p:nvPr/>
        </p:nvSpPr>
        <p:spPr>
          <a:xfrm>
            <a:off x="395536" y="1596425"/>
            <a:ext cx="8496944" cy="606384"/>
          </a:xfrm>
          <a:prstGeom prst="rect">
            <a:avLst/>
          </a:prstGeom>
        </p:spPr>
        <p:txBody>
          <a:bodyPr wrap="square">
            <a:spAutoFit/>
          </a:bodyPr>
          <a:lstStyle/>
          <a:p>
            <a:pPr>
              <a:lnSpc>
                <a:spcPts val="4500"/>
              </a:lnSpc>
              <a:buSzPct val="150000"/>
            </a:pPr>
            <a:r>
              <a:rPr lang="es-PE" sz="2400" dirty="0" smtClean="0"/>
              <a:t>Nos enfocaremos en el manejo del puntaje en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Descripción</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506963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2551" y="620688"/>
            <a:ext cx="8229600" cy="864095"/>
          </a:xfrm>
        </p:spPr>
        <p:txBody>
          <a:bodyPr/>
          <a:lstStyle/>
          <a:p>
            <a:r>
              <a:rPr lang="es-PE" dirty="0" smtClean="0">
                <a:solidFill>
                  <a:srgbClr val="FF0000"/>
                </a:solidFill>
              </a:rPr>
              <a:t>Esto no es ATDD, </a:t>
            </a:r>
            <a:br>
              <a:rPr lang="es-PE" dirty="0" smtClean="0">
                <a:solidFill>
                  <a:srgbClr val="FF0000"/>
                </a:solidFill>
              </a:rPr>
            </a:br>
            <a:r>
              <a:rPr lang="es-PE" dirty="0" smtClean="0">
                <a:solidFill>
                  <a:srgbClr val="FF0000"/>
                </a:solidFill>
              </a:rPr>
              <a:t>es solo </a:t>
            </a:r>
            <a:r>
              <a:rPr lang="es-PE" dirty="0" err="1" smtClean="0">
                <a:solidFill>
                  <a:srgbClr val="FF0000"/>
                </a:solidFill>
              </a:rPr>
              <a:t>Cucumber</a:t>
            </a:r>
            <a:r>
              <a:rPr lang="es-PE" dirty="0">
                <a:solidFill>
                  <a:srgbClr val="FF0000"/>
                </a:solidFill>
              </a:rPr>
              <a:t> </a:t>
            </a:r>
            <a:r>
              <a:rPr lang="es-PE" dirty="0" smtClean="0">
                <a:solidFill>
                  <a:srgbClr val="FF0000"/>
                </a:solidFill>
              </a:rPr>
              <a:t>(</a:t>
            </a:r>
            <a:r>
              <a:rPr lang="es-PE" dirty="0" err="1" smtClean="0">
                <a:solidFill>
                  <a:srgbClr val="FF0000"/>
                </a:solidFill>
              </a:rPr>
              <a:t>Specflow</a:t>
            </a:r>
            <a:r>
              <a:rPr lang="es-PE" dirty="0" smtClean="0">
                <a:solidFill>
                  <a:srgbClr val="FF0000"/>
                </a:solidFill>
              </a:rPr>
              <a:t>)</a:t>
            </a:r>
            <a:endParaRPr lang="es-PE" sz="3200"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22" y="2247702"/>
            <a:ext cx="8650258" cy="2909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439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332656"/>
            <a:ext cx="8229600" cy="864095"/>
          </a:xfrm>
        </p:spPr>
        <p:txBody>
          <a:bodyPr/>
          <a:lstStyle/>
          <a:p>
            <a:r>
              <a:rPr lang="es-PE" dirty="0" smtClean="0">
                <a:solidFill>
                  <a:srgbClr val="FF0000"/>
                </a:solidFill>
              </a:rPr>
              <a:t>Esto no es ATDD, </a:t>
            </a:r>
            <a:br>
              <a:rPr lang="es-PE" dirty="0" smtClean="0">
                <a:solidFill>
                  <a:srgbClr val="FF0000"/>
                </a:solidFill>
              </a:rPr>
            </a:br>
            <a:r>
              <a:rPr lang="es-PE" dirty="0" smtClean="0">
                <a:solidFill>
                  <a:srgbClr val="FF0000"/>
                </a:solidFill>
              </a:rPr>
              <a:t>es solo </a:t>
            </a:r>
            <a:r>
              <a:rPr lang="es-PE" dirty="0" err="1" smtClean="0">
                <a:solidFill>
                  <a:srgbClr val="FF0000"/>
                </a:solidFill>
              </a:rPr>
              <a:t>Cucumber</a:t>
            </a:r>
            <a:r>
              <a:rPr lang="es-PE" dirty="0">
                <a:solidFill>
                  <a:srgbClr val="FF0000"/>
                </a:solidFill>
              </a:rPr>
              <a:t> </a:t>
            </a:r>
            <a:r>
              <a:rPr lang="es-PE" dirty="0" smtClean="0">
                <a:solidFill>
                  <a:srgbClr val="FF0000"/>
                </a:solidFill>
              </a:rPr>
              <a:t>(</a:t>
            </a:r>
            <a:r>
              <a:rPr lang="es-PE" dirty="0" err="1" smtClean="0">
                <a:solidFill>
                  <a:srgbClr val="FF0000"/>
                </a:solidFill>
              </a:rPr>
              <a:t>Specflow</a:t>
            </a:r>
            <a:r>
              <a:rPr lang="es-PE" dirty="0" smtClean="0">
                <a:solidFill>
                  <a:srgbClr val="FF0000"/>
                </a:solidFill>
              </a:rPr>
              <a:t>)</a:t>
            </a:r>
            <a:endParaRPr lang="es-PE" sz="3200" dirty="0">
              <a:solidFill>
                <a:srgbClr val="FF0000"/>
              </a:solidFill>
            </a:endParaRP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70459"/>
            <a:ext cx="7697004" cy="5026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830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76672"/>
            <a:ext cx="8229600" cy="864095"/>
          </a:xfrm>
        </p:spPr>
        <p:txBody>
          <a:bodyPr/>
          <a:lstStyle/>
          <a:p>
            <a:r>
              <a:rPr lang="es-PE" dirty="0" err="1" smtClean="0">
                <a:solidFill>
                  <a:srgbClr val="FF0000"/>
                </a:solidFill>
              </a:rPr>
              <a:t>Behaviour</a:t>
            </a:r>
            <a:r>
              <a:rPr lang="es-PE" dirty="0" smtClean="0">
                <a:solidFill>
                  <a:srgbClr val="FF0000"/>
                </a:solidFill>
              </a:rPr>
              <a: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(BDD)</a:t>
            </a:r>
            <a:endParaRPr lang="es-PE" sz="320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95" y="1700808"/>
            <a:ext cx="698182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55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18959" y="188640"/>
            <a:ext cx="8229600" cy="864095"/>
          </a:xfrm>
        </p:spPr>
        <p:txBody>
          <a:bodyPr/>
          <a:lstStyle/>
          <a:p>
            <a:r>
              <a:rPr lang="es-PE" dirty="0" smtClean="0">
                <a:solidFill>
                  <a:srgbClr val="FF0000"/>
                </a:solidFill>
              </a:rPr>
              <a:t>El paso olvidado: </a:t>
            </a:r>
            <a:r>
              <a:rPr lang="es-PE" dirty="0" err="1" smtClean="0">
                <a:solidFill>
                  <a:srgbClr val="FF0000"/>
                </a:solidFill>
              </a:rPr>
              <a:t>Discuss</a:t>
            </a:r>
            <a:endParaRPr lang="es-PE" sz="3200" dirty="0">
              <a:solidFill>
                <a:srgbClr val="FF0000"/>
              </a:solidFill>
            </a:endParaRPr>
          </a:p>
        </p:txBody>
      </p:sp>
      <p:sp>
        <p:nvSpPr>
          <p:cNvPr id="5" name="5 Marcador de contenido"/>
          <p:cNvSpPr txBox="1">
            <a:spLocks/>
          </p:cNvSpPr>
          <p:nvPr/>
        </p:nvSpPr>
        <p:spPr bwMode="auto">
          <a:xfrm>
            <a:off x="148660" y="4246349"/>
            <a:ext cx="8856984"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Tener</a:t>
            </a:r>
            <a:r>
              <a:rPr lang="es-PE" sz="2800" dirty="0" smtClean="0"/>
              <a:t> conversaciones es más importante que</a:t>
            </a:r>
            <a:br>
              <a:rPr lang="es-PE" sz="2800" dirty="0" smtClean="0"/>
            </a:br>
            <a:r>
              <a:rPr lang="es-PE" sz="2800" dirty="0" smtClean="0">
                <a:solidFill>
                  <a:srgbClr val="FFC000"/>
                </a:solidFill>
              </a:rPr>
              <a:t>capturar</a:t>
            </a:r>
            <a:r>
              <a:rPr lang="es-PE" sz="2800" dirty="0" smtClean="0"/>
              <a:t> las conversaciones, y esto es más importante que</a:t>
            </a:r>
            <a:br>
              <a:rPr lang="es-PE" sz="2800" dirty="0" smtClean="0"/>
            </a:br>
            <a:r>
              <a:rPr lang="es-PE" sz="2800" dirty="0" smtClean="0">
                <a:solidFill>
                  <a:srgbClr val="FFC000"/>
                </a:solidFill>
              </a:rPr>
              <a:t>automatizar </a:t>
            </a:r>
            <a:r>
              <a:rPr lang="es-PE" sz="2800" dirty="0" smtClean="0"/>
              <a:t>las conversaciones.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784" y="1412776"/>
            <a:ext cx="41719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84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98884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
        <p:nvSpPr>
          <p:cNvPr id="4" name="5 Marcador de contenido"/>
          <p:cNvSpPr txBox="1">
            <a:spLocks/>
          </p:cNvSpPr>
          <p:nvPr/>
        </p:nvSpPr>
        <p:spPr bwMode="auto">
          <a:xfrm>
            <a:off x="827584" y="3140968"/>
            <a:ext cx="7632848"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En 2 minutos cada uno escriba las 5 cosas más importantes que he aprendido.</a:t>
            </a:r>
          </a:p>
          <a:p>
            <a:pPr algn="ctr"/>
            <a:endParaRPr lang="es-PE" sz="2800" dirty="0" smtClean="0"/>
          </a:p>
        </p:txBody>
      </p:sp>
    </p:spTree>
    <p:extLst>
      <p:ext uri="{BB962C8B-B14F-4D97-AF65-F5344CB8AC3E}">
        <p14:creationId xmlns:p14="http://schemas.microsoft.com/office/powerpoint/2010/main" val="159999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372169" y="2878256"/>
            <a:ext cx="8232279" cy="3143032"/>
          </a:xfrm>
        </p:spPr>
        <p:txBody>
          <a:bodyPr/>
          <a:lstStyle/>
          <a:p>
            <a:pPr>
              <a:lnSpc>
                <a:spcPts val="4500"/>
              </a:lnSpc>
              <a:buSzPct val="150000"/>
              <a:buFontTx/>
              <a:buChar char="-"/>
            </a:pPr>
            <a:r>
              <a:rPr lang="es-PE" sz="2400" dirty="0" smtClean="0">
                <a:cs typeface="Arial" pitchFamily="34" charset="0"/>
              </a:rPr>
              <a:t>Los jugadores deben poder anotar puntos. El programa debe mostrar el puntaje cada vez que un jugador anote: "15,40"</a:t>
            </a:r>
          </a:p>
          <a:p>
            <a:pPr>
              <a:lnSpc>
                <a:spcPts val="4500"/>
              </a:lnSpc>
              <a:buSzPct val="150000"/>
              <a:buFontTx/>
              <a:buChar char="-"/>
            </a:pPr>
            <a:r>
              <a:rPr lang="es-PE" sz="2400" dirty="0" smtClean="0">
                <a:cs typeface="Arial" pitchFamily="34" charset="0"/>
              </a:rPr>
              <a:t>El juego debe terminar si hay un ganador y debe mostrar quién ganó: "Juan </a:t>
            </a:r>
            <a:r>
              <a:rPr lang="es-PE" sz="2400" dirty="0" err="1" smtClean="0">
                <a:cs typeface="Arial" pitchFamily="34" charset="0"/>
              </a:rPr>
              <a:t>wins</a:t>
            </a:r>
            <a:r>
              <a:rPr lang="es-PE" sz="2400" dirty="0" smtClean="0">
                <a:cs typeface="Arial" pitchFamily="34" charset="0"/>
              </a:rPr>
              <a:t>".</a:t>
            </a:r>
          </a:p>
          <a:p>
            <a:pPr>
              <a:lnSpc>
                <a:spcPts val="4500"/>
              </a:lnSpc>
              <a:buSzPct val="150000"/>
              <a:buFontTx/>
              <a:buChar char="-"/>
            </a:pPr>
            <a:r>
              <a:rPr lang="es-PE" sz="2400" dirty="0" smtClean="0">
                <a:cs typeface="Arial" pitchFamily="34" charset="0"/>
              </a:rPr>
              <a:t>Se debe considerar el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Advantage</a:t>
            </a:r>
            <a:r>
              <a:rPr lang="es-PE" sz="2400" dirty="0" smtClean="0">
                <a:cs typeface="Arial" pitchFamily="34" charset="0"/>
              </a:rPr>
              <a:t> Juan".</a:t>
            </a:r>
          </a:p>
        </p:txBody>
      </p:sp>
      <p:sp>
        <p:nvSpPr>
          <p:cNvPr id="3" name="2 Rectángulo"/>
          <p:cNvSpPr/>
          <p:nvPr/>
        </p:nvSpPr>
        <p:spPr>
          <a:xfrm>
            <a:off x="395536" y="1596425"/>
            <a:ext cx="8496944" cy="1183466"/>
          </a:xfrm>
          <a:prstGeom prst="rect">
            <a:avLst/>
          </a:prstGeom>
        </p:spPr>
        <p:txBody>
          <a:bodyPr wrap="square">
            <a:spAutoFit/>
          </a:bodyPr>
          <a:lstStyle/>
          <a:p>
            <a:pPr>
              <a:lnSpc>
                <a:spcPts val="4500"/>
              </a:lnSpc>
              <a:buSzPct val="150000"/>
            </a:pPr>
            <a:r>
              <a:rPr lang="es-PE" sz="2400" dirty="0" smtClean="0"/>
              <a:t>Escribir un programar que maneje los siguiente requerimientos de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69414"/>
          </a:xfrm>
          <a:prstGeom prst="rect">
            <a:avLst/>
          </a:prstGeom>
        </p:spPr>
        <p:txBody>
          <a:bodyPr wrap="square">
            <a:spAutoFit/>
          </a:bodyPr>
          <a:lstStyle/>
          <a:p>
            <a:pPr algn="ctr">
              <a:lnSpc>
                <a:spcPts val="4500"/>
              </a:lnSpc>
              <a:buSzPct val="150000"/>
            </a:pPr>
            <a:r>
              <a:rPr lang="es-PE" sz="2800" b="1" dirty="0" smtClean="0">
                <a:solidFill>
                  <a:srgbClr val="FFC000"/>
                </a:solidFill>
              </a:rPr>
              <a:t>Requerimientos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789055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3429000"/>
            <a:ext cx="7992888" cy="2507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Pensar en un nuevo comportamiento que queremos que tenga el código.</a:t>
            </a:r>
          </a:p>
          <a:p>
            <a:pPr marL="0" indent="0" algn="ctr">
              <a:buNone/>
            </a:pPr>
            <a:endParaRPr lang="es-PE" sz="2800" dirty="0" smtClean="0"/>
          </a:p>
          <a:p>
            <a:pPr marL="0" indent="0" algn="ctr">
              <a:buNone/>
            </a:pPr>
            <a:r>
              <a:rPr lang="es-PE" sz="2800" dirty="0" smtClean="0"/>
              <a:t>Escribir un ejemplo concreto del funcionamiento de ese comportamiento a través de una prueba unitaria.</a:t>
            </a:r>
          </a:p>
        </p:txBody>
      </p:sp>
      <p:sp>
        <p:nvSpPr>
          <p:cNvPr id="13" name="2 Título"/>
          <p:cNvSpPr>
            <a:spLocks noGrp="1"/>
          </p:cNvSpPr>
          <p:nvPr>
            <p:ph type="title"/>
          </p:nvPr>
        </p:nvSpPr>
        <p:spPr>
          <a:xfrm>
            <a:off x="441711" y="260648"/>
            <a:ext cx="8229600" cy="864095"/>
          </a:xfrm>
        </p:spPr>
        <p:txBody>
          <a:bodyPr/>
          <a:lstStyle/>
          <a:p>
            <a:r>
              <a:rPr lang="es-PE" sz="6000" dirty="0" smtClean="0">
                <a:solidFill>
                  <a:schemeClr val="tx1">
                    <a:lumMod val="95000"/>
                  </a:schemeClr>
                </a:solidFill>
              </a:rPr>
              <a:t>Escribe un Ejemplo</a:t>
            </a:r>
            <a:endParaRPr lang="es-PE" dirty="0">
              <a:solidFill>
                <a:schemeClr val="tx1">
                  <a:lumMod val="95000"/>
                </a:schemeClr>
              </a:solidFill>
            </a:endParaRPr>
          </a:p>
        </p:txBody>
      </p:sp>
      <p:grpSp>
        <p:nvGrpSpPr>
          <p:cNvPr id="14" name="13 Grupo"/>
          <p:cNvGrpSpPr/>
          <p:nvPr/>
        </p:nvGrpSpPr>
        <p:grpSpPr>
          <a:xfrm>
            <a:off x="3385294" y="1412776"/>
            <a:ext cx="2373410" cy="1613653"/>
            <a:chOff x="2497534" y="2625"/>
            <a:chExt cx="2373410" cy="1613653"/>
          </a:xfrm>
        </p:grpSpPr>
        <p:sp>
          <p:nvSpPr>
            <p:cNvPr id="15" name="14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6"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spTree>
    <p:extLst>
      <p:ext uri="{BB962C8B-B14F-4D97-AF65-F5344CB8AC3E}">
        <p14:creationId xmlns:p14="http://schemas.microsoft.com/office/powerpoint/2010/main" val="1031202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4869160"/>
            <a:ext cx="7992888" cy="9953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la prueba y esperar que falle porque el nuevo comportamiento aún no existe en el código.</a:t>
            </a:r>
          </a:p>
        </p:txBody>
      </p:sp>
      <p:sp>
        <p:nvSpPr>
          <p:cNvPr id="15" name="2 Título"/>
          <p:cNvSpPr>
            <a:spLocks noGrp="1"/>
          </p:cNvSpPr>
          <p:nvPr>
            <p:ph type="title"/>
          </p:nvPr>
        </p:nvSpPr>
        <p:spPr>
          <a:xfrm>
            <a:off x="441711" y="260649"/>
            <a:ext cx="8229600" cy="864095"/>
          </a:xfrm>
        </p:spPr>
        <p:txBody>
          <a:bodyPr/>
          <a:lstStyle/>
          <a:p>
            <a:r>
              <a:rPr lang="es-PE" sz="6000" dirty="0" smtClean="0">
                <a:solidFill>
                  <a:srgbClr val="FF0000"/>
                </a:solidFill>
              </a:rPr>
              <a:t>RED (Hazlo Fallar)</a:t>
            </a:r>
            <a:endParaRPr lang="es-PE" dirty="0">
              <a:solidFill>
                <a:srgbClr val="FF0000"/>
              </a:solidFill>
            </a:endParaRPr>
          </a:p>
        </p:txBody>
      </p:sp>
      <p:grpSp>
        <p:nvGrpSpPr>
          <p:cNvPr id="16" name="15 Grupo"/>
          <p:cNvGrpSpPr/>
          <p:nvPr/>
        </p:nvGrpSpPr>
        <p:grpSpPr>
          <a:xfrm>
            <a:off x="3385294" y="1343397"/>
            <a:ext cx="2373410" cy="1613653"/>
            <a:chOff x="2497534" y="2625"/>
            <a:chExt cx="2373410" cy="1613653"/>
          </a:xfrm>
        </p:grpSpPr>
        <p:sp>
          <p:nvSpPr>
            <p:cNvPr id="17" name="16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8"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9" name="18 Grupo"/>
          <p:cNvGrpSpPr/>
          <p:nvPr/>
        </p:nvGrpSpPr>
        <p:grpSpPr>
          <a:xfrm>
            <a:off x="5388292" y="2684315"/>
            <a:ext cx="312409" cy="544608"/>
            <a:chOff x="4500532" y="1343543"/>
            <a:chExt cx="312409" cy="544608"/>
          </a:xfrm>
        </p:grpSpPr>
        <p:sp>
          <p:nvSpPr>
            <p:cNvPr id="20" name="19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343901" y="2967475"/>
            <a:ext cx="2373410" cy="1613653"/>
            <a:chOff x="4456141" y="1626703"/>
            <a:chExt cx="2373410" cy="1613653"/>
          </a:xfrm>
        </p:grpSpPr>
        <p:sp>
          <p:nvSpPr>
            <p:cNvPr id="23" name="22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24"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spTree>
    <p:extLst>
      <p:ext uri="{BB962C8B-B14F-4D97-AF65-F5344CB8AC3E}">
        <p14:creationId xmlns:p14="http://schemas.microsoft.com/office/powerpoint/2010/main" val="1121019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40 Grupo"/>
          <p:cNvGrpSpPr/>
          <p:nvPr/>
        </p:nvGrpSpPr>
        <p:grpSpPr>
          <a:xfrm>
            <a:off x="2915816" y="1222397"/>
            <a:ext cx="4789765" cy="5086923"/>
            <a:chOff x="2734563" y="1042205"/>
            <a:chExt cx="4789765" cy="5086923"/>
          </a:xfrm>
        </p:grpSpPr>
        <p:grpSp>
          <p:nvGrpSpPr>
            <p:cNvPr id="42" name="41 Grupo"/>
            <p:cNvGrpSpPr/>
            <p:nvPr/>
          </p:nvGrpSpPr>
          <p:grpSpPr>
            <a:xfrm>
              <a:off x="3452520" y="1042205"/>
              <a:ext cx="2232000" cy="1548000"/>
              <a:chOff x="2497534" y="2625"/>
              <a:chExt cx="2373410" cy="1613653"/>
            </a:xfrm>
          </p:grpSpPr>
          <p:sp>
            <p:nvSpPr>
              <p:cNvPr id="71" name="70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2"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43" name="42 Grupo"/>
            <p:cNvGrpSpPr/>
            <p:nvPr/>
          </p:nvGrpSpPr>
          <p:grpSpPr>
            <a:xfrm>
              <a:off x="5388292" y="2297041"/>
              <a:ext cx="312409" cy="544608"/>
              <a:chOff x="4500532" y="1343543"/>
              <a:chExt cx="312409" cy="544608"/>
            </a:xfrm>
          </p:grpSpPr>
          <p:sp>
            <p:nvSpPr>
              <p:cNvPr id="69" name="68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0"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4" name="43 Grupo"/>
            <p:cNvGrpSpPr/>
            <p:nvPr/>
          </p:nvGrpSpPr>
          <p:grpSpPr>
            <a:xfrm>
              <a:off x="5292328" y="2564904"/>
              <a:ext cx="2232000" cy="1548000"/>
              <a:chOff x="4456141" y="1626703"/>
              <a:chExt cx="2373410" cy="1613653"/>
            </a:xfrm>
          </p:grpSpPr>
          <p:sp>
            <p:nvSpPr>
              <p:cNvPr id="67" name="66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8"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45" name="44 Grupo"/>
            <p:cNvGrpSpPr/>
            <p:nvPr/>
          </p:nvGrpSpPr>
          <p:grpSpPr>
            <a:xfrm>
              <a:off x="6049391" y="4247214"/>
              <a:ext cx="544608" cy="271608"/>
              <a:chOff x="5161631" y="3340885"/>
              <a:chExt cx="544608" cy="271608"/>
            </a:xfrm>
          </p:grpSpPr>
          <p:sp>
            <p:nvSpPr>
              <p:cNvPr id="65" name="64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6"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6" name="45 Grupo"/>
            <p:cNvGrpSpPr/>
            <p:nvPr/>
          </p:nvGrpSpPr>
          <p:grpSpPr>
            <a:xfrm>
              <a:off x="4860032" y="4581128"/>
              <a:ext cx="2232000" cy="1548000"/>
              <a:chOff x="4035300" y="3728095"/>
              <a:chExt cx="2373410" cy="1613653"/>
            </a:xfrm>
          </p:grpSpPr>
          <p:sp>
            <p:nvSpPr>
              <p:cNvPr id="63" name="6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4"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br>
                  <a:rPr lang="es-PE" sz="2500" kern="1200" dirty="0" smtClean="0"/>
                </a:br>
                <a:r>
                  <a:rPr lang="es-PE" sz="2500" kern="1200" dirty="0" smtClean="0"/>
                  <a:t>(KISS)</a:t>
                </a:r>
                <a:endParaRPr lang="es-PE" sz="2500" kern="1200" dirty="0"/>
              </a:p>
            </p:txBody>
          </p:sp>
        </p:grpSp>
        <p:sp>
          <p:nvSpPr>
            <p:cNvPr id="62" name="Flecha derecha 14"/>
            <p:cNvSpPr/>
            <p:nvPr/>
          </p:nvSpPr>
          <p:spPr>
            <a:xfrm rot="15">
              <a:off x="4520032" y="5225562"/>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8"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4"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13" name="2 Título"/>
          <p:cNvSpPr>
            <a:spLocks noGrp="1"/>
          </p:cNvSpPr>
          <p:nvPr>
            <p:ph type="title"/>
          </p:nvPr>
        </p:nvSpPr>
        <p:spPr>
          <a:xfrm>
            <a:off x="179512" y="188641"/>
            <a:ext cx="8784976" cy="864095"/>
          </a:xfrm>
        </p:spPr>
        <p:txBody>
          <a:bodyPr/>
          <a:lstStyle/>
          <a:p>
            <a:r>
              <a:rPr lang="es-PE" sz="6000" dirty="0" smtClean="0">
                <a:solidFill>
                  <a:schemeClr val="tx1">
                    <a:lumMod val="95000"/>
                  </a:schemeClr>
                </a:solidFill>
              </a:rPr>
              <a:t>Codificar</a:t>
            </a:r>
            <a:endParaRPr lang="es-PE" dirty="0">
              <a:solidFill>
                <a:schemeClr val="tx1">
                  <a:lumMod val="95000"/>
                </a:schemeClr>
              </a:solidFill>
            </a:endParaRPr>
          </a:p>
        </p:txBody>
      </p:sp>
      <p:sp>
        <p:nvSpPr>
          <p:cNvPr id="22" name="5 Marcador de contenido"/>
          <p:cNvSpPr txBox="1">
            <a:spLocks/>
          </p:cNvSpPr>
          <p:nvPr/>
        </p:nvSpPr>
        <p:spPr bwMode="auto">
          <a:xfrm>
            <a:off x="498902" y="2109420"/>
            <a:ext cx="7992888" cy="2539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Escribir el código  del comportamiento que queremos agregar. Pero….</a:t>
            </a:r>
          </a:p>
          <a:p>
            <a:pPr marL="0" indent="0" algn="ctr">
              <a:buNone/>
            </a:pPr>
            <a:endParaRPr lang="es-PE" sz="2800" dirty="0" smtClean="0"/>
          </a:p>
          <a:p>
            <a:pPr marL="0" indent="0" algn="ctr">
              <a:buNone/>
            </a:pPr>
            <a:r>
              <a:rPr lang="es-PE" sz="2800" dirty="0" smtClean="0"/>
              <a:t>El </a:t>
            </a:r>
            <a:r>
              <a:rPr lang="es-PE" dirty="0" smtClean="0"/>
              <a:t>CÓDIGO </a:t>
            </a:r>
            <a:r>
              <a:rPr lang="es-PE" sz="2800" dirty="0" smtClean="0"/>
              <a:t>debe ser el </a:t>
            </a:r>
            <a:r>
              <a:rPr lang="es-PE" dirty="0" smtClean="0"/>
              <a:t>MAS SIMPLE POSIBLE </a:t>
            </a:r>
            <a:r>
              <a:rPr lang="es-PE" sz="2800" dirty="0" smtClean="0"/>
              <a:t>que haga pasar la prueba. </a:t>
            </a:r>
          </a:p>
        </p:txBody>
      </p:sp>
    </p:spTree>
    <p:extLst>
      <p:ext uri="{BB962C8B-B14F-4D97-AF65-F5344CB8AC3E}">
        <p14:creationId xmlns:p14="http://schemas.microsoft.com/office/powerpoint/2010/main" val="1568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1"/>
                                        </p:tgtEl>
                                        <p:attrNameLst>
                                          <p:attrName>style.opacity</p:attrName>
                                        </p:attrNameLst>
                                      </p:cBhvr>
                                      <p:to>
                                        <p:strVal val="0.25"/>
                                      </p:to>
                                    </p:set>
                                    <p:animEffect filter="image" prLst="opacity: 0.25">
                                      <p:cBhvr rctx="IE">
                                        <p:cTn id="7" dur="indefinite"/>
                                        <p:tgtEl>
                                          <p:spTgt spid="4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24 Grupo"/>
          <p:cNvGrpSpPr/>
          <p:nvPr/>
        </p:nvGrpSpPr>
        <p:grpSpPr>
          <a:xfrm>
            <a:off x="2282734" y="1224000"/>
            <a:ext cx="5400352" cy="5086923"/>
            <a:chOff x="2123976" y="1042205"/>
            <a:chExt cx="5400352" cy="5086923"/>
          </a:xfrm>
        </p:grpSpPr>
        <p:grpSp>
          <p:nvGrpSpPr>
            <p:cNvPr id="26" name="25 Grupo"/>
            <p:cNvGrpSpPr/>
            <p:nvPr/>
          </p:nvGrpSpPr>
          <p:grpSpPr>
            <a:xfrm>
              <a:off x="3452520" y="1042205"/>
              <a:ext cx="2232000" cy="1548000"/>
              <a:chOff x="2497534" y="2625"/>
              <a:chExt cx="2373410" cy="1613653"/>
            </a:xfrm>
          </p:grpSpPr>
          <p:sp>
            <p:nvSpPr>
              <p:cNvPr id="74" name="73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5"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7" name="26 Grupo"/>
            <p:cNvGrpSpPr/>
            <p:nvPr/>
          </p:nvGrpSpPr>
          <p:grpSpPr>
            <a:xfrm>
              <a:off x="5388292" y="2297041"/>
              <a:ext cx="312409" cy="544608"/>
              <a:chOff x="4500532" y="1343543"/>
              <a:chExt cx="312409" cy="544608"/>
            </a:xfrm>
          </p:grpSpPr>
          <p:sp>
            <p:nvSpPr>
              <p:cNvPr id="61" name="60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3"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5292328" y="2564904"/>
              <a:ext cx="2232000" cy="1548000"/>
              <a:chOff x="4456141" y="1626703"/>
              <a:chExt cx="2373410" cy="1613653"/>
            </a:xfrm>
          </p:grpSpPr>
          <p:sp>
            <p:nvSpPr>
              <p:cNvPr id="59" name="58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0"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9" name="28 Grupo"/>
            <p:cNvGrpSpPr/>
            <p:nvPr/>
          </p:nvGrpSpPr>
          <p:grpSpPr>
            <a:xfrm>
              <a:off x="6049391" y="4247214"/>
              <a:ext cx="544608" cy="271608"/>
              <a:chOff x="5161631" y="3340885"/>
              <a:chExt cx="544608" cy="271608"/>
            </a:xfrm>
          </p:grpSpPr>
          <p:sp>
            <p:nvSpPr>
              <p:cNvPr id="56" name="55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0" name="29 Grupo"/>
            <p:cNvGrpSpPr/>
            <p:nvPr/>
          </p:nvGrpSpPr>
          <p:grpSpPr>
            <a:xfrm>
              <a:off x="4860032" y="4581128"/>
              <a:ext cx="2232000" cy="1548000"/>
              <a:chOff x="4035300" y="3728095"/>
              <a:chExt cx="2373410" cy="1613653"/>
            </a:xfrm>
          </p:grpSpPr>
          <p:sp>
            <p:nvSpPr>
              <p:cNvPr id="53" name="5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55"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31" name="30 Grupo"/>
            <p:cNvGrpSpPr/>
            <p:nvPr/>
          </p:nvGrpSpPr>
          <p:grpSpPr>
            <a:xfrm>
              <a:off x="4427984" y="5116640"/>
              <a:ext cx="306826" cy="544608"/>
              <a:chOff x="3601112" y="4262612"/>
              <a:chExt cx="306826" cy="544608"/>
            </a:xfrm>
          </p:grpSpPr>
          <p:sp>
            <p:nvSpPr>
              <p:cNvPr id="51" name="50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2" name="31 Grupo"/>
            <p:cNvGrpSpPr/>
            <p:nvPr/>
          </p:nvGrpSpPr>
          <p:grpSpPr>
            <a:xfrm>
              <a:off x="2123976" y="4581128"/>
              <a:ext cx="2232000" cy="1548000"/>
              <a:chOff x="1082972" y="3728082"/>
              <a:chExt cx="2373410" cy="1613653"/>
            </a:xfrm>
          </p:grpSpPr>
          <p:sp>
            <p:nvSpPr>
              <p:cNvPr id="48" name="47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49"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sp>
          <p:nvSpPr>
            <p:cNvPr id="47"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3068960"/>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todas las pruebas y observar que pasen.</a:t>
            </a:r>
          </a:p>
        </p:txBody>
      </p:sp>
      <p:sp>
        <p:nvSpPr>
          <p:cNvPr id="24" name="2 Título"/>
          <p:cNvSpPr txBox="1">
            <a:spLocks/>
          </p:cNvSpPr>
          <p:nvPr/>
        </p:nvSpPr>
        <p:spPr bwMode="auto">
          <a:xfrm>
            <a:off x="441711" y="188640"/>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9A46"/>
                </a:solidFill>
              </a:rPr>
              <a:t>Green (Hazlo Funcionar)</a:t>
            </a:r>
            <a:endParaRPr lang="es-PE" dirty="0">
              <a:solidFill>
                <a:srgbClr val="009A46"/>
              </a:solidFill>
            </a:endParaRPr>
          </a:p>
        </p:txBody>
      </p:sp>
    </p:spTree>
    <p:extLst>
      <p:ext uri="{BB962C8B-B14F-4D97-AF65-F5344CB8AC3E}">
        <p14:creationId xmlns:p14="http://schemas.microsoft.com/office/powerpoint/2010/main" val="381335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25"/>
                                        </p:tgtEl>
                                        <p:attrNameLst>
                                          <p:attrName>style.opacity</p:attrName>
                                        </p:attrNameLst>
                                      </p:cBhvr>
                                      <p:to>
                                        <p:strVal val="0.25"/>
                                      </p:to>
                                    </p:set>
                                    <p:animEffect filter="image" prLst="opacity: 0.25">
                                      <p:cBhvr rctx="IE">
                                        <p:cTn id="9"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29854</TotalTime>
  <Words>2374</Words>
  <Application>Microsoft Office PowerPoint</Application>
  <PresentationFormat>Presentación en pantalla (4:3)</PresentationFormat>
  <Paragraphs>389</Paragraphs>
  <Slides>44</Slides>
  <Notes>43</Notes>
  <HiddenSlides>3</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BlackTheme</vt:lpstr>
      <vt:lpstr>Test Driven Development</vt:lpstr>
      <vt:lpstr>¿Qué es Test Driven Development?</vt:lpstr>
      <vt:lpstr>Test Driven Development</vt:lpstr>
      <vt:lpstr>Ejercicio: Tennis</vt:lpstr>
      <vt:lpstr>Ejercicio: Tennis</vt:lpstr>
      <vt:lpstr>Escribe un Ejemplo</vt:lpstr>
      <vt:lpstr>RED (Hazlo Fallar)</vt:lpstr>
      <vt:lpstr>Codificar</vt:lpstr>
      <vt:lpstr>Presentación de PowerPoint</vt:lpstr>
      <vt:lpstr>Refactor (Mejóralo)</vt:lpstr>
      <vt:lpstr>Presentación de PowerPoint</vt:lpstr>
      <vt:lpstr>Presentación de PowerPoint</vt:lpstr>
      <vt:lpstr>¿Porqué ayuda al diseño?</vt:lpstr>
      <vt:lpstr>¿Cuáles son los beneficios de escribir la prueba antes del código?</vt:lpstr>
      <vt:lpstr>IBM y Microsoft – Case of Study 1</vt:lpstr>
      <vt:lpstr>Case Study 2</vt:lpstr>
      <vt:lpstr>Ejercicio: Mars Rover</vt:lpstr>
      <vt:lpstr>Katas La única manera de aprender TDD</vt:lpstr>
      <vt:lpstr>Ejercicio: Mars Rover</vt:lpstr>
      <vt:lpstr>Modalidad: Multi Randori</vt:lpstr>
      <vt:lpstr>Code Katas</vt:lpstr>
      <vt:lpstr>Test Driven GUIs</vt:lpstr>
      <vt:lpstr>Presentation Design Patterns</vt:lpstr>
      <vt:lpstr>Presentation Design Patterns</vt:lpstr>
      <vt:lpstr>Conclusiones</vt:lpstr>
      <vt:lpstr>Acceptance  Test Driven Development (ATDD) VS Behaviour Driven Development (BDD)</vt:lpstr>
      <vt:lpstr>Criterios de Aceptación</vt:lpstr>
      <vt:lpstr>Escenarios</vt:lpstr>
      <vt:lpstr>Presentación de PowerPoint</vt:lpstr>
      <vt:lpstr>Test Driven Development</vt:lpstr>
      <vt:lpstr>Acceptance Test Driven Development (ATDD)</vt:lpstr>
      <vt:lpstr>Ejercicio: Ahorcado</vt:lpstr>
      <vt:lpstr>Ejercicio: Memory Game</vt:lpstr>
      <vt:lpstr>Outside-In vs Inside-Out</vt:lpstr>
      <vt:lpstr>Outside-In</vt:lpstr>
      <vt:lpstr>Outside-In</vt:lpstr>
      <vt:lpstr>Inside-Out</vt:lpstr>
      <vt:lpstr>Inside-Out</vt:lpstr>
      <vt:lpstr>Beneficios Double Loop TDD</vt:lpstr>
      <vt:lpstr>Esto no es ATDD,  es solo Cucumber (Specflow)</vt:lpstr>
      <vt:lpstr>Esto no es ATDD,  es solo Cucumber (Specflow)</vt:lpstr>
      <vt:lpstr>Behaviour Driven Development (BDD)</vt:lpstr>
      <vt:lpstr>El paso olvidado: Discuss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RxmnT</cp:lastModifiedBy>
  <cp:revision>833</cp:revision>
  <dcterms:created xsi:type="dcterms:W3CDTF">2010-05-16T05:09:58Z</dcterms:created>
  <dcterms:modified xsi:type="dcterms:W3CDTF">2013-11-27T12:11:43Z</dcterms:modified>
</cp:coreProperties>
</file>