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6" name="Shape 24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olo Testo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12" name="Corpo livello uno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rpo livello uno…"/>
          <p:cNvSpPr txBox="1"/>
          <p:nvPr>
            <p:ph type="body" idx="1" hasCustomPrompt="1"/>
          </p:nvPr>
        </p:nvSpPr>
        <p:spPr>
          <a:xfrm>
            <a:off x="614792" y="1463039"/>
            <a:ext cx="10968913" cy="4931785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ea typeface="Arial"/>
                <a:cs typeface="Arial"/>
                <a:sym typeface="Arial"/>
              </a:defRPr>
            </a:lvl1pPr>
            <a:lvl2pPr marL="582930" indent="-240030">
              <a:defRPr>
                <a:latin typeface="Arial"/>
                <a:ea typeface="Arial"/>
                <a:cs typeface="Arial"/>
                <a:sym typeface="Arial"/>
              </a:defRPr>
            </a:lvl2pPr>
            <a:lvl3pPr marL="952500" indent="-266700">
              <a:defRPr>
                <a:latin typeface="Arial"/>
                <a:ea typeface="Arial"/>
                <a:cs typeface="Arial"/>
                <a:sym typeface="Arial"/>
              </a:defRPr>
            </a:lvl3pPr>
            <a:lvl4pPr marL="1295400" indent="-266700">
              <a:defRPr>
                <a:latin typeface="Arial"/>
                <a:ea typeface="Arial"/>
                <a:cs typeface="Arial"/>
                <a:sym typeface="Arial"/>
              </a:defRPr>
            </a:lvl4pPr>
            <a:lvl5pPr marL="1638300" indent="-266700">
              <a:defRPr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Edit Master text styles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grpSp>
        <p:nvGrpSpPr>
          <p:cNvPr id="128" name="Group 159"/>
          <p:cNvGrpSpPr/>
          <p:nvPr/>
        </p:nvGrpSpPr>
        <p:grpSpPr>
          <a:xfrm>
            <a:off x="614793" y="6875150"/>
            <a:ext cx="10968918" cy="122116"/>
            <a:chOff x="0" y="0"/>
            <a:chExt cx="10968917" cy="122115"/>
          </a:xfrm>
        </p:grpSpPr>
        <p:sp>
          <p:nvSpPr>
            <p:cNvPr id="93" name="Straight Connector 160"/>
            <p:cNvSpPr/>
            <p:nvPr/>
          </p:nvSpPr>
          <p:spPr>
            <a:xfrm flipH="1">
              <a:off x="0" y="0"/>
              <a:ext cx="1" cy="122116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94" name="Straight Connector 161"/>
            <p:cNvSpPr/>
            <p:nvPr/>
          </p:nvSpPr>
          <p:spPr>
            <a:xfrm>
              <a:off x="10968917" y="0"/>
              <a:ext cx="1" cy="122116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97" name="Group 162"/>
            <p:cNvGrpSpPr/>
            <p:nvPr/>
          </p:nvGrpSpPr>
          <p:grpSpPr>
            <a:xfrm>
              <a:off x="10037902" y="0"/>
              <a:ext cx="203201" cy="122116"/>
              <a:chOff x="0" y="0"/>
              <a:chExt cx="203199" cy="122115"/>
            </a:xfrm>
          </p:grpSpPr>
          <p:sp>
            <p:nvSpPr>
              <p:cNvPr id="95" name="Straight Connector 193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6" name="Straight Connector 194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0" name="Group 163"/>
            <p:cNvGrpSpPr/>
            <p:nvPr/>
          </p:nvGrpSpPr>
          <p:grpSpPr>
            <a:xfrm>
              <a:off x="9106892" y="0"/>
              <a:ext cx="203201" cy="122116"/>
              <a:chOff x="0" y="0"/>
              <a:chExt cx="203199" cy="122115"/>
            </a:xfrm>
          </p:grpSpPr>
          <p:sp>
            <p:nvSpPr>
              <p:cNvPr id="98" name="Straight Connector 191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9" name="Straight Connector 192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3" name="Group 164"/>
            <p:cNvGrpSpPr/>
            <p:nvPr/>
          </p:nvGrpSpPr>
          <p:grpSpPr>
            <a:xfrm>
              <a:off x="8175883" y="0"/>
              <a:ext cx="203201" cy="122116"/>
              <a:chOff x="0" y="0"/>
              <a:chExt cx="203199" cy="122115"/>
            </a:xfrm>
          </p:grpSpPr>
          <p:sp>
            <p:nvSpPr>
              <p:cNvPr id="101" name="Straight Connector 189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2" name="Straight Connector 190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6" name="Group 165"/>
            <p:cNvGrpSpPr/>
            <p:nvPr/>
          </p:nvGrpSpPr>
          <p:grpSpPr>
            <a:xfrm>
              <a:off x="7244874" y="0"/>
              <a:ext cx="203201" cy="122116"/>
              <a:chOff x="0" y="0"/>
              <a:chExt cx="203199" cy="122115"/>
            </a:xfrm>
          </p:grpSpPr>
          <p:sp>
            <p:nvSpPr>
              <p:cNvPr id="104" name="Straight Connector 187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5" name="Straight Connector 188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09" name="Group 166"/>
            <p:cNvGrpSpPr/>
            <p:nvPr/>
          </p:nvGrpSpPr>
          <p:grpSpPr>
            <a:xfrm>
              <a:off x="6313865" y="0"/>
              <a:ext cx="203201" cy="122116"/>
              <a:chOff x="0" y="0"/>
              <a:chExt cx="203199" cy="122115"/>
            </a:xfrm>
          </p:grpSpPr>
          <p:sp>
            <p:nvSpPr>
              <p:cNvPr id="107" name="Straight Connector 185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08" name="Straight Connector 186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2" name="Group 167"/>
            <p:cNvGrpSpPr/>
            <p:nvPr/>
          </p:nvGrpSpPr>
          <p:grpSpPr>
            <a:xfrm>
              <a:off x="5382855" y="0"/>
              <a:ext cx="203201" cy="122116"/>
              <a:chOff x="0" y="0"/>
              <a:chExt cx="203199" cy="122115"/>
            </a:xfrm>
          </p:grpSpPr>
          <p:sp>
            <p:nvSpPr>
              <p:cNvPr id="110" name="Straight Connector 183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1" name="Straight Connector 184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5" name="Group 168"/>
            <p:cNvGrpSpPr/>
            <p:nvPr/>
          </p:nvGrpSpPr>
          <p:grpSpPr>
            <a:xfrm>
              <a:off x="4451845" y="0"/>
              <a:ext cx="203201" cy="122116"/>
              <a:chOff x="0" y="0"/>
              <a:chExt cx="203199" cy="122115"/>
            </a:xfrm>
          </p:grpSpPr>
          <p:sp>
            <p:nvSpPr>
              <p:cNvPr id="113" name="Straight Connector 181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4" name="Straight Connector 182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18" name="Group 169"/>
            <p:cNvGrpSpPr/>
            <p:nvPr/>
          </p:nvGrpSpPr>
          <p:grpSpPr>
            <a:xfrm>
              <a:off x="3520837" y="0"/>
              <a:ext cx="203201" cy="122116"/>
              <a:chOff x="0" y="0"/>
              <a:chExt cx="203199" cy="122115"/>
            </a:xfrm>
          </p:grpSpPr>
          <p:sp>
            <p:nvSpPr>
              <p:cNvPr id="116" name="Straight Connector 179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7" name="Straight Connector 180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1" name="Group 170"/>
            <p:cNvGrpSpPr/>
            <p:nvPr/>
          </p:nvGrpSpPr>
          <p:grpSpPr>
            <a:xfrm>
              <a:off x="2589828" y="0"/>
              <a:ext cx="203201" cy="122116"/>
              <a:chOff x="0" y="0"/>
              <a:chExt cx="203199" cy="122115"/>
            </a:xfrm>
          </p:grpSpPr>
          <p:sp>
            <p:nvSpPr>
              <p:cNvPr id="119" name="Straight Connector 177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0" name="Straight Connector 178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4" name="Group 171"/>
            <p:cNvGrpSpPr/>
            <p:nvPr/>
          </p:nvGrpSpPr>
          <p:grpSpPr>
            <a:xfrm>
              <a:off x="1658818" y="0"/>
              <a:ext cx="203201" cy="122116"/>
              <a:chOff x="0" y="0"/>
              <a:chExt cx="203199" cy="122115"/>
            </a:xfrm>
          </p:grpSpPr>
          <p:sp>
            <p:nvSpPr>
              <p:cNvPr id="122" name="Straight Connector 175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3" name="Straight Connector 176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27" name="Group 172"/>
            <p:cNvGrpSpPr/>
            <p:nvPr/>
          </p:nvGrpSpPr>
          <p:grpSpPr>
            <a:xfrm>
              <a:off x="727808" y="0"/>
              <a:ext cx="203201" cy="122116"/>
              <a:chOff x="0" y="0"/>
              <a:chExt cx="203199" cy="122115"/>
            </a:xfrm>
          </p:grpSpPr>
          <p:sp>
            <p:nvSpPr>
              <p:cNvPr id="125" name="Straight Connector 173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26" name="Straight Connector 174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164" name="Group 195"/>
          <p:cNvGrpSpPr/>
          <p:nvPr/>
        </p:nvGrpSpPr>
        <p:grpSpPr>
          <a:xfrm>
            <a:off x="-196646" y="415601"/>
            <a:ext cx="162821" cy="5945207"/>
            <a:chOff x="0" y="0"/>
            <a:chExt cx="162820" cy="5945206"/>
          </a:xfrm>
        </p:grpSpPr>
        <p:sp>
          <p:nvSpPr>
            <p:cNvPr id="129" name="Straight Connector 196"/>
            <p:cNvSpPr/>
            <p:nvPr/>
          </p:nvSpPr>
          <p:spPr>
            <a:xfrm flipH="1" flipV="1">
              <a:off x="0" y="0"/>
              <a:ext cx="16282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32" name="Group 197"/>
            <p:cNvGrpSpPr/>
            <p:nvPr/>
          </p:nvGrpSpPr>
          <p:grpSpPr>
            <a:xfrm>
              <a:off x="0" y="5431309"/>
              <a:ext cx="162821" cy="152401"/>
              <a:chOff x="0" y="0"/>
              <a:chExt cx="162820" cy="152399"/>
            </a:xfrm>
          </p:grpSpPr>
          <p:sp>
            <p:nvSpPr>
              <p:cNvPr id="130" name="Straight Connector 229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1" name="Straight Connector 230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5" name="Group 198"/>
            <p:cNvGrpSpPr/>
            <p:nvPr/>
          </p:nvGrpSpPr>
          <p:grpSpPr>
            <a:xfrm>
              <a:off x="0" y="4923700"/>
              <a:ext cx="162821" cy="152401"/>
              <a:chOff x="0" y="0"/>
              <a:chExt cx="162820" cy="152399"/>
            </a:xfrm>
          </p:grpSpPr>
          <p:sp>
            <p:nvSpPr>
              <p:cNvPr id="133" name="Straight Connector 227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4" name="Straight Connector 228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38" name="Group 199"/>
            <p:cNvGrpSpPr/>
            <p:nvPr/>
          </p:nvGrpSpPr>
          <p:grpSpPr>
            <a:xfrm>
              <a:off x="0" y="4416090"/>
              <a:ext cx="162821" cy="152401"/>
              <a:chOff x="0" y="0"/>
              <a:chExt cx="162820" cy="152399"/>
            </a:xfrm>
          </p:grpSpPr>
          <p:sp>
            <p:nvSpPr>
              <p:cNvPr id="136" name="Straight Connector 225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37" name="Straight Connector 226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1" name="Group 200"/>
            <p:cNvGrpSpPr/>
            <p:nvPr/>
          </p:nvGrpSpPr>
          <p:grpSpPr>
            <a:xfrm>
              <a:off x="0" y="3908480"/>
              <a:ext cx="162821" cy="152401"/>
              <a:chOff x="0" y="0"/>
              <a:chExt cx="162820" cy="152399"/>
            </a:xfrm>
          </p:grpSpPr>
          <p:sp>
            <p:nvSpPr>
              <p:cNvPr id="139" name="Straight Connector 223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0" name="Straight Connector 224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4" name="Group 201"/>
            <p:cNvGrpSpPr/>
            <p:nvPr/>
          </p:nvGrpSpPr>
          <p:grpSpPr>
            <a:xfrm>
              <a:off x="0" y="3400869"/>
              <a:ext cx="162821" cy="152401"/>
              <a:chOff x="0" y="0"/>
              <a:chExt cx="162820" cy="152399"/>
            </a:xfrm>
          </p:grpSpPr>
          <p:sp>
            <p:nvSpPr>
              <p:cNvPr id="142" name="Straight Connector 221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3" name="Straight Connector 222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47" name="Group 202"/>
            <p:cNvGrpSpPr/>
            <p:nvPr/>
          </p:nvGrpSpPr>
          <p:grpSpPr>
            <a:xfrm>
              <a:off x="0" y="2893260"/>
              <a:ext cx="162821" cy="152401"/>
              <a:chOff x="0" y="0"/>
              <a:chExt cx="162820" cy="152399"/>
            </a:xfrm>
          </p:grpSpPr>
          <p:sp>
            <p:nvSpPr>
              <p:cNvPr id="145" name="Straight Connector 219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6" name="Straight Connector 220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0" name="Group 203"/>
            <p:cNvGrpSpPr/>
            <p:nvPr/>
          </p:nvGrpSpPr>
          <p:grpSpPr>
            <a:xfrm>
              <a:off x="0" y="2385650"/>
              <a:ext cx="162821" cy="152401"/>
              <a:chOff x="0" y="0"/>
              <a:chExt cx="162820" cy="152399"/>
            </a:xfrm>
          </p:grpSpPr>
          <p:sp>
            <p:nvSpPr>
              <p:cNvPr id="148" name="Straight Connector 217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9" name="Straight Connector 218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3" name="Group 204"/>
            <p:cNvGrpSpPr/>
            <p:nvPr/>
          </p:nvGrpSpPr>
          <p:grpSpPr>
            <a:xfrm>
              <a:off x="0" y="1878040"/>
              <a:ext cx="162821" cy="152401"/>
              <a:chOff x="0" y="0"/>
              <a:chExt cx="162820" cy="152399"/>
            </a:xfrm>
          </p:grpSpPr>
          <p:sp>
            <p:nvSpPr>
              <p:cNvPr id="151" name="Straight Connector 215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2" name="Straight Connector 216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6" name="Group 205"/>
            <p:cNvGrpSpPr/>
            <p:nvPr/>
          </p:nvGrpSpPr>
          <p:grpSpPr>
            <a:xfrm>
              <a:off x="0" y="1370430"/>
              <a:ext cx="162821" cy="152401"/>
              <a:chOff x="0" y="0"/>
              <a:chExt cx="162820" cy="152399"/>
            </a:xfrm>
          </p:grpSpPr>
          <p:sp>
            <p:nvSpPr>
              <p:cNvPr id="154" name="Straight Connector 213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5" name="Straight Connector 214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59" name="Group 206"/>
            <p:cNvGrpSpPr/>
            <p:nvPr/>
          </p:nvGrpSpPr>
          <p:grpSpPr>
            <a:xfrm>
              <a:off x="0" y="862820"/>
              <a:ext cx="162821" cy="152401"/>
              <a:chOff x="0" y="0"/>
              <a:chExt cx="162820" cy="152399"/>
            </a:xfrm>
          </p:grpSpPr>
          <p:sp>
            <p:nvSpPr>
              <p:cNvPr id="157" name="Straight Connector 211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8" name="Straight Connector 212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62" name="Group 207"/>
            <p:cNvGrpSpPr/>
            <p:nvPr/>
          </p:nvGrpSpPr>
          <p:grpSpPr>
            <a:xfrm>
              <a:off x="0" y="355210"/>
              <a:ext cx="162821" cy="152401"/>
              <a:chOff x="0" y="0"/>
              <a:chExt cx="162820" cy="152399"/>
            </a:xfrm>
          </p:grpSpPr>
          <p:sp>
            <p:nvSpPr>
              <p:cNvPr id="160" name="Straight Connector 209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1" name="Straight Connector 210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163" name="Straight Connector 208"/>
            <p:cNvSpPr/>
            <p:nvPr/>
          </p:nvSpPr>
          <p:spPr>
            <a:xfrm flipH="1">
              <a:off x="0" y="5945206"/>
              <a:ext cx="16282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200" name="Group 231"/>
          <p:cNvGrpSpPr/>
          <p:nvPr/>
        </p:nvGrpSpPr>
        <p:grpSpPr>
          <a:xfrm>
            <a:off x="614793" y="-139263"/>
            <a:ext cx="10968918" cy="122116"/>
            <a:chOff x="0" y="0"/>
            <a:chExt cx="10968917" cy="122115"/>
          </a:xfrm>
        </p:grpSpPr>
        <p:sp>
          <p:nvSpPr>
            <p:cNvPr id="165" name="Straight Connector 232"/>
            <p:cNvSpPr/>
            <p:nvPr/>
          </p:nvSpPr>
          <p:spPr>
            <a:xfrm flipH="1">
              <a:off x="0" y="0"/>
              <a:ext cx="1" cy="122116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166" name="Straight Connector 233"/>
            <p:cNvSpPr/>
            <p:nvPr/>
          </p:nvSpPr>
          <p:spPr>
            <a:xfrm>
              <a:off x="10968917" y="0"/>
              <a:ext cx="1" cy="122116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69" name="Group 234"/>
            <p:cNvGrpSpPr/>
            <p:nvPr/>
          </p:nvGrpSpPr>
          <p:grpSpPr>
            <a:xfrm>
              <a:off x="10037902" y="0"/>
              <a:ext cx="203201" cy="122116"/>
              <a:chOff x="0" y="0"/>
              <a:chExt cx="203199" cy="122115"/>
            </a:xfrm>
          </p:grpSpPr>
          <p:sp>
            <p:nvSpPr>
              <p:cNvPr id="167" name="Straight Connector 265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8" name="Straight Connector 266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2" name="Group 235"/>
            <p:cNvGrpSpPr/>
            <p:nvPr/>
          </p:nvGrpSpPr>
          <p:grpSpPr>
            <a:xfrm>
              <a:off x="9106892" y="0"/>
              <a:ext cx="203201" cy="122116"/>
              <a:chOff x="0" y="0"/>
              <a:chExt cx="203199" cy="122115"/>
            </a:xfrm>
          </p:grpSpPr>
          <p:sp>
            <p:nvSpPr>
              <p:cNvPr id="170" name="Straight Connector 263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1" name="Straight Connector 264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5" name="Group 236"/>
            <p:cNvGrpSpPr/>
            <p:nvPr/>
          </p:nvGrpSpPr>
          <p:grpSpPr>
            <a:xfrm>
              <a:off x="8175883" y="0"/>
              <a:ext cx="203201" cy="122116"/>
              <a:chOff x="0" y="0"/>
              <a:chExt cx="203199" cy="122115"/>
            </a:xfrm>
          </p:grpSpPr>
          <p:sp>
            <p:nvSpPr>
              <p:cNvPr id="173" name="Straight Connector 261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4" name="Straight Connector 262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78" name="Group 237"/>
            <p:cNvGrpSpPr/>
            <p:nvPr/>
          </p:nvGrpSpPr>
          <p:grpSpPr>
            <a:xfrm>
              <a:off x="7244874" y="0"/>
              <a:ext cx="203201" cy="122116"/>
              <a:chOff x="0" y="0"/>
              <a:chExt cx="203199" cy="122115"/>
            </a:xfrm>
          </p:grpSpPr>
          <p:sp>
            <p:nvSpPr>
              <p:cNvPr id="176" name="Straight Connector 259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77" name="Straight Connector 260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1" name="Group 238"/>
            <p:cNvGrpSpPr/>
            <p:nvPr/>
          </p:nvGrpSpPr>
          <p:grpSpPr>
            <a:xfrm>
              <a:off x="6313865" y="0"/>
              <a:ext cx="203201" cy="122116"/>
              <a:chOff x="0" y="0"/>
              <a:chExt cx="203199" cy="122115"/>
            </a:xfrm>
          </p:grpSpPr>
          <p:sp>
            <p:nvSpPr>
              <p:cNvPr id="179" name="Straight Connector 257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0" name="Straight Connector 258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4" name="Group 239"/>
            <p:cNvGrpSpPr/>
            <p:nvPr/>
          </p:nvGrpSpPr>
          <p:grpSpPr>
            <a:xfrm>
              <a:off x="5382855" y="0"/>
              <a:ext cx="203201" cy="122116"/>
              <a:chOff x="0" y="0"/>
              <a:chExt cx="203199" cy="122115"/>
            </a:xfrm>
          </p:grpSpPr>
          <p:sp>
            <p:nvSpPr>
              <p:cNvPr id="182" name="Straight Connector 255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3" name="Straight Connector 256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87" name="Group 240"/>
            <p:cNvGrpSpPr/>
            <p:nvPr/>
          </p:nvGrpSpPr>
          <p:grpSpPr>
            <a:xfrm>
              <a:off x="4451845" y="0"/>
              <a:ext cx="203201" cy="122116"/>
              <a:chOff x="0" y="0"/>
              <a:chExt cx="203199" cy="122115"/>
            </a:xfrm>
          </p:grpSpPr>
          <p:sp>
            <p:nvSpPr>
              <p:cNvPr id="185" name="Straight Connector 253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6" name="Straight Connector 254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0" name="Group 241"/>
            <p:cNvGrpSpPr/>
            <p:nvPr/>
          </p:nvGrpSpPr>
          <p:grpSpPr>
            <a:xfrm>
              <a:off x="3520837" y="0"/>
              <a:ext cx="203201" cy="122116"/>
              <a:chOff x="0" y="0"/>
              <a:chExt cx="203199" cy="122115"/>
            </a:xfrm>
          </p:grpSpPr>
          <p:sp>
            <p:nvSpPr>
              <p:cNvPr id="188" name="Straight Connector 251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89" name="Straight Connector 252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3" name="Group 242"/>
            <p:cNvGrpSpPr/>
            <p:nvPr/>
          </p:nvGrpSpPr>
          <p:grpSpPr>
            <a:xfrm>
              <a:off x="2589828" y="0"/>
              <a:ext cx="203201" cy="122116"/>
              <a:chOff x="0" y="0"/>
              <a:chExt cx="203199" cy="122115"/>
            </a:xfrm>
          </p:grpSpPr>
          <p:sp>
            <p:nvSpPr>
              <p:cNvPr id="191" name="Straight Connector 249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2" name="Straight Connector 250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6" name="Group 243"/>
            <p:cNvGrpSpPr/>
            <p:nvPr/>
          </p:nvGrpSpPr>
          <p:grpSpPr>
            <a:xfrm>
              <a:off x="1658818" y="0"/>
              <a:ext cx="203201" cy="122116"/>
              <a:chOff x="0" y="0"/>
              <a:chExt cx="203199" cy="122115"/>
            </a:xfrm>
          </p:grpSpPr>
          <p:sp>
            <p:nvSpPr>
              <p:cNvPr id="194" name="Straight Connector 247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5" name="Straight Connector 248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9" name="Group 244"/>
            <p:cNvGrpSpPr/>
            <p:nvPr/>
          </p:nvGrpSpPr>
          <p:grpSpPr>
            <a:xfrm>
              <a:off x="727808" y="0"/>
              <a:ext cx="203201" cy="122116"/>
              <a:chOff x="0" y="0"/>
              <a:chExt cx="203199" cy="122115"/>
            </a:xfrm>
          </p:grpSpPr>
          <p:sp>
            <p:nvSpPr>
              <p:cNvPr id="197" name="Straight Connector 245"/>
              <p:cNvSpPr/>
              <p:nvPr/>
            </p:nvSpPr>
            <p:spPr>
              <a:xfrm flipH="1">
                <a:off x="203199" y="0"/>
                <a:ext cx="1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98" name="Straight Connector 246"/>
              <p:cNvSpPr/>
              <p:nvPr/>
            </p:nvSpPr>
            <p:spPr>
              <a:xfrm flipH="1">
                <a:off x="-1" y="0"/>
                <a:ext cx="2" cy="122116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</p:grpSp>
      <p:grpSp>
        <p:nvGrpSpPr>
          <p:cNvPr id="236" name="Group 267"/>
          <p:cNvGrpSpPr/>
          <p:nvPr/>
        </p:nvGrpSpPr>
        <p:grpSpPr>
          <a:xfrm>
            <a:off x="12233594" y="415601"/>
            <a:ext cx="162821" cy="5945207"/>
            <a:chOff x="0" y="0"/>
            <a:chExt cx="162820" cy="5945206"/>
          </a:xfrm>
        </p:grpSpPr>
        <p:sp>
          <p:nvSpPr>
            <p:cNvPr id="201" name="Straight Connector 268"/>
            <p:cNvSpPr/>
            <p:nvPr/>
          </p:nvSpPr>
          <p:spPr>
            <a:xfrm flipH="1" flipV="1">
              <a:off x="0" y="0"/>
              <a:ext cx="16282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04" name="Group 269"/>
            <p:cNvGrpSpPr/>
            <p:nvPr/>
          </p:nvGrpSpPr>
          <p:grpSpPr>
            <a:xfrm>
              <a:off x="0" y="5431309"/>
              <a:ext cx="162821" cy="152401"/>
              <a:chOff x="0" y="0"/>
              <a:chExt cx="162820" cy="152399"/>
            </a:xfrm>
          </p:grpSpPr>
          <p:sp>
            <p:nvSpPr>
              <p:cNvPr id="202" name="Straight Connector 301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3" name="Straight Connector 302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7" name="Group 270"/>
            <p:cNvGrpSpPr/>
            <p:nvPr/>
          </p:nvGrpSpPr>
          <p:grpSpPr>
            <a:xfrm>
              <a:off x="0" y="4923700"/>
              <a:ext cx="162821" cy="152401"/>
              <a:chOff x="0" y="0"/>
              <a:chExt cx="162820" cy="152399"/>
            </a:xfrm>
          </p:grpSpPr>
          <p:sp>
            <p:nvSpPr>
              <p:cNvPr id="205" name="Straight Connector 299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6" name="Straight Connector 300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0" name="Group 271"/>
            <p:cNvGrpSpPr/>
            <p:nvPr/>
          </p:nvGrpSpPr>
          <p:grpSpPr>
            <a:xfrm>
              <a:off x="0" y="4416090"/>
              <a:ext cx="162821" cy="152401"/>
              <a:chOff x="0" y="0"/>
              <a:chExt cx="162820" cy="152399"/>
            </a:xfrm>
          </p:grpSpPr>
          <p:sp>
            <p:nvSpPr>
              <p:cNvPr id="208" name="Straight Connector 297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9" name="Straight Connector 298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3" name="Group 272"/>
            <p:cNvGrpSpPr/>
            <p:nvPr/>
          </p:nvGrpSpPr>
          <p:grpSpPr>
            <a:xfrm>
              <a:off x="0" y="3908480"/>
              <a:ext cx="162821" cy="152401"/>
              <a:chOff x="0" y="0"/>
              <a:chExt cx="162820" cy="152399"/>
            </a:xfrm>
          </p:grpSpPr>
          <p:sp>
            <p:nvSpPr>
              <p:cNvPr id="211" name="Straight Connector 295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2" name="Straight Connector 296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6" name="Group 273"/>
            <p:cNvGrpSpPr/>
            <p:nvPr/>
          </p:nvGrpSpPr>
          <p:grpSpPr>
            <a:xfrm>
              <a:off x="0" y="3400869"/>
              <a:ext cx="162821" cy="152401"/>
              <a:chOff x="0" y="0"/>
              <a:chExt cx="162820" cy="152399"/>
            </a:xfrm>
          </p:grpSpPr>
          <p:sp>
            <p:nvSpPr>
              <p:cNvPr id="214" name="Straight Connector 293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5" name="Straight Connector 294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19" name="Group 274"/>
            <p:cNvGrpSpPr/>
            <p:nvPr/>
          </p:nvGrpSpPr>
          <p:grpSpPr>
            <a:xfrm>
              <a:off x="0" y="2893260"/>
              <a:ext cx="162821" cy="152401"/>
              <a:chOff x="0" y="0"/>
              <a:chExt cx="162820" cy="152399"/>
            </a:xfrm>
          </p:grpSpPr>
          <p:sp>
            <p:nvSpPr>
              <p:cNvPr id="217" name="Straight Connector 291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18" name="Straight Connector 292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2" name="Group 275"/>
            <p:cNvGrpSpPr/>
            <p:nvPr/>
          </p:nvGrpSpPr>
          <p:grpSpPr>
            <a:xfrm>
              <a:off x="0" y="2385650"/>
              <a:ext cx="162821" cy="152401"/>
              <a:chOff x="0" y="0"/>
              <a:chExt cx="162820" cy="152399"/>
            </a:xfrm>
          </p:grpSpPr>
          <p:sp>
            <p:nvSpPr>
              <p:cNvPr id="220" name="Straight Connector 289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1" name="Straight Connector 290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5" name="Group 276"/>
            <p:cNvGrpSpPr/>
            <p:nvPr/>
          </p:nvGrpSpPr>
          <p:grpSpPr>
            <a:xfrm>
              <a:off x="0" y="1878040"/>
              <a:ext cx="162821" cy="152401"/>
              <a:chOff x="0" y="0"/>
              <a:chExt cx="162820" cy="152399"/>
            </a:xfrm>
          </p:grpSpPr>
          <p:sp>
            <p:nvSpPr>
              <p:cNvPr id="223" name="Straight Connector 287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4" name="Straight Connector 288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28" name="Group 277"/>
            <p:cNvGrpSpPr/>
            <p:nvPr/>
          </p:nvGrpSpPr>
          <p:grpSpPr>
            <a:xfrm>
              <a:off x="0" y="1370430"/>
              <a:ext cx="162821" cy="152401"/>
              <a:chOff x="0" y="0"/>
              <a:chExt cx="162820" cy="152399"/>
            </a:xfrm>
          </p:grpSpPr>
          <p:sp>
            <p:nvSpPr>
              <p:cNvPr id="226" name="Straight Connector 285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" name="Straight Connector 286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1" name="Group 278"/>
            <p:cNvGrpSpPr/>
            <p:nvPr/>
          </p:nvGrpSpPr>
          <p:grpSpPr>
            <a:xfrm>
              <a:off x="0" y="862820"/>
              <a:ext cx="162821" cy="152401"/>
              <a:chOff x="0" y="0"/>
              <a:chExt cx="162820" cy="152399"/>
            </a:xfrm>
          </p:grpSpPr>
          <p:sp>
            <p:nvSpPr>
              <p:cNvPr id="229" name="Straight Connector 283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0" name="Straight Connector 284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34" name="Group 279"/>
            <p:cNvGrpSpPr/>
            <p:nvPr/>
          </p:nvGrpSpPr>
          <p:grpSpPr>
            <a:xfrm>
              <a:off x="0" y="355210"/>
              <a:ext cx="162821" cy="152401"/>
              <a:chOff x="0" y="0"/>
              <a:chExt cx="162820" cy="152399"/>
            </a:xfrm>
          </p:grpSpPr>
          <p:sp>
            <p:nvSpPr>
              <p:cNvPr id="232" name="Straight Connector 281"/>
              <p:cNvSpPr/>
              <p:nvPr/>
            </p:nvSpPr>
            <p:spPr>
              <a:xfrm flipH="1" flipV="1">
                <a:off x="0" y="152399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33" name="Straight Connector 282"/>
              <p:cNvSpPr/>
              <p:nvPr/>
            </p:nvSpPr>
            <p:spPr>
              <a:xfrm flipH="1" flipV="1">
                <a:off x="0" y="0"/>
                <a:ext cx="162821" cy="1"/>
              </a:xfrm>
              <a:prstGeom prst="line">
                <a:avLst/>
              </a:prstGeom>
              <a:noFill/>
              <a:ln w="3175" cap="flat">
                <a:solidFill>
                  <a:schemeClr val="accent1"/>
                </a:solidFill>
                <a:prstDash val="sysDot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235" name="Straight Connector 280"/>
            <p:cNvSpPr/>
            <p:nvPr/>
          </p:nvSpPr>
          <p:spPr>
            <a:xfrm flipH="1">
              <a:off x="0" y="5945206"/>
              <a:ext cx="162821" cy="1"/>
            </a:xfrm>
            <a:prstGeom prst="line">
              <a:avLst/>
            </a:prstGeom>
            <a:noFill/>
            <a:ln w="3175" cap="flat">
              <a:solidFill>
                <a:schemeClr val="accent1"/>
              </a:solidFill>
              <a:prstDash val="sysDot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</p:grpSp>
      <p:pic>
        <p:nvPicPr>
          <p:cNvPr id="237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8199" y="6150804"/>
            <a:ext cx="1620001" cy="635626"/>
          </a:xfrm>
          <a:prstGeom prst="rect">
            <a:avLst/>
          </a:prstGeom>
          <a:ln w="12700">
            <a:miter lim="400000"/>
          </a:ln>
        </p:spPr>
      </p:pic>
      <p:sp>
        <p:nvSpPr>
          <p:cNvPr id="2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39" name="Numero diapositiva"/>
          <p:cNvSpPr txBox="1"/>
          <p:nvPr>
            <p:ph type="sldNum" sz="quarter" idx="2"/>
          </p:nvPr>
        </p:nvSpPr>
        <p:spPr>
          <a:xfrm>
            <a:off x="11740387" y="6419277"/>
            <a:ext cx="259530" cy="239271"/>
          </a:xfrm>
          <a:prstGeom prst="rect">
            <a:avLst/>
          </a:prstGeom>
        </p:spPr>
        <p:txBody>
          <a:bodyPr/>
          <a:lstStyle>
            <a:lvl1pPr>
              <a:defRPr sz="1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21" name="Corpo livello un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olo Testo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Titolo Testo</a:t>
            </a:r>
          </a:p>
        </p:txBody>
      </p:sp>
      <p:sp>
        <p:nvSpPr>
          <p:cNvPr id="30" name="Corpo livello uno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3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39" name="Corpo livello uno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olo Testo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48" name="Corpo livello uno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9" name="Segnaposto testo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olo Test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 Testo</a:t>
            </a:r>
          </a:p>
        </p:txBody>
      </p:sp>
      <p:sp>
        <p:nvSpPr>
          <p:cNvPr id="5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73" name="Corpo livello uno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4" name="Segnaposto testo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olo Testo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Titolo Testo</a:t>
            </a:r>
          </a:p>
        </p:txBody>
      </p:sp>
      <p:sp>
        <p:nvSpPr>
          <p:cNvPr id="83" name="Segnaposto immagine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Corpo livello uno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8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Testo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Titolo Testo</a:t>
            </a:r>
          </a:p>
        </p:txBody>
      </p:sp>
      <p:sp>
        <p:nvSpPr>
          <p:cNvPr id="3" name="Corpo livello uno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9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3.tif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7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8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9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neo4j.ttsnetwork.net:7473/" TargetMode="Externa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0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1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3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ithub.com/LesLivia/ekg_extractor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hyperlink" Target="https://github.com/LesLivia/lsha/tree/develop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itolo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Toy model V1</a:t>
            </a:r>
          </a:p>
        </p:txBody>
      </p:sp>
      <p:sp>
        <p:nvSpPr>
          <p:cNvPr id="249" name="Segnaposto contenuto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Simplified model</a:t>
            </a:r>
          </a:p>
          <a:p>
            <a:pPr/>
            <a:r>
              <a:t>1 product variant</a:t>
            </a:r>
          </a:p>
        </p:txBody>
      </p:sp>
      <p:pic>
        <p:nvPicPr>
          <p:cNvPr id="250" name="GetClipboardImage.ashx.png" descr="GetClipboardImage.ashx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550" y="57684"/>
            <a:ext cx="11986900" cy="6742632"/>
          </a:xfrm>
          <a:prstGeom prst="rect">
            <a:avLst/>
          </a:prstGeom>
          <a:ln w="12700">
            <a:miter lim="400000"/>
          </a:ln>
        </p:spPr>
      </p:pic>
      <p:sp>
        <p:nvSpPr>
          <p:cNvPr id="251" name="Testo"/>
          <p:cNvSpPr txBox="1"/>
          <p:nvPr/>
        </p:nvSpPr>
        <p:spPr>
          <a:xfrm>
            <a:off x="102550" y="57684"/>
            <a:ext cx="14224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lvl1pPr>
          </a:lstStyle>
          <a:p>
            <a:pPr/>
            <a:r>
              <a:t> </a:t>
            </a:r>
          </a:p>
        </p:txBody>
      </p:sp>
      <p:sp>
        <p:nvSpPr>
          <p:cNvPr id="252" name="Rettangolo"/>
          <p:cNvSpPr/>
          <p:nvPr/>
        </p:nvSpPr>
        <p:spPr>
          <a:xfrm>
            <a:off x="2524493" y="2921000"/>
            <a:ext cx="7695100" cy="20456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53" name="WP3 - Task 3.1 (PMI)…"/>
          <p:cNvSpPr txBox="1"/>
          <p:nvPr/>
        </p:nvSpPr>
        <p:spPr>
          <a:xfrm>
            <a:off x="3006612" y="2415500"/>
            <a:ext cx="6730862" cy="2027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4200"/>
            </a:pPr>
            <a:r>
              <a:t>WP3 - Task 3.1 (PMI)</a:t>
            </a:r>
          </a:p>
          <a:p>
            <a:pPr algn="ctr">
              <a:defRPr sz="4200"/>
            </a:pPr>
          </a:p>
          <a:p>
            <a:pPr algn="ctr">
              <a:defRPr sz="4800">
                <a:solidFill>
                  <a:srgbClr val="535353"/>
                </a:solidFill>
              </a:defRPr>
            </a:pPr>
            <a:r>
              <a:t>Automata Learning 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INPUT: EKG events grouped by entity ID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</a:t>
            </a:r>
            <a:r>
              <a:t> (i.e., traces are s1-s2-s3-s7 and s1-s2-s3-s4-s5-s6)</a:t>
            </a:r>
          </a:p>
          <a:p>
            <a:pPr lvl="1">
              <a:defRPr sz="2800"/>
            </a:pPr>
            <a:r>
              <a:t>-&gt; </a:t>
            </a:r>
            <a:r>
              <a:rPr b="1"/>
              <a:t>fictitious signal with latest sensor activation</a:t>
            </a:r>
          </a:p>
        </p:txBody>
      </p:sp>
      <p:pic>
        <p:nvPicPr>
          <p:cNvPr id="308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96388" y="4414502"/>
            <a:ext cx="13984776" cy="139847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9" name="Immagine" descr="Immagin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96388" y="2729761"/>
            <a:ext cx="13984776" cy="13984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INPUT: EKG events grouped by entity ID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12" name="AUTO_TWIN_EKG_1.pdf" descr="AUTO_TWIN_EKG_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85318" y="122870"/>
            <a:ext cx="15362681" cy="72545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INPUT: EKG events grouped by entity ID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resource</a:t>
            </a:r>
            <a:r>
              <a:t> (i.e., traces are s1-s1-…, s2-s3-s2-…)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15" name="AUTO_TWIN_SKG_V1_resource.pdf" descr="AUTO_TWIN_SKG_V1_resour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37468" y="409057"/>
            <a:ext cx="5117064" cy="7468146"/>
          </a:xfrm>
          <a:prstGeom prst="rect">
            <a:avLst/>
          </a:prstGeom>
          <a:ln w="12700">
            <a:miter lim="400000"/>
          </a:ln>
        </p:spPr>
      </p:pic>
      <p:sp>
        <p:nvSpPr>
          <p:cNvPr id="316" name="Linea"/>
          <p:cNvSpPr/>
          <p:nvPr/>
        </p:nvSpPr>
        <p:spPr>
          <a:xfrm>
            <a:off x="6293978" y="4585900"/>
            <a:ext cx="613175" cy="613175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17" name="Last sensor activation is S2"/>
          <p:cNvSpPr txBox="1"/>
          <p:nvPr/>
        </p:nvSpPr>
        <p:spPr>
          <a:xfrm>
            <a:off x="6968313" y="5188534"/>
            <a:ext cx="3464233" cy="392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Last sensor activation is S2</a:t>
            </a:r>
          </a:p>
        </p:txBody>
      </p:sp>
      <p:sp>
        <p:nvSpPr>
          <p:cNvPr id="318" name="Last sensor activation is S3"/>
          <p:cNvSpPr txBox="1"/>
          <p:nvPr/>
        </p:nvSpPr>
        <p:spPr>
          <a:xfrm>
            <a:off x="8201140" y="4103054"/>
            <a:ext cx="3464234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Last sensor activation is S3</a:t>
            </a:r>
          </a:p>
        </p:txBody>
      </p:sp>
      <p:sp>
        <p:nvSpPr>
          <p:cNvPr id="319" name="Linea"/>
          <p:cNvSpPr/>
          <p:nvPr/>
        </p:nvSpPr>
        <p:spPr>
          <a:xfrm>
            <a:off x="7464518" y="4299289"/>
            <a:ext cx="696320" cy="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INPUT: EKG events grouped by entity ID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activations, </a:t>
            </a:r>
            <a:r>
              <a:rPr b="1"/>
              <a:t>for single resource, fictitious signal is no. of items</a:t>
            </a:r>
            <a:r>
              <a:t> (i.e., traces are s1-s1-…, s2-s3-s2-…)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22" name="AUTO_TWIN_SKG_V1_pieces.pdf" descr="AUTO_TWIN_SKG_V1_pieces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5908" y="1445008"/>
            <a:ext cx="9282831" cy="5543913"/>
          </a:xfrm>
          <a:prstGeom prst="rect">
            <a:avLst/>
          </a:prstGeom>
          <a:ln w="12700">
            <a:miter lim="400000"/>
          </a:ln>
        </p:spPr>
      </p:pic>
      <p:sp>
        <p:nvSpPr>
          <p:cNvPr id="323" name="Linea"/>
          <p:cNvSpPr/>
          <p:nvPr/>
        </p:nvSpPr>
        <p:spPr>
          <a:xfrm>
            <a:off x="7091162" y="4945195"/>
            <a:ext cx="596991" cy="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4" name="0 items"/>
          <p:cNvSpPr txBox="1"/>
          <p:nvPr/>
        </p:nvSpPr>
        <p:spPr>
          <a:xfrm>
            <a:off x="7736813" y="4750863"/>
            <a:ext cx="1027322" cy="392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0 items</a:t>
            </a:r>
          </a:p>
        </p:txBody>
      </p:sp>
      <p:sp>
        <p:nvSpPr>
          <p:cNvPr id="325" name="3 items"/>
          <p:cNvSpPr txBox="1"/>
          <p:nvPr/>
        </p:nvSpPr>
        <p:spPr>
          <a:xfrm>
            <a:off x="7736813" y="2214512"/>
            <a:ext cx="102732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3 items</a:t>
            </a:r>
          </a:p>
        </p:txBody>
      </p:sp>
      <p:sp>
        <p:nvSpPr>
          <p:cNvPr id="326" name="Linea"/>
          <p:cNvSpPr/>
          <p:nvPr/>
        </p:nvSpPr>
        <p:spPr>
          <a:xfrm flipV="1">
            <a:off x="8272930" y="2626577"/>
            <a:ext cx="1" cy="39247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7" name="Linea"/>
          <p:cNvSpPr/>
          <p:nvPr/>
        </p:nvSpPr>
        <p:spPr>
          <a:xfrm flipV="1">
            <a:off x="6536090" y="2626577"/>
            <a:ext cx="1" cy="39247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28" name="2 items"/>
          <p:cNvSpPr txBox="1"/>
          <p:nvPr/>
        </p:nvSpPr>
        <p:spPr>
          <a:xfrm>
            <a:off x="6022429" y="2214512"/>
            <a:ext cx="102732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2 items</a:t>
            </a:r>
          </a:p>
        </p:txBody>
      </p:sp>
      <p:sp>
        <p:nvSpPr>
          <p:cNvPr id="329" name="Linea"/>
          <p:cNvSpPr/>
          <p:nvPr/>
        </p:nvSpPr>
        <p:spPr>
          <a:xfrm flipV="1">
            <a:off x="4821705" y="3337430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0" name="1 item"/>
          <p:cNvSpPr txBox="1"/>
          <p:nvPr/>
        </p:nvSpPr>
        <p:spPr>
          <a:xfrm>
            <a:off x="4308045" y="2959049"/>
            <a:ext cx="90572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1 item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INPUT: EKG events grouped by entity ID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state vector</a:t>
            </a:r>
            <a:r>
              <a:t> (i.e., traces are s1-s1-s2-s1-s2-…)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33" name="AUTO_TWIN_SKG_4.pdf" descr="AUTO_TWIN_SKG_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544" y="114888"/>
            <a:ext cx="10643935" cy="68988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INPUT: EKG events grouped by entity ID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state vector</a:t>
            </a:r>
            <a:r>
              <a:t> (i.e., traces are s1-s1-s2-s1-s2-…)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36" name="AUTO_TWIN_SKG_4.pdf" descr="AUTO_TWIN_SKG_4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5544" y="114888"/>
            <a:ext cx="10643935" cy="6898848"/>
          </a:xfrm>
          <a:prstGeom prst="rect">
            <a:avLst/>
          </a:prstGeom>
          <a:ln w="12700">
            <a:miter lim="400000"/>
          </a:ln>
        </p:spPr>
      </p:pic>
      <p:sp>
        <p:nvSpPr>
          <p:cNvPr id="337" name="Linea"/>
          <p:cNvSpPr/>
          <p:nvPr/>
        </p:nvSpPr>
        <p:spPr>
          <a:xfrm flipH="1" flipV="1">
            <a:off x="3490506" y="3476305"/>
            <a:ext cx="747201" cy="74720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38" name="Idle machines"/>
          <p:cNvSpPr txBox="1"/>
          <p:nvPr/>
        </p:nvSpPr>
        <p:spPr>
          <a:xfrm>
            <a:off x="1868636" y="3032341"/>
            <a:ext cx="1849151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Idle machines</a:t>
            </a:r>
          </a:p>
        </p:txBody>
      </p:sp>
      <p:sp>
        <p:nvSpPr>
          <p:cNvPr id="339" name="Linea"/>
          <p:cNvSpPr/>
          <p:nvPr/>
        </p:nvSpPr>
        <p:spPr>
          <a:xfrm>
            <a:off x="6738478" y="5297100"/>
            <a:ext cx="1" cy="780516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340" name="M1 busy, M2 idle"/>
          <p:cNvSpPr txBox="1"/>
          <p:nvPr/>
        </p:nvSpPr>
        <p:spPr>
          <a:xfrm>
            <a:off x="5604502" y="6115634"/>
            <a:ext cx="2267953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M1 busy, M2 idle</a:t>
            </a:r>
          </a:p>
        </p:txBody>
      </p:sp>
      <p:sp>
        <p:nvSpPr>
          <p:cNvPr id="341" name="Busy machines"/>
          <p:cNvSpPr txBox="1"/>
          <p:nvPr/>
        </p:nvSpPr>
        <p:spPr>
          <a:xfrm>
            <a:off x="10106140" y="4484054"/>
            <a:ext cx="1971785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Busy machines</a:t>
            </a:r>
          </a:p>
        </p:txBody>
      </p:sp>
      <p:sp>
        <p:nvSpPr>
          <p:cNvPr id="342" name="Linea"/>
          <p:cNvSpPr/>
          <p:nvPr/>
        </p:nvSpPr>
        <p:spPr>
          <a:xfrm>
            <a:off x="9331418" y="4680289"/>
            <a:ext cx="696320" cy="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izza Line V2"/>
          <p:cNvSpPr txBox="1"/>
          <p:nvPr/>
        </p:nvSpPr>
        <p:spPr>
          <a:xfrm>
            <a:off x="4129597" y="3007364"/>
            <a:ext cx="3932806" cy="84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Pizza Line V2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6" name="Immagine 2" descr="Immagin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6895" y="14127"/>
            <a:ext cx="10878209" cy="6829746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49" name="Fumetto: rettangolo 5"/>
          <p:cNvGrpSpPr/>
          <p:nvPr/>
        </p:nvGrpSpPr>
        <p:grpSpPr>
          <a:xfrm>
            <a:off x="761508" y="993226"/>
            <a:ext cx="550973" cy="499323"/>
            <a:chOff x="0" y="0"/>
            <a:chExt cx="550971" cy="499321"/>
          </a:xfrm>
        </p:grpSpPr>
        <p:sp>
          <p:nvSpPr>
            <p:cNvPr id="347" name="Forma"/>
            <p:cNvSpPr/>
            <p:nvPr/>
          </p:nvSpPr>
          <p:spPr>
            <a:xfrm>
              <a:off x="0" y="0"/>
              <a:ext cx="550972" cy="49932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191"/>
                  </a:lnTo>
                  <a:lnTo>
                    <a:pt x="9000" y="12191"/>
                  </a:lnTo>
                  <a:lnTo>
                    <a:pt x="4034" y="21600"/>
                  </a:lnTo>
                  <a:lnTo>
                    <a:pt x="3600" y="12191"/>
                  </a:lnTo>
                  <a:lnTo>
                    <a:pt x="0" y="12191"/>
                  </a:lnTo>
                  <a:lnTo>
                    <a:pt x="0" y="71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48" name="S1"/>
            <p:cNvSpPr txBox="1"/>
            <p:nvPr/>
          </p:nvSpPr>
          <p:spPr>
            <a:xfrm>
              <a:off x="52069" y="504"/>
              <a:ext cx="44683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352" name="Fumetto: rettangolo 6"/>
          <p:cNvGrpSpPr/>
          <p:nvPr/>
        </p:nvGrpSpPr>
        <p:grpSpPr>
          <a:xfrm>
            <a:off x="1478016" y="993226"/>
            <a:ext cx="502692" cy="555684"/>
            <a:chOff x="0" y="0"/>
            <a:chExt cx="502691" cy="555682"/>
          </a:xfrm>
        </p:grpSpPr>
        <p:sp>
          <p:nvSpPr>
            <p:cNvPr id="350" name="Forma"/>
            <p:cNvSpPr/>
            <p:nvPr/>
          </p:nvSpPr>
          <p:spPr>
            <a:xfrm>
              <a:off x="0" y="0"/>
              <a:ext cx="502692" cy="5556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256"/>
                  </a:lnTo>
                  <a:lnTo>
                    <a:pt x="18000" y="12256"/>
                  </a:lnTo>
                  <a:lnTo>
                    <a:pt x="21406" y="21600"/>
                  </a:lnTo>
                  <a:lnTo>
                    <a:pt x="12600" y="12256"/>
                  </a:lnTo>
                  <a:lnTo>
                    <a:pt x="0" y="12256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1" name="S2"/>
            <p:cNvSpPr txBox="1"/>
            <p:nvPr/>
          </p:nvSpPr>
          <p:spPr>
            <a:xfrm>
              <a:off x="52069" y="17255"/>
              <a:ext cx="39855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S2</a:t>
              </a:r>
            </a:p>
          </p:txBody>
        </p:sp>
      </p:grpSp>
      <p:grpSp>
        <p:nvGrpSpPr>
          <p:cNvPr id="355" name="Fumetto: rettangolo 7"/>
          <p:cNvGrpSpPr/>
          <p:nvPr/>
        </p:nvGrpSpPr>
        <p:grpSpPr>
          <a:xfrm>
            <a:off x="2921950" y="1738852"/>
            <a:ext cx="593760" cy="363453"/>
            <a:chOff x="0" y="0"/>
            <a:chExt cx="593759" cy="363451"/>
          </a:xfrm>
        </p:grpSpPr>
        <p:sp>
          <p:nvSpPr>
            <p:cNvPr id="353" name="Forma"/>
            <p:cNvSpPr/>
            <p:nvPr/>
          </p:nvSpPr>
          <p:spPr>
            <a:xfrm>
              <a:off x="0" y="0"/>
              <a:ext cx="593760" cy="3500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80" y="5925"/>
                  </a:moveTo>
                  <a:lnTo>
                    <a:pt x="6500" y="5925"/>
                  </a:lnTo>
                  <a:lnTo>
                    <a:pt x="0" y="0"/>
                  </a:lnTo>
                  <a:lnTo>
                    <a:pt x="11030" y="5925"/>
                  </a:lnTo>
                  <a:lnTo>
                    <a:pt x="21600" y="5925"/>
                  </a:lnTo>
                  <a:lnTo>
                    <a:pt x="21600" y="21600"/>
                  </a:lnTo>
                  <a:lnTo>
                    <a:pt x="3480" y="21600"/>
                  </a:lnTo>
                  <a:lnTo>
                    <a:pt x="3480" y="853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4" name="S3"/>
            <p:cNvSpPr txBox="1"/>
            <p:nvPr/>
          </p:nvSpPr>
          <p:spPr>
            <a:xfrm>
              <a:off x="147738" y="82652"/>
              <a:ext cx="39395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S3</a:t>
              </a:r>
            </a:p>
          </p:txBody>
        </p:sp>
      </p:grpSp>
      <p:grpSp>
        <p:nvGrpSpPr>
          <p:cNvPr id="358" name="Fumetto: rettangolo 8"/>
          <p:cNvGrpSpPr/>
          <p:nvPr/>
        </p:nvGrpSpPr>
        <p:grpSpPr>
          <a:xfrm>
            <a:off x="3390079" y="1168136"/>
            <a:ext cx="578091" cy="388331"/>
            <a:chOff x="0" y="0"/>
            <a:chExt cx="578090" cy="388329"/>
          </a:xfrm>
        </p:grpSpPr>
        <p:sp>
          <p:nvSpPr>
            <p:cNvPr id="356" name="Forma"/>
            <p:cNvSpPr/>
            <p:nvPr/>
          </p:nvSpPr>
          <p:spPr>
            <a:xfrm>
              <a:off x="0" y="9431"/>
              <a:ext cx="578091" cy="3788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8390" y="0"/>
                  </a:lnTo>
                  <a:lnTo>
                    <a:pt x="18390" y="14932"/>
                  </a:lnTo>
                  <a:lnTo>
                    <a:pt x="15325" y="14932"/>
                  </a:lnTo>
                  <a:lnTo>
                    <a:pt x="21600" y="21600"/>
                  </a:lnTo>
                  <a:lnTo>
                    <a:pt x="10728" y="14932"/>
                  </a:lnTo>
                  <a:lnTo>
                    <a:pt x="0" y="14932"/>
                  </a:lnTo>
                  <a:lnTo>
                    <a:pt x="0" y="87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57" name="S4"/>
            <p:cNvSpPr txBox="1"/>
            <p:nvPr/>
          </p:nvSpPr>
          <p:spPr>
            <a:xfrm>
              <a:off x="52070" y="0"/>
              <a:ext cx="388040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S4</a:t>
              </a:r>
            </a:p>
          </p:txBody>
        </p:sp>
      </p:grpSp>
      <p:grpSp>
        <p:nvGrpSpPr>
          <p:cNvPr id="361" name="Fumetto: rettangolo 9"/>
          <p:cNvGrpSpPr/>
          <p:nvPr/>
        </p:nvGrpSpPr>
        <p:grpSpPr>
          <a:xfrm>
            <a:off x="4649806" y="1675957"/>
            <a:ext cx="473988" cy="436859"/>
            <a:chOff x="0" y="0"/>
            <a:chExt cx="473987" cy="436857"/>
          </a:xfrm>
        </p:grpSpPr>
        <p:sp>
          <p:nvSpPr>
            <p:cNvPr id="359" name="Forma"/>
            <p:cNvSpPr/>
            <p:nvPr/>
          </p:nvSpPr>
          <p:spPr>
            <a:xfrm>
              <a:off x="0" y="0"/>
              <a:ext cx="473988" cy="43399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" y="7909"/>
                  </a:moveTo>
                  <a:lnTo>
                    <a:pt x="4680" y="7909"/>
                  </a:lnTo>
                  <a:lnTo>
                    <a:pt x="0" y="0"/>
                  </a:lnTo>
                  <a:lnTo>
                    <a:pt x="9756" y="7909"/>
                  </a:lnTo>
                  <a:lnTo>
                    <a:pt x="21600" y="7909"/>
                  </a:lnTo>
                  <a:lnTo>
                    <a:pt x="21600" y="21600"/>
                  </a:lnTo>
                  <a:lnTo>
                    <a:pt x="1296" y="21600"/>
                  </a:lnTo>
                  <a:lnTo>
                    <a:pt x="1296" y="1019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0" name="S5"/>
            <p:cNvSpPr txBox="1"/>
            <p:nvPr/>
          </p:nvSpPr>
          <p:spPr>
            <a:xfrm>
              <a:off x="80518" y="156058"/>
              <a:ext cx="341399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S5</a:t>
              </a:r>
            </a:p>
          </p:txBody>
        </p:sp>
      </p:grpSp>
      <p:grpSp>
        <p:nvGrpSpPr>
          <p:cNvPr id="364" name="Fumetto: rettangolo 10"/>
          <p:cNvGrpSpPr/>
          <p:nvPr/>
        </p:nvGrpSpPr>
        <p:grpSpPr>
          <a:xfrm>
            <a:off x="4901022" y="1007606"/>
            <a:ext cx="468169" cy="449310"/>
            <a:chOff x="0" y="0"/>
            <a:chExt cx="468167" cy="449308"/>
          </a:xfrm>
        </p:grpSpPr>
        <p:sp>
          <p:nvSpPr>
            <p:cNvPr id="362" name="Forma"/>
            <p:cNvSpPr/>
            <p:nvPr/>
          </p:nvSpPr>
          <p:spPr>
            <a:xfrm>
              <a:off x="0" y="9431"/>
              <a:ext cx="468168" cy="4398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556" y="0"/>
                  </a:lnTo>
                  <a:lnTo>
                    <a:pt x="20556" y="12862"/>
                  </a:lnTo>
                  <a:lnTo>
                    <a:pt x="17130" y="12862"/>
                  </a:lnTo>
                  <a:lnTo>
                    <a:pt x="21600" y="21600"/>
                  </a:lnTo>
                  <a:lnTo>
                    <a:pt x="11991" y="12862"/>
                  </a:lnTo>
                  <a:lnTo>
                    <a:pt x="0" y="12862"/>
                  </a:lnTo>
                  <a:lnTo>
                    <a:pt x="0" y="7503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3" name="S6"/>
            <p:cNvSpPr txBox="1"/>
            <p:nvPr/>
          </p:nvSpPr>
          <p:spPr>
            <a:xfrm>
              <a:off x="52069" y="0"/>
              <a:ext cx="341400" cy="2807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S6</a:t>
              </a:r>
            </a:p>
          </p:txBody>
        </p:sp>
      </p:grpSp>
      <p:grpSp>
        <p:nvGrpSpPr>
          <p:cNvPr id="367" name="Fumetto: rettangolo 11"/>
          <p:cNvGrpSpPr/>
          <p:nvPr/>
        </p:nvGrpSpPr>
        <p:grpSpPr>
          <a:xfrm>
            <a:off x="6660761" y="2664372"/>
            <a:ext cx="599261" cy="316625"/>
            <a:chOff x="0" y="0"/>
            <a:chExt cx="599260" cy="316624"/>
          </a:xfrm>
        </p:grpSpPr>
        <p:sp>
          <p:nvSpPr>
            <p:cNvPr id="365" name="Forma"/>
            <p:cNvSpPr/>
            <p:nvPr/>
          </p:nvSpPr>
          <p:spPr>
            <a:xfrm>
              <a:off x="0" y="0"/>
              <a:ext cx="599261" cy="31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4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41" y="21600"/>
                  </a:lnTo>
                  <a:lnTo>
                    <a:pt x="4641" y="18000"/>
                  </a:lnTo>
                  <a:lnTo>
                    <a:pt x="0" y="12383"/>
                  </a:lnTo>
                  <a:lnTo>
                    <a:pt x="4641" y="12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66" name="S7"/>
            <p:cNvSpPr txBox="1"/>
            <p:nvPr/>
          </p:nvSpPr>
          <p:spPr>
            <a:xfrm>
              <a:off x="180828" y="17912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S7</a:t>
              </a:r>
            </a:p>
          </p:txBody>
        </p:sp>
      </p:grpSp>
      <p:sp>
        <p:nvSpPr>
          <p:cNvPr id="368" name="CasellaDiTesto 13"/>
          <p:cNvSpPr txBox="1"/>
          <p:nvPr/>
        </p:nvSpPr>
        <p:spPr>
          <a:xfrm>
            <a:off x="357089" y="6026370"/>
            <a:ext cx="3479450" cy="4370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of sensors</a:t>
            </a:r>
          </a:p>
        </p:txBody>
      </p:sp>
      <p:grpSp>
        <p:nvGrpSpPr>
          <p:cNvPr id="371" name="Fumetto: rettangolo 3"/>
          <p:cNvGrpSpPr/>
          <p:nvPr/>
        </p:nvGrpSpPr>
        <p:grpSpPr>
          <a:xfrm>
            <a:off x="5739800" y="3098248"/>
            <a:ext cx="639813" cy="316625"/>
            <a:chOff x="0" y="0"/>
            <a:chExt cx="639812" cy="316624"/>
          </a:xfrm>
        </p:grpSpPr>
        <p:sp>
          <p:nvSpPr>
            <p:cNvPr id="369" name="Forma"/>
            <p:cNvSpPr/>
            <p:nvPr/>
          </p:nvSpPr>
          <p:spPr>
            <a:xfrm>
              <a:off x="0" y="0"/>
              <a:ext cx="639813" cy="31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5884" y="0"/>
                  </a:lnTo>
                  <a:lnTo>
                    <a:pt x="15884" y="12600"/>
                  </a:lnTo>
                  <a:lnTo>
                    <a:pt x="21600" y="19374"/>
                  </a:lnTo>
                  <a:lnTo>
                    <a:pt x="15884" y="18000"/>
                  </a:lnTo>
                  <a:lnTo>
                    <a:pt x="15884" y="21600"/>
                  </a:lnTo>
                  <a:lnTo>
                    <a:pt x="0" y="21600"/>
                  </a:lnTo>
                  <a:lnTo>
                    <a:pt x="0" y="12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0" name="S8"/>
            <p:cNvSpPr txBox="1"/>
            <p:nvPr/>
          </p:nvSpPr>
          <p:spPr>
            <a:xfrm>
              <a:off x="52070" y="17912"/>
              <a:ext cx="3663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S8</a:t>
              </a:r>
            </a:p>
          </p:txBody>
        </p:sp>
      </p:grpSp>
      <p:grpSp>
        <p:nvGrpSpPr>
          <p:cNvPr id="374" name="Fumetto: rettangolo 12"/>
          <p:cNvGrpSpPr/>
          <p:nvPr/>
        </p:nvGrpSpPr>
        <p:grpSpPr>
          <a:xfrm>
            <a:off x="6824988" y="3270687"/>
            <a:ext cx="567728" cy="469235"/>
            <a:chOff x="0" y="0"/>
            <a:chExt cx="567727" cy="469234"/>
          </a:xfrm>
        </p:grpSpPr>
        <p:sp>
          <p:nvSpPr>
            <p:cNvPr id="372" name="Forma"/>
            <p:cNvSpPr/>
            <p:nvPr/>
          </p:nvSpPr>
          <p:spPr>
            <a:xfrm>
              <a:off x="0" y="0"/>
              <a:ext cx="567728" cy="4692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699" y="0"/>
                  </a:moveTo>
                  <a:lnTo>
                    <a:pt x="21600" y="0"/>
                  </a:lnTo>
                  <a:lnTo>
                    <a:pt x="21600" y="14575"/>
                  </a:lnTo>
                  <a:lnTo>
                    <a:pt x="11158" y="14575"/>
                  </a:lnTo>
                  <a:lnTo>
                    <a:pt x="0" y="21600"/>
                  </a:lnTo>
                  <a:lnTo>
                    <a:pt x="6683" y="14575"/>
                  </a:lnTo>
                  <a:lnTo>
                    <a:pt x="3699" y="14575"/>
                  </a:lnTo>
                  <a:lnTo>
                    <a:pt x="3699" y="8502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3" name="S9"/>
            <p:cNvSpPr txBox="1"/>
            <p:nvPr/>
          </p:nvSpPr>
          <p:spPr>
            <a:xfrm>
              <a:off x="149295" y="17912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S9</a:t>
              </a:r>
            </a:p>
          </p:txBody>
        </p:sp>
      </p:grpSp>
      <p:grpSp>
        <p:nvGrpSpPr>
          <p:cNvPr id="377" name="Fumetto: rettangolo 14"/>
          <p:cNvGrpSpPr/>
          <p:nvPr/>
        </p:nvGrpSpPr>
        <p:grpSpPr>
          <a:xfrm>
            <a:off x="7024771" y="3825974"/>
            <a:ext cx="470503" cy="481954"/>
            <a:chOff x="0" y="0"/>
            <a:chExt cx="470501" cy="481952"/>
          </a:xfrm>
        </p:grpSpPr>
        <p:sp>
          <p:nvSpPr>
            <p:cNvPr id="375" name="Forma"/>
            <p:cNvSpPr/>
            <p:nvPr/>
          </p:nvSpPr>
          <p:spPr>
            <a:xfrm>
              <a:off x="0" y="0"/>
              <a:ext cx="470502" cy="4819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410"/>
                  </a:moveTo>
                  <a:lnTo>
                    <a:pt x="12600" y="7410"/>
                  </a:lnTo>
                  <a:lnTo>
                    <a:pt x="16888" y="0"/>
                  </a:lnTo>
                  <a:lnTo>
                    <a:pt x="18000" y="7410"/>
                  </a:lnTo>
                  <a:lnTo>
                    <a:pt x="21600" y="741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9775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10"/>
            <p:cNvSpPr txBox="1"/>
            <p:nvPr/>
          </p:nvSpPr>
          <p:spPr>
            <a:xfrm>
              <a:off x="52069" y="183240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S10</a:t>
              </a:r>
            </a:p>
          </p:txBody>
        </p:sp>
      </p:grpSp>
      <p:grpSp>
        <p:nvGrpSpPr>
          <p:cNvPr id="380" name="Fumetto: rettangolo 15"/>
          <p:cNvGrpSpPr/>
          <p:nvPr/>
        </p:nvGrpSpPr>
        <p:grpSpPr>
          <a:xfrm>
            <a:off x="8965152" y="3478924"/>
            <a:ext cx="579556" cy="316625"/>
            <a:chOff x="0" y="0"/>
            <a:chExt cx="579555" cy="316624"/>
          </a:xfrm>
        </p:grpSpPr>
        <p:sp>
          <p:nvSpPr>
            <p:cNvPr id="378" name="Forma"/>
            <p:cNvSpPr/>
            <p:nvPr/>
          </p:nvSpPr>
          <p:spPr>
            <a:xfrm>
              <a:off x="0" y="0"/>
              <a:ext cx="579556" cy="31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064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064" y="21600"/>
                  </a:lnTo>
                  <a:lnTo>
                    <a:pt x="4064" y="18000"/>
                  </a:lnTo>
                  <a:lnTo>
                    <a:pt x="0" y="21525"/>
                  </a:lnTo>
                  <a:lnTo>
                    <a:pt x="4064" y="12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9" name="S11"/>
            <p:cNvSpPr txBox="1"/>
            <p:nvPr/>
          </p:nvSpPr>
          <p:spPr>
            <a:xfrm>
              <a:off x="161123" y="17912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S11</a:t>
              </a:r>
            </a:p>
          </p:txBody>
        </p:sp>
      </p:grpSp>
      <p:grpSp>
        <p:nvGrpSpPr>
          <p:cNvPr id="383" name="Fumetto: rettangolo 16"/>
          <p:cNvGrpSpPr/>
          <p:nvPr/>
        </p:nvGrpSpPr>
        <p:grpSpPr>
          <a:xfrm>
            <a:off x="8297743" y="4080852"/>
            <a:ext cx="583499" cy="462244"/>
            <a:chOff x="0" y="0"/>
            <a:chExt cx="583498" cy="462243"/>
          </a:xfrm>
        </p:grpSpPr>
        <p:sp>
          <p:nvSpPr>
            <p:cNvPr id="381" name="Forma"/>
            <p:cNvSpPr/>
            <p:nvPr/>
          </p:nvSpPr>
          <p:spPr>
            <a:xfrm>
              <a:off x="0" y="0"/>
              <a:ext cx="583499" cy="46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83" y="6805"/>
                  </a:moveTo>
                  <a:lnTo>
                    <a:pt x="7086" y="6805"/>
                  </a:lnTo>
                  <a:lnTo>
                    <a:pt x="0" y="0"/>
                  </a:lnTo>
                  <a:lnTo>
                    <a:pt x="11440" y="6805"/>
                  </a:lnTo>
                  <a:lnTo>
                    <a:pt x="21600" y="6805"/>
                  </a:lnTo>
                  <a:lnTo>
                    <a:pt x="21600" y="21600"/>
                  </a:lnTo>
                  <a:lnTo>
                    <a:pt x="4183" y="21600"/>
                  </a:lnTo>
                  <a:lnTo>
                    <a:pt x="4183" y="927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2" name="S12"/>
            <p:cNvSpPr txBox="1"/>
            <p:nvPr/>
          </p:nvSpPr>
          <p:spPr>
            <a:xfrm>
              <a:off x="165066" y="163531"/>
              <a:ext cx="3663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S12</a:t>
              </a:r>
            </a:p>
          </p:txBody>
        </p:sp>
      </p:grpSp>
      <p:grpSp>
        <p:nvGrpSpPr>
          <p:cNvPr id="386" name="Fumetto: rettangolo 17"/>
          <p:cNvGrpSpPr/>
          <p:nvPr/>
        </p:nvGrpSpPr>
        <p:grpSpPr>
          <a:xfrm>
            <a:off x="7532223" y="4280551"/>
            <a:ext cx="478210" cy="541070"/>
            <a:chOff x="0" y="0"/>
            <a:chExt cx="478208" cy="541069"/>
          </a:xfrm>
        </p:grpSpPr>
        <p:sp>
          <p:nvSpPr>
            <p:cNvPr id="384" name="Forma"/>
            <p:cNvSpPr/>
            <p:nvPr/>
          </p:nvSpPr>
          <p:spPr>
            <a:xfrm>
              <a:off x="0" y="0"/>
              <a:ext cx="478209" cy="5410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8960"/>
                  </a:moveTo>
                  <a:lnTo>
                    <a:pt x="12397" y="8960"/>
                  </a:lnTo>
                  <a:lnTo>
                    <a:pt x="21600" y="0"/>
                  </a:lnTo>
                  <a:lnTo>
                    <a:pt x="17710" y="8960"/>
                  </a:lnTo>
                  <a:lnTo>
                    <a:pt x="21252" y="8960"/>
                  </a:lnTo>
                  <a:lnTo>
                    <a:pt x="21252" y="21600"/>
                  </a:lnTo>
                  <a:lnTo>
                    <a:pt x="0" y="21600"/>
                  </a:lnTo>
                  <a:lnTo>
                    <a:pt x="0" y="1106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5" name="S13"/>
            <p:cNvSpPr txBox="1"/>
            <p:nvPr/>
          </p:nvSpPr>
          <p:spPr>
            <a:xfrm>
              <a:off x="52069" y="242357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S13</a:t>
              </a:r>
            </a:p>
          </p:txBody>
        </p:sp>
      </p:grpSp>
      <p:grpSp>
        <p:nvGrpSpPr>
          <p:cNvPr id="389" name="Fumetto: rettangolo 18"/>
          <p:cNvGrpSpPr/>
          <p:nvPr/>
        </p:nvGrpSpPr>
        <p:grpSpPr>
          <a:xfrm>
            <a:off x="8126950" y="5013645"/>
            <a:ext cx="583499" cy="462244"/>
            <a:chOff x="0" y="0"/>
            <a:chExt cx="583498" cy="462243"/>
          </a:xfrm>
        </p:grpSpPr>
        <p:sp>
          <p:nvSpPr>
            <p:cNvPr id="387" name="Forma"/>
            <p:cNvSpPr/>
            <p:nvPr/>
          </p:nvSpPr>
          <p:spPr>
            <a:xfrm>
              <a:off x="0" y="0"/>
              <a:ext cx="583499" cy="4622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83" y="6805"/>
                  </a:moveTo>
                  <a:lnTo>
                    <a:pt x="7086" y="6805"/>
                  </a:lnTo>
                  <a:lnTo>
                    <a:pt x="0" y="0"/>
                  </a:lnTo>
                  <a:lnTo>
                    <a:pt x="11440" y="6805"/>
                  </a:lnTo>
                  <a:lnTo>
                    <a:pt x="21600" y="6805"/>
                  </a:lnTo>
                  <a:lnTo>
                    <a:pt x="21600" y="21600"/>
                  </a:lnTo>
                  <a:lnTo>
                    <a:pt x="4183" y="21600"/>
                  </a:lnTo>
                  <a:lnTo>
                    <a:pt x="4183" y="927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88" name="S14"/>
            <p:cNvSpPr txBox="1"/>
            <p:nvPr/>
          </p:nvSpPr>
          <p:spPr>
            <a:xfrm>
              <a:off x="165066" y="163531"/>
              <a:ext cx="3663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S14</a:t>
              </a:r>
            </a:p>
          </p:txBody>
        </p:sp>
      </p:grpSp>
      <p:grpSp>
        <p:nvGrpSpPr>
          <p:cNvPr id="392" name="Fumetto: rettangolo 19"/>
          <p:cNvGrpSpPr/>
          <p:nvPr/>
        </p:nvGrpSpPr>
        <p:grpSpPr>
          <a:xfrm>
            <a:off x="10364351" y="4663307"/>
            <a:ext cx="572804" cy="331288"/>
            <a:chOff x="0" y="0"/>
            <a:chExt cx="572803" cy="331286"/>
          </a:xfrm>
        </p:grpSpPr>
        <p:sp>
          <p:nvSpPr>
            <p:cNvPr id="390" name="Forma"/>
            <p:cNvSpPr/>
            <p:nvPr/>
          </p:nvSpPr>
          <p:spPr>
            <a:xfrm>
              <a:off x="0" y="0"/>
              <a:ext cx="572804" cy="331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7742" y="0"/>
                  </a:lnTo>
                  <a:lnTo>
                    <a:pt x="17742" y="12042"/>
                  </a:lnTo>
                  <a:lnTo>
                    <a:pt x="21600" y="21600"/>
                  </a:lnTo>
                  <a:lnTo>
                    <a:pt x="17742" y="17203"/>
                  </a:lnTo>
                  <a:lnTo>
                    <a:pt x="17742" y="20644"/>
                  </a:lnTo>
                  <a:lnTo>
                    <a:pt x="0" y="20644"/>
                  </a:lnTo>
                  <a:lnTo>
                    <a:pt x="0" y="12042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1" name="S14"/>
            <p:cNvSpPr txBox="1"/>
            <p:nvPr/>
          </p:nvSpPr>
          <p:spPr>
            <a:xfrm>
              <a:off x="52070" y="17912"/>
              <a:ext cx="3663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S14</a:t>
              </a:r>
            </a:p>
          </p:txBody>
        </p:sp>
      </p:grpSp>
      <p:grpSp>
        <p:nvGrpSpPr>
          <p:cNvPr id="395" name="Fumetto: rettangolo 20"/>
          <p:cNvGrpSpPr/>
          <p:nvPr/>
        </p:nvGrpSpPr>
        <p:grpSpPr>
          <a:xfrm>
            <a:off x="10399823" y="3038803"/>
            <a:ext cx="525509" cy="414057"/>
            <a:chOff x="0" y="0"/>
            <a:chExt cx="525507" cy="414056"/>
          </a:xfrm>
        </p:grpSpPr>
        <p:sp>
          <p:nvSpPr>
            <p:cNvPr id="393" name="Forma"/>
            <p:cNvSpPr/>
            <p:nvPr/>
          </p:nvSpPr>
          <p:spPr>
            <a:xfrm>
              <a:off x="0" y="0"/>
              <a:ext cx="525508" cy="4140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19339" y="0"/>
                  </a:lnTo>
                  <a:lnTo>
                    <a:pt x="19339" y="16517"/>
                  </a:lnTo>
                  <a:lnTo>
                    <a:pt x="16116" y="16517"/>
                  </a:lnTo>
                  <a:lnTo>
                    <a:pt x="21600" y="21600"/>
                  </a:lnTo>
                  <a:lnTo>
                    <a:pt x="11281" y="16517"/>
                  </a:lnTo>
                  <a:lnTo>
                    <a:pt x="0" y="16517"/>
                  </a:lnTo>
                  <a:lnTo>
                    <a:pt x="0" y="9635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4" name="S15"/>
            <p:cNvSpPr txBox="1"/>
            <p:nvPr/>
          </p:nvSpPr>
          <p:spPr>
            <a:xfrm>
              <a:off x="52069" y="17912"/>
              <a:ext cx="366363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S15</a:t>
              </a:r>
            </a:p>
          </p:txBody>
        </p:sp>
      </p:grpSp>
      <p:grpSp>
        <p:nvGrpSpPr>
          <p:cNvPr id="398" name="Fumetto: rettangolo 21"/>
          <p:cNvGrpSpPr/>
          <p:nvPr/>
        </p:nvGrpSpPr>
        <p:grpSpPr>
          <a:xfrm>
            <a:off x="3221410" y="369964"/>
            <a:ext cx="583499" cy="316626"/>
            <a:chOff x="0" y="0"/>
            <a:chExt cx="583498" cy="316624"/>
          </a:xfrm>
        </p:grpSpPr>
        <p:sp>
          <p:nvSpPr>
            <p:cNvPr id="396" name="Forma"/>
            <p:cNvSpPr/>
            <p:nvPr/>
          </p:nvSpPr>
          <p:spPr>
            <a:xfrm>
              <a:off x="0" y="0"/>
              <a:ext cx="583499" cy="3166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183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183" y="21600"/>
                  </a:lnTo>
                  <a:lnTo>
                    <a:pt x="4183" y="18000"/>
                  </a:lnTo>
                  <a:lnTo>
                    <a:pt x="0" y="15341"/>
                  </a:lnTo>
                  <a:lnTo>
                    <a:pt x="4183" y="12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16"/>
            <p:cNvSpPr txBox="1"/>
            <p:nvPr/>
          </p:nvSpPr>
          <p:spPr>
            <a:xfrm>
              <a:off x="165066" y="17912"/>
              <a:ext cx="366362" cy="280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S16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 lvl="1">
              <a:defRPr sz="2800"/>
            </a:pPr>
            <a:r>
              <a:t>-&gt; </a:t>
            </a:r>
            <a:r>
              <a:rPr b="1"/>
              <a:t>fictitious signal with latest sensor activation</a:t>
            </a:r>
          </a:p>
        </p:txBody>
      </p:sp>
      <p:pic>
        <p:nvPicPr>
          <p:cNvPr id="401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491057" y="2841006"/>
            <a:ext cx="14911979" cy="14911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04" name="AUTO_TWIN_EKG_V2_pizza2pallet2.pdf" descr="AUTO_TWIN_EKG_V2_pizza2pallet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277487" y="345289"/>
            <a:ext cx="16746974" cy="6512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Screenshot 2023-08-10 alle 12.09.41.png" descr="Screenshot 2023-08-10 alle 12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26" y="1066586"/>
            <a:ext cx="7303579" cy="4724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Proposed Architecture:"/>
          <p:cNvSpPr txBox="1"/>
          <p:nvPr/>
        </p:nvSpPr>
        <p:spPr>
          <a:xfrm>
            <a:off x="275542" y="326818"/>
            <a:ext cx="4623803" cy="58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Proposed Architecture: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 (after addition of S17):</a:t>
            </a:r>
          </a:p>
        </p:txBody>
      </p:sp>
      <p:pic>
        <p:nvPicPr>
          <p:cNvPr id="407" name="AUTO_TWIN_SKG_201.pdf" descr="AUTO_TWIN_SKG_20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482187" y="25894"/>
            <a:ext cx="17063224" cy="91635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resources</a:t>
            </a:r>
            <a:r>
              <a:t> (i.e., traces are s1-s1-…, s2-s3-…)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OUTPUT:"/>
          <p:cNvSpPr txBox="1"/>
          <p:nvPr/>
        </p:nvSpPr>
        <p:spPr>
          <a:xfrm>
            <a:off x="334485" y="438021"/>
            <a:ext cx="1433474" cy="444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800"/>
            </a:lvl1pPr>
          </a:lstStyle>
          <a:p>
            <a:pPr/>
            <a:r>
              <a:t>OUTPUT:</a:t>
            </a:r>
          </a:p>
        </p:txBody>
      </p:sp>
      <p:pic>
        <p:nvPicPr>
          <p:cNvPr id="412" name="AUTO_TWIN_SKG_202.pdf" descr="AUTO_TWIN_SKG_20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86504" y="-1253008"/>
            <a:ext cx="5418992" cy="93640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INPUT: EKG events grouped by entity ID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activations, </a:t>
            </a:r>
            <a:r>
              <a:rPr b="1"/>
              <a:t>for single resource, fictitious signal is state vector</a:t>
            </a:r>
            <a:r>
              <a:t> (i.e., traces are s1-s1-…, s2-s3-s2-…)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15" name="AUTO_TWIN_SKG_203.pdf" descr="AUTO_TWIN_SKG_20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36906" y="816641"/>
            <a:ext cx="13936676" cy="6710251"/>
          </a:xfrm>
          <a:prstGeom prst="rect">
            <a:avLst/>
          </a:prstGeom>
          <a:ln w="12700">
            <a:miter lim="400000"/>
          </a:ln>
        </p:spPr>
      </p:pic>
      <p:sp>
        <p:nvSpPr>
          <p:cNvPr id="416" name="Linea"/>
          <p:cNvSpPr/>
          <p:nvPr/>
        </p:nvSpPr>
        <p:spPr>
          <a:xfrm>
            <a:off x="9910562" y="4684625"/>
            <a:ext cx="596991" cy="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7" name="0 items"/>
          <p:cNvSpPr txBox="1"/>
          <p:nvPr/>
        </p:nvSpPr>
        <p:spPr>
          <a:xfrm>
            <a:off x="10556213" y="4490294"/>
            <a:ext cx="1027322" cy="392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0 items</a:t>
            </a:r>
          </a:p>
        </p:txBody>
      </p:sp>
      <p:sp>
        <p:nvSpPr>
          <p:cNvPr id="418" name="Linea"/>
          <p:cNvSpPr/>
          <p:nvPr/>
        </p:nvSpPr>
        <p:spPr>
          <a:xfrm flipV="1">
            <a:off x="5139090" y="2740877"/>
            <a:ext cx="1" cy="39247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19" name="2 items"/>
          <p:cNvSpPr txBox="1"/>
          <p:nvPr/>
        </p:nvSpPr>
        <p:spPr>
          <a:xfrm>
            <a:off x="4625429" y="2328812"/>
            <a:ext cx="102732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2 items</a:t>
            </a:r>
          </a:p>
        </p:txBody>
      </p:sp>
      <p:sp>
        <p:nvSpPr>
          <p:cNvPr id="420" name="Linea"/>
          <p:cNvSpPr/>
          <p:nvPr/>
        </p:nvSpPr>
        <p:spPr>
          <a:xfrm flipV="1">
            <a:off x="3132605" y="3566030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1" name="1 item"/>
          <p:cNvSpPr txBox="1"/>
          <p:nvPr/>
        </p:nvSpPr>
        <p:spPr>
          <a:xfrm>
            <a:off x="2618945" y="3187649"/>
            <a:ext cx="90572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1 item</a:t>
            </a:r>
          </a:p>
        </p:txBody>
      </p:sp>
      <p:sp>
        <p:nvSpPr>
          <p:cNvPr id="422" name="Linea"/>
          <p:cNvSpPr/>
          <p:nvPr/>
        </p:nvSpPr>
        <p:spPr>
          <a:xfrm flipV="1">
            <a:off x="7196605" y="2753230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3" name="1 item"/>
          <p:cNvSpPr txBox="1"/>
          <p:nvPr/>
        </p:nvSpPr>
        <p:spPr>
          <a:xfrm>
            <a:off x="6682945" y="2374849"/>
            <a:ext cx="90572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1 item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INPUT: EKG events grouped by entity ID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activations, </a:t>
            </a:r>
            <a:r>
              <a:rPr b="1"/>
              <a:t>for single resource, fictitious signal is state vector</a:t>
            </a:r>
            <a:r>
              <a:t> (i.e., traces are s1-s1-…, s2-s3-s2-…)</a:t>
            </a:r>
          </a:p>
          <a:p>
            <a:pPr>
              <a:defRPr b="1" sz="2800"/>
            </a:pPr>
            <a:r>
              <a:t>OUTPUT (higher time bound, merges q_0 and q_2):</a:t>
            </a:r>
          </a:p>
        </p:txBody>
      </p:sp>
      <p:sp>
        <p:nvSpPr>
          <p:cNvPr id="426" name="Linea"/>
          <p:cNvSpPr/>
          <p:nvPr/>
        </p:nvSpPr>
        <p:spPr>
          <a:xfrm>
            <a:off x="8704062" y="5258971"/>
            <a:ext cx="596991" cy="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7" name="0 items"/>
          <p:cNvSpPr txBox="1"/>
          <p:nvPr/>
        </p:nvSpPr>
        <p:spPr>
          <a:xfrm>
            <a:off x="9349713" y="5064640"/>
            <a:ext cx="1027322" cy="39247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0 items</a:t>
            </a:r>
          </a:p>
        </p:txBody>
      </p:sp>
      <p:sp>
        <p:nvSpPr>
          <p:cNvPr id="428" name="Linea"/>
          <p:cNvSpPr/>
          <p:nvPr/>
        </p:nvSpPr>
        <p:spPr>
          <a:xfrm flipV="1">
            <a:off x="3821420" y="3438797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29" name="2 items"/>
          <p:cNvSpPr txBox="1"/>
          <p:nvPr/>
        </p:nvSpPr>
        <p:spPr>
          <a:xfrm>
            <a:off x="3307759" y="3026732"/>
            <a:ext cx="1027322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2 items</a:t>
            </a:r>
          </a:p>
        </p:txBody>
      </p:sp>
      <p:sp>
        <p:nvSpPr>
          <p:cNvPr id="430" name="Linea"/>
          <p:cNvSpPr/>
          <p:nvPr/>
        </p:nvSpPr>
        <p:spPr>
          <a:xfrm flipV="1">
            <a:off x="5918492" y="4150230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1" name="1 item"/>
          <p:cNvSpPr txBox="1"/>
          <p:nvPr/>
        </p:nvSpPr>
        <p:spPr>
          <a:xfrm>
            <a:off x="5404832" y="3771849"/>
            <a:ext cx="905729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1 item</a:t>
            </a:r>
          </a:p>
        </p:txBody>
      </p:sp>
      <p:pic>
        <p:nvPicPr>
          <p:cNvPr id="432" name="AUTO_TWIN_SKG_V2_state_vec2.pdf" descr="AUTO_TWIN_SKG_V2_state_vec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42405" y="2476817"/>
            <a:ext cx="8352175" cy="556811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state vector</a:t>
            </a:r>
            <a:r>
              <a:t> (i.e., traces are s1-s1-s2-s1-…)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35" name="AUTO_TWIN_SKG_5.pdf" descr="AUTO_TWIN_SKG_5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166201" y="0"/>
            <a:ext cx="14524402" cy="8069112"/>
          </a:xfrm>
          <a:prstGeom prst="rect">
            <a:avLst/>
          </a:prstGeom>
          <a:ln w="12700">
            <a:miter lim="400000"/>
          </a:ln>
        </p:spPr>
      </p:pic>
      <p:sp>
        <p:nvSpPr>
          <p:cNvPr id="436" name="Linea"/>
          <p:cNvSpPr/>
          <p:nvPr/>
        </p:nvSpPr>
        <p:spPr>
          <a:xfrm flipH="1" flipV="1">
            <a:off x="2354591" y="3284969"/>
            <a:ext cx="747200" cy="74720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7" name="M1 busy"/>
          <p:cNvSpPr txBox="1"/>
          <p:nvPr/>
        </p:nvSpPr>
        <p:spPr>
          <a:xfrm>
            <a:off x="3671565" y="2870593"/>
            <a:ext cx="1182401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M1 busy</a:t>
            </a:r>
          </a:p>
        </p:txBody>
      </p:sp>
      <p:sp>
        <p:nvSpPr>
          <p:cNvPr id="438" name="Linea"/>
          <p:cNvSpPr/>
          <p:nvPr/>
        </p:nvSpPr>
        <p:spPr>
          <a:xfrm flipH="1" flipV="1">
            <a:off x="4275800" y="3351982"/>
            <a:ext cx="613175" cy="613175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39" name="Idle machines"/>
          <p:cNvSpPr txBox="1"/>
          <p:nvPr/>
        </p:nvSpPr>
        <p:spPr>
          <a:xfrm>
            <a:off x="1076855" y="2870593"/>
            <a:ext cx="1849151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Idle machines</a:t>
            </a:r>
          </a:p>
        </p:txBody>
      </p:sp>
      <p:sp>
        <p:nvSpPr>
          <p:cNvPr id="440" name="Linea"/>
          <p:cNvSpPr/>
          <p:nvPr/>
        </p:nvSpPr>
        <p:spPr>
          <a:xfrm>
            <a:off x="6938293" y="4858194"/>
            <a:ext cx="1" cy="74454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1" name="M1, M2 busy"/>
          <p:cNvSpPr txBox="1"/>
          <p:nvPr/>
        </p:nvSpPr>
        <p:spPr>
          <a:xfrm>
            <a:off x="6062906" y="5666231"/>
            <a:ext cx="175077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M1, M2 busy</a:t>
            </a:r>
          </a:p>
        </p:txBody>
      </p:sp>
      <p:sp>
        <p:nvSpPr>
          <p:cNvPr id="442" name="Linea"/>
          <p:cNvSpPr/>
          <p:nvPr/>
        </p:nvSpPr>
        <p:spPr>
          <a:xfrm flipV="1">
            <a:off x="9045864" y="3208564"/>
            <a:ext cx="800832" cy="346229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3" name="M2 busy"/>
          <p:cNvSpPr txBox="1"/>
          <p:nvPr/>
        </p:nvSpPr>
        <p:spPr>
          <a:xfrm>
            <a:off x="9903476" y="3019947"/>
            <a:ext cx="1182400" cy="392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M2 busy</a:t>
            </a:r>
          </a:p>
        </p:txBody>
      </p:sp>
      <p:sp>
        <p:nvSpPr>
          <p:cNvPr id="444" name="Linea"/>
          <p:cNvSpPr/>
          <p:nvPr/>
        </p:nvSpPr>
        <p:spPr>
          <a:xfrm>
            <a:off x="8663024" y="5557354"/>
            <a:ext cx="1" cy="635626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5" name="M1, M2, M3 busy"/>
          <p:cNvSpPr txBox="1"/>
          <p:nvPr/>
        </p:nvSpPr>
        <p:spPr>
          <a:xfrm>
            <a:off x="7503449" y="6272381"/>
            <a:ext cx="2319150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M1, M2, M3 busy</a:t>
            </a:r>
          </a:p>
        </p:txBody>
      </p:sp>
      <p:sp>
        <p:nvSpPr>
          <p:cNvPr id="446" name="Linea"/>
          <p:cNvSpPr/>
          <p:nvPr/>
        </p:nvSpPr>
        <p:spPr>
          <a:xfrm flipV="1">
            <a:off x="10629166" y="4272932"/>
            <a:ext cx="370020" cy="37002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47" name="M2, M3 busy"/>
          <p:cNvSpPr txBox="1"/>
          <p:nvPr/>
        </p:nvSpPr>
        <p:spPr>
          <a:xfrm>
            <a:off x="10182624" y="3838320"/>
            <a:ext cx="1750775" cy="3924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400">
                <a:solidFill>
                  <a:schemeClr val="accent2"/>
                </a:solidFill>
              </a:defRPr>
            </a:lvl1pPr>
          </a:lstStyle>
          <a:p>
            <a:pPr/>
            <a:r>
              <a:t>M2, M3 busy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izza Line V3"/>
          <p:cNvSpPr txBox="1"/>
          <p:nvPr/>
        </p:nvSpPr>
        <p:spPr>
          <a:xfrm>
            <a:off x="4129597" y="3007364"/>
            <a:ext cx="3932806" cy="84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Pizza Line V3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Immagine" descr="Immagin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40626" y="3435"/>
            <a:ext cx="10164748" cy="6851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endParaRPr b="1"/>
          </a:p>
          <a:p>
            <a:pPr>
              <a:defRPr sz="2800"/>
            </a:pPr>
            <a:r>
              <a:rPr b="1"/>
              <a:t>OUTPUT:</a:t>
            </a:r>
          </a:p>
        </p:txBody>
      </p:sp>
      <p:pic>
        <p:nvPicPr>
          <p:cNvPr id="454" name="AUTO_TWIN_SKG_V3_item.pdf" descr="AUTO_TWIN_SKG_V3_item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712530" y="61564"/>
            <a:ext cx="17617060" cy="74220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resources</a:t>
            </a:r>
            <a:endParaRPr b="1"/>
          </a:p>
          <a:p>
            <a:pPr>
              <a:defRPr sz="2800"/>
            </a:pPr>
            <a:r>
              <a:rPr b="1"/>
              <a:t>OUTPUT:</a:t>
            </a:r>
          </a:p>
        </p:txBody>
      </p:sp>
      <p:pic>
        <p:nvPicPr>
          <p:cNvPr id="457" name="AUTO_TWIN_SKG_V3_resource.pdf" descr="AUTO_TWIN_SKG_V3_resourc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75750" y="780416"/>
            <a:ext cx="4610405" cy="701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Screenshot 2023-08-10 alle 12.09.41.png" descr="Screenshot 2023-08-10 alle 12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26" y="1066586"/>
            <a:ext cx="7303579" cy="4724828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Linea"/>
          <p:cNvSpPr/>
          <p:nvPr/>
        </p:nvSpPr>
        <p:spPr>
          <a:xfrm>
            <a:off x="5816600" y="5346700"/>
            <a:ext cx="2092526" cy="0"/>
          </a:xfrm>
          <a:prstGeom prst="line">
            <a:avLst/>
          </a:prstGeom>
          <a:ln w="63500">
            <a:solidFill>
              <a:srgbClr val="F05E0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0" name="Pizza V1: Local…"/>
          <p:cNvSpPr txBox="1"/>
          <p:nvPr/>
        </p:nvSpPr>
        <p:spPr>
          <a:xfrm>
            <a:off x="7946952" y="4595956"/>
            <a:ext cx="3631590" cy="15014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Pizza V1: Local</a:t>
            </a:r>
          </a:p>
          <a:p>
            <a:pPr>
              <a:defRPr b="1"/>
            </a:pPr>
            <a:r>
              <a:t>Pizza V2: Local/TTS</a:t>
            </a:r>
          </a:p>
          <a:p>
            <a:pPr>
              <a:defRPr b="1"/>
            </a:pPr>
            <a:r>
              <a:t>Pizza V3: Local/TTS</a:t>
            </a:r>
          </a:p>
          <a:p>
            <a:pPr>
              <a:defRPr b="1"/>
            </a:pPr>
            <a:r>
              <a:t>Croma: Local</a:t>
            </a:r>
          </a:p>
          <a:p>
            <a:pPr>
              <a:defRPr b="1"/>
            </a:pPr>
            <a:r>
              <a:t>(</a:t>
            </a: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https://neo4j.ttsnetwork.net:7473/</a:t>
            </a:r>
            <a:r>
              <a:t>)</a:t>
            </a:r>
          </a:p>
        </p:txBody>
      </p:sp>
      <p:sp>
        <p:nvSpPr>
          <p:cNvPr id="261" name="Proposed Architecture:"/>
          <p:cNvSpPr txBox="1"/>
          <p:nvPr/>
        </p:nvSpPr>
        <p:spPr>
          <a:xfrm>
            <a:off x="275542" y="326818"/>
            <a:ext cx="4623803" cy="58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Proposed Architecture: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INPUT: EKG events grouped by entity tree (i.e., pizza to pallet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tree (i.e., pizza to pallet)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state vector</a:t>
            </a:r>
            <a:endParaRPr b="1"/>
          </a:p>
          <a:p>
            <a:pPr>
              <a:defRPr sz="2800"/>
            </a:pPr>
            <a:r>
              <a:rPr b="1"/>
              <a:t>OUTPUT:</a:t>
            </a:r>
          </a:p>
        </p:txBody>
      </p:sp>
      <p:pic>
        <p:nvPicPr>
          <p:cNvPr id="460" name="AUTO_TWIN_SKG_303.pdf" descr="AUTO_TWIN_SKG_303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770244" y="-708344"/>
            <a:ext cx="15556736" cy="9146786"/>
          </a:xfrm>
          <a:prstGeom prst="rect">
            <a:avLst/>
          </a:prstGeom>
          <a:ln w="12700">
            <a:miter lim="400000"/>
          </a:ln>
        </p:spPr>
      </p:pic>
      <p:sp>
        <p:nvSpPr>
          <p:cNvPr id="461" name="Linea"/>
          <p:cNvSpPr/>
          <p:nvPr/>
        </p:nvSpPr>
        <p:spPr>
          <a:xfrm>
            <a:off x="2502045" y="3853747"/>
            <a:ext cx="1" cy="65636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2" name="Idle machines"/>
          <p:cNvSpPr txBox="1"/>
          <p:nvPr/>
        </p:nvSpPr>
        <p:spPr>
          <a:xfrm>
            <a:off x="993270" y="4482657"/>
            <a:ext cx="1558316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Idle machines</a:t>
            </a:r>
          </a:p>
        </p:txBody>
      </p:sp>
      <p:sp>
        <p:nvSpPr>
          <p:cNvPr id="463" name="Linea"/>
          <p:cNvSpPr/>
          <p:nvPr/>
        </p:nvSpPr>
        <p:spPr>
          <a:xfrm>
            <a:off x="3831311" y="3853747"/>
            <a:ext cx="1" cy="65636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4" name="Busy oven"/>
          <p:cNvSpPr txBox="1"/>
          <p:nvPr/>
        </p:nvSpPr>
        <p:spPr>
          <a:xfrm>
            <a:off x="3136230" y="4482657"/>
            <a:ext cx="1175827" cy="3401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oven</a:t>
            </a:r>
          </a:p>
        </p:txBody>
      </p:sp>
      <p:sp>
        <p:nvSpPr>
          <p:cNvPr id="465" name="Linea"/>
          <p:cNvSpPr/>
          <p:nvPr/>
        </p:nvSpPr>
        <p:spPr>
          <a:xfrm>
            <a:off x="5160578" y="3853747"/>
            <a:ext cx="1" cy="1171475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6" name="Busy oven,…"/>
          <p:cNvSpPr txBox="1"/>
          <p:nvPr/>
        </p:nvSpPr>
        <p:spPr>
          <a:xfrm>
            <a:off x="4350578" y="5032991"/>
            <a:ext cx="1620001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2000">
                <a:solidFill>
                  <a:schemeClr val="accent2"/>
                </a:solidFill>
              </a:defRPr>
            </a:pPr>
            <a:r>
              <a:t>Busy oven,</a:t>
            </a:r>
          </a:p>
          <a:p>
            <a:pPr>
              <a:defRPr b="1" sz="2000">
                <a:solidFill>
                  <a:schemeClr val="accent2"/>
                </a:solidFill>
              </a:defRPr>
            </a:pPr>
            <a:r>
              <a:t>Pack station</a:t>
            </a:r>
          </a:p>
        </p:txBody>
      </p:sp>
      <p:sp>
        <p:nvSpPr>
          <p:cNvPr id="467" name="Busy pack station"/>
          <p:cNvSpPr txBox="1"/>
          <p:nvPr/>
        </p:nvSpPr>
        <p:spPr>
          <a:xfrm>
            <a:off x="7065839" y="2841006"/>
            <a:ext cx="1935719" cy="3401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pack station</a:t>
            </a:r>
          </a:p>
        </p:txBody>
      </p:sp>
      <p:sp>
        <p:nvSpPr>
          <p:cNvPr id="468" name="Linea"/>
          <p:cNvSpPr/>
          <p:nvPr/>
        </p:nvSpPr>
        <p:spPr>
          <a:xfrm>
            <a:off x="6642924" y="5861536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69" name="Linea"/>
          <p:cNvSpPr/>
          <p:nvPr/>
        </p:nvSpPr>
        <p:spPr>
          <a:xfrm>
            <a:off x="7997025" y="5861536"/>
            <a:ext cx="1" cy="392471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0" name="Linea"/>
          <p:cNvSpPr/>
          <p:nvPr/>
        </p:nvSpPr>
        <p:spPr>
          <a:xfrm flipV="1">
            <a:off x="9419934" y="4350713"/>
            <a:ext cx="1" cy="65636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1" name="Linea"/>
          <p:cNvSpPr/>
          <p:nvPr/>
        </p:nvSpPr>
        <p:spPr>
          <a:xfrm>
            <a:off x="10751099" y="5885323"/>
            <a:ext cx="1" cy="392470"/>
          </a:xfrm>
          <a:prstGeom prst="line">
            <a:avLst/>
          </a:prstGeom>
          <a:ln w="63500">
            <a:solidFill>
              <a:schemeClr val="accent2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472" name="Busy oven, pack station, freezer"/>
          <p:cNvSpPr txBox="1"/>
          <p:nvPr/>
        </p:nvSpPr>
        <p:spPr>
          <a:xfrm>
            <a:off x="5193415" y="6196926"/>
            <a:ext cx="2264685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oven, pack station, freezer</a:t>
            </a:r>
          </a:p>
        </p:txBody>
      </p:sp>
      <p:sp>
        <p:nvSpPr>
          <p:cNvPr id="473" name="Busy pack station, freezer"/>
          <p:cNvSpPr txBox="1"/>
          <p:nvPr/>
        </p:nvSpPr>
        <p:spPr>
          <a:xfrm>
            <a:off x="7240676" y="6196926"/>
            <a:ext cx="1935719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pack station, freezer</a:t>
            </a:r>
          </a:p>
        </p:txBody>
      </p:sp>
      <p:sp>
        <p:nvSpPr>
          <p:cNvPr id="474" name="Busy pack station, freezer, box station"/>
          <p:cNvSpPr txBox="1"/>
          <p:nvPr/>
        </p:nvSpPr>
        <p:spPr>
          <a:xfrm>
            <a:off x="8588413" y="3390158"/>
            <a:ext cx="1935719" cy="949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pack station, freezer, box station</a:t>
            </a:r>
          </a:p>
        </p:txBody>
      </p:sp>
      <p:sp>
        <p:nvSpPr>
          <p:cNvPr id="475" name="Busy oven, pack station, freezer, box station"/>
          <p:cNvSpPr txBox="1"/>
          <p:nvPr/>
        </p:nvSpPr>
        <p:spPr>
          <a:xfrm>
            <a:off x="9316970" y="6196926"/>
            <a:ext cx="2882799" cy="6449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000">
                <a:solidFill>
                  <a:schemeClr val="accent2"/>
                </a:solidFill>
              </a:defRPr>
            </a:lvl1pPr>
          </a:lstStyle>
          <a:p>
            <a:pPr/>
            <a:r>
              <a:t>Busy oven, pack station, freezer, box station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roma"/>
          <p:cNvSpPr txBox="1"/>
          <p:nvPr/>
        </p:nvSpPr>
        <p:spPr>
          <a:xfrm>
            <a:off x="5060238" y="3007364"/>
            <a:ext cx="2071524" cy="84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Croma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INPUT: EKG events grouped by entity (i.e., kits) and ordered by timestamp…"/>
          <p:cNvSpPr txBox="1"/>
          <p:nvPr/>
        </p:nvSpPr>
        <p:spPr>
          <a:xfrm>
            <a:off x="360857" y="325950"/>
            <a:ext cx="11470287" cy="6058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(i.e., kits)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Events Symbols:</a:t>
            </a:r>
          </a:p>
          <a:p>
            <a:pPr>
              <a:defRPr sz="2800"/>
            </a:pPr>
            <a:r>
              <a:t>"Entrada Material Sucio": 'S1', </a:t>
            </a:r>
          </a:p>
          <a:p>
            <a:pPr>
              <a:defRPr sz="2800"/>
            </a:pPr>
            <a:r>
              <a:t>"Cargado en carro  L+D": 'S2',</a:t>
            </a:r>
          </a:p>
          <a:p>
            <a:pPr>
              <a:defRPr sz="2800"/>
            </a:pPr>
            <a:r>
              <a:t>"Carga L+D iniciada": 'S3', </a:t>
            </a:r>
          </a:p>
          <a:p>
            <a:pPr>
              <a:defRPr sz="2800"/>
            </a:pPr>
            <a:r>
              <a:t>"Carga L+D liberada": 'S4',</a:t>
            </a:r>
          </a:p>
          <a:p>
            <a:pPr>
              <a:defRPr sz="2800"/>
            </a:pPr>
            <a:r>
              <a:t>"Montaje": 'S5', </a:t>
            </a:r>
          </a:p>
          <a:p>
            <a:pPr>
              <a:defRPr sz="2800"/>
            </a:pPr>
            <a:r>
              <a:t>"Producción  montada": 'S6',</a:t>
            </a:r>
          </a:p>
          <a:p>
            <a:pPr>
              <a:defRPr sz="2800"/>
            </a:pPr>
            <a:r>
              <a:t>"Composición de cargas": 'S7', </a:t>
            </a:r>
          </a:p>
          <a:p>
            <a:pPr>
              <a:defRPr sz="2800"/>
            </a:pPr>
            <a:r>
              <a:t>"Carga de esterilizador liberada": 'S8',</a:t>
            </a:r>
          </a:p>
          <a:p>
            <a:pPr>
              <a:defRPr sz="2800"/>
            </a:pPr>
            <a:r>
              <a:t>"Carga de esterilizadorliberada": 'S9'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INPUT: EKG events grouped by entity (i.e., kits)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(i.e., kits)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82" name="AUTO_TWIN_SKG_Croma_1.pdf" descr="AUTO_TWIN_SKG_Croma_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217623" y="-410016"/>
            <a:ext cx="15243120" cy="89623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INPUT: EKG events grouped by entity (i.e., kits)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(i.e., kits)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resource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85" name="AUTO_TWIN_SKG_102.pdf" descr="AUTO_TWIN_SKG_102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512457" y="-552339"/>
            <a:ext cx="15216914" cy="94401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Lego Plant"/>
          <p:cNvSpPr txBox="1"/>
          <p:nvPr/>
        </p:nvSpPr>
        <p:spPr>
          <a:xfrm>
            <a:off x="4492861" y="3007364"/>
            <a:ext cx="3206278" cy="84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Lego Plant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INPUT: EKG events grouped by entity (i.e., parts) and ordered by timestamp…"/>
          <p:cNvSpPr txBox="1"/>
          <p:nvPr/>
        </p:nvSpPr>
        <p:spPr>
          <a:xfrm>
            <a:off x="360857" y="325950"/>
            <a:ext cx="11470287" cy="5626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(i.e., parts)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Events Symbols:</a:t>
            </a:r>
          </a:p>
          <a:p>
            <a:pPr>
              <a:defRPr sz="2800"/>
            </a:pPr>
            <a:r>
              <a:t>'_LOAD_1': 'S11', '_PROCESS_1': 'S12', '_UNLOAD_1': 'S13',</a:t>
            </a:r>
          </a:p>
          <a:p>
            <a:pPr>
              <a:defRPr sz="2800"/>
            </a:pPr>
            <a:r>
              <a:t> '_LOAD_2': 'S21', '_PROCESS_2': 'S22', '_UNLOAD_2': 'S23',</a:t>
            </a:r>
          </a:p>
          <a:p>
            <a:pPr>
              <a:defRPr sz="2800"/>
            </a:pPr>
            <a:r>
              <a:t> '_FAIL_1': 'S14', '_BLOCK_2': 'S24', '_LOAD_3': 'S31',</a:t>
            </a:r>
          </a:p>
          <a:p>
            <a:pPr>
              <a:defRPr sz="2800"/>
            </a:pPr>
            <a:r>
              <a:t> '_PROCESS_3': 'S32', '_LOAD_4': 'S41', '_UNLOAD_3': 'S33',</a:t>
            </a:r>
          </a:p>
          <a:p>
            <a:pPr>
              <a:defRPr sz="2800"/>
            </a:pPr>
            <a:r>
              <a:t> '_PROCESS_4': 'S42', '_LOAD_5': 'S51', '_PROCESS_5': 'S52',</a:t>
            </a:r>
          </a:p>
          <a:p>
            <a:pPr>
              <a:defRPr sz="2800"/>
            </a:pPr>
            <a:r>
              <a:t> '_UNLOAD_5': 'S53', '_UNLOAD_4': 'S43', '_FAIL_5': 'S54',</a:t>
            </a:r>
          </a:p>
          <a:p>
            <a:pPr>
              <a:defRPr sz="2800"/>
            </a:pPr>
            <a:r>
              <a:t> '_BLOCK_1': 'S15', '_BLOCK_5': 'S55', '_BLOCK_3': 'S34', '_BLOCK_4': 'S44'</a:t>
            </a:r>
          </a:p>
          <a:p>
            <a:pPr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INPUT: EKG events grouped by entity (i.e., parts) and ordered by timestamp…"/>
          <p:cNvSpPr txBox="1"/>
          <p:nvPr/>
        </p:nvSpPr>
        <p:spPr>
          <a:xfrm>
            <a:off x="360857" y="325950"/>
            <a:ext cx="11470287" cy="1740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(i.e., parts)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items</a:t>
            </a:r>
            <a:r>
              <a:t> (i.e., traces are s1-s2-s3-s7 and s1-s2-s3-s4-s5-s6)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492" name="AUTO_TWIN_SKG_501.pdf" descr="AUTO_TWIN_SKG_501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603997" y="133803"/>
            <a:ext cx="17399994" cy="7652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ossible Research…"/>
          <p:cNvSpPr txBox="1"/>
          <p:nvPr/>
        </p:nvSpPr>
        <p:spPr>
          <a:xfrm>
            <a:off x="3313690" y="2550164"/>
            <a:ext cx="5564620" cy="17576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5800">
                <a:solidFill>
                  <a:srgbClr val="535353"/>
                </a:solidFill>
              </a:defRPr>
            </a:pPr>
            <a:r>
              <a:t>Possible Research </a:t>
            </a:r>
          </a:p>
          <a:p>
            <a:pPr algn="ctr">
              <a:defRPr sz="5800">
                <a:solidFill>
                  <a:srgbClr val="535353"/>
                </a:solidFill>
              </a:defRPr>
            </a:pPr>
            <a:r>
              <a:t>Directions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Extensions to L*_SHA (DEIB):…"/>
          <p:cNvSpPr txBox="1"/>
          <p:nvPr/>
        </p:nvSpPr>
        <p:spPr>
          <a:xfrm>
            <a:off x="360857" y="391512"/>
            <a:ext cx="11470287" cy="60749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marL="374315" indent="-374315">
              <a:buSzPct val="100000"/>
              <a:buAutoNum type="arabicPeriod" startAt="1"/>
              <a:defRPr sz="2200"/>
            </a:pPr>
            <a:r>
              <a:rPr b="1"/>
              <a:t>Extensions to L*_SHA (DEIB):</a:t>
            </a:r>
            <a:endParaRPr b="1"/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Learn time constraints (guards/invariants)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Learn probability weights (e.g., probability of arrival of a new pizza)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Composition of automata learned with different time windows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Potential extension to PTA with handling of rewards/costs </a:t>
            </a:r>
          </a:p>
          <a:p>
            <a:pPr>
              <a:defRPr sz="2200"/>
            </a:pPr>
            <a:endParaRPr b="1"/>
          </a:p>
          <a:p>
            <a:pPr marL="374315" indent="-374315">
              <a:buClr>
                <a:srgbClr val="000000"/>
              </a:buClr>
              <a:buSzPct val="100000"/>
              <a:buAutoNum type="arabicPeriod" startAt="2"/>
              <a:defRPr sz="2200"/>
            </a:pPr>
            <a:r>
              <a:rPr b="1"/>
              <a:t>Relationship between process mining and automata learning (DMec + DEIB):</a:t>
            </a:r>
            <a:endParaRPr b="1"/>
          </a:p>
          <a:p>
            <a:pPr lvl="1" marL="882315" indent="-374315">
              <a:buClr>
                <a:srgbClr val="000000"/>
              </a:buClr>
              <a:buSzPct val="100000"/>
              <a:buAutoNum type="alphaLcPeriod" startAt="1"/>
              <a:defRPr sz="2200"/>
            </a:pPr>
            <a:r>
              <a:t>Are the two techniques equivalent? Is one better for one POV and one better with another? What are their limitations?</a:t>
            </a:r>
          </a:p>
          <a:p>
            <a:pPr lvl="1" marL="882315" indent="-374315">
              <a:buClr>
                <a:srgbClr val="000000"/>
              </a:buClr>
              <a:buSzPct val="100000"/>
              <a:buAutoNum type="alphaLcPeriod" startAt="1"/>
              <a:defRPr sz="2200"/>
            </a:pPr>
            <a:r>
              <a:t>Can (or should) the two resulting models be combined into one? For example combining two POVs?</a:t>
            </a:r>
          </a:p>
          <a:p>
            <a:pPr>
              <a:defRPr sz="2200"/>
            </a:pPr>
          </a:p>
          <a:p>
            <a:pPr marL="374315" indent="-374315">
              <a:buSzPct val="100000"/>
              <a:buAutoNum type="arabicPeriod" startAt="3"/>
              <a:defRPr b="1" sz="2200"/>
            </a:pPr>
            <a:r>
              <a:t>Automated generation of Digital Twins (PMI + ext.):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What is the desired set of features? Is there a preferred POV (or combination of POVs)?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Valuable features for for WP4?</a:t>
            </a:r>
          </a:p>
          <a:p>
            <a:pPr lvl="1" marL="882315" indent="-374315">
              <a:buSzPct val="100000"/>
              <a:buAutoNum type="alphaLcPeriod" startAt="1"/>
              <a:defRPr sz="2200"/>
            </a:pPr>
            <a:r>
              <a:t>What can (or should) we predict with a learned model? E.g., cost of an item, percentage of scrapped items?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Screenshot 2023-08-10 alle 12.09.41.png" descr="Screenshot 2023-08-10 alle 12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26" y="1066586"/>
            <a:ext cx="7303579" cy="4724828"/>
          </a:xfrm>
          <a:prstGeom prst="rect">
            <a:avLst/>
          </a:prstGeom>
          <a:ln w="12700">
            <a:miter lim="400000"/>
          </a:ln>
        </p:spPr>
      </p:pic>
      <p:sp>
        <p:nvSpPr>
          <p:cNvPr id="264" name="Linea"/>
          <p:cNvSpPr/>
          <p:nvPr/>
        </p:nvSpPr>
        <p:spPr>
          <a:xfrm>
            <a:off x="5384800" y="3975100"/>
            <a:ext cx="2434907" cy="0"/>
          </a:xfrm>
          <a:prstGeom prst="line">
            <a:avLst/>
          </a:prstGeom>
          <a:ln w="63500">
            <a:solidFill>
              <a:srgbClr val="F05E0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65" name="Draft (agnostic to the specific use case and…"/>
          <p:cNvSpPr txBox="1"/>
          <p:nvPr/>
        </p:nvSpPr>
        <p:spPr>
          <a:xfrm>
            <a:off x="7883452" y="3662506"/>
            <a:ext cx="4181213" cy="9172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Draft (agnostic to the specific use case and </a:t>
            </a:r>
          </a:p>
          <a:p>
            <a:pPr>
              <a:defRPr b="1"/>
            </a:pPr>
            <a:r>
              <a:t>the system discovery technique):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https://github.com/LesLivia/ekg_extractor</a:t>
            </a:r>
          </a:p>
        </p:txBody>
      </p:sp>
      <p:sp>
        <p:nvSpPr>
          <p:cNvPr id="266" name="Proposed Architecture:"/>
          <p:cNvSpPr txBox="1"/>
          <p:nvPr/>
        </p:nvSpPr>
        <p:spPr>
          <a:xfrm>
            <a:off x="275542" y="326818"/>
            <a:ext cx="4623803" cy="58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Proposed Architecture: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Screenshot 2023-08-10 alle 12.09.41.png" descr="Screenshot 2023-08-10 alle 12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26" y="1066586"/>
            <a:ext cx="7303579" cy="4724828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Linea"/>
          <p:cNvSpPr/>
          <p:nvPr/>
        </p:nvSpPr>
        <p:spPr>
          <a:xfrm>
            <a:off x="5041900" y="3009900"/>
            <a:ext cx="2434907" cy="0"/>
          </a:xfrm>
          <a:prstGeom prst="line">
            <a:avLst/>
          </a:prstGeom>
          <a:ln w="63500">
            <a:solidFill>
              <a:srgbClr val="F05E0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0" name="Module for automata learning:…"/>
          <p:cNvSpPr txBox="1"/>
          <p:nvPr/>
        </p:nvSpPr>
        <p:spPr>
          <a:xfrm>
            <a:off x="7489752" y="2697306"/>
            <a:ext cx="4580258" cy="625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b="1"/>
            </a:pPr>
            <a:r>
              <a:t>Module for automata learning:</a:t>
            </a:r>
          </a:p>
          <a:p>
            <a:pPr>
              <a:defRPr b="1"/>
            </a:pPr>
            <a:r>
              <a:rPr u="sng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 invalidUrl="" action="" tgtFrame="" tooltip="" history="1" highlightClick="0" endSnd="0"/>
              </a:rPr>
              <a:t>https://github.com/LesLivia/lsha/tree/develop</a:t>
            </a:r>
          </a:p>
        </p:txBody>
      </p:sp>
      <p:sp>
        <p:nvSpPr>
          <p:cNvPr id="271" name="Proposed Architecture:"/>
          <p:cNvSpPr txBox="1"/>
          <p:nvPr/>
        </p:nvSpPr>
        <p:spPr>
          <a:xfrm>
            <a:off x="275542" y="326818"/>
            <a:ext cx="4623803" cy="58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Proposed Architecture: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Screenshot 2023-08-10 alle 12.09.41.png" descr="Screenshot 2023-08-10 alle 12.09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7126" y="1066586"/>
            <a:ext cx="7303579" cy="4724828"/>
          </a:xfrm>
          <a:prstGeom prst="rect">
            <a:avLst/>
          </a:prstGeom>
          <a:ln w="12700">
            <a:miter lim="400000"/>
          </a:ln>
        </p:spPr>
      </p:pic>
      <p:sp>
        <p:nvSpPr>
          <p:cNvPr id="274" name="Linea"/>
          <p:cNvSpPr/>
          <p:nvPr/>
        </p:nvSpPr>
        <p:spPr>
          <a:xfrm>
            <a:off x="5359400" y="2006600"/>
            <a:ext cx="2434907" cy="0"/>
          </a:xfrm>
          <a:prstGeom prst="line">
            <a:avLst/>
          </a:prstGeom>
          <a:ln w="63500">
            <a:solidFill>
              <a:srgbClr val="F05E0F"/>
            </a:solidFill>
            <a:miter/>
            <a:tailEnd type="triangle"/>
          </a:ln>
        </p:spPr>
        <p:txBody>
          <a:bodyPr lIns="45719" rIns="45719"/>
          <a:lstStyle/>
          <a:p>
            <a:pPr/>
          </a:p>
        </p:txBody>
      </p:sp>
      <p:sp>
        <p:nvSpPr>
          <p:cNvPr id="275" name="TODO"/>
          <p:cNvSpPr txBox="1"/>
          <p:nvPr/>
        </p:nvSpPr>
        <p:spPr>
          <a:xfrm>
            <a:off x="7845352" y="1840056"/>
            <a:ext cx="664479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b="1"/>
            </a:lvl1pPr>
          </a:lstStyle>
          <a:p>
            <a:pPr/>
            <a:r>
              <a:t>TODO</a:t>
            </a:r>
          </a:p>
        </p:txBody>
      </p:sp>
      <p:sp>
        <p:nvSpPr>
          <p:cNvPr id="276" name="Proposed Architecture:"/>
          <p:cNvSpPr txBox="1"/>
          <p:nvPr/>
        </p:nvSpPr>
        <p:spPr>
          <a:xfrm>
            <a:off x="275542" y="326818"/>
            <a:ext cx="4623803" cy="58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3800">
                <a:solidFill>
                  <a:srgbClr val="535353"/>
                </a:solidFill>
              </a:defRPr>
            </a:lvl1pPr>
          </a:lstStyle>
          <a:p>
            <a:pPr/>
            <a:r>
              <a:t>Proposed Architecture: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izza Line V1"/>
          <p:cNvSpPr txBox="1"/>
          <p:nvPr/>
        </p:nvSpPr>
        <p:spPr>
          <a:xfrm>
            <a:off x="4129597" y="3007364"/>
            <a:ext cx="3932806" cy="843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5800">
                <a:solidFill>
                  <a:srgbClr val="535353"/>
                </a:solidFill>
              </a:defRPr>
            </a:lvl1pPr>
          </a:lstStyle>
          <a:p>
            <a:pPr/>
            <a:r>
              <a:t>Pizza Line V1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Immagine 4" descr="Immagin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175" y="153536"/>
            <a:ext cx="10153650" cy="6550928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83" name="Fumetto: rettangolo 5"/>
          <p:cNvGrpSpPr/>
          <p:nvPr/>
        </p:nvGrpSpPr>
        <p:grpSpPr>
          <a:xfrm>
            <a:off x="1833563" y="2957513"/>
            <a:ext cx="676276" cy="734144"/>
            <a:chOff x="0" y="0"/>
            <a:chExt cx="676275" cy="734143"/>
          </a:xfrm>
        </p:grpSpPr>
        <p:sp>
          <p:nvSpPr>
            <p:cNvPr id="281" name="Forma"/>
            <p:cNvSpPr/>
            <p:nvPr/>
          </p:nvSpPr>
          <p:spPr>
            <a:xfrm>
              <a:off x="0" y="0"/>
              <a:ext cx="676275" cy="73414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191"/>
                  </a:lnTo>
                  <a:lnTo>
                    <a:pt x="9000" y="12191"/>
                  </a:lnTo>
                  <a:lnTo>
                    <a:pt x="4034" y="21600"/>
                  </a:lnTo>
                  <a:lnTo>
                    <a:pt x="3600" y="12191"/>
                  </a:lnTo>
                  <a:lnTo>
                    <a:pt x="0" y="12191"/>
                  </a:lnTo>
                  <a:lnTo>
                    <a:pt x="0" y="711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2" name="S1"/>
            <p:cNvSpPr txBox="1"/>
            <p:nvPr/>
          </p:nvSpPr>
          <p:spPr>
            <a:xfrm>
              <a:off x="52069" y="40624"/>
              <a:ext cx="57213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S1</a:t>
              </a:r>
            </a:p>
          </p:txBody>
        </p:sp>
      </p:grpSp>
      <p:grpSp>
        <p:nvGrpSpPr>
          <p:cNvPr id="286" name="Fumetto: rettangolo 6"/>
          <p:cNvGrpSpPr/>
          <p:nvPr/>
        </p:nvGrpSpPr>
        <p:grpSpPr>
          <a:xfrm>
            <a:off x="3290887" y="3014663"/>
            <a:ext cx="676276" cy="730204"/>
            <a:chOff x="0" y="0"/>
            <a:chExt cx="676275" cy="730203"/>
          </a:xfrm>
        </p:grpSpPr>
        <p:sp>
          <p:nvSpPr>
            <p:cNvPr id="284" name="Forma"/>
            <p:cNvSpPr/>
            <p:nvPr/>
          </p:nvSpPr>
          <p:spPr>
            <a:xfrm>
              <a:off x="0" y="0"/>
              <a:ext cx="676275" cy="7302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2256"/>
                  </a:lnTo>
                  <a:lnTo>
                    <a:pt x="18000" y="12256"/>
                  </a:lnTo>
                  <a:lnTo>
                    <a:pt x="21406" y="21600"/>
                  </a:lnTo>
                  <a:lnTo>
                    <a:pt x="12600" y="12256"/>
                  </a:lnTo>
                  <a:lnTo>
                    <a:pt x="0" y="12256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5" name="S2"/>
            <p:cNvSpPr txBox="1"/>
            <p:nvPr/>
          </p:nvSpPr>
          <p:spPr>
            <a:xfrm>
              <a:off x="52069" y="40624"/>
              <a:ext cx="57213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S2</a:t>
              </a:r>
            </a:p>
          </p:txBody>
        </p:sp>
      </p:grpSp>
      <p:grpSp>
        <p:nvGrpSpPr>
          <p:cNvPr id="289" name="Fumetto: rettangolo 7"/>
          <p:cNvGrpSpPr/>
          <p:nvPr/>
        </p:nvGrpSpPr>
        <p:grpSpPr>
          <a:xfrm>
            <a:off x="5670339" y="4129807"/>
            <a:ext cx="806168" cy="570946"/>
            <a:chOff x="0" y="0"/>
            <a:chExt cx="806167" cy="570944"/>
          </a:xfrm>
        </p:grpSpPr>
        <p:sp>
          <p:nvSpPr>
            <p:cNvPr id="287" name="Forma"/>
            <p:cNvSpPr/>
            <p:nvPr/>
          </p:nvSpPr>
          <p:spPr>
            <a:xfrm>
              <a:off x="0" y="0"/>
              <a:ext cx="806168" cy="5709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3480" y="5925"/>
                  </a:moveTo>
                  <a:lnTo>
                    <a:pt x="6500" y="5925"/>
                  </a:lnTo>
                  <a:lnTo>
                    <a:pt x="0" y="0"/>
                  </a:lnTo>
                  <a:lnTo>
                    <a:pt x="11030" y="5925"/>
                  </a:lnTo>
                  <a:lnTo>
                    <a:pt x="21600" y="5925"/>
                  </a:lnTo>
                  <a:lnTo>
                    <a:pt x="21600" y="21600"/>
                  </a:lnTo>
                  <a:lnTo>
                    <a:pt x="3480" y="21600"/>
                  </a:lnTo>
                  <a:lnTo>
                    <a:pt x="3480" y="8537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8" name="S3"/>
            <p:cNvSpPr txBox="1"/>
            <p:nvPr/>
          </p:nvSpPr>
          <p:spPr>
            <a:xfrm>
              <a:off x="181962" y="197231"/>
              <a:ext cx="57213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S3</a:t>
              </a:r>
            </a:p>
          </p:txBody>
        </p:sp>
      </p:grpSp>
      <p:grpSp>
        <p:nvGrpSpPr>
          <p:cNvPr id="292" name="Fumetto: rettangolo 8"/>
          <p:cNvGrpSpPr/>
          <p:nvPr/>
        </p:nvGrpSpPr>
        <p:grpSpPr>
          <a:xfrm>
            <a:off x="7001039" y="4062806"/>
            <a:ext cx="729330" cy="637947"/>
            <a:chOff x="0" y="0"/>
            <a:chExt cx="729329" cy="637945"/>
          </a:xfrm>
        </p:grpSpPr>
        <p:sp>
          <p:nvSpPr>
            <p:cNvPr id="290" name="Forma"/>
            <p:cNvSpPr/>
            <p:nvPr/>
          </p:nvSpPr>
          <p:spPr>
            <a:xfrm>
              <a:off x="0" y="0"/>
              <a:ext cx="729330" cy="63794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7571"/>
                  </a:moveTo>
                  <a:lnTo>
                    <a:pt x="11683" y="7571"/>
                  </a:lnTo>
                  <a:lnTo>
                    <a:pt x="21600" y="0"/>
                  </a:lnTo>
                  <a:lnTo>
                    <a:pt x="16691" y="7571"/>
                  </a:lnTo>
                  <a:lnTo>
                    <a:pt x="20029" y="7571"/>
                  </a:lnTo>
                  <a:lnTo>
                    <a:pt x="20029" y="21600"/>
                  </a:lnTo>
                  <a:lnTo>
                    <a:pt x="0" y="21600"/>
                  </a:lnTo>
                  <a:lnTo>
                    <a:pt x="0" y="9909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1" name="S4"/>
            <p:cNvSpPr txBox="1"/>
            <p:nvPr/>
          </p:nvSpPr>
          <p:spPr>
            <a:xfrm>
              <a:off x="52070" y="264233"/>
              <a:ext cx="57213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S4</a:t>
              </a:r>
            </a:p>
          </p:txBody>
        </p:sp>
      </p:grpSp>
      <p:grpSp>
        <p:nvGrpSpPr>
          <p:cNvPr id="295" name="Fumetto: rettangolo 9"/>
          <p:cNvGrpSpPr/>
          <p:nvPr/>
        </p:nvGrpSpPr>
        <p:grpSpPr>
          <a:xfrm>
            <a:off x="8757755" y="4047039"/>
            <a:ext cx="719456" cy="653713"/>
            <a:chOff x="0" y="0"/>
            <a:chExt cx="719455" cy="653711"/>
          </a:xfrm>
        </p:grpSpPr>
        <p:sp>
          <p:nvSpPr>
            <p:cNvPr id="293" name="Forma"/>
            <p:cNvSpPr/>
            <p:nvPr/>
          </p:nvSpPr>
          <p:spPr>
            <a:xfrm>
              <a:off x="0" y="0"/>
              <a:ext cx="719456" cy="65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" y="7909"/>
                  </a:moveTo>
                  <a:lnTo>
                    <a:pt x="4680" y="7909"/>
                  </a:lnTo>
                  <a:lnTo>
                    <a:pt x="0" y="0"/>
                  </a:lnTo>
                  <a:lnTo>
                    <a:pt x="9756" y="7909"/>
                  </a:lnTo>
                  <a:lnTo>
                    <a:pt x="21600" y="7909"/>
                  </a:lnTo>
                  <a:lnTo>
                    <a:pt x="21600" y="21600"/>
                  </a:lnTo>
                  <a:lnTo>
                    <a:pt x="1296" y="21600"/>
                  </a:lnTo>
                  <a:lnTo>
                    <a:pt x="1296" y="1019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4" name="S5"/>
            <p:cNvSpPr txBox="1"/>
            <p:nvPr/>
          </p:nvSpPr>
          <p:spPr>
            <a:xfrm>
              <a:off x="95250" y="279999"/>
              <a:ext cx="572135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S5</a:t>
              </a:r>
            </a:p>
          </p:txBody>
        </p:sp>
      </p:grpSp>
      <p:grpSp>
        <p:nvGrpSpPr>
          <p:cNvPr id="298" name="Fumetto: rettangolo 10"/>
          <p:cNvGrpSpPr/>
          <p:nvPr/>
        </p:nvGrpSpPr>
        <p:grpSpPr>
          <a:xfrm>
            <a:off x="10088627" y="4047038"/>
            <a:ext cx="719456" cy="653713"/>
            <a:chOff x="0" y="0"/>
            <a:chExt cx="719455" cy="653711"/>
          </a:xfrm>
        </p:grpSpPr>
        <p:sp>
          <p:nvSpPr>
            <p:cNvPr id="296" name="Forma"/>
            <p:cNvSpPr/>
            <p:nvPr/>
          </p:nvSpPr>
          <p:spPr>
            <a:xfrm>
              <a:off x="0" y="0"/>
              <a:ext cx="719456" cy="65371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296" y="7909"/>
                  </a:moveTo>
                  <a:lnTo>
                    <a:pt x="4680" y="7909"/>
                  </a:lnTo>
                  <a:lnTo>
                    <a:pt x="0" y="0"/>
                  </a:lnTo>
                  <a:lnTo>
                    <a:pt x="9756" y="7909"/>
                  </a:lnTo>
                  <a:lnTo>
                    <a:pt x="21600" y="7909"/>
                  </a:lnTo>
                  <a:lnTo>
                    <a:pt x="21600" y="21600"/>
                  </a:lnTo>
                  <a:lnTo>
                    <a:pt x="1296" y="21600"/>
                  </a:lnTo>
                  <a:lnTo>
                    <a:pt x="1296" y="10191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97" name="S6"/>
            <p:cNvSpPr txBox="1"/>
            <p:nvPr/>
          </p:nvSpPr>
          <p:spPr>
            <a:xfrm>
              <a:off x="95250" y="279999"/>
              <a:ext cx="572135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S6</a:t>
              </a:r>
            </a:p>
          </p:txBody>
        </p:sp>
      </p:grpSp>
      <p:grpSp>
        <p:nvGrpSpPr>
          <p:cNvPr id="301" name="Fumetto: rettangolo 11"/>
          <p:cNvGrpSpPr/>
          <p:nvPr/>
        </p:nvGrpSpPr>
        <p:grpSpPr>
          <a:xfrm>
            <a:off x="6226078" y="1774442"/>
            <a:ext cx="861345" cy="414338"/>
            <a:chOff x="0" y="0"/>
            <a:chExt cx="861344" cy="414337"/>
          </a:xfrm>
        </p:grpSpPr>
        <p:sp>
          <p:nvSpPr>
            <p:cNvPr id="299" name="Forma"/>
            <p:cNvSpPr/>
            <p:nvPr/>
          </p:nvSpPr>
          <p:spPr>
            <a:xfrm>
              <a:off x="0" y="0"/>
              <a:ext cx="861345" cy="414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64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4641" y="21600"/>
                  </a:lnTo>
                  <a:lnTo>
                    <a:pt x="4641" y="18000"/>
                  </a:lnTo>
                  <a:lnTo>
                    <a:pt x="0" y="12383"/>
                  </a:lnTo>
                  <a:lnTo>
                    <a:pt x="4641" y="1260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solidFill>
                <a:srgbClr val="AD5B2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00" name="S7"/>
            <p:cNvSpPr txBox="1"/>
            <p:nvPr/>
          </p:nvSpPr>
          <p:spPr>
            <a:xfrm>
              <a:off x="237139" y="40624"/>
              <a:ext cx="572136" cy="33308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S7</a:t>
              </a:r>
            </a:p>
          </p:txBody>
        </p:sp>
      </p:grpSp>
      <p:sp>
        <p:nvSpPr>
          <p:cNvPr id="302" name="CasellaDiTesto 13"/>
          <p:cNvSpPr txBox="1"/>
          <p:nvPr/>
        </p:nvSpPr>
        <p:spPr>
          <a:xfrm>
            <a:off x="1444909" y="433551"/>
            <a:ext cx="3479450" cy="43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b="1" sz="2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Position of sensors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INPUT: EKG events grouped by entity ID and ordered by timestamp…"/>
          <p:cNvSpPr txBox="1"/>
          <p:nvPr/>
        </p:nvSpPr>
        <p:spPr>
          <a:xfrm>
            <a:off x="360857" y="325950"/>
            <a:ext cx="11470287" cy="21719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800"/>
            </a:pPr>
            <a:r>
              <a:rPr b="1"/>
              <a:t>INPUT:</a:t>
            </a:r>
            <a:r>
              <a:t> EKG events grouped by entity ID and ordered by timestamp</a:t>
            </a:r>
          </a:p>
          <a:p>
            <a:pPr>
              <a:defRPr sz="2800"/>
            </a:pPr>
            <a:r>
              <a:rPr b="1"/>
              <a:t>PM TECHNIQUE:</a:t>
            </a:r>
            <a:r>
              <a:t> L*_SHA, mi query de-activated, events correspond to sensor activations </a:t>
            </a:r>
            <a:r>
              <a:rPr b="1"/>
              <a:t>grouped by item</a:t>
            </a:r>
            <a:r>
              <a:t> (i.e., traces are s1-s2-s3-s7 and s1-s2-s3-s4-s5-s6) </a:t>
            </a:r>
          </a:p>
          <a:p>
            <a:pPr lvl="1">
              <a:defRPr sz="2800"/>
            </a:pPr>
            <a:r>
              <a:t>-&gt; </a:t>
            </a:r>
            <a:r>
              <a:rPr b="1"/>
              <a:t>no distinction on state</a:t>
            </a:r>
          </a:p>
          <a:p>
            <a:pPr>
              <a:defRPr b="1" sz="2800"/>
            </a:pPr>
            <a:r>
              <a:t>OUTPUT:</a:t>
            </a:r>
          </a:p>
        </p:txBody>
      </p:sp>
      <p:pic>
        <p:nvPicPr>
          <p:cNvPr id="305" name="AUTO_TWIN_EKG_V1_nostate.pdf" descr="AUTO_TWIN_EKG_V1_nostat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43142" y="511621"/>
            <a:ext cx="4958905" cy="61558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Tema di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i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