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884" r:id="rId5"/>
    <p:sldId id="2146847180" r:id="rId6"/>
    <p:sldId id="923" r:id="rId7"/>
    <p:sldId id="2146847179" r:id="rId8"/>
    <p:sldId id="2146847181" r:id="rId9"/>
    <p:sldId id="2146847174" r:id="rId10"/>
    <p:sldId id="2146847175" r:id="rId11"/>
    <p:sldId id="2146847178" r:id="rId12"/>
    <p:sldId id="973" r:id="rId13"/>
    <p:sldId id="2146847173" r:id="rId14"/>
    <p:sldId id="2146847177" r:id="rId15"/>
    <p:sldId id="2146847183" r:id="rId16"/>
    <p:sldId id="2146847182" r:id="rId1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56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ller, Ronald" initials="MR [2]" lastIdx="236" clrIdx="6">
    <p:extLst>
      <p:ext uri="{19B8F6BF-5375-455C-9EA6-DF929625EA0E}">
        <p15:presenceInfo xmlns:p15="http://schemas.microsoft.com/office/powerpoint/2012/main" userId="S::Ronald.Miller@Diageo.com::a0db84f4-9e69-4b03-a7fb-e1054554f5d1" providerId="AD"/>
      </p:ext>
    </p:extLst>
  </p:cmAuthor>
  <p:cmAuthor id="1" name="Alfonso, Rafael" initials="AR" lastIdx="2" clrIdx="0">
    <p:extLst>
      <p:ext uri="{19B8F6BF-5375-455C-9EA6-DF929625EA0E}">
        <p15:presenceInfo xmlns:p15="http://schemas.microsoft.com/office/powerpoint/2012/main" userId="Alfonso, Rafael" providerId="None"/>
      </p:ext>
    </p:extLst>
  </p:cmAuthor>
  <p:cmAuthor id="8" name="Bhayana, Rajesh" initials="BR" lastIdx="8" clrIdx="7">
    <p:extLst>
      <p:ext uri="{19B8F6BF-5375-455C-9EA6-DF929625EA0E}">
        <p15:presenceInfo xmlns:p15="http://schemas.microsoft.com/office/powerpoint/2012/main" userId="S::Rajesh.Bhayana@diageo.com::38dabb42-aa93-41ab-93fd-75bb943c6799" providerId="AD"/>
      </p:ext>
    </p:extLst>
  </p:cmAuthor>
  <p:cmAuthor id="2" name="Miller, Ronald" initials="MR" lastIdx="570" clrIdx="1">
    <p:extLst>
      <p:ext uri="{19B8F6BF-5375-455C-9EA6-DF929625EA0E}">
        <p15:presenceInfo xmlns:p15="http://schemas.microsoft.com/office/powerpoint/2012/main" userId="Miller, Ronald" providerId="None"/>
      </p:ext>
    </p:extLst>
  </p:cmAuthor>
  <p:cmAuthor id="3" name="Angelo" initials="A" lastIdx="27" clrIdx="2">
    <p:extLst>
      <p:ext uri="{19B8F6BF-5375-455C-9EA6-DF929625EA0E}">
        <p15:presenceInfo xmlns:p15="http://schemas.microsoft.com/office/powerpoint/2012/main" userId="Angelo" providerId="None"/>
      </p:ext>
    </p:extLst>
  </p:cmAuthor>
  <p:cmAuthor id="4" name="Gayanelo, Angelo" initials="GA" lastIdx="140" clrIdx="3">
    <p:extLst>
      <p:ext uri="{19B8F6BF-5375-455C-9EA6-DF929625EA0E}">
        <p15:presenceInfo xmlns:p15="http://schemas.microsoft.com/office/powerpoint/2012/main" userId="Gayanelo, Angelo" providerId="None"/>
      </p:ext>
    </p:extLst>
  </p:cmAuthor>
  <p:cmAuthor id="5" name="Rooney, James P" initials="RJP" lastIdx="68" clrIdx="4">
    <p:extLst>
      <p:ext uri="{19B8F6BF-5375-455C-9EA6-DF929625EA0E}">
        <p15:presenceInfo xmlns:p15="http://schemas.microsoft.com/office/powerpoint/2012/main" userId="S::James.P.Rooney@diageo.com::fbd9cb35-3758-42e9-993d-6b2605824e48" providerId="AD"/>
      </p:ext>
    </p:extLst>
  </p:cmAuthor>
  <p:cmAuthor id="6" name="Gayanelo, Angelo" initials="GA [2]" lastIdx="108" clrIdx="5">
    <p:extLst>
      <p:ext uri="{19B8F6BF-5375-455C-9EA6-DF929625EA0E}">
        <p15:presenceInfo xmlns:p15="http://schemas.microsoft.com/office/powerpoint/2012/main" userId="S::Angelo.Gayanelo@diageo.com::be6d9b66-1420-414b-aa2c-8d41c7691f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57F2A"/>
    <a:srgbClr val="A27B00"/>
    <a:srgbClr val="44546A"/>
    <a:srgbClr val="41631B"/>
    <a:srgbClr val="000000"/>
    <a:srgbClr val="8A1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3049" autoAdjust="0"/>
  </p:normalViewPr>
  <p:slideViewPr>
    <p:cSldViewPr snapToGrid="0">
      <p:cViewPr>
        <p:scale>
          <a:sx n="150" d="100"/>
          <a:sy n="150" d="100"/>
        </p:scale>
        <p:origin x="280" y="144"/>
      </p:cViewPr>
      <p:guideLst>
        <p:guide orient="horz" pos="28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ngelogayanelo\Desktop\RNN%20Presentation\RNN%20For%20Forecast\Updated%20Crown_Royal%20Actu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Crown%20Royal%20Model%20Compariss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Forecast/Updated%20Bulleit_Bourbon%201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Forecast/bulleit_bourbon%20actual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ngelogayanelo\Desktop\RNN%20Presentation\RNN%20For%20Example\Bulleit%20Act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Bulleit%20Bourbon%20Model%20Comparis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Bulleit%20Bourbon%20Model%20Comparis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Bulleit%20Bourbon%20Model%20Comparis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Forecast/Updated%20Bulleit_Bourbon%2010%20Comparis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Crown%20Royal%20Model%20Comparis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ogayanelo/Desktop/RNN%20Presentation/RNN%20For%20Example/Crown%20Royal%20Model%20Comparis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Series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Sheet1!$A$115:$A$250</c:f>
              <c:numCache>
                <c:formatCode>yyyy\-mm\-dd\ hh:mm:ss</c:formatCode>
                <c:ptCount val="136"/>
                <c:pt idx="0">
                  <c:v>40359</c:v>
                </c:pt>
                <c:pt idx="1">
                  <c:v>40390</c:v>
                </c:pt>
                <c:pt idx="2">
                  <c:v>40421</c:v>
                </c:pt>
                <c:pt idx="3">
                  <c:v>40451</c:v>
                </c:pt>
                <c:pt idx="4">
                  <c:v>40482</c:v>
                </c:pt>
                <c:pt idx="5">
                  <c:v>40512</c:v>
                </c:pt>
                <c:pt idx="6">
                  <c:v>40543</c:v>
                </c:pt>
                <c:pt idx="7">
                  <c:v>40574</c:v>
                </c:pt>
                <c:pt idx="8">
                  <c:v>40602</c:v>
                </c:pt>
                <c:pt idx="9">
                  <c:v>40633</c:v>
                </c:pt>
                <c:pt idx="10">
                  <c:v>40663</c:v>
                </c:pt>
                <c:pt idx="11">
                  <c:v>40694</c:v>
                </c:pt>
                <c:pt idx="12">
                  <c:v>40724</c:v>
                </c:pt>
                <c:pt idx="13">
                  <c:v>40755</c:v>
                </c:pt>
                <c:pt idx="14">
                  <c:v>40786</c:v>
                </c:pt>
                <c:pt idx="15">
                  <c:v>40816</c:v>
                </c:pt>
                <c:pt idx="16">
                  <c:v>40847</c:v>
                </c:pt>
                <c:pt idx="17">
                  <c:v>40877</c:v>
                </c:pt>
                <c:pt idx="18">
                  <c:v>40908</c:v>
                </c:pt>
                <c:pt idx="19">
                  <c:v>40939</c:v>
                </c:pt>
                <c:pt idx="20">
                  <c:v>40968</c:v>
                </c:pt>
                <c:pt idx="21">
                  <c:v>40999</c:v>
                </c:pt>
                <c:pt idx="22">
                  <c:v>41029</c:v>
                </c:pt>
                <c:pt idx="23">
                  <c:v>41060</c:v>
                </c:pt>
                <c:pt idx="24">
                  <c:v>41090</c:v>
                </c:pt>
                <c:pt idx="25">
                  <c:v>41121</c:v>
                </c:pt>
                <c:pt idx="26">
                  <c:v>41152</c:v>
                </c:pt>
                <c:pt idx="27">
                  <c:v>41182</c:v>
                </c:pt>
                <c:pt idx="28">
                  <c:v>41213</c:v>
                </c:pt>
                <c:pt idx="29">
                  <c:v>41243</c:v>
                </c:pt>
                <c:pt idx="30">
                  <c:v>41274</c:v>
                </c:pt>
                <c:pt idx="31">
                  <c:v>41305</c:v>
                </c:pt>
                <c:pt idx="32">
                  <c:v>41333</c:v>
                </c:pt>
                <c:pt idx="33">
                  <c:v>41364</c:v>
                </c:pt>
                <c:pt idx="34">
                  <c:v>41394</c:v>
                </c:pt>
                <c:pt idx="35">
                  <c:v>41425</c:v>
                </c:pt>
                <c:pt idx="36">
                  <c:v>41455</c:v>
                </c:pt>
                <c:pt idx="37">
                  <c:v>41486</c:v>
                </c:pt>
                <c:pt idx="38">
                  <c:v>41517</c:v>
                </c:pt>
                <c:pt idx="39">
                  <c:v>41547</c:v>
                </c:pt>
                <c:pt idx="40">
                  <c:v>41578</c:v>
                </c:pt>
                <c:pt idx="41">
                  <c:v>41608</c:v>
                </c:pt>
                <c:pt idx="42">
                  <c:v>41639</c:v>
                </c:pt>
                <c:pt idx="43">
                  <c:v>41670</c:v>
                </c:pt>
                <c:pt idx="44">
                  <c:v>41698</c:v>
                </c:pt>
                <c:pt idx="45">
                  <c:v>41729</c:v>
                </c:pt>
                <c:pt idx="46">
                  <c:v>41759</c:v>
                </c:pt>
                <c:pt idx="47">
                  <c:v>41790</c:v>
                </c:pt>
                <c:pt idx="48">
                  <c:v>41820</c:v>
                </c:pt>
                <c:pt idx="49">
                  <c:v>41851</c:v>
                </c:pt>
                <c:pt idx="50">
                  <c:v>41882</c:v>
                </c:pt>
                <c:pt idx="51">
                  <c:v>41912</c:v>
                </c:pt>
                <c:pt idx="52">
                  <c:v>41943</c:v>
                </c:pt>
                <c:pt idx="53">
                  <c:v>41973</c:v>
                </c:pt>
                <c:pt idx="54">
                  <c:v>42004</c:v>
                </c:pt>
                <c:pt idx="55">
                  <c:v>42035</c:v>
                </c:pt>
                <c:pt idx="56">
                  <c:v>42063</c:v>
                </c:pt>
                <c:pt idx="57">
                  <c:v>42094</c:v>
                </c:pt>
                <c:pt idx="58">
                  <c:v>42124</c:v>
                </c:pt>
                <c:pt idx="59">
                  <c:v>42155</c:v>
                </c:pt>
                <c:pt idx="60">
                  <c:v>42185</c:v>
                </c:pt>
                <c:pt idx="61">
                  <c:v>42216</c:v>
                </c:pt>
                <c:pt idx="62">
                  <c:v>42247</c:v>
                </c:pt>
                <c:pt idx="63">
                  <c:v>42277</c:v>
                </c:pt>
                <c:pt idx="64">
                  <c:v>42308</c:v>
                </c:pt>
                <c:pt idx="65">
                  <c:v>42338</c:v>
                </c:pt>
                <c:pt idx="66">
                  <c:v>42369</c:v>
                </c:pt>
                <c:pt idx="67">
                  <c:v>42400</c:v>
                </c:pt>
                <c:pt idx="68">
                  <c:v>42429</c:v>
                </c:pt>
                <c:pt idx="69">
                  <c:v>42460</c:v>
                </c:pt>
                <c:pt idx="70">
                  <c:v>42490</c:v>
                </c:pt>
                <c:pt idx="71">
                  <c:v>42521</c:v>
                </c:pt>
                <c:pt idx="72">
                  <c:v>42551</c:v>
                </c:pt>
                <c:pt idx="73">
                  <c:v>42582</c:v>
                </c:pt>
                <c:pt idx="74">
                  <c:v>42613</c:v>
                </c:pt>
                <c:pt idx="75">
                  <c:v>42643</c:v>
                </c:pt>
                <c:pt idx="76">
                  <c:v>42674</c:v>
                </c:pt>
                <c:pt idx="77">
                  <c:v>42704</c:v>
                </c:pt>
                <c:pt idx="78">
                  <c:v>42735</c:v>
                </c:pt>
                <c:pt idx="79">
                  <c:v>42766</c:v>
                </c:pt>
                <c:pt idx="80">
                  <c:v>42794</c:v>
                </c:pt>
                <c:pt idx="81">
                  <c:v>42825</c:v>
                </c:pt>
                <c:pt idx="82">
                  <c:v>42855</c:v>
                </c:pt>
                <c:pt idx="83">
                  <c:v>42886</c:v>
                </c:pt>
                <c:pt idx="84">
                  <c:v>42916</c:v>
                </c:pt>
                <c:pt idx="85">
                  <c:v>42947</c:v>
                </c:pt>
                <c:pt idx="86">
                  <c:v>42978</c:v>
                </c:pt>
                <c:pt idx="87">
                  <c:v>43008</c:v>
                </c:pt>
                <c:pt idx="88">
                  <c:v>43039</c:v>
                </c:pt>
                <c:pt idx="89">
                  <c:v>43069</c:v>
                </c:pt>
                <c:pt idx="90">
                  <c:v>43100</c:v>
                </c:pt>
                <c:pt idx="91">
                  <c:v>43131</c:v>
                </c:pt>
                <c:pt idx="92">
                  <c:v>43159</c:v>
                </c:pt>
                <c:pt idx="93">
                  <c:v>43190</c:v>
                </c:pt>
                <c:pt idx="94">
                  <c:v>43220</c:v>
                </c:pt>
                <c:pt idx="95">
                  <c:v>43251</c:v>
                </c:pt>
                <c:pt idx="96">
                  <c:v>43281</c:v>
                </c:pt>
                <c:pt idx="97">
                  <c:v>43312</c:v>
                </c:pt>
                <c:pt idx="98">
                  <c:v>43343</c:v>
                </c:pt>
                <c:pt idx="99">
                  <c:v>43373</c:v>
                </c:pt>
                <c:pt idx="100">
                  <c:v>43404</c:v>
                </c:pt>
                <c:pt idx="101">
                  <c:v>43434</c:v>
                </c:pt>
                <c:pt idx="102">
                  <c:v>43465</c:v>
                </c:pt>
                <c:pt idx="103">
                  <c:v>43496</c:v>
                </c:pt>
                <c:pt idx="104">
                  <c:v>43524</c:v>
                </c:pt>
                <c:pt idx="105">
                  <c:v>43555</c:v>
                </c:pt>
                <c:pt idx="106">
                  <c:v>43585</c:v>
                </c:pt>
                <c:pt idx="107">
                  <c:v>43616</c:v>
                </c:pt>
                <c:pt idx="108">
                  <c:v>43646</c:v>
                </c:pt>
                <c:pt idx="109">
                  <c:v>43677</c:v>
                </c:pt>
                <c:pt idx="110">
                  <c:v>43708</c:v>
                </c:pt>
                <c:pt idx="111">
                  <c:v>43738</c:v>
                </c:pt>
                <c:pt idx="112">
                  <c:v>43769</c:v>
                </c:pt>
                <c:pt idx="113">
                  <c:v>43799</c:v>
                </c:pt>
                <c:pt idx="114">
                  <c:v>43830</c:v>
                </c:pt>
                <c:pt idx="115">
                  <c:v>43861</c:v>
                </c:pt>
                <c:pt idx="116">
                  <c:v>43890</c:v>
                </c:pt>
                <c:pt idx="117">
                  <c:v>43921</c:v>
                </c:pt>
                <c:pt idx="118">
                  <c:v>43951</c:v>
                </c:pt>
                <c:pt idx="119">
                  <c:v>43982</c:v>
                </c:pt>
                <c:pt idx="120">
                  <c:v>44012</c:v>
                </c:pt>
                <c:pt idx="121">
                  <c:v>44043</c:v>
                </c:pt>
                <c:pt idx="122">
                  <c:v>44074</c:v>
                </c:pt>
                <c:pt idx="123">
                  <c:v>44104</c:v>
                </c:pt>
                <c:pt idx="124">
                  <c:v>44135</c:v>
                </c:pt>
                <c:pt idx="125">
                  <c:v>44165</c:v>
                </c:pt>
                <c:pt idx="126">
                  <c:v>44196</c:v>
                </c:pt>
                <c:pt idx="127">
                  <c:v>44227</c:v>
                </c:pt>
                <c:pt idx="128">
                  <c:v>44255</c:v>
                </c:pt>
                <c:pt idx="129">
                  <c:v>44286</c:v>
                </c:pt>
                <c:pt idx="130">
                  <c:v>44316</c:v>
                </c:pt>
                <c:pt idx="131">
                  <c:v>44347</c:v>
                </c:pt>
                <c:pt idx="132">
                  <c:v>44377</c:v>
                </c:pt>
                <c:pt idx="133">
                  <c:v>44408</c:v>
                </c:pt>
                <c:pt idx="134">
                  <c:v>44439</c:v>
                </c:pt>
                <c:pt idx="135">
                  <c:v>44469</c:v>
                </c:pt>
              </c:numCache>
            </c:numRef>
          </c:cat>
          <c:val>
            <c:numRef>
              <c:f>Sheet1!$B$115:$B$250</c:f>
              <c:numCache>
                <c:formatCode>General</c:formatCode>
                <c:ptCount val="136"/>
                <c:pt idx="0">
                  <c:v>516484.2599999996</c:v>
                </c:pt>
                <c:pt idx="1">
                  <c:v>157886.49999999991</c:v>
                </c:pt>
                <c:pt idx="2">
                  <c:v>224917.67999999979</c:v>
                </c:pt>
                <c:pt idx="3">
                  <c:v>259770.75999999989</c:v>
                </c:pt>
                <c:pt idx="4">
                  <c:v>414428.96999999991</c:v>
                </c:pt>
                <c:pt idx="5">
                  <c:v>308906.98999999987</c:v>
                </c:pt>
                <c:pt idx="6">
                  <c:v>637844.20999999973</c:v>
                </c:pt>
                <c:pt idx="7">
                  <c:v>151350.0400000001</c:v>
                </c:pt>
                <c:pt idx="8">
                  <c:v>212825.7900000001</c:v>
                </c:pt>
                <c:pt idx="9">
                  <c:v>348808.92999999953</c:v>
                </c:pt>
                <c:pt idx="10">
                  <c:v>246450.93000000031</c:v>
                </c:pt>
                <c:pt idx="11">
                  <c:v>269862.93</c:v>
                </c:pt>
                <c:pt idx="12">
                  <c:v>517774.31999999972</c:v>
                </c:pt>
                <c:pt idx="13">
                  <c:v>161891.48000000039</c:v>
                </c:pt>
                <c:pt idx="14">
                  <c:v>232617.5900000002</c:v>
                </c:pt>
                <c:pt idx="15">
                  <c:v>264628.58000000007</c:v>
                </c:pt>
                <c:pt idx="16">
                  <c:v>411062.42000000027</c:v>
                </c:pt>
                <c:pt idx="17">
                  <c:v>325684.15999999997</c:v>
                </c:pt>
                <c:pt idx="18">
                  <c:v>649623.74</c:v>
                </c:pt>
                <c:pt idx="19">
                  <c:v>143008.57000000009</c:v>
                </c:pt>
                <c:pt idx="20">
                  <c:v>222665.08000000019</c:v>
                </c:pt>
                <c:pt idx="21">
                  <c:v>317287.00999999949</c:v>
                </c:pt>
                <c:pt idx="22">
                  <c:v>253533.8799999998</c:v>
                </c:pt>
                <c:pt idx="23">
                  <c:v>281802.98999999987</c:v>
                </c:pt>
                <c:pt idx="24">
                  <c:v>499540.69000000053</c:v>
                </c:pt>
                <c:pt idx="25">
                  <c:v>176392.31000000011</c:v>
                </c:pt>
                <c:pt idx="26">
                  <c:v>266552.89999999979</c:v>
                </c:pt>
                <c:pt idx="27">
                  <c:v>256042.2800000002</c:v>
                </c:pt>
                <c:pt idx="28">
                  <c:v>450012.14999999979</c:v>
                </c:pt>
                <c:pt idx="29">
                  <c:v>326029.54000000021</c:v>
                </c:pt>
                <c:pt idx="30">
                  <c:v>618219.87000000058</c:v>
                </c:pt>
                <c:pt idx="31">
                  <c:v>156933.15000000011</c:v>
                </c:pt>
                <c:pt idx="32">
                  <c:v>223119.13000000021</c:v>
                </c:pt>
                <c:pt idx="33">
                  <c:v>304090.78999999992</c:v>
                </c:pt>
                <c:pt idx="34">
                  <c:v>290820.69000000018</c:v>
                </c:pt>
                <c:pt idx="35">
                  <c:v>303152.88999999949</c:v>
                </c:pt>
                <c:pt idx="36">
                  <c:v>532292.62000000034</c:v>
                </c:pt>
                <c:pt idx="37">
                  <c:v>164814.1400000001</c:v>
                </c:pt>
                <c:pt idx="38">
                  <c:v>222473.50999999989</c:v>
                </c:pt>
                <c:pt idx="39">
                  <c:v>284834.22999999981</c:v>
                </c:pt>
                <c:pt idx="40">
                  <c:v>394473.29999999981</c:v>
                </c:pt>
                <c:pt idx="41">
                  <c:v>319156.49999999942</c:v>
                </c:pt>
                <c:pt idx="42">
                  <c:v>652555.37</c:v>
                </c:pt>
                <c:pt idx="43">
                  <c:v>144651.53000000009</c:v>
                </c:pt>
                <c:pt idx="44">
                  <c:v>194521.1700000001</c:v>
                </c:pt>
                <c:pt idx="45">
                  <c:v>316013.99999999988</c:v>
                </c:pt>
                <c:pt idx="46">
                  <c:v>286497.75000000012</c:v>
                </c:pt>
                <c:pt idx="47">
                  <c:v>274458.07000000018</c:v>
                </c:pt>
                <c:pt idx="48">
                  <c:v>548917.71999999951</c:v>
                </c:pt>
                <c:pt idx="49">
                  <c:v>167619.71000000011</c:v>
                </c:pt>
                <c:pt idx="50">
                  <c:v>223624.9599999997</c:v>
                </c:pt>
                <c:pt idx="51">
                  <c:v>250290.1600000005</c:v>
                </c:pt>
                <c:pt idx="52">
                  <c:v>389816.79000000021</c:v>
                </c:pt>
                <c:pt idx="53">
                  <c:v>328717.44000000041</c:v>
                </c:pt>
                <c:pt idx="54">
                  <c:v>678515.14999999991</c:v>
                </c:pt>
                <c:pt idx="55">
                  <c:v>146990.68000000011</c:v>
                </c:pt>
                <c:pt idx="56">
                  <c:v>202242.28000000029</c:v>
                </c:pt>
                <c:pt idx="57">
                  <c:v>302731.25</c:v>
                </c:pt>
                <c:pt idx="58">
                  <c:v>264426.15999999997</c:v>
                </c:pt>
                <c:pt idx="59">
                  <c:v>271807.19000000012</c:v>
                </c:pt>
                <c:pt idx="60">
                  <c:v>469240.91999999993</c:v>
                </c:pt>
                <c:pt idx="61">
                  <c:v>200681.84000000011</c:v>
                </c:pt>
                <c:pt idx="62">
                  <c:v>216182.30999999991</c:v>
                </c:pt>
                <c:pt idx="63">
                  <c:v>260217.41000000021</c:v>
                </c:pt>
                <c:pt idx="64">
                  <c:v>375785.85000000009</c:v>
                </c:pt>
                <c:pt idx="65">
                  <c:v>325986.59999999992</c:v>
                </c:pt>
                <c:pt idx="66">
                  <c:v>630843.09000000067</c:v>
                </c:pt>
                <c:pt idx="67">
                  <c:v>172263.46</c:v>
                </c:pt>
                <c:pt idx="68">
                  <c:v>211903.2</c:v>
                </c:pt>
                <c:pt idx="69">
                  <c:v>337732.96</c:v>
                </c:pt>
                <c:pt idx="70">
                  <c:v>237783.05000000031</c:v>
                </c:pt>
                <c:pt idx="71">
                  <c:v>256462.83999999991</c:v>
                </c:pt>
                <c:pt idx="72">
                  <c:v>507897.97000000009</c:v>
                </c:pt>
                <c:pt idx="73">
                  <c:v>189795.2129809997</c:v>
                </c:pt>
                <c:pt idx="74">
                  <c:v>238371.92055200011</c:v>
                </c:pt>
                <c:pt idx="75">
                  <c:v>246337.54077899989</c:v>
                </c:pt>
                <c:pt idx="76">
                  <c:v>371455.82387599989</c:v>
                </c:pt>
                <c:pt idx="77">
                  <c:v>347839.72533399978</c:v>
                </c:pt>
                <c:pt idx="78">
                  <c:v>607261.54479000065</c:v>
                </c:pt>
                <c:pt idx="79">
                  <c:v>162052.03110899989</c:v>
                </c:pt>
                <c:pt idx="80">
                  <c:v>224737.28511399979</c:v>
                </c:pt>
                <c:pt idx="81">
                  <c:v>339305.15900400007</c:v>
                </c:pt>
                <c:pt idx="82">
                  <c:v>242856.42066599999</c:v>
                </c:pt>
                <c:pt idx="83">
                  <c:v>273947.69722400012</c:v>
                </c:pt>
                <c:pt idx="84">
                  <c:v>537931.3537749995</c:v>
                </c:pt>
                <c:pt idx="85">
                  <c:v>174859.54524700009</c:v>
                </c:pt>
                <c:pt idx="86">
                  <c:v>248794.73377300019</c:v>
                </c:pt>
                <c:pt idx="87">
                  <c:v>243401.49819799999</c:v>
                </c:pt>
                <c:pt idx="88">
                  <c:v>410474.64965999988</c:v>
                </c:pt>
                <c:pt idx="89">
                  <c:v>329343.05158000009</c:v>
                </c:pt>
                <c:pt idx="90">
                  <c:v>627592.49700099975</c:v>
                </c:pt>
                <c:pt idx="91">
                  <c:v>157077.5253359999</c:v>
                </c:pt>
                <c:pt idx="92">
                  <c:v>206727.69988400021</c:v>
                </c:pt>
                <c:pt idx="93">
                  <c:v>335352.06021999993</c:v>
                </c:pt>
                <c:pt idx="94">
                  <c:v>246109.82943300009</c:v>
                </c:pt>
                <c:pt idx="95">
                  <c:v>289995.62378199998</c:v>
                </c:pt>
                <c:pt idx="96">
                  <c:v>539286.07043700013</c:v>
                </c:pt>
                <c:pt idx="97">
                  <c:v>176548.514222</c:v>
                </c:pt>
                <c:pt idx="98">
                  <c:v>239419.28077400001</c:v>
                </c:pt>
                <c:pt idx="99">
                  <c:v>239324.5785470001</c:v>
                </c:pt>
                <c:pt idx="100">
                  <c:v>400445.35333400022</c:v>
                </c:pt>
                <c:pt idx="101">
                  <c:v>346499.7577839999</c:v>
                </c:pt>
                <c:pt idx="102">
                  <c:v>585143.74154599919</c:v>
                </c:pt>
                <c:pt idx="103">
                  <c:v>189030.85978999981</c:v>
                </c:pt>
                <c:pt idx="104">
                  <c:v>240512.132212</c:v>
                </c:pt>
                <c:pt idx="105">
                  <c:v>328353.0676759996</c:v>
                </c:pt>
                <c:pt idx="106">
                  <c:v>263344.561652</c:v>
                </c:pt>
                <c:pt idx="107">
                  <c:v>280077.93287300027</c:v>
                </c:pt>
                <c:pt idx="108">
                  <c:v>494732.27823500062</c:v>
                </c:pt>
                <c:pt idx="109">
                  <c:v>198130.95733499981</c:v>
                </c:pt>
                <c:pt idx="110">
                  <c:v>266018.1786679998</c:v>
                </c:pt>
                <c:pt idx="111">
                  <c:v>241433.34065900001</c:v>
                </c:pt>
                <c:pt idx="112">
                  <c:v>409920.79267599958</c:v>
                </c:pt>
                <c:pt idx="113">
                  <c:v>334753.30001500022</c:v>
                </c:pt>
                <c:pt idx="114">
                  <c:v>560266.51611400058</c:v>
                </c:pt>
                <c:pt idx="115">
                  <c:v>188187.693321</c:v>
                </c:pt>
                <c:pt idx="116">
                  <c:v>225252.41445300009</c:v>
                </c:pt>
                <c:pt idx="117">
                  <c:v>326497.94389500009</c:v>
                </c:pt>
                <c:pt idx="118">
                  <c:v>265202.69753900002</c:v>
                </c:pt>
                <c:pt idx="119">
                  <c:v>268444.8822149997</c:v>
                </c:pt>
                <c:pt idx="120">
                  <c:v>396829.22756100021</c:v>
                </c:pt>
                <c:pt idx="121">
                  <c:v>270528.53821999999</c:v>
                </c:pt>
                <c:pt idx="122">
                  <c:v>274443.19477399992</c:v>
                </c:pt>
                <c:pt idx="123">
                  <c:v>265504.95478499989</c:v>
                </c:pt>
                <c:pt idx="124">
                  <c:v>378344.34655700001</c:v>
                </c:pt>
                <c:pt idx="125">
                  <c:v>356279.60333399993</c:v>
                </c:pt>
                <c:pt idx="126">
                  <c:v>522515.65454900073</c:v>
                </c:pt>
                <c:pt idx="127">
                  <c:v>235294.87200399989</c:v>
                </c:pt>
                <c:pt idx="128">
                  <c:v>271312.31911499961</c:v>
                </c:pt>
                <c:pt idx="129">
                  <c:v>429297.6262279998</c:v>
                </c:pt>
                <c:pt idx="130">
                  <c:v>261176.70098799991</c:v>
                </c:pt>
                <c:pt idx="131">
                  <c:v>295389.25522699999</c:v>
                </c:pt>
                <c:pt idx="132">
                  <c:v>377461.05999999988</c:v>
                </c:pt>
                <c:pt idx="133">
                  <c:v>274953.1458820001</c:v>
                </c:pt>
                <c:pt idx="134">
                  <c:v>308370.69033399981</c:v>
                </c:pt>
                <c:pt idx="135">
                  <c:v>227621.84111400001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F0-244D-AF66-B0CAA3818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132144"/>
        <c:axId val="1396625936"/>
      </c:lineChart>
      <c:dateAx>
        <c:axId val="1396132144"/>
        <c:scaling>
          <c:orientation val="minMax"/>
        </c:scaling>
        <c:delete val="0"/>
        <c:axPos val="b"/>
        <c:numFmt formatCode="yyyy\-mm\-dd\ hh:mm:ss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625936"/>
        <c:crosses val="autoZero"/>
        <c:auto val="1"/>
        <c:lblOffset val="100"/>
        <c:baseTimeUnit val="months"/>
      </c:dateAx>
      <c:valAx>
        <c:axId val="139662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3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 Vs. Neural Net Forecasts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'Exec Vs. Neural Net'!$C$1</c:f>
              <c:strCache>
                <c:ptCount val="1"/>
                <c:pt idx="0">
                  <c:v>Exec Forecast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Net'!$E$2:$E$15</c:f>
              <c:numCache>
                <c:formatCode>0.0%</c:formatCode>
                <c:ptCount val="14"/>
                <c:pt idx="0" formatCode="General">
                  <c:v>0</c:v>
                </c:pt>
                <c:pt idx="1">
                  <c:v>3.499999999999992E-2</c:v>
                </c:pt>
                <c:pt idx="2">
                  <c:v>5.2999999999999936E-2</c:v>
                </c:pt>
                <c:pt idx="3">
                  <c:v>4.0000000000000036E-2</c:v>
                </c:pt>
                <c:pt idx="4">
                  <c:v>3.0999999999999917E-2</c:v>
                </c:pt>
                <c:pt idx="5">
                  <c:v>2.750000000000008E-2</c:v>
                </c:pt>
                <c:pt idx="6">
                  <c:v>2.4999999999999911E-2</c:v>
                </c:pt>
                <c:pt idx="7">
                  <c:v>2.2999999999999909E-2</c:v>
                </c:pt>
                <c:pt idx="8">
                  <c:v>2.2999999999999909E-2</c:v>
                </c:pt>
                <c:pt idx="9">
                  <c:v>2.2999999999999909E-2</c:v>
                </c:pt>
                <c:pt idx="10">
                  <c:v>2.2999999999999909E-2</c:v>
                </c:pt>
                <c:pt idx="11">
                  <c:v>2.2999999999999909E-2</c:v>
                </c:pt>
                <c:pt idx="12">
                  <c:v>2.2999999999999909E-2</c:v>
                </c:pt>
                <c:pt idx="13">
                  <c:v>2.2999999999999909E-2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B-5A49-B56E-84EDD0442864}"/>
            </c:ext>
          </c:extLst>
        </c:ser>
        <c:ser>
          <c:idx val="2"/>
          <c:order val="2"/>
          <c:tx>
            <c:strRef>
              <c:f>'Exec Vs. Neural Net'!$F$1</c:f>
              <c:strCache>
                <c:ptCount val="1"/>
                <c:pt idx="0">
                  <c:v>NN YOY Growth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Net'!$F$2:$F$15</c:f>
              <c:numCache>
                <c:formatCode>0.0%</c:formatCode>
                <c:ptCount val="14"/>
                <c:pt idx="0" formatCode="General">
                  <c:v>0</c:v>
                </c:pt>
                <c:pt idx="1">
                  <c:v>3.0859844709809181E-2</c:v>
                </c:pt>
                <c:pt idx="2">
                  <c:v>1.5238527287810166E-2</c:v>
                </c:pt>
                <c:pt idx="3">
                  <c:v>1.4516606472505522E-2</c:v>
                </c:pt>
                <c:pt idx="4">
                  <c:v>1.1824272550644332E-2</c:v>
                </c:pt>
                <c:pt idx="5">
                  <c:v>9.8564664305282879E-3</c:v>
                </c:pt>
                <c:pt idx="6">
                  <c:v>1.0024478937165071E-2</c:v>
                </c:pt>
                <c:pt idx="7">
                  <c:v>8.0157433957055435E-3</c:v>
                </c:pt>
                <c:pt idx="8">
                  <c:v>7.5692252769707924E-3</c:v>
                </c:pt>
                <c:pt idx="9">
                  <c:v>4.6936282240268579E-3</c:v>
                </c:pt>
                <c:pt idx="10">
                  <c:v>6.9194156540020035E-3</c:v>
                </c:pt>
                <c:pt idx="11">
                  <c:v>2.114607095002663E-3</c:v>
                </c:pt>
                <c:pt idx="12">
                  <c:v>7.5438940491903139E-3</c:v>
                </c:pt>
                <c:pt idx="13">
                  <c:v>7.9766814212178794E-4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B-5A49-B56E-84EDD0442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023423"/>
        <c:axId val="1356780431"/>
      </c:barChart>
      <c:lineChart>
        <c:grouping val="standard"/>
        <c:varyColors val="0"/>
        <c:ser>
          <c:idx val="1"/>
          <c:order val="1"/>
          <c:tx>
            <c:strRef>
              <c:f>'Exec Vs. Neural Net'!$D$1</c:f>
              <c:strCache>
                <c:ptCount val="1"/>
                <c:pt idx="0">
                  <c:v>Neural Network Forecast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Net'!$D$2:$D$15</c:f>
              <c:numCache>
                <c:formatCode>_(* #,##0_);_(* \(#,##0\);_(* "-"??_);_(@_)</c:formatCode>
                <c:ptCount val="14"/>
                <c:pt idx="0">
                  <c:v>3808241.8879924919</c:v>
                </c:pt>
                <c:pt idx="1">
                  <c:v>3925763.6412733309</c:v>
                </c:pt>
                <c:pt idx="2">
                  <c:v>3985586.4976463676</c:v>
                </c:pt>
                <c:pt idx="3">
                  <c:v>4043443.688394832</c:v>
                </c:pt>
                <c:pt idx="4">
                  <c:v>4091254.4686095947</c:v>
                </c:pt>
                <c:pt idx="5">
                  <c:v>4131579.7809381937</c:v>
                </c:pt>
                <c:pt idx="6">
                  <c:v>4172996.7154294252</c:v>
                </c:pt>
                <c:pt idx="7">
                  <c:v>4206446.3862914294</c:v>
                </c:pt>
                <c:pt idx="8">
                  <c:v>4238285.9266047692</c:v>
                </c:pt>
                <c:pt idx="9">
                  <c:v>4258178.8650513776</c:v>
                </c:pt>
                <c:pt idx="10">
                  <c:v>4287642.974547755</c:v>
                </c:pt>
                <c:pt idx="11">
                  <c:v>4296709.654802572</c:v>
                </c:pt>
                <c:pt idx="12">
                  <c:v>4329123.5771985361</c:v>
                </c:pt>
                <c:pt idx="13">
                  <c:v>4332576.7811593758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6B-5A49-B56E-84EDD0442864}"/>
            </c:ext>
          </c:extLst>
        </c:ser>
        <c:ser>
          <c:idx val="3"/>
          <c:order val="3"/>
          <c:tx>
            <c:strRef>
              <c:f>'Exec Vs. Neural Net'!$C$1</c:f>
              <c:strCache>
                <c:ptCount val="1"/>
                <c:pt idx="0">
                  <c:v>Exec Forecast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Net'!$C$2:$C$15</c:f>
              <c:numCache>
                <c:formatCode>_(* #,##0_);_(* \(#,##0\);_(* "-"??_);_(@_)</c:formatCode>
                <c:ptCount val="14"/>
                <c:pt idx="0">
                  <c:v>3808241.8879924919</c:v>
                </c:pt>
                <c:pt idx="1">
                  <c:v>3941530.354072229</c:v>
                </c:pt>
                <c:pt idx="2">
                  <c:v>4150431.462838057</c:v>
                </c:pt>
                <c:pt idx="3">
                  <c:v>4316448.7213515798</c:v>
                </c:pt>
                <c:pt idx="4">
                  <c:v>4450258.6317134788</c:v>
                </c:pt>
                <c:pt idx="5">
                  <c:v>4572640.7440855997</c:v>
                </c:pt>
                <c:pt idx="6">
                  <c:v>4686956.762687739</c:v>
                </c:pt>
                <c:pt idx="7">
                  <c:v>4794756.7682295563</c:v>
                </c:pt>
                <c:pt idx="8">
                  <c:v>4905036.1738988357</c:v>
                </c:pt>
                <c:pt idx="9">
                  <c:v>5017852.0058985082</c:v>
                </c:pt>
                <c:pt idx="10">
                  <c:v>5133262.6020341739</c:v>
                </c:pt>
                <c:pt idx="11">
                  <c:v>5251327.6418809593</c:v>
                </c:pt>
                <c:pt idx="12">
                  <c:v>5372108.1776442211</c:v>
                </c:pt>
                <c:pt idx="13">
                  <c:v>5495666.6657300377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6B-5A49-B56E-84EDD0442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541791"/>
        <c:axId val="1357540143"/>
      </c:lineChart>
      <c:catAx>
        <c:axId val="13560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80431"/>
        <c:crosses val="autoZero"/>
        <c:auto val="1"/>
        <c:lblAlgn val="ctr"/>
        <c:lblOffset val="100"/>
        <c:noMultiLvlLbl val="0"/>
      </c:catAx>
      <c:valAx>
        <c:axId val="1356780431"/>
        <c:scaling>
          <c:orientation val="minMax"/>
          <c:max val="0.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23423"/>
        <c:crosses val="autoZero"/>
        <c:crossBetween val="between"/>
      </c:valAx>
      <c:valAx>
        <c:axId val="1357540143"/>
        <c:scaling>
          <c:orientation val="minMax"/>
        </c:scaling>
        <c:delete val="0"/>
        <c:axPos val="r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541791"/>
        <c:crosses val="max"/>
        <c:crossBetween val="between"/>
      </c:valAx>
      <c:catAx>
        <c:axId val="13575417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7540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 Vs. Neural Net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'Annual Forecast'!$E$1</c:f>
              <c:strCache>
                <c:ptCount val="1"/>
                <c:pt idx="0">
                  <c:v>Neuarl Net YOY Growth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3.1135966889339721E-2"/>
                  <c:y val="-1.1674236734608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A8-7748-8DC8-19FCDEF82F71}"/>
                </c:ext>
              </c:extLst>
            </c:dLbl>
            <c:dLbl>
              <c:idx val="2"/>
              <c:layout>
                <c:manualLayout>
                  <c:x val="-1.839852588915529E-2"/>
                  <c:y val="-2.3348779887673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A8-7748-8DC8-19FCDEF82F71}"/>
                </c:ext>
              </c:extLst>
            </c:dLbl>
            <c:dLbl>
              <c:idx val="3"/>
              <c:layout>
                <c:manualLayout>
                  <c:x val="-1.1322169777941716E-2"/>
                  <c:y val="-2.334877988767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A8-7748-8DC8-19FCDEF82F71}"/>
                </c:ext>
              </c:extLst>
            </c:dLbl>
            <c:dLbl>
              <c:idx val="4"/>
              <c:layout>
                <c:manualLayout>
                  <c:x val="-9.9068985556990535E-3"/>
                  <c:y val="-3.89151438435476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5A8-7748-8DC8-19FCDEF82F71}"/>
                </c:ext>
              </c:extLst>
            </c:dLbl>
            <c:dLbl>
              <c:idx val="5"/>
              <c:layout>
                <c:manualLayout>
                  <c:x val="2.8305424444853254E-3"/>
                  <c:y val="-4.66978661938017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5A8-7748-8DC8-19FCDEF82F71}"/>
                </c:ext>
              </c:extLst>
            </c:dLbl>
            <c:dLbl>
              <c:idx val="6"/>
              <c:layout>
                <c:manualLayout>
                  <c:x val="-4.2458136667281434E-3"/>
                  <c:y val="-4.2806351809446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5A8-7748-8DC8-19FCDEF82F71}"/>
                </c:ext>
              </c:extLst>
            </c:dLbl>
            <c:dLbl>
              <c:idx val="7"/>
              <c:layout>
                <c:manualLayout>
                  <c:x val="2.8305424444853254E-3"/>
                  <c:y val="-5.448120138096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5A8-7748-8DC8-19FCDEF82F71}"/>
                </c:ext>
              </c:extLst>
            </c:dLbl>
            <c:dLbl>
              <c:idx val="8"/>
              <c:layout>
                <c:manualLayout>
                  <c:x val="0"/>
                  <c:y val="-6.226423014967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5A8-7748-8DC8-19FCDEF82F71}"/>
                </c:ext>
              </c:extLst>
            </c:dLbl>
            <c:dLbl>
              <c:idx val="9"/>
              <c:layout>
                <c:manualLayout>
                  <c:x val="0"/>
                  <c:y val="-5.8372715765321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5A8-7748-8DC8-19FCDEF82F71}"/>
                </c:ext>
              </c:extLst>
            </c:dLbl>
            <c:dLbl>
              <c:idx val="10"/>
              <c:layout>
                <c:manualLayout>
                  <c:x val="2.8305424444854291E-3"/>
                  <c:y val="-5.8372715765321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A8-7748-8DC8-19FCDEF82F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Forecast'!$E$2:$E$12</c:f>
              <c:numCache>
                <c:formatCode>0.0%</c:formatCode>
                <c:ptCount val="11"/>
                <c:pt idx="1">
                  <c:v>-2.8374212136377031E-2</c:v>
                </c:pt>
                <c:pt idx="2">
                  <c:v>-2.0996939569839945E-2</c:v>
                </c:pt>
                <c:pt idx="3">
                  <c:v>-1.6250626149553526E-2</c:v>
                </c:pt>
                <c:pt idx="4">
                  <c:v>-1.2214717580527834E-2</c:v>
                </c:pt>
                <c:pt idx="5">
                  <c:v>-9.4494534760357629E-3</c:v>
                </c:pt>
                <c:pt idx="6">
                  <c:v>-7.2400955680456125E-3</c:v>
                </c:pt>
                <c:pt idx="7">
                  <c:v>-5.4932444341255771E-3</c:v>
                </c:pt>
                <c:pt idx="8">
                  <c:v>-3.922932393022438E-3</c:v>
                </c:pt>
                <c:pt idx="9">
                  <c:v>-2.6233823104198084E-3</c:v>
                </c:pt>
                <c:pt idx="10">
                  <c:v>-1.7843198578171293E-3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8-7748-8DC8-19FCDEF82F71}"/>
            </c:ext>
          </c:extLst>
        </c:ser>
        <c:ser>
          <c:idx val="3"/>
          <c:order val="3"/>
          <c:tx>
            <c:strRef>
              <c:f>'Annual Forecast'!$F$1</c:f>
              <c:strCache>
                <c:ptCount val="1"/>
                <c:pt idx="0">
                  <c:v>Exec YOY Growth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2.2027303590721393E-2"/>
                  <c:y val="0.128052272537154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A8-7748-8DC8-19FCDEF82F71}"/>
                </c:ext>
              </c:extLst>
            </c:dLbl>
            <c:dLbl>
              <c:idx val="2"/>
              <c:layout>
                <c:manualLayout>
                  <c:x val="3.1431897555296857E-2"/>
                  <c:y val="1.47710487444608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A8-7748-8DC8-19FCDEF82F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Forecast'!$F$2:$F$12</c:f>
              <c:numCache>
                <c:formatCode>0.0%</c:formatCode>
                <c:ptCount val="11"/>
                <c:pt idx="1">
                  <c:v>-2.3249015971255393E-2</c:v>
                </c:pt>
                <c:pt idx="2">
                  <c:v>1.0320909715357818E-2</c:v>
                </c:pt>
                <c:pt idx="3">
                  <c:v>1.0599033099768285E-2</c:v>
                </c:pt>
                <c:pt idx="4">
                  <c:v>1.0868135434269455E-2</c:v>
                </c:pt>
                <c:pt idx="5">
                  <c:v>1.1118007183255729E-2</c:v>
                </c:pt>
                <c:pt idx="6">
                  <c:v>1.1183339474042597E-2</c:v>
                </c:pt>
                <c:pt idx="7">
                  <c:v>9.6015753381060165E-3</c:v>
                </c:pt>
                <c:pt idx="8">
                  <c:v>9.6732417736791199E-3</c:v>
                </c:pt>
                <c:pt idx="9">
                  <c:v>9.6666634717197386E-3</c:v>
                </c:pt>
                <c:pt idx="10">
                  <c:v>9.6599505197603186E-3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A8-7748-8DC8-19FCDEF82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6663391"/>
        <c:axId val="2026306031"/>
      </c:barChart>
      <c:lineChart>
        <c:grouping val="standard"/>
        <c:varyColors val="0"/>
        <c:ser>
          <c:idx val="0"/>
          <c:order val="0"/>
          <c:tx>
            <c:strRef>
              <c:f>'Annual Forecast'!$C$1</c:f>
              <c:strCache>
                <c:ptCount val="1"/>
                <c:pt idx="0">
                  <c:v>Neural Net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Forecast'!$C$2:$C$12</c:f>
              <c:numCache>
                <c:formatCode>_(* #,##0_);_(* \(#,##0\);_(* "-"??_);_(@_)</c:formatCode>
                <c:ptCount val="11"/>
                <c:pt idx="0" formatCode="General">
                  <c:v>3937548</c:v>
                </c:pt>
                <c:pt idx="1">
                  <c:v>3825823.1777508329</c:v>
                </c:pt>
                <c:pt idx="2">
                  <c:v>3745492.5996827055</c:v>
                </c:pt>
                <c:pt idx="3">
                  <c:v>3684625.9996993425</c:v>
                </c:pt>
                <c:pt idx="4">
                  <c:v>3639619.3337231451</c:v>
                </c:pt>
                <c:pt idx="5">
                  <c:v>3605226.9201586479</c:v>
                </c:pt>
                <c:pt idx="6">
                  <c:v>3579124.7327122088</c:v>
                </c:pt>
                <c:pt idx="7">
                  <c:v>3559463.7256951961</c:v>
                </c:pt>
                <c:pt idx="8">
                  <c:v>3545500.1901438781</c:v>
                </c:pt>
                <c:pt idx="9">
                  <c:v>3536198.9876634646</c:v>
                </c:pt>
                <c:pt idx="10">
                  <c:v>3529889.277588584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5A8-7748-8DC8-19FCDEF82F71}"/>
            </c:ext>
          </c:extLst>
        </c:ser>
        <c:ser>
          <c:idx val="1"/>
          <c:order val="1"/>
          <c:tx>
            <c:strRef>
              <c:f>'Annual Forecast'!$D$1</c:f>
              <c:strCache>
                <c:ptCount val="1"/>
                <c:pt idx="0">
                  <c:v>Exec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Forecast'!$D$2:$D$12</c:f>
              <c:numCache>
                <c:formatCode>_(* #,##0_);_(* \(#,##0\);_(* "-"??_);_(@_)</c:formatCode>
                <c:ptCount val="11"/>
                <c:pt idx="0">
                  <c:v>3955251.821661667</c:v>
                </c:pt>
                <c:pt idx="1">
                  <c:v>3863296.1088895178</c:v>
                </c:pt>
                <c:pt idx="2">
                  <c:v>3903168.8392330599</c:v>
                </c:pt>
                <c:pt idx="3">
                  <c:v>3944538.6549540753</c:v>
                </c:pt>
                <c:pt idx="4">
                  <c:v>3987408.4352818271</c:v>
                </c:pt>
                <c:pt idx="5">
                  <c:v>4031740.4709078651</c:v>
                </c:pt>
                <c:pt idx="6">
                  <c:v>4076828.793265264</c:v>
                </c:pt>
                <c:pt idx="7">
                  <c:v>4115972.7720643603</c:v>
                </c:pt>
                <c:pt idx="8">
                  <c:v>4155787.5718224193</c:v>
                </c:pt>
                <c:pt idx="9">
                  <c:v>4195960.1717391815</c:v>
                </c:pt>
                <c:pt idx="10">
                  <c:v>4236492.9393810667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5A8-7748-8DC8-19FCDEF82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6730719"/>
        <c:axId val="2026325087"/>
      </c:lineChart>
      <c:catAx>
        <c:axId val="202666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06031"/>
        <c:crosses val="autoZero"/>
        <c:auto val="1"/>
        <c:lblAlgn val="ctr"/>
        <c:lblOffset val="100"/>
        <c:noMultiLvlLbl val="0"/>
      </c:catAx>
      <c:valAx>
        <c:axId val="2026306031"/>
        <c:scaling>
          <c:orientation val="minMax"/>
          <c:max val="0.30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663391"/>
        <c:crosses val="autoZero"/>
        <c:crossBetween val="between"/>
      </c:valAx>
      <c:valAx>
        <c:axId val="202632508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730719"/>
        <c:crosses val="max"/>
        <c:crossBetween val="between"/>
      </c:valAx>
      <c:catAx>
        <c:axId val="2026730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63250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Typical</a:t>
            </a:r>
            <a:r>
              <a:rPr lang="en-US" baseline="0"/>
              <a:t> Scatter Plot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Sheet1!$A$2:$A$185</c:f>
              <c:numCache>
                <c:formatCode>yyyy\-mm\-dd\ hh:mm:ss</c:formatCode>
                <c:ptCount val="184"/>
                <c:pt idx="0">
                  <c:v>38898</c:v>
                </c:pt>
                <c:pt idx="1">
                  <c:v>38929</c:v>
                </c:pt>
                <c:pt idx="2">
                  <c:v>38960</c:v>
                </c:pt>
                <c:pt idx="3">
                  <c:v>38990</c:v>
                </c:pt>
                <c:pt idx="4">
                  <c:v>39021</c:v>
                </c:pt>
                <c:pt idx="5">
                  <c:v>39051</c:v>
                </c:pt>
                <c:pt idx="6">
                  <c:v>39082</c:v>
                </c:pt>
                <c:pt idx="7">
                  <c:v>39113</c:v>
                </c:pt>
                <c:pt idx="8">
                  <c:v>39141</c:v>
                </c:pt>
                <c:pt idx="9">
                  <c:v>39172</c:v>
                </c:pt>
                <c:pt idx="10">
                  <c:v>39202</c:v>
                </c:pt>
                <c:pt idx="11">
                  <c:v>39233</c:v>
                </c:pt>
                <c:pt idx="12">
                  <c:v>39263</c:v>
                </c:pt>
                <c:pt idx="13">
                  <c:v>39294</c:v>
                </c:pt>
                <c:pt idx="14">
                  <c:v>39325</c:v>
                </c:pt>
                <c:pt idx="15">
                  <c:v>39355</c:v>
                </c:pt>
                <c:pt idx="16">
                  <c:v>39386</c:v>
                </c:pt>
                <c:pt idx="17">
                  <c:v>39416</c:v>
                </c:pt>
                <c:pt idx="18">
                  <c:v>39447</c:v>
                </c:pt>
                <c:pt idx="19">
                  <c:v>39478</c:v>
                </c:pt>
                <c:pt idx="20">
                  <c:v>39507</c:v>
                </c:pt>
                <c:pt idx="21">
                  <c:v>39538</c:v>
                </c:pt>
                <c:pt idx="22">
                  <c:v>39568</c:v>
                </c:pt>
                <c:pt idx="23">
                  <c:v>39599</c:v>
                </c:pt>
                <c:pt idx="24">
                  <c:v>39629</c:v>
                </c:pt>
                <c:pt idx="25">
                  <c:v>39660</c:v>
                </c:pt>
                <c:pt idx="26">
                  <c:v>39691</c:v>
                </c:pt>
                <c:pt idx="27">
                  <c:v>39721</c:v>
                </c:pt>
                <c:pt idx="28">
                  <c:v>39752</c:v>
                </c:pt>
                <c:pt idx="29">
                  <c:v>39782</c:v>
                </c:pt>
                <c:pt idx="30">
                  <c:v>39813</c:v>
                </c:pt>
                <c:pt idx="31">
                  <c:v>39844</c:v>
                </c:pt>
                <c:pt idx="32">
                  <c:v>39872</c:v>
                </c:pt>
                <c:pt idx="33">
                  <c:v>39903</c:v>
                </c:pt>
                <c:pt idx="34">
                  <c:v>39933</c:v>
                </c:pt>
                <c:pt idx="35">
                  <c:v>39964</c:v>
                </c:pt>
                <c:pt idx="36">
                  <c:v>39994</c:v>
                </c:pt>
                <c:pt idx="37">
                  <c:v>40025</c:v>
                </c:pt>
                <c:pt idx="38">
                  <c:v>40056</c:v>
                </c:pt>
                <c:pt idx="39">
                  <c:v>40086</c:v>
                </c:pt>
                <c:pt idx="40">
                  <c:v>40117</c:v>
                </c:pt>
                <c:pt idx="41">
                  <c:v>40147</c:v>
                </c:pt>
                <c:pt idx="42">
                  <c:v>40178</c:v>
                </c:pt>
                <c:pt idx="43">
                  <c:v>40209</c:v>
                </c:pt>
                <c:pt idx="44">
                  <c:v>40237</c:v>
                </c:pt>
                <c:pt idx="45">
                  <c:v>40268</c:v>
                </c:pt>
                <c:pt idx="46">
                  <c:v>40298</c:v>
                </c:pt>
                <c:pt idx="47">
                  <c:v>40329</c:v>
                </c:pt>
                <c:pt idx="48">
                  <c:v>40359</c:v>
                </c:pt>
                <c:pt idx="49">
                  <c:v>40390</c:v>
                </c:pt>
                <c:pt idx="50">
                  <c:v>40421</c:v>
                </c:pt>
                <c:pt idx="51">
                  <c:v>40451</c:v>
                </c:pt>
                <c:pt idx="52">
                  <c:v>40482</c:v>
                </c:pt>
                <c:pt idx="53">
                  <c:v>40512</c:v>
                </c:pt>
                <c:pt idx="54">
                  <c:v>40543</c:v>
                </c:pt>
                <c:pt idx="55">
                  <c:v>40574</c:v>
                </c:pt>
                <c:pt idx="56">
                  <c:v>40602</c:v>
                </c:pt>
                <c:pt idx="57">
                  <c:v>40633</c:v>
                </c:pt>
                <c:pt idx="58">
                  <c:v>40663</c:v>
                </c:pt>
                <c:pt idx="59">
                  <c:v>40694</c:v>
                </c:pt>
                <c:pt idx="60">
                  <c:v>40724</c:v>
                </c:pt>
                <c:pt idx="61">
                  <c:v>40755</c:v>
                </c:pt>
                <c:pt idx="62">
                  <c:v>40786</c:v>
                </c:pt>
                <c:pt idx="63">
                  <c:v>40816</c:v>
                </c:pt>
                <c:pt idx="64">
                  <c:v>40847</c:v>
                </c:pt>
                <c:pt idx="65">
                  <c:v>40877</c:v>
                </c:pt>
                <c:pt idx="66">
                  <c:v>40908</c:v>
                </c:pt>
                <c:pt idx="67">
                  <c:v>40939</c:v>
                </c:pt>
                <c:pt idx="68">
                  <c:v>40968</c:v>
                </c:pt>
                <c:pt idx="69">
                  <c:v>40999</c:v>
                </c:pt>
                <c:pt idx="70">
                  <c:v>41029</c:v>
                </c:pt>
                <c:pt idx="71">
                  <c:v>41060</c:v>
                </c:pt>
                <c:pt idx="72">
                  <c:v>41090</c:v>
                </c:pt>
                <c:pt idx="73">
                  <c:v>41121</c:v>
                </c:pt>
                <c:pt idx="74">
                  <c:v>41152</c:v>
                </c:pt>
                <c:pt idx="75">
                  <c:v>41182</c:v>
                </c:pt>
                <c:pt idx="76">
                  <c:v>41213</c:v>
                </c:pt>
                <c:pt idx="77">
                  <c:v>41243</c:v>
                </c:pt>
                <c:pt idx="78">
                  <c:v>41274</c:v>
                </c:pt>
                <c:pt idx="79">
                  <c:v>41305</c:v>
                </c:pt>
                <c:pt idx="80">
                  <c:v>41333</c:v>
                </c:pt>
                <c:pt idx="81">
                  <c:v>41364</c:v>
                </c:pt>
                <c:pt idx="82">
                  <c:v>41394</c:v>
                </c:pt>
                <c:pt idx="83">
                  <c:v>41425</c:v>
                </c:pt>
                <c:pt idx="84">
                  <c:v>41455</c:v>
                </c:pt>
                <c:pt idx="85">
                  <c:v>41486</c:v>
                </c:pt>
                <c:pt idx="86">
                  <c:v>41517</c:v>
                </c:pt>
                <c:pt idx="87">
                  <c:v>41547</c:v>
                </c:pt>
                <c:pt idx="88">
                  <c:v>41578</c:v>
                </c:pt>
                <c:pt idx="89">
                  <c:v>41608</c:v>
                </c:pt>
                <c:pt idx="90">
                  <c:v>41639</c:v>
                </c:pt>
                <c:pt idx="91">
                  <c:v>41670</c:v>
                </c:pt>
                <c:pt idx="92">
                  <c:v>41698</c:v>
                </c:pt>
                <c:pt idx="93">
                  <c:v>41729</c:v>
                </c:pt>
                <c:pt idx="94">
                  <c:v>41759</c:v>
                </c:pt>
                <c:pt idx="95">
                  <c:v>41790</c:v>
                </c:pt>
                <c:pt idx="96">
                  <c:v>41820</c:v>
                </c:pt>
                <c:pt idx="97">
                  <c:v>41851</c:v>
                </c:pt>
                <c:pt idx="98">
                  <c:v>41882</c:v>
                </c:pt>
                <c:pt idx="99">
                  <c:v>41912</c:v>
                </c:pt>
                <c:pt idx="100">
                  <c:v>41943</c:v>
                </c:pt>
                <c:pt idx="101">
                  <c:v>41973</c:v>
                </c:pt>
                <c:pt idx="102">
                  <c:v>42004</c:v>
                </c:pt>
                <c:pt idx="103">
                  <c:v>42035</c:v>
                </c:pt>
                <c:pt idx="104">
                  <c:v>42063</c:v>
                </c:pt>
                <c:pt idx="105">
                  <c:v>42094</c:v>
                </c:pt>
                <c:pt idx="106">
                  <c:v>42124</c:v>
                </c:pt>
                <c:pt idx="107">
                  <c:v>42155</c:v>
                </c:pt>
                <c:pt idx="108">
                  <c:v>42185</c:v>
                </c:pt>
                <c:pt idx="109">
                  <c:v>42216</c:v>
                </c:pt>
                <c:pt idx="110">
                  <c:v>42247</c:v>
                </c:pt>
                <c:pt idx="111">
                  <c:v>42277</c:v>
                </c:pt>
                <c:pt idx="112">
                  <c:v>42308</c:v>
                </c:pt>
                <c:pt idx="113">
                  <c:v>42338</c:v>
                </c:pt>
                <c:pt idx="114">
                  <c:v>42369</c:v>
                </c:pt>
                <c:pt idx="115">
                  <c:v>42400</c:v>
                </c:pt>
                <c:pt idx="116">
                  <c:v>42429</c:v>
                </c:pt>
                <c:pt idx="117">
                  <c:v>42460</c:v>
                </c:pt>
                <c:pt idx="118">
                  <c:v>42490</c:v>
                </c:pt>
                <c:pt idx="119">
                  <c:v>42521</c:v>
                </c:pt>
                <c:pt idx="120">
                  <c:v>42551</c:v>
                </c:pt>
                <c:pt idx="121">
                  <c:v>42582</c:v>
                </c:pt>
                <c:pt idx="122">
                  <c:v>42613</c:v>
                </c:pt>
                <c:pt idx="123">
                  <c:v>42643</c:v>
                </c:pt>
                <c:pt idx="124">
                  <c:v>42674</c:v>
                </c:pt>
                <c:pt idx="125">
                  <c:v>42704</c:v>
                </c:pt>
                <c:pt idx="126">
                  <c:v>42735</c:v>
                </c:pt>
                <c:pt idx="127">
                  <c:v>42766</c:v>
                </c:pt>
                <c:pt idx="128">
                  <c:v>42794</c:v>
                </c:pt>
                <c:pt idx="129">
                  <c:v>42825</c:v>
                </c:pt>
                <c:pt idx="130">
                  <c:v>42855</c:v>
                </c:pt>
                <c:pt idx="131">
                  <c:v>42886</c:v>
                </c:pt>
                <c:pt idx="132">
                  <c:v>42916</c:v>
                </c:pt>
                <c:pt idx="133">
                  <c:v>42947</c:v>
                </c:pt>
                <c:pt idx="134">
                  <c:v>42978</c:v>
                </c:pt>
                <c:pt idx="135">
                  <c:v>43008</c:v>
                </c:pt>
                <c:pt idx="136">
                  <c:v>43039</c:v>
                </c:pt>
                <c:pt idx="137">
                  <c:v>43069</c:v>
                </c:pt>
                <c:pt idx="138">
                  <c:v>43100</c:v>
                </c:pt>
                <c:pt idx="139">
                  <c:v>43131</c:v>
                </c:pt>
                <c:pt idx="140">
                  <c:v>43159</c:v>
                </c:pt>
                <c:pt idx="141">
                  <c:v>43190</c:v>
                </c:pt>
                <c:pt idx="142">
                  <c:v>43220</c:v>
                </c:pt>
                <c:pt idx="143">
                  <c:v>43251</c:v>
                </c:pt>
                <c:pt idx="144">
                  <c:v>43281</c:v>
                </c:pt>
                <c:pt idx="145">
                  <c:v>43312</c:v>
                </c:pt>
                <c:pt idx="146">
                  <c:v>43343</c:v>
                </c:pt>
                <c:pt idx="147">
                  <c:v>43373</c:v>
                </c:pt>
                <c:pt idx="148">
                  <c:v>43404</c:v>
                </c:pt>
                <c:pt idx="149">
                  <c:v>43434</c:v>
                </c:pt>
                <c:pt idx="150">
                  <c:v>43465</c:v>
                </c:pt>
                <c:pt idx="151">
                  <c:v>43496</c:v>
                </c:pt>
                <c:pt idx="152">
                  <c:v>43524</c:v>
                </c:pt>
                <c:pt idx="153">
                  <c:v>43555</c:v>
                </c:pt>
                <c:pt idx="154">
                  <c:v>43585</c:v>
                </c:pt>
                <c:pt idx="155">
                  <c:v>43616</c:v>
                </c:pt>
                <c:pt idx="156">
                  <c:v>43646</c:v>
                </c:pt>
                <c:pt idx="157">
                  <c:v>43677</c:v>
                </c:pt>
                <c:pt idx="158">
                  <c:v>43708</c:v>
                </c:pt>
                <c:pt idx="159">
                  <c:v>43738</c:v>
                </c:pt>
                <c:pt idx="160">
                  <c:v>43769</c:v>
                </c:pt>
                <c:pt idx="161">
                  <c:v>43799</c:v>
                </c:pt>
                <c:pt idx="162">
                  <c:v>43830</c:v>
                </c:pt>
                <c:pt idx="163">
                  <c:v>43861</c:v>
                </c:pt>
                <c:pt idx="164">
                  <c:v>43890</c:v>
                </c:pt>
                <c:pt idx="165">
                  <c:v>43921</c:v>
                </c:pt>
                <c:pt idx="166">
                  <c:v>43951</c:v>
                </c:pt>
                <c:pt idx="167">
                  <c:v>43982</c:v>
                </c:pt>
                <c:pt idx="168">
                  <c:v>44012</c:v>
                </c:pt>
                <c:pt idx="169">
                  <c:v>44043</c:v>
                </c:pt>
                <c:pt idx="170">
                  <c:v>44074</c:v>
                </c:pt>
                <c:pt idx="171">
                  <c:v>44104</c:v>
                </c:pt>
                <c:pt idx="172">
                  <c:v>44135</c:v>
                </c:pt>
                <c:pt idx="173">
                  <c:v>44165</c:v>
                </c:pt>
                <c:pt idx="174">
                  <c:v>44196</c:v>
                </c:pt>
                <c:pt idx="175">
                  <c:v>44227</c:v>
                </c:pt>
                <c:pt idx="176">
                  <c:v>44255</c:v>
                </c:pt>
                <c:pt idx="177">
                  <c:v>44286</c:v>
                </c:pt>
                <c:pt idx="178">
                  <c:v>44316</c:v>
                </c:pt>
                <c:pt idx="179">
                  <c:v>44347</c:v>
                </c:pt>
                <c:pt idx="180">
                  <c:v>44377</c:v>
                </c:pt>
                <c:pt idx="181">
                  <c:v>44408</c:v>
                </c:pt>
                <c:pt idx="182">
                  <c:v>44439</c:v>
                </c:pt>
                <c:pt idx="183">
                  <c:v>44469</c:v>
                </c:pt>
              </c:numCache>
            </c:numRef>
          </c:xVal>
          <c:yVal>
            <c:numRef>
              <c:f>Sheet1!$B$2:$B$185</c:f>
              <c:numCache>
                <c:formatCode>General</c:formatCode>
                <c:ptCount val="184"/>
                <c:pt idx="0">
                  <c:v>2521.2799999999988</c:v>
                </c:pt>
                <c:pt idx="1">
                  <c:v>2009.28</c:v>
                </c:pt>
                <c:pt idx="2">
                  <c:v>2239.9100000000012</c:v>
                </c:pt>
                <c:pt idx="3">
                  <c:v>2831.09</c:v>
                </c:pt>
                <c:pt idx="4">
                  <c:v>3245.5200000000009</c:v>
                </c:pt>
                <c:pt idx="5">
                  <c:v>3106.59</c:v>
                </c:pt>
                <c:pt idx="6">
                  <c:v>4451.2300000000032</c:v>
                </c:pt>
                <c:pt idx="7">
                  <c:v>2554.62</c:v>
                </c:pt>
                <c:pt idx="8">
                  <c:v>2771.33</c:v>
                </c:pt>
                <c:pt idx="9">
                  <c:v>3285.4900000000011</c:v>
                </c:pt>
                <c:pt idx="10">
                  <c:v>3444.42</c:v>
                </c:pt>
                <c:pt idx="11">
                  <c:v>3426.6099999999992</c:v>
                </c:pt>
                <c:pt idx="12">
                  <c:v>3953.4999999999982</c:v>
                </c:pt>
                <c:pt idx="13">
                  <c:v>2932.4099999999989</c:v>
                </c:pt>
                <c:pt idx="14">
                  <c:v>3988.829999999999</c:v>
                </c:pt>
                <c:pt idx="15">
                  <c:v>3486.2900000000009</c:v>
                </c:pt>
                <c:pt idx="16">
                  <c:v>4363.28</c:v>
                </c:pt>
                <c:pt idx="17">
                  <c:v>4862.7000000000016</c:v>
                </c:pt>
                <c:pt idx="18">
                  <c:v>6010.77</c:v>
                </c:pt>
                <c:pt idx="19">
                  <c:v>3116.920000000001</c:v>
                </c:pt>
                <c:pt idx="20">
                  <c:v>3418.2599999999989</c:v>
                </c:pt>
                <c:pt idx="21">
                  <c:v>4467.6800000000021</c:v>
                </c:pt>
                <c:pt idx="22">
                  <c:v>3956.4</c:v>
                </c:pt>
                <c:pt idx="23">
                  <c:v>4408.1900000000023</c:v>
                </c:pt>
                <c:pt idx="24">
                  <c:v>5223.9299999999976</c:v>
                </c:pt>
                <c:pt idx="25">
                  <c:v>3666.099999999999</c:v>
                </c:pt>
                <c:pt idx="26">
                  <c:v>4841.2299999999959</c:v>
                </c:pt>
                <c:pt idx="27">
                  <c:v>4587.2200000000012</c:v>
                </c:pt>
                <c:pt idx="28">
                  <c:v>5517.6799999999957</c:v>
                </c:pt>
                <c:pt idx="29">
                  <c:v>4961.2299999999996</c:v>
                </c:pt>
                <c:pt idx="30">
                  <c:v>8725.7399999999907</c:v>
                </c:pt>
                <c:pt idx="31">
                  <c:v>4565.93</c:v>
                </c:pt>
                <c:pt idx="32">
                  <c:v>4856.6799999999976</c:v>
                </c:pt>
                <c:pt idx="33">
                  <c:v>5328.489999999998</c:v>
                </c:pt>
                <c:pt idx="34">
                  <c:v>5665.04</c:v>
                </c:pt>
                <c:pt idx="35">
                  <c:v>4930.9300000000012</c:v>
                </c:pt>
                <c:pt idx="36">
                  <c:v>7596.1799999999994</c:v>
                </c:pt>
                <c:pt idx="37">
                  <c:v>4205.8499999999995</c:v>
                </c:pt>
                <c:pt idx="38">
                  <c:v>4795.7299999999996</c:v>
                </c:pt>
                <c:pt idx="39">
                  <c:v>6157.73</c:v>
                </c:pt>
                <c:pt idx="40">
                  <c:v>6630.8300000000008</c:v>
                </c:pt>
                <c:pt idx="41">
                  <c:v>6027.1199999999963</c:v>
                </c:pt>
                <c:pt idx="42">
                  <c:v>11028.88</c:v>
                </c:pt>
                <c:pt idx="43">
                  <c:v>4322.9099999999989</c:v>
                </c:pt>
                <c:pt idx="44">
                  <c:v>6344.3899999999967</c:v>
                </c:pt>
                <c:pt idx="45">
                  <c:v>6581.2699999999977</c:v>
                </c:pt>
                <c:pt idx="46">
                  <c:v>6516.8900000000021</c:v>
                </c:pt>
                <c:pt idx="47">
                  <c:v>5910.8899999999967</c:v>
                </c:pt>
                <c:pt idx="48">
                  <c:v>8362.44</c:v>
                </c:pt>
                <c:pt idx="49">
                  <c:v>5263.7699999999968</c:v>
                </c:pt>
                <c:pt idx="50">
                  <c:v>6127.9999999999955</c:v>
                </c:pt>
                <c:pt idx="51">
                  <c:v>6828.2000000000025</c:v>
                </c:pt>
                <c:pt idx="52">
                  <c:v>7373.9299999999976</c:v>
                </c:pt>
                <c:pt idx="53">
                  <c:v>9750.9699999999975</c:v>
                </c:pt>
                <c:pt idx="54">
                  <c:v>13231.64</c:v>
                </c:pt>
                <c:pt idx="55">
                  <c:v>6193.5400000000018</c:v>
                </c:pt>
                <c:pt idx="56">
                  <c:v>8296.840000000002</c:v>
                </c:pt>
                <c:pt idx="57">
                  <c:v>9433.4</c:v>
                </c:pt>
                <c:pt idx="58">
                  <c:v>8686.909999999998</c:v>
                </c:pt>
                <c:pt idx="59">
                  <c:v>8030.8699999999972</c:v>
                </c:pt>
                <c:pt idx="60">
                  <c:v>10583.48</c:v>
                </c:pt>
                <c:pt idx="61">
                  <c:v>6164.1600000000026</c:v>
                </c:pt>
                <c:pt idx="62">
                  <c:v>8411.529999999997</c:v>
                </c:pt>
                <c:pt idx="63">
                  <c:v>8510.2500000000036</c:v>
                </c:pt>
                <c:pt idx="64">
                  <c:v>11040.55</c:v>
                </c:pt>
                <c:pt idx="65">
                  <c:v>13294.670000000009</c:v>
                </c:pt>
                <c:pt idx="66">
                  <c:v>17459.34</c:v>
                </c:pt>
                <c:pt idx="67">
                  <c:v>8315.24</c:v>
                </c:pt>
                <c:pt idx="68">
                  <c:v>11604.46</c:v>
                </c:pt>
                <c:pt idx="69">
                  <c:v>11948.169999999989</c:v>
                </c:pt>
                <c:pt idx="70">
                  <c:v>12673.68</c:v>
                </c:pt>
                <c:pt idx="71">
                  <c:v>13106.11</c:v>
                </c:pt>
                <c:pt idx="72">
                  <c:v>13350.89</c:v>
                </c:pt>
                <c:pt idx="73">
                  <c:v>10642.58</c:v>
                </c:pt>
                <c:pt idx="74">
                  <c:v>14903.72999999999</c:v>
                </c:pt>
                <c:pt idx="75">
                  <c:v>10320.96999999999</c:v>
                </c:pt>
                <c:pt idx="76">
                  <c:v>23939.12000000001</c:v>
                </c:pt>
                <c:pt idx="77">
                  <c:v>19115.849999999991</c:v>
                </c:pt>
                <c:pt idx="78">
                  <c:v>25916.88999999997</c:v>
                </c:pt>
                <c:pt idx="79">
                  <c:v>12388.070000000011</c:v>
                </c:pt>
                <c:pt idx="80">
                  <c:v>17691.740000000009</c:v>
                </c:pt>
                <c:pt idx="81">
                  <c:v>18249.330000000009</c:v>
                </c:pt>
                <c:pt idx="82">
                  <c:v>20258.39</c:v>
                </c:pt>
                <c:pt idx="83">
                  <c:v>24284.610000000011</c:v>
                </c:pt>
                <c:pt idx="84">
                  <c:v>25502.440000000021</c:v>
                </c:pt>
                <c:pt idx="85">
                  <c:v>16496.48</c:v>
                </c:pt>
                <c:pt idx="86">
                  <c:v>22597.71999999999</c:v>
                </c:pt>
                <c:pt idx="87">
                  <c:v>19587.599999999999</c:v>
                </c:pt>
                <c:pt idx="88">
                  <c:v>32061.990000000009</c:v>
                </c:pt>
                <c:pt idx="89">
                  <c:v>30077.070000000029</c:v>
                </c:pt>
                <c:pt idx="90">
                  <c:v>48677.900000000031</c:v>
                </c:pt>
                <c:pt idx="91">
                  <c:v>17253.63</c:v>
                </c:pt>
                <c:pt idx="92">
                  <c:v>29983.179999999989</c:v>
                </c:pt>
                <c:pt idx="93">
                  <c:v>25708.570000000011</c:v>
                </c:pt>
                <c:pt idx="94">
                  <c:v>34318.590000000047</c:v>
                </c:pt>
                <c:pt idx="95">
                  <c:v>28702.930000000018</c:v>
                </c:pt>
                <c:pt idx="96">
                  <c:v>43890.32</c:v>
                </c:pt>
                <c:pt idx="97">
                  <c:v>22761.169999999991</c:v>
                </c:pt>
                <c:pt idx="98">
                  <c:v>26728.51000000002</c:v>
                </c:pt>
                <c:pt idx="99">
                  <c:v>35805.000000000007</c:v>
                </c:pt>
                <c:pt idx="100">
                  <c:v>44853.460000000006</c:v>
                </c:pt>
                <c:pt idx="101">
                  <c:v>36458.920000000013</c:v>
                </c:pt>
                <c:pt idx="102">
                  <c:v>77106.570000000065</c:v>
                </c:pt>
                <c:pt idx="103">
                  <c:v>29063.13</c:v>
                </c:pt>
                <c:pt idx="104">
                  <c:v>33437.340000000033</c:v>
                </c:pt>
                <c:pt idx="105">
                  <c:v>39239.549999999988</c:v>
                </c:pt>
                <c:pt idx="106">
                  <c:v>45472.070000000043</c:v>
                </c:pt>
                <c:pt idx="107">
                  <c:v>36060.110000000022</c:v>
                </c:pt>
                <c:pt idx="108">
                  <c:v>55892.420000000013</c:v>
                </c:pt>
                <c:pt idx="109">
                  <c:v>31315.7</c:v>
                </c:pt>
                <c:pt idx="110">
                  <c:v>39887.809999999983</c:v>
                </c:pt>
                <c:pt idx="111">
                  <c:v>45764.76</c:v>
                </c:pt>
                <c:pt idx="112">
                  <c:v>49127.389999999941</c:v>
                </c:pt>
                <c:pt idx="113">
                  <c:v>48171.19</c:v>
                </c:pt>
                <c:pt idx="114">
                  <c:v>93781.100000000049</c:v>
                </c:pt>
                <c:pt idx="115">
                  <c:v>32455.800000000021</c:v>
                </c:pt>
                <c:pt idx="116">
                  <c:v>52656.37</c:v>
                </c:pt>
                <c:pt idx="117">
                  <c:v>51427.51999999999</c:v>
                </c:pt>
                <c:pt idx="118">
                  <c:v>54871.87999999999</c:v>
                </c:pt>
                <c:pt idx="119">
                  <c:v>48176.410000000018</c:v>
                </c:pt>
                <c:pt idx="120">
                  <c:v>66853.409999999974</c:v>
                </c:pt>
                <c:pt idx="121">
                  <c:v>40077.994777000007</c:v>
                </c:pt>
                <c:pt idx="122">
                  <c:v>55655.347891999998</c:v>
                </c:pt>
                <c:pt idx="123">
                  <c:v>54834.410111000027</c:v>
                </c:pt>
                <c:pt idx="124">
                  <c:v>62830.036450999949</c:v>
                </c:pt>
                <c:pt idx="125">
                  <c:v>63804.625661000013</c:v>
                </c:pt>
                <c:pt idx="126">
                  <c:v>112413.55145299999</c:v>
                </c:pt>
                <c:pt idx="127">
                  <c:v>40757.220763000012</c:v>
                </c:pt>
                <c:pt idx="128">
                  <c:v>58755.353229000008</c:v>
                </c:pt>
                <c:pt idx="129">
                  <c:v>56998.222884999966</c:v>
                </c:pt>
                <c:pt idx="130">
                  <c:v>59566.588448999988</c:v>
                </c:pt>
                <c:pt idx="131">
                  <c:v>54338.091327999973</c:v>
                </c:pt>
                <c:pt idx="132">
                  <c:v>85217.602106999999</c:v>
                </c:pt>
                <c:pt idx="133">
                  <c:v>40732.155879000027</c:v>
                </c:pt>
                <c:pt idx="134">
                  <c:v>59672.61011899999</c:v>
                </c:pt>
                <c:pt idx="135">
                  <c:v>61310.242995000051</c:v>
                </c:pt>
                <c:pt idx="136">
                  <c:v>69610.976442999992</c:v>
                </c:pt>
                <c:pt idx="137">
                  <c:v>76173.874001000004</c:v>
                </c:pt>
                <c:pt idx="138">
                  <c:v>134230.2197799999</c:v>
                </c:pt>
                <c:pt idx="139">
                  <c:v>40683.189565999979</c:v>
                </c:pt>
                <c:pt idx="140">
                  <c:v>57584.548332999977</c:v>
                </c:pt>
                <c:pt idx="141">
                  <c:v>66301.549663000027</c:v>
                </c:pt>
                <c:pt idx="142">
                  <c:v>66502.807327000002</c:v>
                </c:pt>
                <c:pt idx="143">
                  <c:v>63324.803450999978</c:v>
                </c:pt>
                <c:pt idx="144">
                  <c:v>107053.459672</c:v>
                </c:pt>
                <c:pt idx="145">
                  <c:v>44781.516662999973</c:v>
                </c:pt>
                <c:pt idx="146">
                  <c:v>61952.704882000027</c:v>
                </c:pt>
                <c:pt idx="147">
                  <c:v>71006.096565999964</c:v>
                </c:pt>
                <c:pt idx="148">
                  <c:v>84238.515218</c:v>
                </c:pt>
                <c:pt idx="149">
                  <c:v>87592.446550999972</c:v>
                </c:pt>
                <c:pt idx="150">
                  <c:v>137839.00454300019</c:v>
                </c:pt>
                <c:pt idx="151">
                  <c:v>48714.57322300005</c:v>
                </c:pt>
                <c:pt idx="152">
                  <c:v>69861.504894999962</c:v>
                </c:pt>
                <c:pt idx="153">
                  <c:v>69000.567332000006</c:v>
                </c:pt>
                <c:pt idx="154">
                  <c:v>74624.771220999959</c:v>
                </c:pt>
                <c:pt idx="155">
                  <c:v>81924.235784999997</c:v>
                </c:pt>
                <c:pt idx="156">
                  <c:v>105230.00599799991</c:v>
                </c:pt>
                <c:pt idx="157">
                  <c:v>54391.007674999913</c:v>
                </c:pt>
                <c:pt idx="158">
                  <c:v>68887.422668999992</c:v>
                </c:pt>
                <c:pt idx="159">
                  <c:v>72652.031893999971</c:v>
                </c:pt>
                <c:pt idx="160">
                  <c:v>93506.625671000002</c:v>
                </c:pt>
                <c:pt idx="161">
                  <c:v>87307.291001000034</c:v>
                </c:pt>
                <c:pt idx="162">
                  <c:v>152307.72077199991</c:v>
                </c:pt>
                <c:pt idx="163">
                  <c:v>53929.751667999997</c:v>
                </c:pt>
                <c:pt idx="164">
                  <c:v>66294.464547999989</c:v>
                </c:pt>
                <c:pt idx="165">
                  <c:v>89742.030567000038</c:v>
                </c:pt>
                <c:pt idx="166">
                  <c:v>91679.846551999988</c:v>
                </c:pt>
                <c:pt idx="167">
                  <c:v>87282.329553000091</c:v>
                </c:pt>
                <c:pt idx="168">
                  <c:v>95674.510433999982</c:v>
                </c:pt>
                <c:pt idx="169">
                  <c:v>74389.527774999951</c:v>
                </c:pt>
                <c:pt idx="170">
                  <c:v>80265.866333999991</c:v>
                </c:pt>
                <c:pt idx="171">
                  <c:v>88537.104446000012</c:v>
                </c:pt>
                <c:pt idx="172">
                  <c:v>113826.52433299999</c:v>
                </c:pt>
                <c:pt idx="173">
                  <c:v>108618.7223339999</c:v>
                </c:pt>
                <c:pt idx="174">
                  <c:v>142899.55931999991</c:v>
                </c:pt>
                <c:pt idx="175">
                  <c:v>70866.638536999963</c:v>
                </c:pt>
                <c:pt idx="176">
                  <c:v>89423.581331999914</c:v>
                </c:pt>
                <c:pt idx="177">
                  <c:v>99259.878097000081</c:v>
                </c:pt>
                <c:pt idx="178">
                  <c:v>77584.037436000028</c:v>
                </c:pt>
                <c:pt idx="179">
                  <c:v>102481.8354509999</c:v>
                </c:pt>
                <c:pt idx="180">
                  <c:v>96479.351777999967</c:v>
                </c:pt>
                <c:pt idx="181">
                  <c:v>74702.324652000068</c:v>
                </c:pt>
                <c:pt idx="182">
                  <c:v>82241.916336000009</c:v>
                </c:pt>
                <c:pt idx="183">
                  <c:v>58063.331222999943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61-C642-9F02-D8F80F952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61504"/>
        <c:axId val="42102256"/>
      </c:scatterChart>
      <c:valAx>
        <c:axId val="4196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\-mm\-dd\ h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2256"/>
        <c:crosses val="autoZero"/>
        <c:crossBetween val="midCat"/>
      </c:valAx>
      <c:valAx>
        <c:axId val="421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1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Bulleit Bourbon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yyyy\-mm\-dd\ hh:mm:ss</c:formatCode>
                <c:ptCount val="117"/>
                <c:pt idx="0">
                  <c:v>40939</c:v>
                </c:pt>
                <c:pt idx="1">
                  <c:v>40968</c:v>
                </c:pt>
                <c:pt idx="2">
                  <c:v>40999</c:v>
                </c:pt>
                <c:pt idx="3">
                  <c:v>41029</c:v>
                </c:pt>
                <c:pt idx="4">
                  <c:v>41060</c:v>
                </c:pt>
                <c:pt idx="5">
                  <c:v>41090</c:v>
                </c:pt>
                <c:pt idx="6">
                  <c:v>41121</c:v>
                </c:pt>
                <c:pt idx="7">
                  <c:v>41152</c:v>
                </c:pt>
                <c:pt idx="8">
                  <c:v>41182</c:v>
                </c:pt>
                <c:pt idx="9">
                  <c:v>41213</c:v>
                </c:pt>
                <c:pt idx="10">
                  <c:v>41243</c:v>
                </c:pt>
                <c:pt idx="11">
                  <c:v>41274</c:v>
                </c:pt>
                <c:pt idx="12">
                  <c:v>41305</c:v>
                </c:pt>
                <c:pt idx="13">
                  <c:v>41333</c:v>
                </c:pt>
                <c:pt idx="14">
                  <c:v>41364</c:v>
                </c:pt>
                <c:pt idx="15">
                  <c:v>41394</c:v>
                </c:pt>
                <c:pt idx="16">
                  <c:v>41425</c:v>
                </c:pt>
                <c:pt idx="17">
                  <c:v>41455</c:v>
                </c:pt>
                <c:pt idx="18">
                  <c:v>41486</c:v>
                </c:pt>
                <c:pt idx="19">
                  <c:v>41517</c:v>
                </c:pt>
                <c:pt idx="20">
                  <c:v>41547</c:v>
                </c:pt>
                <c:pt idx="21">
                  <c:v>41578</c:v>
                </c:pt>
                <c:pt idx="22">
                  <c:v>41608</c:v>
                </c:pt>
                <c:pt idx="23">
                  <c:v>41639</c:v>
                </c:pt>
                <c:pt idx="24">
                  <c:v>41670</c:v>
                </c:pt>
                <c:pt idx="25">
                  <c:v>41698</c:v>
                </c:pt>
                <c:pt idx="26">
                  <c:v>41729</c:v>
                </c:pt>
                <c:pt idx="27">
                  <c:v>41759</c:v>
                </c:pt>
                <c:pt idx="28">
                  <c:v>41790</c:v>
                </c:pt>
                <c:pt idx="29">
                  <c:v>41820</c:v>
                </c:pt>
                <c:pt idx="30">
                  <c:v>41851</c:v>
                </c:pt>
                <c:pt idx="31">
                  <c:v>41882</c:v>
                </c:pt>
                <c:pt idx="32">
                  <c:v>41912</c:v>
                </c:pt>
                <c:pt idx="33">
                  <c:v>41943</c:v>
                </c:pt>
                <c:pt idx="34">
                  <c:v>41973</c:v>
                </c:pt>
                <c:pt idx="35">
                  <c:v>42004</c:v>
                </c:pt>
                <c:pt idx="36">
                  <c:v>42035</c:v>
                </c:pt>
                <c:pt idx="37">
                  <c:v>42063</c:v>
                </c:pt>
                <c:pt idx="38">
                  <c:v>42094</c:v>
                </c:pt>
                <c:pt idx="39">
                  <c:v>42124</c:v>
                </c:pt>
                <c:pt idx="40">
                  <c:v>42155</c:v>
                </c:pt>
                <c:pt idx="41">
                  <c:v>42185</c:v>
                </c:pt>
                <c:pt idx="42">
                  <c:v>42216</c:v>
                </c:pt>
                <c:pt idx="43">
                  <c:v>42247</c:v>
                </c:pt>
                <c:pt idx="44">
                  <c:v>42277</c:v>
                </c:pt>
                <c:pt idx="45">
                  <c:v>42308</c:v>
                </c:pt>
                <c:pt idx="46">
                  <c:v>42338</c:v>
                </c:pt>
                <c:pt idx="47">
                  <c:v>42369</c:v>
                </c:pt>
                <c:pt idx="48">
                  <c:v>42400</c:v>
                </c:pt>
                <c:pt idx="49">
                  <c:v>42429</c:v>
                </c:pt>
                <c:pt idx="50">
                  <c:v>42460</c:v>
                </c:pt>
                <c:pt idx="51">
                  <c:v>42490</c:v>
                </c:pt>
                <c:pt idx="52">
                  <c:v>42521</c:v>
                </c:pt>
                <c:pt idx="53">
                  <c:v>42551</c:v>
                </c:pt>
                <c:pt idx="54">
                  <c:v>42582</c:v>
                </c:pt>
                <c:pt idx="55">
                  <c:v>42613</c:v>
                </c:pt>
                <c:pt idx="56">
                  <c:v>42643</c:v>
                </c:pt>
                <c:pt idx="57">
                  <c:v>42674</c:v>
                </c:pt>
                <c:pt idx="58">
                  <c:v>42704</c:v>
                </c:pt>
                <c:pt idx="59">
                  <c:v>42735</c:v>
                </c:pt>
                <c:pt idx="60">
                  <c:v>42766</c:v>
                </c:pt>
                <c:pt idx="61">
                  <c:v>42794</c:v>
                </c:pt>
                <c:pt idx="62">
                  <c:v>42825</c:v>
                </c:pt>
                <c:pt idx="63">
                  <c:v>42855</c:v>
                </c:pt>
                <c:pt idx="64">
                  <c:v>42886</c:v>
                </c:pt>
                <c:pt idx="65">
                  <c:v>42916</c:v>
                </c:pt>
                <c:pt idx="66">
                  <c:v>42947</c:v>
                </c:pt>
                <c:pt idx="67">
                  <c:v>42978</c:v>
                </c:pt>
                <c:pt idx="68">
                  <c:v>43008</c:v>
                </c:pt>
                <c:pt idx="69">
                  <c:v>43039</c:v>
                </c:pt>
                <c:pt idx="70">
                  <c:v>43069</c:v>
                </c:pt>
                <c:pt idx="71">
                  <c:v>43100</c:v>
                </c:pt>
                <c:pt idx="72">
                  <c:v>43131</c:v>
                </c:pt>
                <c:pt idx="73">
                  <c:v>43159</c:v>
                </c:pt>
                <c:pt idx="74">
                  <c:v>43190</c:v>
                </c:pt>
                <c:pt idx="75">
                  <c:v>43220</c:v>
                </c:pt>
                <c:pt idx="76">
                  <c:v>43251</c:v>
                </c:pt>
                <c:pt idx="77">
                  <c:v>43281</c:v>
                </c:pt>
                <c:pt idx="78">
                  <c:v>43312</c:v>
                </c:pt>
                <c:pt idx="79">
                  <c:v>43343</c:v>
                </c:pt>
                <c:pt idx="80">
                  <c:v>43373</c:v>
                </c:pt>
                <c:pt idx="81">
                  <c:v>43404</c:v>
                </c:pt>
                <c:pt idx="82">
                  <c:v>43434</c:v>
                </c:pt>
                <c:pt idx="83">
                  <c:v>43465</c:v>
                </c:pt>
                <c:pt idx="84">
                  <c:v>43496</c:v>
                </c:pt>
                <c:pt idx="85">
                  <c:v>43524</c:v>
                </c:pt>
                <c:pt idx="86">
                  <c:v>43555</c:v>
                </c:pt>
                <c:pt idx="87">
                  <c:v>43585</c:v>
                </c:pt>
                <c:pt idx="88">
                  <c:v>43616</c:v>
                </c:pt>
                <c:pt idx="89">
                  <c:v>43646</c:v>
                </c:pt>
                <c:pt idx="90">
                  <c:v>43677</c:v>
                </c:pt>
                <c:pt idx="91">
                  <c:v>43708</c:v>
                </c:pt>
                <c:pt idx="92">
                  <c:v>43738</c:v>
                </c:pt>
                <c:pt idx="93">
                  <c:v>43769</c:v>
                </c:pt>
                <c:pt idx="94">
                  <c:v>43799</c:v>
                </c:pt>
                <c:pt idx="95">
                  <c:v>43830</c:v>
                </c:pt>
                <c:pt idx="96">
                  <c:v>43861</c:v>
                </c:pt>
                <c:pt idx="97">
                  <c:v>43890</c:v>
                </c:pt>
                <c:pt idx="98">
                  <c:v>43921</c:v>
                </c:pt>
                <c:pt idx="99">
                  <c:v>43951</c:v>
                </c:pt>
                <c:pt idx="100">
                  <c:v>43982</c:v>
                </c:pt>
                <c:pt idx="101">
                  <c:v>44012</c:v>
                </c:pt>
                <c:pt idx="102">
                  <c:v>44043</c:v>
                </c:pt>
                <c:pt idx="103">
                  <c:v>44074</c:v>
                </c:pt>
                <c:pt idx="104">
                  <c:v>44104</c:v>
                </c:pt>
                <c:pt idx="105">
                  <c:v>44135</c:v>
                </c:pt>
                <c:pt idx="106">
                  <c:v>44165</c:v>
                </c:pt>
                <c:pt idx="107">
                  <c:v>44196</c:v>
                </c:pt>
                <c:pt idx="108">
                  <c:v>44227</c:v>
                </c:pt>
                <c:pt idx="109">
                  <c:v>44255</c:v>
                </c:pt>
                <c:pt idx="110">
                  <c:v>44286</c:v>
                </c:pt>
                <c:pt idx="111">
                  <c:v>44316</c:v>
                </c:pt>
                <c:pt idx="112">
                  <c:v>44347</c:v>
                </c:pt>
                <c:pt idx="113">
                  <c:v>44377</c:v>
                </c:pt>
                <c:pt idx="114">
                  <c:v>44408</c:v>
                </c:pt>
                <c:pt idx="115">
                  <c:v>44439</c:v>
                </c:pt>
                <c:pt idx="116">
                  <c:v>44469</c:v>
                </c:pt>
              </c:numCache>
            </c:numRef>
          </c:cat>
          <c:val>
            <c:numRef>
              <c:f>Sheet1!$B$2:$B$118</c:f>
              <c:numCache>
                <c:formatCode>General</c:formatCode>
                <c:ptCount val="117"/>
                <c:pt idx="0">
                  <c:v>8315.24</c:v>
                </c:pt>
                <c:pt idx="1">
                  <c:v>11604.46</c:v>
                </c:pt>
                <c:pt idx="2">
                  <c:v>11948.169999999989</c:v>
                </c:pt>
                <c:pt idx="3">
                  <c:v>12673.68</c:v>
                </c:pt>
                <c:pt idx="4">
                  <c:v>13106.11</c:v>
                </c:pt>
                <c:pt idx="5">
                  <c:v>13350.89</c:v>
                </c:pt>
                <c:pt idx="6">
                  <c:v>10642.58</c:v>
                </c:pt>
                <c:pt idx="7">
                  <c:v>14903.72999999999</c:v>
                </c:pt>
                <c:pt idx="8">
                  <c:v>10320.96999999999</c:v>
                </c:pt>
                <c:pt idx="9">
                  <c:v>23939.12000000001</c:v>
                </c:pt>
                <c:pt idx="10">
                  <c:v>19115.849999999991</c:v>
                </c:pt>
                <c:pt idx="11">
                  <c:v>25916.88999999997</c:v>
                </c:pt>
                <c:pt idx="12">
                  <c:v>12388.070000000011</c:v>
                </c:pt>
                <c:pt idx="13">
                  <c:v>17691.740000000009</c:v>
                </c:pt>
                <c:pt idx="14">
                  <c:v>18249.330000000009</c:v>
                </c:pt>
                <c:pt idx="15">
                  <c:v>20258.39</c:v>
                </c:pt>
                <c:pt idx="16">
                  <c:v>24284.610000000011</c:v>
                </c:pt>
                <c:pt idx="17">
                  <c:v>25502.440000000021</c:v>
                </c:pt>
                <c:pt idx="18">
                  <c:v>16496.48</c:v>
                </c:pt>
                <c:pt idx="19">
                  <c:v>22597.71999999999</c:v>
                </c:pt>
                <c:pt idx="20">
                  <c:v>19587.599999999999</c:v>
                </c:pt>
                <c:pt idx="21">
                  <c:v>32061.990000000009</c:v>
                </c:pt>
                <c:pt idx="22">
                  <c:v>30077.070000000029</c:v>
                </c:pt>
                <c:pt idx="23">
                  <c:v>48677.900000000031</c:v>
                </c:pt>
                <c:pt idx="24">
                  <c:v>17253.63</c:v>
                </c:pt>
                <c:pt idx="25">
                  <c:v>29983.179999999989</c:v>
                </c:pt>
                <c:pt idx="26">
                  <c:v>25708.570000000011</c:v>
                </c:pt>
                <c:pt idx="27">
                  <c:v>34318.590000000047</c:v>
                </c:pt>
                <c:pt idx="28">
                  <c:v>28702.930000000018</c:v>
                </c:pt>
                <c:pt idx="29">
                  <c:v>43890.32</c:v>
                </c:pt>
                <c:pt idx="30">
                  <c:v>22761.169999999991</c:v>
                </c:pt>
                <c:pt idx="31">
                  <c:v>26728.51000000002</c:v>
                </c:pt>
                <c:pt idx="32">
                  <c:v>35805.000000000007</c:v>
                </c:pt>
                <c:pt idx="33">
                  <c:v>44853.460000000006</c:v>
                </c:pt>
                <c:pt idx="34">
                  <c:v>36458.920000000013</c:v>
                </c:pt>
                <c:pt idx="35">
                  <c:v>77106.570000000065</c:v>
                </c:pt>
                <c:pt idx="36">
                  <c:v>29063.13</c:v>
                </c:pt>
                <c:pt idx="37">
                  <c:v>33437.340000000033</c:v>
                </c:pt>
                <c:pt idx="38">
                  <c:v>39239.549999999988</c:v>
                </c:pt>
                <c:pt idx="39">
                  <c:v>45472.070000000043</c:v>
                </c:pt>
                <c:pt idx="40">
                  <c:v>36060.110000000022</c:v>
                </c:pt>
                <c:pt idx="41">
                  <c:v>55892.420000000013</c:v>
                </c:pt>
                <c:pt idx="42">
                  <c:v>31315.7</c:v>
                </c:pt>
                <c:pt idx="43">
                  <c:v>39887.809999999983</c:v>
                </c:pt>
                <c:pt idx="44">
                  <c:v>45764.76</c:v>
                </c:pt>
                <c:pt idx="45">
                  <c:v>49127.389999999941</c:v>
                </c:pt>
                <c:pt idx="46">
                  <c:v>48171.19</c:v>
                </c:pt>
                <c:pt idx="47">
                  <c:v>93781.100000000049</c:v>
                </c:pt>
                <c:pt idx="48">
                  <c:v>32455.800000000021</c:v>
                </c:pt>
                <c:pt idx="49">
                  <c:v>52656.37</c:v>
                </c:pt>
                <c:pt idx="50">
                  <c:v>51427.51999999999</c:v>
                </c:pt>
                <c:pt idx="51">
                  <c:v>54871.87999999999</c:v>
                </c:pt>
                <c:pt idx="52">
                  <c:v>48176.410000000018</c:v>
                </c:pt>
                <c:pt idx="53">
                  <c:v>66853.409999999974</c:v>
                </c:pt>
                <c:pt idx="54">
                  <c:v>40077.994777000007</c:v>
                </c:pt>
                <c:pt idx="55">
                  <c:v>55655.347891999998</c:v>
                </c:pt>
                <c:pt idx="56">
                  <c:v>54834.410111000027</c:v>
                </c:pt>
                <c:pt idx="57">
                  <c:v>62830.036450999949</c:v>
                </c:pt>
                <c:pt idx="58">
                  <c:v>63804.625661000013</c:v>
                </c:pt>
                <c:pt idx="59">
                  <c:v>112413.55145299999</c:v>
                </c:pt>
                <c:pt idx="60">
                  <c:v>40757.220763000012</c:v>
                </c:pt>
                <c:pt idx="61">
                  <c:v>58755.353229000008</c:v>
                </c:pt>
                <c:pt idx="62">
                  <c:v>56998.222884999966</c:v>
                </c:pt>
                <c:pt idx="63">
                  <c:v>59566.588448999988</c:v>
                </c:pt>
                <c:pt idx="64">
                  <c:v>54338.091327999973</c:v>
                </c:pt>
                <c:pt idx="65">
                  <c:v>85217.602106999999</c:v>
                </c:pt>
                <c:pt idx="66">
                  <c:v>40732.155879000027</c:v>
                </c:pt>
                <c:pt idx="67">
                  <c:v>59672.61011899999</c:v>
                </c:pt>
                <c:pt idx="68">
                  <c:v>61310.242995000051</c:v>
                </c:pt>
                <c:pt idx="69">
                  <c:v>69610.976442999992</c:v>
                </c:pt>
                <c:pt idx="70">
                  <c:v>76173.874001000004</c:v>
                </c:pt>
                <c:pt idx="71">
                  <c:v>134230.2197799999</c:v>
                </c:pt>
                <c:pt idx="72">
                  <c:v>40683.189565999979</c:v>
                </c:pt>
                <c:pt idx="73">
                  <c:v>57584.548332999977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06-B44A-894D-94BB7CCDA6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yyyy\-mm\-dd\ hh:mm:ss</c:formatCode>
                <c:ptCount val="117"/>
                <c:pt idx="0">
                  <c:v>40939</c:v>
                </c:pt>
                <c:pt idx="1">
                  <c:v>40968</c:v>
                </c:pt>
                <c:pt idx="2">
                  <c:v>40999</c:v>
                </c:pt>
                <c:pt idx="3">
                  <c:v>41029</c:v>
                </c:pt>
                <c:pt idx="4">
                  <c:v>41060</c:v>
                </c:pt>
                <c:pt idx="5">
                  <c:v>41090</c:v>
                </c:pt>
                <c:pt idx="6">
                  <c:v>41121</c:v>
                </c:pt>
                <c:pt idx="7">
                  <c:v>41152</c:v>
                </c:pt>
                <c:pt idx="8">
                  <c:v>41182</c:v>
                </c:pt>
                <c:pt idx="9">
                  <c:v>41213</c:v>
                </c:pt>
                <c:pt idx="10">
                  <c:v>41243</c:v>
                </c:pt>
                <c:pt idx="11">
                  <c:v>41274</c:v>
                </c:pt>
                <c:pt idx="12">
                  <c:v>41305</c:v>
                </c:pt>
                <c:pt idx="13">
                  <c:v>41333</c:v>
                </c:pt>
                <c:pt idx="14">
                  <c:v>41364</c:v>
                </c:pt>
                <c:pt idx="15">
                  <c:v>41394</c:v>
                </c:pt>
                <c:pt idx="16">
                  <c:v>41425</c:v>
                </c:pt>
                <c:pt idx="17">
                  <c:v>41455</c:v>
                </c:pt>
                <c:pt idx="18">
                  <c:v>41486</c:v>
                </c:pt>
                <c:pt idx="19">
                  <c:v>41517</c:v>
                </c:pt>
                <c:pt idx="20">
                  <c:v>41547</c:v>
                </c:pt>
                <c:pt idx="21">
                  <c:v>41578</c:v>
                </c:pt>
                <c:pt idx="22">
                  <c:v>41608</c:v>
                </c:pt>
                <c:pt idx="23">
                  <c:v>41639</c:v>
                </c:pt>
                <c:pt idx="24">
                  <c:v>41670</c:v>
                </c:pt>
                <c:pt idx="25">
                  <c:v>41698</c:v>
                </c:pt>
                <c:pt idx="26">
                  <c:v>41729</c:v>
                </c:pt>
                <c:pt idx="27">
                  <c:v>41759</c:v>
                </c:pt>
                <c:pt idx="28">
                  <c:v>41790</c:v>
                </c:pt>
                <c:pt idx="29">
                  <c:v>41820</c:v>
                </c:pt>
                <c:pt idx="30">
                  <c:v>41851</c:v>
                </c:pt>
                <c:pt idx="31">
                  <c:v>41882</c:v>
                </c:pt>
                <c:pt idx="32">
                  <c:v>41912</c:v>
                </c:pt>
                <c:pt idx="33">
                  <c:v>41943</c:v>
                </c:pt>
                <c:pt idx="34">
                  <c:v>41973</c:v>
                </c:pt>
                <c:pt idx="35">
                  <c:v>42004</c:v>
                </c:pt>
                <c:pt idx="36">
                  <c:v>42035</c:v>
                </c:pt>
                <c:pt idx="37">
                  <c:v>42063</c:v>
                </c:pt>
                <c:pt idx="38">
                  <c:v>42094</c:v>
                </c:pt>
                <c:pt idx="39">
                  <c:v>42124</c:v>
                </c:pt>
                <c:pt idx="40">
                  <c:v>42155</c:v>
                </c:pt>
                <c:pt idx="41">
                  <c:v>42185</c:v>
                </c:pt>
                <c:pt idx="42">
                  <c:v>42216</c:v>
                </c:pt>
                <c:pt idx="43">
                  <c:v>42247</c:v>
                </c:pt>
                <c:pt idx="44">
                  <c:v>42277</c:v>
                </c:pt>
                <c:pt idx="45">
                  <c:v>42308</c:v>
                </c:pt>
                <c:pt idx="46">
                  <c:v>42338</c:v>
                </c:pt>
                <c:pt idx="47">
                  <c:v>42369</c:v>
                </c:pt>
                <c:pt idx="48">
                  <c:v>42400</c:v>
                </c:pt>
                <c:pt idx="49">
                  <c:v>42429</c:v>
                </c:pt>
                <c:pt idx="50">
                  <c:v>42460</c:v>
                </c:pt>
                <c:pt idx="51">
                  <c:v>42490</c:v>
                </c:pt>
                <c:pt idx="52">
                  <c:v>42521</c:v>
                </c:pt>
                <c:pt idx="53">
                  <c:v>42551</c:v>
                </c:pt>
                <c:pt idx="54">
                  <c:v>42582</c:v>
                </c:pt>
                <c:pt idx="55">
                  <c:v>42613</c:v>
                </c:pt>
                <c:pt idx="56">
                  <c:v>42643</c:v>
                </c:pt>
                <c:pt idx="57">
                  <c:v>42674</c:v>
                </c:pt>
                <c:pt idx="58">
                  <c:v>42704</c:v>
                </c:pt>
                <c:pt idx="59">
                  <c:v>42735</c:v>
                </c:pt>
                <c:pt idx="60">
                  <c:v>42766</c:v>
                </c:pt>
                <c:pt idx="61">
                  <c:v>42794</c:v>
                </c:pt>
                <c:pt idx="62">
                  <c:v>42825</c:v>
                </c:pt>
                <c:pt idx="63">
                  <c:v>42855</c:v>
                </c:pt>
                <c:pt idx="64">
                  <c:v>42886</c:v>
                </c:pt>
                <c:pt idx="65">
                  <c:v>42916</c:v>
                </c:pt>
                <c:pt idx="66">
                  <c:v>42947</c:v>
                </c:pt>
                <c:pt idx="67">
                  <c:v>42978</c:v>
                </c:pt>
                <c:pt idx="68">
                  <c:v>43008</c:v>
                </c:pt>
                <c:pt idx="69">
                  <c:v>43039</c:v>
                </c:pt>
                <c:pt idx="70">
                  <c:v>43069</c:v>
                </c:pt>
                <c:pt idx="71">
                  <c:v>43100</c:v>
                </c:pt>
                <c:pt idx="72">
                  <c:v>43131</c:v>
                </c:pt>
                <c:pt idx="73">
                  <c:v>43159</c:v>
                </c:pt>
                <c:pt idx="74">
                  <c:v>43190</c:v>
                </c:pt>
                <c:pt idx="75">
                  <c:v>43220</c:v>
                </c:pt>
                <c:pt idx="76">
                  <c:v>43251</c:v>
                </c:pt>
                <c:pt idx="77">
                  <c:v>43281</c:v>
                </c:pt>
                <c:pt idx="78">
                  <c:v>43312</c:v>
                </c:pt>
                <c:pt idx="79">
                  <c:v>43343</c:v>
                </c:pt>
                <c:pt idx="80">
                  <c:v>43373</c:v>
                </c:pt>
                <c:pt idx="81">
                  <c:v>43404</c:v>
                </c:pt>
                <c:pt idx="82">
                  <c:v>43434</c:v>
                </c:pt>
                <c:pt idx="83">
                  <c:v>43465</c:v>
                </c:pt>
                <c:pt idx="84">
                  <c:v>43496</c:v>
                </c:pt>
                <c:pt idx="85">
                  <c:v>43524</c:v>
                </c:pt>
                <c:pt idx="86">
                  <c:v>43555</c:v>
                </c:pt>
                <c:pt idx="87">
                  <c:v>43585</c:v>
                </c:pt>
                <c:pt idx="88">
                  <c:v>43616</c:v>
                </c:pt>
                <c:pt idx="89">
                  <c:v>43646</c:v>
                </c:pt>
                <c:pt idx="90">
                  <c:v>43677</c:v>
                </c:pt>
                <c:pt idx="91">
                  <c:v>43708</c:v>
                </c:pt>
                <c:pt idx="92">
                  <c:v>43738</c:v>
                </c:pt>
                <c:pt idx="93">
                  <c:v>43769</c:v>
                </c:pt>
                <c:pt idx="94">
                  <c:v>43799</c:v>
                </c:pt>
                <c:pt idx="95">
                  <c:v>43830</c:v>
                </c:pt>
                <c:pt idx="96">
                  <c:v>43861</c:v>
                </c:pt>
                <c:pt idx="97">
                  <c:v>43890</c:v>
                </c:pt>
                <c:pt idx="98">
                  <c:v>43921</c:v>
                </c:pt>
                <c:pt idx="99">
                  <c:v>43951</c:v>
                </c:pt>
                <c:pt idx="100">
                  <c:v>43982</c:v>
                </c:pt>
                <c:pt idx="101">
                  <c:v>44012</c:v>
                </c:pt>
                <c:pt idx="102">
                  <c:v>44043</c:v>
                </c:pt>
                <c:pt idx="103">
                  <c:v>44074</c:v>
                </c:pt>
                <c:pt idx="104">
                  <c:v>44104</c:v>
                </c:pt>
                <c:pt idx="105">
                  <c:v>44135</c:v>
                </c:pt>
                <c:pt idx="106">
                  <c:v>44165</c:v>
                </c:pt>
                <c:pt idx="107">
                  <c:v>44196</c:v>
                </c:pt>
                <c:pt idx="108">
                  <c:v>44227</c:v>
                </c:pt>
                <c:pt idx="109">
                  <c:v>44255</c:v>
                </c:pt>
                <c:pt idx="110">
                  <c:v>44286</c:v>
                </c:pt>
                <c:pt idx="111">
                  <c:v>44316</c:v>
                </c:pt>
                <c:pt idx="112">
                  <c:v>44347</c:v>
                </c:pt>
                <c:pt idx="113">
                  <c:v>44377</c:v>
                </c:pt>
                <c:pt idx="114">
                  <c:v>44408</c:v>
                </c:pt>
                <c:pt idx="115">
                  <c:v>44439</c:v>
                </c:pt>
                <c:pt idx="116">
                  <c:v>44469</c:v>
                </c:pt>
              </c:numCache>
            </c:numRef>
          </c:cat>
          <c:val>
            <c:numRef>
              <c:f>Sheet1!$C$2:$C$118</c:f>
              <c:numCache>
                <c:formatCode>General</c:formatCode>
                <c:ptCount val="117"/>
                <c:pt idx="74">
                  <c:v>66301.549663000027</c:v>
                </c:pt>
                <c:pt idx="75">
                  <c:v>66502.807327000002</c:v>
                </c:pt>
                <c:pt idx="76">
                  <c:v>63324.803450999978</c:v>
                </c:pt>
                <c:pt idx="77">
                  <c:v>107053.459672</c:v>
                </c:pt>
                <c:pt idx="78">
                  <c:v>44781.516662999973</c:v>
                </c:pt>
                <c:pt idx="79">
                  <c:v>61952.704882000027</c:v>
                </c:pt>
                <c:pt idx="80">
                  <c:v>71006.096565999964</c:v>
                </c:pt>
                <c:pt idx="81">
                  <c:v>84238.515218</c:v>
                </c:pt>
                <c:pt idx="82">
                  <c:v>87592.446550999972</c:v>
                </c:pt>
                <c:pt idx="83">
                  <c:v>137839.00454300019</c:v>
                </c:pt>
                <c:pt idx="84">
                  <c:v>48714.57322300005</c:v>
                </c:pt>
                <c:pt idx="85">
                  <c:v>69861.504894999962</c:v>
                </c:pt>
                <c:pt idx="86">
                  <c:v>69000.567332000006</c:v>
                </c:pt>
                <c:pt idx="87">
                  <c:v>74624.771220999959</c:v>
                </c:pt>
                <c:pt idx="88">
                  <c:v>81924.235784999997</c:v>
                </c:pt>
                <c:pt idx="89">
                  <c:v>105230.00599799991</c:v>
                </c:pt>
                <c:pt idx="90">
                  <c:v>54391.007674999913</c:v>
                </c:pt>
                <c:pt idx="91">
                  <c:v>68887.422668999992</c:v>
                </c:pt>
                <c:pt idx="92">
                  <c:v>72652.031893999971</c:v>
                </c:pt>
                <c:pt idx="93">
                  <c:v>93506.625671000002</c:v>
                </c:pt>
                <c:pt idx="94">
                  <c:v>87307.291001000034</c:v>
                </c:pt>
                <c:pt idx="95">
                  <c:v>152307.72077199991</c:v>
                </c:pt>
                <c:pt idx="96">
                  <c:v>53929.751667999997</c:v>
                </c:pt>
                <c:pt idx="97">
                  <c:v>66294.464547999989</c:v>
                </c:pt>
                <c:pt idx="98">
                  <c:v>89742.030567000038</c:v>
                </c:pt>
                <c:pt idx="99">
                  <c:v>91679.846551999988</c:v>
                </c:pt>
                <c:pt idx="100">
                  <c:v>87282.329553000091</c:v>
                </c:pt>
                <c:pt idx="101">
                  <c:v>95674.510433999982</c:v>
                </c:pt>
                <c:pt idx="102">
                  <c:v>74389.527774999951</c:v>
                </c:pt>
                <c:pt idx="103">
                  <c:v>80265.866333999991</c:v>
                </c:pt>
                <c:pt idx="104">
                  <c:v>88537.104446000012</c:v>
                </c:pt>
                <c:pt idx="105">
                  <c:v>113826.52433299999</c:v>
                </c:pt>
                <c:pt idx="106">
                  <c:v>108618.7223339999</c:v>
                </c:pt>
                <c:pt idx="107">
                  <c:v>142899.55931999991</c:v>
                </c:pt>
                <c:pt idx="108">
                  <c:v>70866.638536999963</c:v>
                </c:pt>
                <c:pt idx="109">
                  <c:v>89423.581331999914</c:v>
                </c:pt>
                <c:pt idx="110">
                  <c:v>99259.878097000081</c:v>
                </c:pt>
                <c:pt idx="111">
                  <c:v>77584.037436000028</c:v>
                </c:pt>
                <c:pt idx="112">
                  <c:v>102481.8354509999</c:v>
                </c:pt>
                <c:pt idx="113">
                  <c:v>96479.351777999967</c:v>
                </c:pt>
                <c:pt idx="114">
                  <c:v>74702.324652000068</c:v>
                </c:pt>
                <c:pt idx="115">
                  <c:v>82241.916336000009</c:v>
                </c:pt>
                <c:pt idx="116">
                  <c:v>58063.331222999943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06-B44A-894D-94BB7CCDA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73824"/>
        <c:axId val="44936752"/>
      </c:lineChart>
      <c:dateAx>
        <c:axId val="55073824"/>
        <c:scaling>
          <c:orientation val="minMax"/>
        </c:scaling>
        <c:delete val="0"/>
        <c:axPos val="b"/>
        <c:numFmt formatCode="yyyy\-mm\-dd\ hh:mm:ss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6752"/>
        <c:crosses val="autoZero"/>
        <c:auto val="1"/>
        <c:lblOffset val="100"/>
        <c:baseTimeUnit val="months"/>
      </c:dateAx>
      <c:valAx>
        <c:axId val="4493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 Comparisson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'Actuals Vs Forecasts by Year'!$C$2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Year'!$C$3:$C$6</c:f>
              <c:numCache>
                <c:formatCode>_(* #,##0_);_(* \(#,##0\);_(* "-"??_);_(@_)</c:formatCode>
                <c:ptCount val="4"/>
                <c:pt idx="0">
                  <c:v>843180.43722899992</c:v>
                </c:pt>
                <c:pt idx="1">
                  <c:v>936765.94287700008</c:v>
                </c:pt>
                <c:pt idx="2">
                  <c:v>1013655.0330039999</c:v>
                </c:pt>
                <c:pt idx="3">
                  <c:v>1144632.6271729995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9-264D-B18D-C3196389D057}"/>
            </c:ext>
          </c:extLst>
        </c:ser>
        <c:ser>
          <c:idx val="1"/>
          <c:order val="1"/>
          <c:tx>
            <c:strRef>
              <c:f>'Actuals Vs Forecasts by Year'!$D$2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Year'!$D$3:$D$6</c:f>
              <c:numCache>
                <c:formatCode>_(* #,##0_);_(* \(#,##0\);_(* "-"??_);_(@_)</c:formatCode>
                <c:ptCount val="4"/>
                <c:pt idx="0">
                  <c:v>843180.43722899992</c:v>
                </c:pt>
                <c:pt idx="1">
                  <c:v>931199.38515000814</c:v>
                </c:pt>
                <c:pt idx="2">
                  <c:v>1047998.3343098635</c:v>
                </c:pt>
                <c:pt idx="3">
                  <c:v>1178083.0680022105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9-264D-B18D-C3196389D057}"/>
            </c:ext>
          </c:extLst>
        </c:ser>
        <c:ser>
          <c:idx val="2"/>
          <c:order val="2"/>
          <c:tx>
            <c:strRef>
              <c:f>'Actuals Vs Forecasts by Year'!$E$2</c:f>
              <c:strCache>
                <c:ptCount val="1"/>
                <c:pt idx="0">
                  <c:v>Exec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Year'!$E$3:$E$6</c:f>
              <c:numCache>
                <c:formatCode>#,##0_);[Red]\(#,##0\)</c:formatCode>
                <c:ptCount val="4"/>
                <c:pt idx="0">
                  <c:v>867508.93174671032</c:v>
                </c:pt>
                <c:pt idx="1">
                  <c:v>1049685.8074135194</c:v>
                </c:pt>
                <c:pt idx="2">
                  <c:v>1228132.3946738176</c:v>
                </c:pt>
                <c:pt idx="3">
                  <c:v>1412352.25387489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49-264D-B18D-C3196389D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620480"/>
        <c:axId val="1392560224"/>
      </c:lineChart>
      <c:catAx>
        <c:axId val="139962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560224"/>
        <c:crosses val="autoZero"/>
        <c:auto val="1"/>
        <c:lblAlgn val="ctr"/>
        <c:lblOffset val="100"/>
        <c:noMultiLvlLbl val="0"/>
      </c:catAx>
      <c:valAx>
        <c:axId val="139256022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6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Neural Net vs. Exec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'Actuals Vs Forecasts by Year'!$H$2</c:f>
              <c:strCache>
                <c:ptCount val="1"/>
                <c:pt idx="0">
                  <c:v>Exec Accuracy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'Actuals Vs Forecasts by Year'!$G$3:$G$5</c:f>
              <c:strCache>
                <c:ptCount val="3"/>
                <c:pt idx="0">
                  <c:v>F19</c:v>
                </c:pt>
                <c:pt idx="1">
                  <c:v>F20</c:v>
                </c:pt>
                <c:pt idx="2">
                  <c:v>F21</c:v>
                </c:pt>
              </c:strCache>
            </c:strRef>
          </c:cat>
          <c:val>
            <c:numRef>
              <c:f>'Actuals Vs Forecasts by Year'!$H$3:$H$5</c:f>
              <c:numCache>
                <c:formatCode>0.0%</c:formatCode>
                <c:ptCount val="3"/>
                <c:pt idx="0">
                  <c:v>0.89242508211599081</c:v>
                </c:pt>
                <c:pt idx="1">
                  <c:v>0.82536299620467124</c:v>
                </c:pt>
                <c:pt idx="2">
                  <c:v>0.81044415373899648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5-8F47-BA3E-891F4C05B367}"/>
            </c:ext>
          </c:extLst>
        </c:ser>
        <c:ser>
          <c:idx val="1"/>
          <c:order val="1"/>
          <c:tx>
            <c:strRef>
              <c:f>'Actuals Vs Forecasts by Year'!$I$2</c:f>
              <c:strCache>
                <c:ptCount val="1"/>
                <c:pt idx="0">
                  <c:v>Neural Net Accuracy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B35-8F47-BA3E-891F4C05B3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'Actuals Vs Forecasts by Year'!$G$3:$G$5</c:f>
              <c:strCache>
                <c:ptCount val="3"/>
                <c:pt idx="0">
                  <c:v>F19</c:v>
                </c:pt>
                <c:pt idx="1">
                  <c:v>F20</c:v>
                </c:pt>
                <c:pt idx="2">
                  <c:v>F21</c:v>
                </c:pt>
              </c:strCache>
            </c:strRef>
          </c:cat>
          <c:val>
            <c:numRef>
              <c:f>'Actuals Vs Forecasts by Year'!$I$3:$I$5</c:f>
              <c:numCache>
                <c:formatCode>0.0%</c:formatCode>
                <c:ptCount val="3"/>
                <c:pt idx="0">
                  <c:v>1.0059778365576295</c:v>
                </c:pt>
                <c:pt idx="1">
                  <c:v>0.96722962224126086</c:v>
                </c:pt>
                <c:pt idx="2">
                  <c:v>0.97160604227515457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5-8F47-BA3E-891F4C05B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501408"/>
        <c:axId val="44503056"/>
      </c:barChart>
      <c:catAx>
        <c:axId val="4450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3056"/>
        <c:crosses val="autoZero"/>
        <c:auto val="1"/>
        <c:lblAlgn val="ctr"/>
        <c:lblOffset val="100"/>
        <c:noMultiLvlLbl val="0"/>
      </c:catAx>
      <c:valAx>
        <c:axId val="44503056"/>
        <c:scaling>
          <c:orientation val="minMax"/>
          <c:min val="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 Vs. Neural Net Forecasts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'Exec Vs. Neural Net'!$C$1</c:f>
              <c:strCache>
                <c:ptCount val="1"/>
                <c:pt idx="0">
                  <c:v>Exec Forecast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Net'!$E$2:$E$15</c:f>
              <c:numCache>
                <c:formatCode>0.0%</c:formatCode>
                <c:ptCount val="14"/>
                <c:pt idx="0" formatCode="General">
                  <c:v>0</c:v>
                </c:pt>
                <c:pt idx="1">
                  <c:v>0.20999999999999974</c:v>
                </c:pt>
                <c:pt idx="2">
                  <c:v>0.16999999999999993</c:v>
                </c:pt>
                <c:pt idx="3">
                  <c:v>0.14999999999999991</c:v>
                </c:pt>
                <c:pt idx="4">
                  <c:v>0.12000000000000033</c:v>
                </c:pt>
                <c:pt idx="5">
                  <c:v>0.10000000000000009</c:v>
                </c:pt>
                <c:pt idx="6">
                  <c:v>0.10000000000000009</c:v>
                </c:pt>
                <c:pt idx="7">
                  <c:v>8.0000000000000071E-2</c:v>
                </c:pt>
                <c:pt idx="8">
                  <c:v>7.0000000000000062E-2</c:v>
                </c:pt>
                <c:pt idx="9">
                  <c:v>7.0000000000000062E-2</c:v>
                </c:pt>
                <c:pt idx="10">
                  <c:v>7.0000000000000062E-2</c:v>
                </c:pt>
                <c:pt idx="11">
                  <c:v>7.0000000000000062E-2</c:v>
                </c:pt>
                <c:pt idx="12">
                  <c:v>7.0000000000000062E-2</c:v>
                </c:pt>
                <c:pt idx="13">
                  <c:v>7.0000000000000062E-2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B-F745-8868-8D31F986AE2B}"/>
            </c:ext>
          </c:extLst>
        </c:ser>
        <c:ser>
          <c:idx val="2"/>
          <c:order val="2"/>
          <c:tx>
            <c:strRef>
              <c:f>'Exec Vs. Neural Net'!$F$1</c:f>
              <c:strCache>
                <c:ptCount val="1"/>
                <c:pt idx="0">
                  <c:v>NN YOY Growth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4652374683666843E-2"/>
                  <c:y val="6.0170334161715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3B-F745-8868-8D31F986AE2B}"/>
                </c:ext>
              </c:extLst>
            </c:dLbl>
            <c:dLbl>
              <c:idx val="2"/>
              <c:layout>
                <c:manualLayout>
                  <c:x val="1.5951536560019741E-2"/>
                  <c:y val="7.2204400994058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3B-F745-8868-8D31F986AE2B}"/>
                </c:ext>
              </c:extLst>
            </c:dLbl>
            <c:dLbl>
              <c:idx val="3"/>
              <c:layout>
                <c:manualLayout>
                  <c:x val="1.3051257185470696E-2"/>
                  <c:y val="6.41816897724960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3B-F745-8868-8D31F986AE2B}"/>
                </c:ext>
              </c:extLst>
            </c:dLbl>
            <c:dLbl>
              <c:idx val="4"/>
              <c:layout>
                <c:manualLayout>
                  <c:x val="2.1752095309117828E-2"/>
                  <c:y val="-8.0227112215621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3B-F745-8868-8D31F986AE2B}"/>
                </c:ext>
              </c:extLst>
            </c:dLbl>
            <c:dLbl>
              <c:idx val="5"/>
              <c:layout>
                <c:manualLayout>
                  <c:x val="2.0301955621843254E-2"/>
                  <c:y val="-1.6045422443124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3B-F745-8868-8D31F986AE2B}"/>
                </c:ext>
              </c:extLst>
            </c:dLbl>
            <c:dLbl>
              <c:idx val="6"/>
              <c:layout>
                <c:manualLayout>
                  <c:x val="2.0301955621843306E-2"/>
                  <c:y val="-4.41249117185910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565811506732813E-2"/>
                      <c:h val="4.31824010774437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93B-F745-8868-8D31F986AE2B}"/>
                </c:ext>
              </c:extLst>
            </c:dLbl>
            <c:dLbl>
              <c:idx val="7"/>
              <c:layout>
                <c:manualLayout>
                  <c:x val="1.3051257185470696E-2"/>
                  <c:y val="-2.8079489275467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3B-F745-8868-8D31F986AE2B}"/>
                </c:ext>
              </c:extLst>
            </c:dLbl>
            <c:dLbl>
              <c:idx val="8"/>
              <c:layout>
                <c:manualLayout>
                  <c:x val="2.0301955621843306E-2"/>
                  <c:y val="-3.20908448862481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3B-F745-8868-8D31F986AE2B}"/>
                </c:ext>
              </c:extLst>
            </c:dLbl>
            <c:dLbl>
              <c:idx val="9"/>
              <c:layout>
                <c:manualLayout>
                  <c:x val="8.700838123647131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93B-F745-8868-8D31F986AE2B}"/>
                </c:ext>
              </c:extLst>
            </c:dLbl>
            <c:dLbl>
              <c:idx val="10"/>
              <c:layout>
                <c:manualLayout>
                  <c:x val="1.0150977810921653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1685552166948301E-2"/>
                      <c:h val="4.31824010774437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93B-F745-8868-8D31F986AE2B}"/>
                </c:ext>
              </c:extLst>
            </c:dLbl>
            <c:dLbl>
              <c:idx val="11"/>
              <c:layout>
                <c:manualLayout>
                  <c:x val="7.25069843637250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93B-F745-8868-8D31F986AE2B}"/>
                </c:ext>
              </c:extLst>
            </c:dLbl>
            <c:dLbl>
              <c:idx val="12"/>
              <c:layout>
                <c:manualLayout>
                  <c:x val="1.7401676247294155E-2"/>
                  <c:y val="1.5792738625122077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1685552166948301E-2"/>
                      <c:h val="5.12051122990058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493B-F745-8868-8D31F986AE2B}"/>
                </c:ext>
              </c:extLst>
            </c:dLbl>
            <c:dLbl>
              <c:idx val="13"/>
              <c:layout>
                <c:manualLayout>
                  <c:x val="1.160111749819606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93B-F745-8868-8D31F986AE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Net'!$F$2:$F$15</c:f>
              <c:numCache>
                <c:formatCode>0.0%</c:formatCode>
                <c:ptCount val="14"/>
                <c:pt idx="0" formatCode="General">
                  <c:v>0</c:v>
                </c:pt>
                <c:pt idx="1">
                  <c:v>0.1043892197146683</c:v>
                </c:pt>
                <c:pt idx="2">
                  <c:v>0.12542850760263335</c:v>
                </c:pt>
                <c:pt idx="3">
                  <c:v>0.12412685157368264</c:v>
                </c:pt>
                <c:pt idx="4">
                  <c:v>0.12131116662962338</c:v>
                </c:pt>
                <c:pt idx="5">
                  <c:v>0.11385952379359465</c:v>
                </c:pt>
                <c:pt idx="6">
                  <c:v>0.10085846374984375</c:v>
                </c:pt>
                <c:pt idx="7">
                  <c:v>8.4127945263438697E-2</c:v>
                </c:pt>
                <c:pt idx="8">
                  <c:v>6.6708283764524534E-2</c:v>
                </c:pt>
                <c:pt idx="9">
                  <c:v>5.1010811865448202E-2</c:v>
                </c:pt>
                <c:pt idx="10">
                  <c:v>3.8068104965502059E-2</c:v>
                </c:pt>
                <c:pt idx="11">
                  <c:v>2.8035562278090564E-2</c:v>
                </c:pt>
                <c:pt idx="12">
                  <c:v>2.0525483310462E-2</c:v>
                </c:pt>
                <c:pt idx="13">
                  <c:v>1.4963232575722296E-2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3B-F745-8868-8D31F986A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023423"/>
        <c:axId val="1356780431"/>
      </c:barChart>
      <c:lineChart>
        <c:grouping val="standard"/>
        <c:varyColors val="0"/>
        <c:ser>
          <c:idx val="1"/>
          <c:order val="1"/>
          <c:tx>
            <c:strRef>
              <c:f>'Exec Vs. Neural Net'!$D$1</c:f>
              <c:strCache>
                <c:ptCount val="1"/>
                <c:pt idx="0">
                  <c:v>Neural Network Forecast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Net'!$D$2:$D$15</c:f>
              <c:numCache>
                <c:formatCode>#,##0_);[Red]\(#,##0\)</c:formatCode>
                <c:ptCount val="14"/>
                <c:pt idx="0" formatCode="_(* #,##0_);_(* \(#,##0\);_(* &quot;-&quot;??_);_(@_)">
                  <c:v>843180.43722899992</c:v>
                </c:pt>
                <c:pt idx="1">
                  <c:v>931199.38515000814</c:v>
                </c:pt>
                <c:pt idx="2">
                  <c:v>1047998.3343098635</c:v>
                </c:pt>
                <c:pt idx="3">
                  <c:v>1178083.0680022105</c:v>
                </c:pt>
                <c:pt idx="4">
                  <c:v>1320997.6993681646</c:v>
                </c:pt>
                <c:pt idx="5">
                  <c:v>1471405.8683506579</c:v>
                </c:pt>
                <c:pt idx="6">
                  <c:v>1619809.6037850101</c:v>
                </c:pt>
                <c:pt idx="7">
                  <c:v>1756080.8574694279</c:v>
                </c:pt>
                <c:pt idx="8">
                  <c:v>1873225.9976229479</c:v>
                </c:pt>
                <c:pt idx="9">
                  <c:v>1968780.7765691585</c:v>
                </c:pt>
                <c:pt idx="10">
                  <c:v>2043728.5298256557</c:v>
                </c:pt>
                <c:pt idx="11">
                  <c:v>2101025.6083030934</c:v>
                </c:pt>
                <c:pt idx="12">
                  <c:v>2144150.1743611717</c:v>
                </c:pt>
                <c:pt idx="13">
                  <c:v>2176233.5920974133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3B-F745-8868-8D31F986AE2B}"/>
            </c:ext>
          </c:extLst>
        </c:ser>
        <c:ser>
          <c:idx val="3"/>
          <c:order val="3"/>
          <c:tx>
            <c:strRef>
              <c:f>'Exec Vs. Neural Net'!$C$1</c:f>
              <c:strCache>
                <c:ptCount val="1"/>
                <c:pt idx="0">
                  <c:v>Exec Forecast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'Exec Vs. Neural Net'!$A$2:$A$15</c:f>
              <c:strCache>
                <c:ptCount val="1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  <c:pt idx="4">
                  <c:v>F22</c:v>
                </c:pt>
                <c:pt idx="5">
                  <c:v>F23</c:v>
                </c:pt>
                <c:pt idx="6">
                  <c:v>F24</c:v>
                </c:pt>
                <c:pt idx="7">
                  <c:v>F25</c:v>
                </c:pt>
                <c:pt idx="8">
                  <c:v>F26</c:v>
                </c:pt>
                <c:pt idx="9">
                  <c:v>F27</c:v>
                </c:pt>
                <c:pt idx="10">
                  <c:v>F28</c:v>
                </c:pt>
                <c:pt idx="11">
                  <c:v>F29</c:v>
                </c:pt>
                <c:pt idx="12">
                  <c:v>F30</c:v>
                </c:pt>
                <c:pt idx="13">
                  <c:v>F31</c:v>
                </c:pt>
              </c:strCache>
            </c:strRef>
          </c:cat>
          <c:val>
            <c:numRef>
              <c:f>'Exec Vs. Neural Net'!$C$2:$C$15</c:f>
              <c:numCache>
                <c:formatCode>#,##0_);[Red]\(#,##0\)</c:formatCode>
                <c:ptCount val="14"/>
                <c:pt idx="0">
                  <c:v>867508.93174671032</c:v>
                </c:pt>
                <c:pt idx="1">
                  <c:v>1049685.8074135194</c:v>
                </c:pt>
                <c:pt idx="2">
                  <c:v>1228132.3946738176</c:v>
                </c:pt>
                <c:pt idx="3">
                  <c:v>1412352.25387489</c:v>
                </c:pt>
                <c:pt idx="4">
                  <c:v>1581834.5243398773</c:v>
                </c:pt>
                <c:pt idx="5">
                  <c:v>1740017.9767738653</c:v>
                </c:pt>
                <c:pt idx="6">
                  <c:v>1914019.7744512521</c:v>
                </c:pt>
                <c:pt idx="7">
                  <c:v>2067141.3564073525</c:v>
                </c:pt>
                <c:pt idx="8">
                  <c:v>2211841.2513558674</c:v>
                </c:pt>
                <c:pt idx="9">
                  <c:v>2366670.1389507782</c:v>
                </c:pt>
                <c:pt idx="10">
                  <c:v>2532337.0486773327</c:v>
                </c:pt>
                <c:pt idx="11">
                  <c:v>2709600.6420847462</c:v>
                </c:pt>
                <c:pt idx="12">
                  <c:v>2899272.6870306786</c:v>
                </c:pt>
                <c:pt idx="13">
                  <c:v>3102221.7751228265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3B-F745-8868-8D31F986A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541791"/>
        <c:axId val="1357540143"/>
      </c:lineChart>
      <c:catAx>
        <c:axId val="13560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80431"/>
        <c:crosses val="autoZero"/>
        <c:auto val="1"/>
        <c:lblAlgn val="ctr"/>
        <c:lblOffset val="100"/>
        <c:noMultiLvlLbl val="0"/>
      </c:catAx>
      <c:valAx>
        <c:axId val="1356780431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23423"/>
        <c:crosses val="autoZero"/>
        <c:crossBetween val="between"/>
      </c:valAx>
      <c:valAx>
        <c:axId val="1357540143"/>
        <c:scaling>
          <c:orientation val="minMax"/>
        </c:scaling>
        <c:delete val="0"/>
        <c:axPos val="r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541791"/>
        <c:crosses val="max"/>
        <c:crossBetween val="between"/>
      </c:valAx>
      <c:catAx>
        <c:axId val="13575417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7540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Updated</a:t>
            </a:r>
            <a:r>
              <a:rPr lang="en-US" baseline="0" dirty="0"/>
              <a:t> Exec vs. Neural Net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'Annual Forecast'!$E$1</c:f>
              <c:strCache>
                <c:ptCount val="1"/>
                <c:pt idx="0">
                  <c:v>Neuarl Net YOY Growth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Forecast'!$E$2:$E$12</c:f>
              <c:numCache>
                <c:formatCode>0.0%</c:formatCode>
                <c:ptCount val="11"/>
                <c:pt idx="1">
                  <c:v>0.13801320209069967</c:v>
                </c:pt>
                <c:pt idx="2">
                  <c:v>0.10946498475939537</c:v>
                </c:pt>
                <c:pt idx="3">
                  <c:v>8.106185382781983E-2</c:v>
                </c:pt>
                <c:pt idx="4">
                  <c:v>5.5499309627152993E-2</c:v>
                </c:pt>
                <c:pt idx="5">
                  <c:v>3.5357133351564096E-2</c:v>
                </c:pt>
                <c:pt idx="6">
                  <c:v>2.1281480366395655E-2</c:v>
                </c:pt>
                <c:pt idx="7">
                  <c:v>1.230928519739094E-2</c:v>
                </c:pt>
                <c:pt idx="8">
                  <c:v>6.9363381545044511E-3</c:v>
                </c:pt>
                <c:pt idx="9">
                  <c:v>3.8476613429041517E-3</c:v>
                </c:pt>
                <c:pt idx="10">
                  <c:v>2.1152165371383091E-3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7-3141-AF62-8FADB9387A8E}"/>
            </c:ext>
          </c:extLst>
        </c:ser>
        <c:ser>
          <c:idx val="3"/>
          <c:order val="3"/>
          <c:tx>
            <c:strRef>
              <c:f>'Annual Forecast'!$F$1</c:f>
              <c:strCache>
                <c:ptCount val="1"/>
                <c:pt idx="0">
                  <c:v>Exec YOY Growth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2.9103608847497069E-2"/>
                  <c:y val="5.02215657311668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67-3141-AF62-8FADB9387A8E}"/>
                </c:ext>
              </c:extLst>
            </c:dLbl>
            <c:dLbl>
              <c:idx val="2"/>
              <c:layout>
                <c:manualLayout>
                  <c:x val="3.1431897555296857E-2"/>
                  <c:y val="1.47710487444608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67-3141-AF62-8FADB9387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Forecast'!$F$2:$F$12</c:f>
              <c:numCache>
                <c:formatCode>0.0%</c:formatCode>
                <c:ptCount val="11"/>
                <c:pt idx="1">
                  <c:v>0.11814087468116563</c:v>
                </c:pt>
                <c:pt idx="2">
                  <c:v>0.11999999999999988</c:v>
                </c:pt>
                <c:pt idx="3">
                  <c:v>0.10999999999999988</c:v>
                </c:pt>
                <c:pt idx="4">
                  <c:v>0.10000000000000009</c:v>
                </c:pt>
                <c:pt idx="5">
                  <c:v>9.9999999999999867E-2</c:v>
                </c:pt>
                <c:pt idx="6">
                  <c:v>7.9999999999999849E-2</c:v>
                </c:pt>
                <c:pt idx="7">
                  <c:v>8.0000000000000071E-2</c:v>
                </c:pt>
                <c:pt idx="8">
                  <c:v>7.0000000000000062E-2</c:v>
                </c:pt>
                <c:pt idx="9">
                  <c:v>7.0000000000000062E-2</c:v>
                </c:pt>
                <c:pt idx="10">
                  <c:v>7.0000000000000062E-2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7-3141-AF62-8FADB9387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6663391"/>
        <c:axId val="2026306031"/>
      </c:barChart>
      <c:lineChart>
        <c:grouping val="standard"/>
        <c:varyColors val="0"/>
        <c:ser>
          <c:idx val="0"/>
          <c:order val="0"/>
          <c:tx>
            <c:strRef>
              <c:f>'Annual Forecast'!$C$1</c:f>
              <c:strCache>
                <c:ptCount val="1"/>
                <c:pt idx="0">
                  <c:v>Neural Net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Forecast'!$C$2:$C$12</c:f>
              <c:numCache>
                <c:formatCode>_(* #,##0_);_(* \(#,##0\);_(* "-"??_);_(@_)</c:formatCode>
                <c:ptCount val="11"/>
                <c:pt idx="0">
                  <c:v>1144632</c:v>
                </c:pt>
                <c:pt idx="1">
                  <c:v>1302606.3275354817</c:v>
                </c:pt>
                <c:pt idx="2">
                  <c:v>1445196.1093266453</c:v>
                </c:pt>
                <c:pt idx="3">
                  <c:v>1562346.3850934159</c:v>
                </c:pt>
                <c:pt idx="4">
                  <c:v>1649055.5308645787</c:v>
                </c:pt>
                <c:pt idx="5">
                  <c:v>1707361.4071734918</c:v>
                </c:pt>
                <c:pt idx="6">
                  <c:v>1743696.5854385961</c:v>
                </c:pt>
                <c:pt idx="7">
                  <c:v>1765160.2440064764</c:v>
                </c:pt>
                <c:pt idx="8">
                  <c:v>1777403.992355793</c:v>
                </c:pt>
                <c:pt idx="9">
                  <c:v>1784242.8409879038</c:v>
                </c:pt>
                <c:pt idx="10">
                  <c:v>1788016.9009514318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67-3141-AF62-8FADB9387A8E}"/>
            </c:ext>
          </c:extLst>
        </c:ser>
        <c:ser>
          <c:idx val="1"/>
          <c:order val="1"/>
          <c:tx>
            <c:strRef>
              <c:f>'Annual Forecast'!$D$1</c:f>
              <c:strCache>
                <c:ptCount val="1"/>
                <c:pt idx="0">
                  <c:v>Exec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'Annual Forecast'!$B$2:$B$12</c:f>
              <c:strCache>
                <c:ptCount val="11"/>
                <c:pt idx="0">
                  <c:v>F21</c:v>
                </c:pt>
                <c:pt idx="1">
                  <c:v>F22</c:v>
                </c:pt>
                <c:pt idx="2">
                  <c:v>F23</c:v>
                </c:pt>
                <c:pt idx="3">
                  <c:v>F24</c:v>
                </c:pt>
                <c:pt idx="4">
                  <c:v>F25</c:v>
                </c:pt>
                <c:pt idx="5">
                  <c:v>F26</c:v>
                </c:pt>
                <c:pt idx="6">
                  <c:v>F27</c:v>
                </c:pt>
                <c:pt idx="7">
                  <c:v>F28</c:v>
                </c:pt>
                <c:pt idx="8">
                  <c:v>F29</c:v>
                </c:pt>
                <c:pt idx="9">
                  <c:v>F30</c:v>
                </c:pt>
                <c:pt idx="10">
                  <c:v>F31</c:v>
                </c:pt>
              </c:strCache>
            </c:strRef>
          </c:cat>
          <c:val>
            <c:numRef>
              <c:f>'Annual Forecast'!$D$2:$D$12</c:f>
              <c:numCache>
                <c:formatCode>_(* #,##0_);_(* \(#,##0\);_(* "-"??_);_(@_)</c:formatCode>
                <c:ptCount val="11"/>
                <c:pt idx="0">
                  <c:v>1146163.5032913452</c:v>
                </c:pt>
                <c:pt idx="1">
                  <c:v>1281572.2620978139</c:v>
                </c:pt>
                <c:pt idx="2">
                  <c:v>1435360.9335495515</c:v>
                </c:pt>
                <c:pt idx="3">
                  <c:v>1593250.636240002</c:v>
                </c:pt>
                <c:pt idx="4">
                  <c:v>1752575.6998640024</c:v>
                </c:pt>
                <c:pt idx="5">
                  <c:v>1927833.2698504026</c:v>
                </c:pt>
                <c:pt idx="6">
                  <c:v>2082059.9314384346</c:v>
                </c:pt>
                <c:pt idx="7">
                  <c:v>2248624.7259535096</c:v>
                </c:pt>
                <c:pt idx="8">
                  <c:v>2406028.4567702552</c:v>
                </c:pt>
                <c:pt idx="9">
                  <c:v>2574450.4487441732</c:v>
                </c:pt>
                <c:pt idx="10">
                  <c:v>2754661.9801562652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67-3141-AF62-8FADB9387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6730719"/>
        <c:axId val="2026325087"/>
      </c:lineChart>
      <c:catAx>
        <c:axId val="202666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06031"/>
        <c:crosses val="autoZero"/>
        <c:auto val="1"/>
        <c:lblAlgn val="ctr"/>
        <c:lblOffset val="100"/>
        <c:noMultiLvlLbl val="0"/>
      </c:catAx>
      <c:valAx>
        <c:axId val="2026306031"/>
        <c:scaling>
          <c:orientation val="minMax"/>
          <c:max val="0.30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663391"/>
        <c:crosses val="autoZero"/>
        <c:crossBetween val="between"/>
      </c:valAx>
      <c:valAx>
        <c:axId val="2026325087"/>
        <c:scaling>
          <c:orientation val="minMax"/>
        </c:scaling>
        <c:delete val="0"/>
        <c:axPos val="r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730719"/>
        <c:crosses val="max"/>
        <c:crossBetween val="between"/>
      </c:valAx>
      <c:catAx>
        <c:axId val="2026730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63250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Forecast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'Actuals Vs Forecasts by Year'!$C$2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Year'!$C$3:$C$6</c:f>
              <c:numCache>
                <c:formatCode>_(* #,##0_);_(* \(#,##0\);_(* "-"??_);_(@_)</c:formatCode>
                <c:ptCount val="4"/>
                <c:pt idx="0">
                  <c:v>3809014.7845510007</c:v>
                </c:pt>
                <c:pt idx="1">
                  <c:v>3783432.0586449997</c:v>
                </c:pt>
                <c:pt idx="2">
                  <c:v>3680937.9444510001</c:v>
                </c:pt>
                <c:pt idx="3">
                  <c:v>3937548.1257810001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8-674B-8B38-813571A8E77B}"/>
            </c:ext>
          </c:extLst>
        </c:ser>
        <c:ser>
          <c:idx val="1"/>
          <c:order val="1"/>
          <c:tx>
            <c:strRef>
              <c:f>'Actuals Vs Forecasts by Year'!$D$2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Year'!$D$3:$D$6</c:f>
              <c:numCache>
                <c:formatCode>_(* #,##0_);_(* \(#,##0\);_(* "-"??_);_(@_)</c:formatCode>
                <c:ptCount val="4"/>
                <c:pt idx="0">
                  <c:v>3809014.7845510007</c:v>
                </c:pt>
                <c:pt idx="1">
                  <c:v>3925763.6412733309</c:v>
                </c:pt>
                <c:pt idx="2">
                  <c:v>3985586.4976463676</c:v>
                </c:pt>
                <c:pt idx="3">
                  <c:v>4043443.688394832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8-674B-8B38-813571A8E77B}"/>
            </c:ext>
          </c:extLst>
        </c:ser>
        <c:ser>
          <c:idx val="2"/>
          <c:order val="2"/>
          <c:tx>
            <c:strRef>
              <c:f>'Actuals Vs Forecasts by Year'!$E$2</c:f>
              <c:strCache>
                <c:ptCount val="1"/>
                <c:pt idx="0">
                  <c:v>Exec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'Actuals Vs Forecasts by Year'!$B$3:$B$6</c:f>
              <c:strCache>
                <c:ptCount val="4"/>
                <c:pt idx="0">
                  <c:v>F18</c:v>
                </c:pt>
                <c:pt idx="1">
                  <c:v>F19</c:v>
                </c:pt>
                <c:pt idx="2">
                  <c:v>F20</c:v>
                </c:pt>
                <c:pt idx="3">
                  <c:v>F21</c:v>
                </c:pt>
              </c:strCache>
            </c:strRef>
          </c:cat>
          <c:val>
            <c:numRef>
              <c:f>'Actuals Vs Forecasts by Year'!$E$3:$E$6</c:f>
              <c:numCache>
                <c:formatCode>#,##0_);[Red]\(#,##0\)</c:formatCode>
                <c:ptCount val="4"/>
                <c:pt idx="0">
                  <c:v>3808241.8879924919</c:v>
                </c:pt>
                <c:pt idx="1">
                  <c:v>3941530.354072229</c:v>
                </c:pt>
                <c:pt idx="2">
                  <c:v>4150431.462838057</c:v>
                </c:pt>
                <c:pt idx="3">
                  <c:v>4316448.7213515798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98-674B-8B38-813571A8E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620480"/>
        <c:axId val="1392560224"/>
      </c:lineChart>
      <c:catAx>
        <c:axId val="139962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560224"/>
        <c:crosses val="autoZero"/>
        <c:auto val="1"/>
        <c:lblAlgn val="ctr"/>
        <c:lblOffset val="100"/>
        <c:noMultiLvlLbl val="0"/>
      </c:catAx>
      <c:valAx>
        <c:axId val="139256022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6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'Actuals Vs Forecasts by Year'!$M$2</c:f>
              <c:strCache>
                <c:ptCount val="1"/>
                <c:pt idx="0">
                  <c:v>Neural Net Accuracy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'Actuals Vs Forecasts by Year'!$L$3:$L$5</c:f>
              <c:strCache>
                <c:ptCount val="3"/>
                <c:pt idx="0">
                  <c:v>F19</c:v>
                </c:pt>
                <c:pt idx="1">
                  <c:v>F20</c:v>
                </c:pt>
                <c:pt idx="2">
                  <c:v>F21</c:v>
                </c:pt>
              </c:strCache>
            </c:strRef>
          </c:cat>
          <c:val>
            <c:numRef>
              <c:f>'Actuals Vs Forecasts by Year'!$M$3:$M$5</c:f>
              <c:numCache>
                <c:formatCode>0.0%</c:formatCode>
                <c:ptCount val="3"/>
                <c:pt idx="0">
                  <c:v>0.95988910874074873</c:v>
                </c:pt>
                <c:pt idx="1">
                  <c:v>0.88688079237284445</c:v>
                </c:pt>
                <c:pt idx="2">
                  <c:v>0.91221936827459005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A-844D-9411-1317974AE5C4}"/>
            </c:ext>
          </c:extLst>
        </c:ser>
        <c:ser>
          <c:idx val="1"/>
          <c:order val="1"/>
          <c:tx>
            <c:strRef>
              <c:f>'Actuals Vs Forecasts by Year'!$N$2</c:f>
              <c:strCache>
                <c:ptCount val="1"/>
                <c:pt idx="0">
                  <c:v>Exec Accuracy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040995812344646E-2"/>
                  <c:y val="-5.758827557123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CA-844D-9411-1317974AE5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'Actuals Vs Forecasts by Year'!$L$3:$L$5</c:f>
              <c:strCache>
                <c:ptCount val="3"/>
                <c:pt idx="0">
                  <c:v>F19</c:v>
                </c:pt>
                <c:pt idx="1">
                  <c:v>F20</c:v>
                </c:pt>
                <c:pt idx="2">
                  <c:v>F21</c:v>
                </c:pt>
              </c:strCache>
            </c:strRef>
          </c:cat>
          <c:val>
            <c:numRef>
              <c:f>'Actuals Vs Forecasts by Year'!$N$3:$N$5</c:f>
              <c:numCache>
                <c:formatCode>0.0%</c:formatCode>
                <c:ptCount val="3"/>
                <c:pt idx="0">
                  <c:v>0.96374423026085043</c:v>
                </c:pt>
                <c:pt idx="1">
                  <c:v>0.92356242842169567</c:v>
                </c:pt>
                <c:pt idx="2">
                  <c:v>0.97381055091288526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CA-844D-9411-1317974AE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722912"/>
        <c:axId val="44724560"/>
      </c:barChart>
      <c:catAx>
        <c:axId val="4472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4560"/>
        <c:crosses val="autoZero"/>
        <c:auto val="1"/>
        <c:lblAlgn val="ctr"/>
        <c:lblOffset val="100"/>
        <c:noMultiLvlLbl val="0"/>
      </c:catAx>
      <c:valAx>
        <c:axId val="44724560"/>
        <c:scaling>
          <c:orientation val="minMax"/>
          <c:min val="0.85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0.19911</cdr:x>
      <cdr:y>0.2053</cdr:y>
    </cdr:from>
    <cdr:to>
      <cdr:x>0.4195</cdr:x>
      <cdr:y>0.37878</cdr:y>
    </cdr:to>
    <cdr:pic>
      <cdr:nvPicPr>
        <cdr:cNvPr id="15" name="Picture 14" descr="A picture containing sitting, plate, computer, people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867803D-E0F8-490A-9320-31384EF846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786715" y="983019"/>
          <a:ext cx="1977671" cy="83062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7374" cy="470072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100" y="1"/>
            <a:ext cx="3067374" cy="470072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43E8F33C-8897-4A0D-AFC4-93BD5232FD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3"/>
            <a:ext cx="3067374" cy="470072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100" y="8893003"/>
            <a:ext cx="3067374" cy="470072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E7FA63E5-C58D-465A-96DF-54BE3E08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045FD45B-0D6D-473C-B465-F4AD1E4BB9D3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2" tIns="46966" rIns="93932" bIns="469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A3DC630C-F29F-4B17-8A9A-830B19DBE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839" indent="-172839">
              <a:buFont typeface="Arial" panose="020B0604020202020204" pitchFamily="34" charset="0"/>
              <a:buChar char="•"/>
            </a:pPr>
            <a:r>
              <a:rPr lang="en-US" dirty="0"/>
              <a:t>Hi Team! Thanks for joining me today</a:t>
            </a:r>
          </a:p>
          <a:p>
            <a:pPr marL="172839" indent="-172839">
              <a:buFont typeface="Arial" panose="020B0604020202020204" pitchFamily="34" charset="0"/>
              <a:buChar char="•"/>
            </a:pPr>
            <a:endParaRPr lang="en-US" dirty="0"/>
          </a:p>
          <a:p>
            <a:pPr marL="172839" indent="-172839">
              <a:buFont typeface="Arial" panose="020B0604020202020204" pitchFamily="34" charset="0"/>
              <a:buChar char="•"/>
            </a:pPr>
            <a:r>
              <a:rPr lang="en-US" dirty="0"/>
              <a:t>Talk about how Data Science, specifically Machine Learning and Neural Networks can help our business</a:t>
            </a:r>
          </a:p>
          <a:p>
            <a:pPr marL="172839" indent="-172839">
              <a:buFont typeface="Arial" panose="020B0604020202020204" pitchFamily="34" charset="0"/>
              <a:buChar char="•"/>
            </a:pPr>
            <a:endParaRPr lang="en-US" dirty="0"/>
          </a:p>
          <a:p>
            <a:pPr marL="172839" indent="-172839">
              <a:buFont typeface="Arial" panose="020B0604020202020204" pitchFamily="34" charset="0"/>
              <a:buChar char="•"/>
            </a:pPr>
            <a:r>
              <a:rPr lang="en-US" dirty="0"/>
              <a:t>Before we begin I'd like to define some terms in an effort to </a:t>
            </a:r>
            <a:r>
              <a:rPr lang="en-US" dirty="0" err="1"/>
              <a:t>demistify</a:t>
            </a:r>
            <a:r>
              <a:rPr lang="en-US" dirty="0"/>
              <a:t> some concepts that we'll be talking about rather often in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Exec Over Forecast against Actuals from F19 to F21 by 1M 9Ls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Exec over forecast against the Neural Net from F19 to F28 by 5.6M 9Ls</a:t>
            </a:r>
            <a:endParaRPr lang="en-US" sz="1200" dirty="0">
              <a:solidFill>
                <a:srgbClr val="FF000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As we had seen in the previous chart, Crown Royal Deluxe is a brand with a downward trend, and it is clear that that the Neural Net believes that trend will continue.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Calibri" panose="020F0502020204030204" pitchFamily="34" charset="0"/>
              </a:rPr>
              <a:t>Marketing believes otherwise, and thinks that sales will turn around in F23, and continue to grow in the next decade.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commensurate effort of the supply chain to support both the short term and long term liquid requirements of Diageo through distillation, maturation and demand management.</a:t>
            </a:r>
          </a:p>
          <a:p>
            <a:endParaRPr lang="en-US" baseline="0" dirty="0"/>
          </a:p>
          <a:p>
            <a:pPr marL="230452" indent="-230452">
              <a:buAutoNum type="arabicPeriod"/>
            </a:pPr>
            <a:r>
              <a:rPr lang="en-US" baseline="0" dirty="0"/>
              <a:t>We have 5 families of whiskey</a:t>
            </a:r>
          </a:p>
          <a:p>
            <a:pPr marL="460903" lvl="1"/>
            <a:r>
              <a:rPr lang="en-US" baseline="0" dirty="0"/>
              <a:t>Kentucky BBN</a:t>
            </a:r>
          </a:p>
          <a:p>
            <a:pPr marL="460903" lvl="1"/>
            <a:r>
              <a:rPr lang="en-US" baseline="0" dirty="0"/>
              <a:t>Indiana BBN</a:t>
            </a:r>
          </a:p>
          <a:p>
            <a:pPr marL="460903" lvl="1"/>
            <a:r>
              <a:rPr lang="en-US" baseline="0" dirty="0" err="1"/>
              <a:t>Tenn</a:t>
            </a:r>
            <a:r>
              <a:rPr lang="en-US" baseline="0" dirty="0"/>
              <a:t> Whiskey</a:t>
            </a:r>
          </a:p>
          <a:p>
            <a:pPr marL="460903" lvl="1"/>
            <a:r>
              <a:rPr lang="en-US" baseline="0" dirty="0"/>
              <a:t>Canadian </a:t>
            </a:r>
            <a:r>
              <a:rPr lang="en-US" baseline="0" dirty="0" err="1"/>
              <a:t>Whisey</a:t>
            </a:r>
            <a:endParaRPr lang="en-US" baseline="0" dirty="0"/>
          </a:p>
          <a:p>
            <a:pPr marL="460903" lvl="1"/>
            <a:endParaRPr lang="en-US" baseline="0" dirty="0"/>
          </a:p>
          <a:p>
            <a:pPr marL="691355" lvl="1" indent="-230452">
              <a:buAutoNum type="arabicPeriod"/>
            </a:pPr>
            <a:r>
              <a:rPr lang="en-US" baseline="0" dirty="0"/>
              <a:t>CR Deluxe  belongs to our Canadian Family of Whiskey</a:t>
            </a:r>
          </a:p>
          <a:p>
            <a:pPr marL="691355" lvl="1" indent="-230452">
              <a:buAutoNum type="arabicPeriod"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commensurate effort of the supply chain to support both the short term and long term liquid requirements of Diageo through distillation, maturation and demand management.</a:t>
            </a:r>
          </a:p>
          <a:p>
            <a:endParaRPr lang="en-US" baseline="0" dirty="0"/>
          </a:p>
          <a:p>
            <a:pPr marL="230452" indent="-230452">
              <a:buAutoNum type="arabicPeriod"/>
            </a:pPr>
            <a:r>
              <a:rPr lang="en-US" baseline="0" dirty="0"/>
              <a:t>We have 5 families of whiskey</a:t>
            </a:r>
          </a:p>
          <a:p>
            <a:pPr marL="460903" lvl="1"/>
            <a:r>
              <a:rPr lang="en-US" baseline="0" dirty="0"/>
              <a:t>Kentucky BBN</a:t>
            </a:r>
          </a:p>
          <a:p>
            <a:pPr marL="460903" lvl="1"/>
            <a:r>
              <a:rPr lang="en-US" baseline="0" dirty="0"/>
              <a:t>Indiana BBN</a:t>
            </a:r>
          </a:p>
          <a:p>
            <a:pPr marL="460903" lvl="1"/>
            <a:r>
              <a:rPr lang="en-US" baseline="0" dirty="0" err="1"/>
              <a:t>Tenn</a:t>
            </a:r>
            <a:r>
              <a:rPr lang="en-US" baseline="0" dirty="0"/>
              <a:t> Whiskey</a:t>
            </a:r>
          </a:p>
          <a:p>
            <a:pPr marL="460903" lvl="1"/>
            <a:r>
              <a:rPr lang="en-US" baseline="0" dirty="0"/>
              <a:t>Canadian </a:t>
            </a:r>
            <a:r>
              <a:rPr lang="en-US" baseline="0" dirty="0" err="1"/>
              <a:t>Whisey</a:t>
            </a:r>
            <a:endParaRPr lang="en-US" baseline="0" dirty="0"/>
          </a:p>
          <a:p>
            <a:pPr marL="460903" lvl="1"/>
            <a:endParaRPr lang="en-US" baseline="0" dirty="0"/>
          </a:p>
          <a:p>
            <a:pPr marL="691355" lvl="1" indent="-230452">
              <a:buAutoNum type="arabicPeriod"/>
            </a:pPr>
            <a:r>
              <a:rPr lang="en-US" baseline="0" dirty="0"/>
              <a:t>CR Deluxe  belongs to our Canadian Family of Whiskey</a:t>
            </a:r>
          </a:p>
          <a:p>
            <a:pPr marL="691355" lvl="1" indent="-230452">
              <a:buAutoNum type="arabicPeriod"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Data Science is the field of Study</a:t>
            </a:r>
          </a:p>
          <a:p>
            <a:endParaRPr lang="en-US" baseline="0" dirty="0"/>
          </a:p>
          <a:p>
            <a:r>
              <a:rPr lang="en-US" baseline="0" dirty="0"/>
              <a:t>Machine Learning is a way to speed things up</a:t>
            </a:r>
          </a:p>
          <a:p>
            <a:endParaRPr lang="en-US" baseline="0" dirty="0"/>
          </a:p>
          <a:p>
            <a:r>
              <a:rPr lang="en-US" baseline="0" dirty="0"/>
              <a:t>A Neural Network is the fastest way to speed things up</a:t>
            </a:r>
          </a:p>
          <a:p>
            <a:pPr marL="691355" lvl="1" indent="-230452">
              <a:buAutoNum type="arabicPeriod"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It's always easier to envision these definitions and as such, I'd like to demonstrate how data science and machine learning work on our own sales data</a:t>
            </a:r>
          </a:p>
          <a:p>
            <a:endParaRPr lang="en-US" baseline="0" dirty="0"/>
          </a:p>
          <a:p>
            <a:r>
              <a:rPr lang="en-US" baseline="0" dirty="0"/>
              <a:t>What makes a data scientist different from a demand planner?</a:t>
            </a:r>
          </a:p>
          <a:p>
            <a:pPr marL="691355" lvl="1" indent="-230452">
              <a:buAutoNum type="arabicPeriod"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a scatter plot that shows </a:t>
            </a:r>
            <a:r>
              <a:rPr lang="en-US" baseline="0" dirty="0" err="1"/>
              <a:t>bulleit</a:t>
            </a:r>
            <a:r>
              <a:rPr lang="en-US" baseline="0" dirty="0"/>
              <a:t> bourbon's monthly sales over the last 10 years</a:t>
            </a:r>
          </a:p>
          <a:p>
            <a:endParaRPr lang="en-US" baseline="0" dirty="0"/>
          </a:p>
          <a:p>
            <a:r>
              <a:rPr lang="en-US" baseline="0" dirty="0"/>
              <a:t>You can see that the it is trending upwards, but is also starting to </a:t>
            </a:r>
            <a:r>
              <a:rPr lang="en-US" baseline="0" dirty="0" err="1"/>
              <a:t>plateu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 wanted to to put machine learning Toe to Toe with our Exec Forecast Process.</a:t>
            </a:r>
          </a:p>
          <a:p>
            <a:endParaRPr lang="en-US" baseline="0" dirty="0"/>
          </a:p>
          <a:p>
            <a:r>
              <a:rPr lang="en-US" baseline="0" dirty="0"/>
              <a:t>Specifically, I wanted to see how well it would do against our March 2018 Exec (my first Exec).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The Neural Net </a:t>
            </a:r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outpreformed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 the exec by double digit percentages for the last three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But what does that mean from a case volume perspective? and more importantly what does that mean from a Exec </a:t>
            </a:r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Decission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 perspective?</a:t>
            </a:r>
            <a:endParaRPr lang="en-US" sz="1200" dirty="0">
              <a:solidFill>
                <a:srgbClr val="FF000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The Exec </a:t>
            </a:r>
            <a:r>
              <a:rPr lang="en-US" sz="1200" dirty="0" err="1">
                <a:latin typeface="Calibri" panose="020F0502020204030204" pitchFamily="34" charset="0"/>
              </a:rPr>
              <a:t>overforecast</a:t>
            </a:r>
            <a:r>
              <a:rPr lang="en-US" sz="1200" dirty="0">
                <a:latin typeface="Calibri" panose="020F0502020204030204" pitchFamily="34" charset="0"/>
              </a:rPr>
              <a:t> by 600k cases against actuals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The exec </a:t>
            </a:r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overforecast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 against the Neural Net by 3.5M Cases from F18 to F28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This led to the construction of Project Workhorse and the Purchase of additional Distilled Liquid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Now its hard to tell how drastically these decisions would have changed, as we would have to revisit all the complex assumptions we had in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However, we can make a comparison to an updated Neural net and the Exec we ran 4 months ago</a:t>
            </a:r>
            <a:endParaRPr lang="en-US" sz="1200" dirty="0">
              <a:latin typeface="Calibri" panose="020F0502020204030204" pitchFamily="34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Forecasts are similar from F22 to F24, but are drastically different from F25 to F31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Again the Exec continues to push for geometric growth throughout the decade and still over forecasts against the Neural Net by 3.5M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These decisions are now making us assess the construction of a new distillery, on top of Project Work Horse, to be completed in F26 and for construction next year.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</a:rPr>
              <a:t>This has also made us cap exports to Japan.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Exec did a decent job of forecasting, but the Neural Net still outpaced it by 5% in F20 and 6% in F21</a:t>
            </a:r>
          </a:p>
          <a:p>
            <a:endParaRPr lang="en-US" baseline="0" dirty="0"/>
          </a:p>
          <a:p>
            <a:r>
              <a:rPr lang="en-US" baseline="0" dirty="0"/>
              <a:t>You might ask, how impactful is another 5 to 6% more accuracy?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630C-F29F-4B17-8A9A-830B19DBED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4945"/>
            <a:ext cx="7772400" cy="147002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D2AC-9E81-4D5B-9F68-280C3CAE8656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0281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29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E57F2A"/>
                </a:solidFill>
                <a:latin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2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BAA2-F51D-4D97-84FF-7454265221A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0ECE-9BFA-4241-A455-B478EC5CC22D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6552145"/>
            <a:ext cx="9144000" cy="0"/>
          </a:xfrm>
          <a:prstGeom prst="line">
            <a:avLst/>
          </a:prstGeom>
          <a:ln w="9525" cmpd="sng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2060"/>
                </a:solidFill>
                <a:latin typeface="Perpetu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143"/>
            <a:ext cx="8229600" cy="4525963"/>
          </a:xfrm>
        </p:spPr>
        <p:txBody>
          <a:bodyPr/>
          <a:lstStyle>
            <a:lvl1pPr marL="236538" indent="-236538">
              <a:defRPr sz="1800">
                <a:latin typeface="Helvetica Neue Light"/>
              </a:defRPr>
            </a:lvl1pPr>
            <a:lvl2pPr marL="576263" indent="-236538">
              <a:defRPr sz="1600">
                <a:latin typeface="Helvetica Neue Light"/>
              </a:defRPr>
            </a:lvl2pPr>
            <a:lvl3pPr marL="914400" indent="-185738">
              <a:defRPr sz="1400">
                <a:latin typeface="Helvetica Neue Light"/>
              </a:defRPr>
            </a:lvl3pPr>
            <a:lvl4pPr marL="1252538" indent="-185738">
              <a:defRPr sz="1200">
                <a:latin typeface="Helvetica Neue Light"/>
              </a:defRPr>
            </a:lvl4pPr>
            <a:lvl5pPr marL="1651000" indent="-228600">
              <a:defRPr sz="1000">
                <a:latin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E91A-2261-4ACC-8CE9-BBF3673F2137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81487"/>
            <a:ext cx="9144000" cy="0"/>
          </a:xfrm>
          <a:prstGeom prst="line">
            <a:avLst/>
          </a:prstGeom>
          <a:ln w="9525" cmpd="sng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674D-AFD0-4ADE-8B5A-C2E12DEA90BF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236538" indent="-236538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236538" indent="-236538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555-E14F-4B07-86E5-551F3E179682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6538" indent="-236538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36538" indent="-236538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E4F7-A39E-4EA0-8EFE-279E0E7BFD09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26A-4E8A-4F2C-B5C2-4BF5519B6079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1C92-252E-407A-892B-55BCDC751A6E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36538" indent="-2365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F0F1-8207-40F0-9323-162778B96A09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C008-0B07-4272-9380-2979B2687E74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15F6-D268-42AA-BE08-094BDC59F45A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02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6373-8716-6E4C-9318-BF336661AE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3550" y="6619386"/>
            <a:ext cx="863600" cy="1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c" descr="Highly Confidential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>
                <a:solidFill>
                  <a:srgbClr val="FF0000"/>
                </a:solidFill>
                <a:latin typeface="arial" panose="020B0604020202020204" pitchFamily="34" charset="0"/>
              </a:rPr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b="1" i="0" kern="1200">
          <a:solidFill>
            <a:srgbClr val="8A1423"/>
          </a:solidFill>
          <a:latin typeface="Perpetua"/>
          <a:ea typeface="+mj-ea"/>
          <a:cs typeface="Arial"/>
        </a:defRPr>
      </a:lvl1pPr>
    </p:titleStyle>
    <p:bodyStyle>
      <a:lvl1pPr marL="236538" indent="-2365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 Light"/>
          <a:ea typeface="+mn-ea"/>
          <a:cs typeface="Arial"/>
        </a:defRPr>
      </a:lvl1pPr>
      <a:lvl2pPr marL="576263" indent="-220663" algn="l" defTabSz="457200" rtl="0" eaLnBrk="1" latinLnBrk="0" hangingPunct="1">
        <a:spcBef>
          <a:spcPct val="20000"/>
        </a:spcBef>
        <a:buFont typeface="Arial"/>
        <a:buChar char="–"/>
        <a:tabLst/>
        <a:defRPr sz="1600" kern="1200">
          <a:solidFill>
            <a:schemeClr val="tx1"/>
          </a:solidFill>
          <a:latin typeface="Helvetica Neue Light"/>
          <a:ea typeface="+mn-ea"/>
          <a:cs typeface="Arial"/>
        </a:defRPr>
      </a:lvl2pPr>
      <a:lvl3pPr marL="914400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lvetica Neue Light"/>
          <a:ea typeface="+mn-ea"/>
          <a:cs typeface="Arial"/>
        </a:defRPr>
      </a:lvl3pPr>
      <a:lvl4pPr marL="1201738" indent="-1857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lvetica Neue Light"/>
          <a:ea typeface="+mn-ea"/>
          <a:cs typeface="Arial"/>
        </a:defRPr>
      </a:lvl4pPr>
      <a:lvl5pPr marL="1871663" indent="-228600" algn="l" defTabSz="457200" rtl="0" eaLnBrk="1" latinLnBrk="0" hangingPunct="1">
        <a:spcBef>
          <a:spcPct val="20000"/>
        </a:spcBef>
        <a:buFont typeface="Arial"/>
        <a:buChar char="»"/>
        <a:tabLst/>
        <a:defRPr sz="1000" kern="1200">
          <a:solidFill>
            <a:schemeClr val="tx1"/>
          </a:solidFill>
          <a:latin typeface="Helvetica Neue Ligh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29517" y="2155672"/>
            <a:ext cx="8095891" cy="14700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Proposition</a:t>
            </a:r>
            <a:endParaRPr lang="en-US" sz="18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62801" y="3302498"/>
            <a:ext cx="2902998" cy="177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6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2018 10YR Projection Side by Side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A53929-F8DD-B54E-8328-E2D79B464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292286"/>
              </p:ext>
            </p:extLst>
          </p:nvPr>
        </p:nvGraphicFramePr>
        <p:xfrm>
          <a:off x="103343" y="983226"/>
          <a:ext cx="8903450" cy="307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1705A7E-C09C-1047-9AE7-68E487F79376}"/>
              </a:ext>
            </a:extLst>
          </p:cNvPr>
          <p:cNvSpPr/>
          <p:nvPr/>
        </p:nvSpPr>
        <p:spPr>
          <a:xfrm>
            <a:off x="435223" y="4141181"/>
            <a:ext cx="8166910" cy="14722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Results of Forecast and Subsequent Actions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Exec over forecast against actuals by </a:t>
            </a:r>
            <a:r>
              <a:rPr lang="en-US" sz="1200" b="1" dirty="0">
                <a:solidFill>
                  <a:srgbClr val="C00000"/>
                </a:solidFill>
              </a:rPr>
              <a:t>1M Cases </a:t>
            </a:r>
            <a:r>
              <a:rPr lang="en-US" sz="1200" dirty="0">
                <a:solidFill>
                  <a:srgbClr val="002060"/>
                </a:solidFill>
              </a:rPr>
              <a:t>from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F19 to F21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Exec over forecast against the Neural Net by </a:t>
            </a:r>
            <a:r>
              <a:rPr lang="en-US" sz="1200" b="1" dirty="0">
                <a:solidFill>
                  <a:srgbClr val="C00000"/>
                </a:solidFill>
              </a:rPr>
              <a:t>5.6M 9Ls </a:t>
            </a:r>
            <a:r>
              <a:rPr lang="en-US" sz="1200" dirty="0">
                <a:solidFill>
                  <a:srgbClr val="002060"/>
                </a:solidFill>
              </a:rPr>
              <a:t>from F19 to F28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20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Updated F21 Projection Side by 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05A7E-C09C-1047-9AE7-68E487F79376}"/>
              </a:ext>
            </a:extLst>
          </p:cNvPr>
          <p:cNvSpPr/>
          <p:nvPr/>
        </p:nvSpPr>
        <p:spPr>
          <a:xfrm>
            <a:off x="435223" y="4141180"/>
            <a:ext cx="8310844" cy="11504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Results of Forecast and Subsequent Actions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Neural Net is picking up on the downward trend seen in previous slides, while the Exec believes it will reverse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Exec Forecast is reserving </a:t>
            </a:r>
            <a:r>
              <a:rPr lang="en-US" sz="1200" b="1" dirty="0">
                <a:solidFill>
                  <a:srgbClr val="C00000"/>
                </a:solidFill>
              </a:rPr>
              <a:t>4.2M 9Ls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more than the Neural Net.</a:t>
            </a: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8881BB5-EE42-6248-81D3-095412A5E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374298"/>
              </p:ext>
            </p:extLst>
          </p:nvPr>
        </p:nvGraphicFramePr>
        <p:xfrm>
          <a:off x="103343" y="877668"/>
          <a:ext cx="8973545" cy="3263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881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9E59A0E-CA46-43CF-9821-FF596294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Pause For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3D123-373B-1349-859B-8BEB789A512B}"/>
              </a:ext>
            </a:extLst>
          </p:cNvPr>
          <p:cNvSpPr/>
          <p:nvPr/>
        </p:nvSpPr>
        <p:spPr>
          <a:xfrm>
            <a:off x="3539750" y="2379133"/>
            <a:ext cx="2064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017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9E59A0E-CA46-43CF-9821-FF596294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What Do We Need?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54883B-50A4-FA4A-B157-31A3B974BAAB}"/>
              </a:ext>
            </a:extLst>
          </p:cNvPr>
          <p:cNvSpPr/>
          <p:nvPr/>
        </p:nvSpPr>
        <p:spPr>
          <a:xfrm>
            <a:off x="203197" y="1760517"/>
            <a:ext cx="2790577" cy="359888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A Laptop Capable of Machine Learning</a:t>
            </a:r>
          </a:p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software environment necessary to code these systems are very specific, and the processing power required to efficiently utilize these algorithms is very large.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Apple has specifically developed its </a:t>
            </a:r>
            <a:r>
              <a:rPr lang="en-US" sz="1200" dirty="0" err="1">
                <a:solidFill>
                  <a:srgbClr val="002060"/>
                </a:solidFill>
              </a:rPr>
              <a:t>Macbook</a:t>
            </a:r>
            <a:r>
              <a:rPr lang="en-US" sz="1200" dirty="0">
                <a:solidFill>
                  <a:srgbClr val="002060"/>
                </a:solidFill>
              </a:rPr>
              <a:t> Pro’s to house Python Libraries, Coding Environments and has even developed a specialized processor that speeds up Machine Learning.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(The Neural Net in this PowerPoint was coded on a </a:t>
            </a:r>
            <a:r>
              <a:rPr lang="en-US" sz="1200" dirty="0" err="1">
                <a:solidFill>
                  <a:srgbClr val="FF0000"/>
                </a:solidFill>
              </a:rPr>
              <a:t>Macbook</a:t>
            </a:r>
            <a:r>
              <a:rPr lang="en-US" sz="1200" dirty="0">
                <a:solidFill>
                  <a:srgbClr val="FF0000"/>
                </a:solidFill>
              </a:rPr>
              <a:t> Pro)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EA45F-6C57-454D-BDDB-5DA0D42E4436}"/>
              </a:ext>
            </a:extLst>
          </p:cNvPr>
          <p:cNvSpPr/>
          <p:nvPr/>
        </p:nvSpPr>
        <p:spPr>
          <a:xfrm>
            <a:off x="3170702" y="1760517"/>
            <a:ext cx="2790577" cy="359888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AWS Subscription For Cloud Computing</a:t>
            </a:r>
          </a:p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Machine Learning  and Neural Networks require a lot of computing power.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data experiments run by Data Scientists often undergo millions of iterations, and these iterations are done much faster on a cloud computing service.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Already being utilized in Diageo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7EF04-A481-3549-B6F9-7791B332A021}"/>
              </a:ext>
            </a:extLst>
          </p:cNvPr>
          <p:cNvSpPr/>
          <p:nvPr/>
        </p:nvSpPr>
        <p:spPr>
          <a:xfrm>
            <a:off x="6138208" y="1760517"/>
            <a:ext cx="2790577" cy="359888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A Data Scientist</a:t>
            </a:r>
          </a:p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Data Science systems are complex and benefit greatly from being engineered by a group.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It is necessary to have at least two people on the team that can code in python, understand advanced statistics and can act as each other’s back up</a:t>
            </a: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6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9E59A0E-CA46-43CF-9821-FF596294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A Few Technical Terms to Get out of the 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54883B-50A4-FA4A-B157-31A3B974BAAB}"/>
              </a:ext>
            </a:extLst>
          </p:cNvPr>
          <p:cNvSpPr/>
          <p:nvPr/>
        </p:nvSpPr>
        <p:spPr>
          <a:xfrm>
            <a:off x="203197" y="1760517"/>
            <a:ext cx="2790577" cy="33306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Data Science</a:t>
            </a:r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study of the trends and patterns we see in data and how to make predictions with those patterns and trends.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EA45F-6C57-454D-BDDB-5DA0D42E4436}"/>
              </a:ext>
            </a:extLst>
          </p:cNvPr>
          <p:cNvSpPr/>
          <p:nvPr/>
        </p:nvSpPr>
        <p:spPr>
          <a:xfrm>
            <a:off x="3170702" y="1760517"/>
            <a:ext cx="2790577" cy="33306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Machine Learning</a:t>
            </a:r>
          </a:p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A way for computers to read trends and patterns quickly and discover those trends and patterns that do best in predicting data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7EF04-A481-3549-B6F9-7791B332A021}"/>
              </a:ext>
            </a:extLst>
          </p:cNvPr>
          <p:cNvSpPr/>
          <p:nvPr/>
        </p:nvSpPr>
        <p:spPr>
          <a:xfrm>
            <a:off x="6138208" y="1760517"/>
            <a:ext cx="2790577" cy="33306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Neural Network</a:t>
            </a:r>
          </a:p>
          <a:p>
            <a:pPr algn="ctr"/>
            <a:endParaRPr lang="en-US" sz="1200" dirty="0">
              <a:solidFill>
                <a:srgbClr val="002060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One of the most powerful forms of Machine Learning, that copies the way people think.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074" name="Picture 2" descr="AI &amp;amp; Machine Learning: Humans Have a Lot to Learn, Part 2 | Velocity Global">
            <a:extLst>
              <a:ext uri="{FF2B5EF4-FFF2-40B4-BE49-F238E27FC236}">
                <a16:creationId xmlns:a16="http://schemas.microsoft.com/office/drawing/2014/main" id="{F50B6BBC-81D8-C541-BC2C-BEAF7447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39" y="3564465"/>
            <a:ext cx="2290552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1 Data Science Careers That Are Shaping the Future">
            <a:extLst>
              <a:ext uri="{FF2B5EF4-FFF2-40B4-BE49-F238E27FC236}">
                <a16:creationId xmlns:a16="http://schemas.microsoft.com/office/drawing/2014/main" id="{E8D059D9-3D43-D94E-9A07-9E54488F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4465"/>
            <a:ext cx="2286000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Human Brain and the Liberal Arts • Educational Renaissance">
            <a:extLst>
              <a:ext uri="{FF2B5EF4-FFF2-40B4-BE49-F238E27FC236}">
                <a16:creationId xmlns:a16="http://schemas.microsoft.com/office/drawing/2014/main" id="{407FE9B6-1BA8-0843-9EEC-2DD3C5DC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29" y="3564465"/>
            <a:ext cx="2328333" cy="12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9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9E59A0E-CA46-43CF-9821-FF596294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FC99CA-9117-834F-BC36-CAFD9C74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24055"/>
              </p:ext>
            </p:extLst>
          </p:nvPr>
        </p:nvGraphicFramePr>
        <p:xfrm>
          <a:off x="457200" y="1109143"/>
          <a:ext cx="8229600" cy="488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Data Science in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592E93-7575-7E4E-83FD-2A87006C4169}"/>
              </a:ext>
            </a:extLst>
          </p:cNvPr>
          <p:cNvSpPr/>
          <p:nvPr/>
        </p:nvSpPr>
        <p:spPr>
          <a:xfrm>
            <a:off x="4797746" y="2216180"/>
            <a:ext cx="659217" cy="2206964"/>
          </a:xfrm>
          <a:prstGeom prst="rect">
            <a:avLst/>
          </a:prstGeom>
          <a:solidFill>
            <a:srgbClr val="FFFF00">
              <a:alpha val="58885"/>
            </a:srgbClr>
          </a:solidFill>
          <a:ln w="41275">
            <a:solidFill>
              <a:srgbClr val="FF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1FD44-E9B3-B64F-B415-A421D09BA97E}"/>
              </a:ext>
            </a:extLst>
          </p:cNvPr>
          <p:cNvSpPr/>
          <p:nvPr/>
        </p:nvSpPr>
        <p:spPr>
          <a:xfrm>
            <a:off x="6083056" y="2429445"/>
            <a:ext cx="659217" cy="1993698"/>
          </a:xfrm>
          <a:prstGeom prst="rect">
            <a:avLst/>
          </a:prstGeom>
          <a:solidFill>
            <a:srgbClr val="FFFF00">
              <a:alpha val="58885"/>
            </a:srgbClr>
          </a:solidFill>
          <a:ln w="41275">
            <a:solidFill>
              <a:srgbClr val="FF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81210-F61D-4245-A89F-8E794BA2F257}"/>
              </a:ext>
            </a:extLst>
          </p:cNvPr>
          <p:cNvSpPr/>
          <p:nvPr/>
        </p:nvSpPr>
        <p:spPr>
          <a:xfrm>
            <a:off x="3398873" y="2053902"/>
            <a:ext cx="793504" cy="2369241"/>
          </a:xfrm>
          <a:prstGeom prst="rect">
            <a:avLst/>
          </a:prstGeom>
          <a:solidFill>
            <a:srgbClr val="FFFF00">
              <a:alpha val="58885"/>
            </a:srgbClr>
          </a:solidFill>
          <a:ln w="41275">
            <a:solidFill>
              <a:srgbClr val="FF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90F00-DE7C-8143-8BA1-27018B656F74}"/>
              </a:ext>
            </a:extLst>
          </p:cNvPr>
          <p:cNvSpPr/>
          <p:nvPr/>
        </p:nvSpPr>
        <p:spPr>
          <a:xfrm>
            <a:off x="7417983" y="2719768"/>
            <a:ext cx="659217" cy="1711842"/>
          </a:xfrm>
          <a:prstGeom prst="rect">
            <a:avLst/>
          </a:prstGeom>
          <a:solidFill>
            <a:srgbClr val="FFFF00">
              <a:alpha val="58885"/>
            </a:srgbClr>
          </a:solidFill>
          <a:ln w="41275">
            <a:solidFill>
              <a:srgbClr val="FF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DF5C1C-6952-014C-87F6-2CF7C44BF0ED}"/>
              </a:ext>
            </a:extLst>
          </p:cNvPr>
          <p:cNvCxnSpPr>
            <a:cxnSpLocks/>
          </p:cNvCxnSpPr>
          <p:nvPr/>
        </p:nvCxnSpPr>
        <p:spPr>
          <a:xfrm>
            <a:off x="4030133" y="2063323"/>
            <a:ext cx="4486546" cy="1138290"/>
          </a:xfrm>
          <a:prstGeom prst="straightConnector1">
            <a:avLst/>
          </a:prstGeom>
          <a:ln>
            <a:solidFill>
              <a:srgbClr val="FF0000">
                <a:alpha val="46044"/>
              </a:srgb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E227F-DA3D-7D48-96FA-54C3683798D2}"/>
              </a:ext>
            </a:extLst>
          </p:cNvPr>
          <p:cNvCxnSpPr>
            <a:cxnSpLocks/>
          </p:cNvCxnSpPr>
          <p:nvPr/>
        </p:nvCxnSpPr>
        <p:spPr>
          <a:xfrm>
            <a:off x="6019800" y="2216180"/>
            <a:ext cx="2496879" cy="633488"/>
          </a:xfrm>
          <a:prstGeom prst="straightConnector1">
            <a:avLst/>
          </a:prstGeom>
          <a:ln>
            <a:solidFill>
              <a:srgbClr val="FF0000">
                <a:alpha val="51952"/>
              </a:srgb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Picture 2" descr="Crown royal 0 Free vector in Encapsulated PostScript eps ( .eps ...">
            <a:extLst>
              <a:ext uri="{FF2B5EF4-FFF2-40B4-BE49-F238E27FC236}">
                <a16:creationId xmlns:a16="http://schemas.microsoft.com/office/drawing/2014/main" id="{FD23D4C9-B94C-4049-94F4-A42FC1FA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97" y="864370"/>
            <a:ext cx="1951067" cy="130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9E59A0E-CA46-43CF-9821-FF596294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403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Machine Learning and Neural Nets in Action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B345BFA-2AAE-9F47-9403-07CAE26D8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17772"/>
              </p:ext>
            </p:extLst>
          </p:nvPr>
        </p:nvGraphicFramePr>
        <p:xfrm>
          <a:off x="103342" y="1025251"/>
          <a:ext cx="8973546" cy="478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B874F8D-086C-104D-A13A-77910F7AD629}"/>
              </a:ext>
            </a:extLst>
          </p:cNvPr>
          <p:cNvCxnSpPr/>
          <p:nvPr/>
        </p:nvCxnSpPr>
        <p:spPr>
          <a:xfrm flipV="1">
            <a:off x="3134051" y="3216219"/>
            <a:ext cx="4952998" cy="2009555"/>
          </a:xfrm>
          <a:prstGeom prst="curvedConnector3">
            <a:avLst>
              <a:gd name="adj1" fmla="val 5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4845A3-3A9A-3543-AE6F-2738D33C516D}"/>
              </a:ext>
            </a:extLst>
          </p:cNvPr>
          <p:cNvCxnSpPr/>
          <p:nvPr/>
        </p:nvCxnSpPr>
        <p:spPr>
          <a:xfrm flipV="1">
            <a:off x="2890062" y="2353648"/>
            <a:ext cx="4722835" cy="2751812"/>
          </a:xfrm>
          <a:prstGeom prst="straightConnector1">
            <a:avLst/>
          </a:prstGeom>
          <a:ln w="47625">
            <a:solidFill>
              <a:schemeClr val="accent6">
                <a:alpha val="1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7A446D-6B66-124C-B722-FC3A7648E50D}"/>
              </a:ext>
            </a:extLst>
          </p:cNvPr>
          <p:cNvCxnSpPr/>
          <p:nvPr/>
        </p:nvCxnSpPr>
        <p:spPr>
          <a:xfrm flipV="1">
            <a:off x="3765476" y="3411912"/>
            <a:ext cx="4722835" cy="2751812"/>
          </a:xfrm>
          <a:prstGeom prst="straightConnector1">
            <a:avLst/>
          </a:prstGeom>
          <a:ln w="47625">
            <a:solidFill>
              <a:schemeClr val="accent6">
                <a:alpha val="1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AA9A32-9072-BA45-B6F3-37FEFEBACAF2}"/>
              </a:ext>
            </a:extLst>
          </p:cNvPr>
          <p:cNvCxnSpPr/>
          <p:nvPr/>
        </p:nvCxnSpPr>
        <p:spPr>
          <a:xfrm flipV="1">
            <a:off x="3147905" y="2990222"/>
            <a:ext cx="4722835" cy="2751812"/>
          </a:xfrm>
          <a:prstGeom prst="straightConnector1">
            <a:avLst/>
          </a:prstGeom>
          <a:ln w="47625">
            <a:solidFill>
              <a:schemeClr val="accent6">
                <a:alpha val="1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E3AD62-07F3-5E45-8D3D-649B9663EB5C}"/>
              </a:ext>
            </a:extLst>
          </p:cNvPr>
          <p:cNvCxnSpPr/>
          <p:nvPr/>
        </p:nvCxnSpPr>
        <p:spPr>
          <a:xfrm flipV="1">
            <a:off x="2632218" y="21126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768E24-72DA-3F4D-9344-40F16730991F}"/>
              </a:ext>
            </a:extLst>
          </p:cNvPr>
          <p:cNvCxnSpPr/>
          <p:nvPr/>
        </p:nvCxnSpPr>
        <p:spPr>
          <a:xfrm flipV="1">
            <a:off x="2784618" y="22650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129D5-3182-6840-8BE4-EB6BE2F595FD}"/>
              </a:ext>
            </a:extLst>
          </p:cNvPr>
          <p:cNvCxnSpPr/>
          <p:nvPr/>
        </p:nvCxnSpPr>
        <p:spPr>
          <a:xfrm flipV="1">
            <a:off x="2937018" y="24174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F67F6C-2BD3-D945-9822-AFE7A042C139}"/>
              </a:ext>
            </a:extLst>
          </p:cNvPr>
          <p:cNvCxnSpPr/>
          <p:nvPr/>
        </p:nvCxnSpPr>
        <p:spPr>
          <a:xfrm flipV="1">
            <a:off x="3089418" y="25698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526B40-4861-B942-BE71-B5C9EED8633B}"/>
              </a:ext>
            </a:extLst>
          </p:cNvPr>
          <p:cNvCxnSpPr/>
          <p:nvPr/>
        </p:nvCxnSpPr>
        <p:spPr>
          <a:xfrm flipV="1">
            <a:off x="3241818" y="27222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4E45B5-8498-004E-9AB4-BCDEACBDECB1}"/>
              </a:ext>
            </a:extLst>
          </p:cNvPr>
          <p:cNvCxnSpPr/>
          <p:nvPr/>
        </p:nvCxnSpPr>
        <p:spPr>
          <a:xfrm flipV="1">
            <a:off x="3394218" y="28746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39FFF2-7EFB-EB4B-AB1A-276DBA6A9969}"/>
              </a:ext>
            </a:extLst>
          </p:cNvPr>
          <p:cNvCxnSpPr/>
          <p:nvPr/>
        </p:nvCxnSpPr>
        <p:spPr>
          <a:xfrm flipV="1">
            <a:off x="3546618" y="30270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C78293-1615-8F48-B957-609026ACA55E}"/>
              </a:ext>
            </a:extLst>
          </p:cNvPr>
          <p:cNvCxnSpPr/>
          <p:nvPr/>
        </p:nvCxnSpPr>
        <p:spPr>
          <a:xfrm flipV="1">
            <a:off x="3699018" y="31794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9BF4EA-9DBB-0941-A8E2-407D3A36060E}"/>
              </a:ext>
            </a:extLst>
          </p:cNvPr>
          <p:cNvCxnSpPr/>
          <p:nvPr/>
        </p:nvCxnSpPr>
        <p:spPr>
          <a:xfrm flipV="1">
            <a:off x="3851418" y="33318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D83CE2-FDF9-9F49-A3F3-F2CCC0CE8C1E}"/>
              </a:ext>
            </a:extLst>
          </p:cNvPr>
          <p:cNvCxnSpPr/>
          <p:nvPr/>
        </p:nvCxnSpPr>
        <p:spPr>
          <a:xfrm flipV="1">
            <a:off x="4003818" y="3484224"/>
            <a:ext cx="4722835" cy="2751812"/>
          </a:xfrm>
          <a:prstGeom prst="straightConnector1">
            <a:avLst/>
          </a:prstGeom>
          <a:ln w="47625">
            <a:solidFill>
              <a:srgbClr val="00B050">
                <a:alpha val="19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7EF92417-CFB7-8942-BC3E-57CBD925EEC8}"/>
              </a:ext>
            </a:extLst>
          </p:cNvPr>
          <p:cNvCxnSpPr>
            <a:cxnSpLocks/>
          </p:cNvCxnSpPr>
          <p:nvPr/>
        </p:nvCxnSpPr>
        <p:spPr>
          <a:xfrm flipV="1">
            <a:off x="3124200" y="2697200"/>
            <a:ext cx="4092890" cy="2929236"/>
          </a:xfrm>
          <a:prstGeom prst="curvedConnector3">
            <a:avLst>
              <a:gd name="adj1" fmla="val 50000"/>
            </a:avLst>
          </a:prstGeom>
          <a:ln w="50800">
            <a:solidFill>
              <a:srgbClr val="00B050">
                <a:alpha val="3913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741A6D8E-B558-9D43-BBAD-8626EF202A35}"/>
              </a:ext>
            </a:extLst>
          </p:cNvPr>
          <p:cNvCxnSpPr>
            <a:cxnSpLocks/>
          </p:cNvCxnSpPr>
          <p:nvPr/>
        </p:nvCxnSpPr>
        <p:spPr>
          <a:xfrm flipV="1">
            <a:off x="3394218" y="3381917"/>
            <a:ext cx="4897953" cy="1939719"/>
          </a:xfrm>
          <a:prstGeom prst="curvedConnector3">
            <a:avLst>
              <a:gd name="adj1" fmla="val 50000"/>
            </a:avLst>
          </a:prstGeom>
          <a:ln w="50800">
            <a:solidFill>
              <a:srgbClr val="00B050">
                <a:alpha val="3913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C100A1-A4CC-0C4E-84FF-A25235CC4B1D}"/>
              </a:ext>
            </a:extLst>
          </p:cNvPr>
          <p:cNvSpPr txBox="1"/>
          <p:nvPr/>
        </p:nvSpPr>
        <p:spPr>
          <a:xfrm>
            <a:off x="1244600" y="545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500" b="1" i="0" kern="1200" dirty="0">
                <a:solidFill>
                  <a:srgbClr val="002060"/>
                </a:solidFill>
                <a:latin typeface="+mj-lt"/>
                <a:ea typeface="+mj-ea"/>
                <a:cs typeface="Arial"/>
              </a:rPr>
              <a:t>Diageo Supply Chain’s First Data Science Experiment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B0362FED-0442-4362-9493-B6F56082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3200" y="1197509"/>
            <a:ext cx="2489200" cy="460215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Remove All Data from April 2018 onwards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Code a Neural Network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Train the Neural Network on Data from 2012 to March 2018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See How well the Neural Network Could Predict F21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0281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586373-8716-6E4C-9318-BF336661AE0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 b="1" i="0" kern="1200" dirty="0">
              <a:solidFill>
                <a:srgbClr val="002060"/>
              </a:solidFill>
              <a:latin typeface="Perpetua"/>
              <a:ea typeface="+mj-ea"/>
              <a:cs typeface="Arial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BAEEA9A-B81A-A849-B6EC-183D6EA47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617293"/>
              </p:ext>
            </p:extLst>
          </p:nvPr>
        </p:nvGraphicFramePr>
        <p:xfrm>
          <a:off x="457200" y="1163643"/>
          <a:ext cx="5689600" cy="496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1" name="Picture 30" descr="A picture containing sitting, plate, computer, people&#10;&#10;Description automatically generated">
            <a:extLst>
              <a:ext uri="{FF2B5EF4-FFF2-40B4-BE49-F238E27FC236}">
                <a16:creationId xmlns:a16="http://schemas.microsoft.com/office/drawing/2014/main" id="{EB141369-EC66-5C41-A796-0DA50536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664" y="4829868"/>
            <a:ext cx="1977671" cy="8306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FF7A7-67CE-2748-B574-38A805E88A50}"/>
              </a:ext>
            </a:extLst>
          </p:cNvPr>
          <p:cNvSpPr/>
          <p:nvPr/>
        </p:nvSpPr>
        <p:spPr>
          <a:xfrm>
            <a:off x="948267" y="2023533"/>
            <a:ext cx="3234266" cy="258233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7C46D6-6E90-E842-A545-3C33E6991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270760"/>
              </p:ext>
            </p:extLst>
          </p:nvPr>
        </p:nvGraphicFramePr>
        <p:xfrm>
          <a:off x="350227" y="3735891"/>
          <a:ext cx="8443545" cy="275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Bulleit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Bourbon: Neural Net Vs. Exec Accuracy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AA8D6-4D39-3340-A23B-65ADD5788B00}"/>
              </a:ext>
            </a:extLst>
          </p:cNvPr>
          <p:cNvSpPr/>
          <p:nvPr/>
        </p:nvSpPr>
        <p:spPr>
          <a:xfrm>
            <a:off x="5462952" y="4262239"/>
            <a:ext cx="646169" cy="1046284"/>
          </a:xfrm>
          <a:prstGeom prst="rect">
            <a:avLst/>
          </a:prstGeom>
          <a:solidFill>
            <a:schemeClr val="accent2">
              <a:lumMod val="20000"/>
              <a:lumOff val="80000"/>
              <a:alpha val="16884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Covid 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F9D9D-B9F3-3947-94F0-BA2EC0AE457D}"/>
              </a:ext>
            </a:extLst>
          </p:cNvPr>
          <p:cNvSpPr/>
          <p:nvPr/>
        </p:nvSpPr>
        <p:spPr>
          <a:xfrm>
            <a:off x="6709833" y="1039754"/>
            <a:ext cx="1935773" cy="23892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</a:rPr>
              <a:t>Conclusive Metrics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Neural Net out preforms Exec Forecast by </a:t>
            </a:r>
            <a:r>
              <a:rPr lang="en-US" sz="1200" dirty="0">
                <a:solidFill>
                  <a:srgbClr val="00B050"/>
                </a:solidFill>
              </a:rPr>
              <a:t>12% </a:t>
            </a:r>
            <a:r>
              <a:rPr lang="en-US" sz="1200" dirty="0">
                <a:solidFill>
                  <a:srgbClr val="002060"/>
                </a:solidFill>
              </a:rPr>
              <a:t>in F19, </a:t>
            </a:r>
            <a:r>
              <a:rPr lang="en-US" sz="1200" dirty="0">
                <a:solidFill>
                  <a:srgbClr val="00B050"/>
                </a:solidFill>
              </a:rPr>
              <a:t>18% </a:t>
            </a:r>
            <a:r>
              <a:rPr lang="en-US" sz="1200" dirty="0">
                <a:solidFill>
                  <a:srgbClr val="002060"/>
                </a:solidFill>
              </a:rPr>
              <a:t>in F20 and </a:t>
            </a:r>
            <a:r>
              <a:rPr lang="en-US" sz="1200" dirty="0">
                <a:solidFill>
                  <a:srgbClr val="00B050"/>
                </a:solidFill>
              </a:rPr>
              <a:t>20% </a:t>
            </a:r>
            <a:r>
              <a:rPr lang="en-US" sz="1200" dirty="0">
                <a:solidFill>
                  <a:srgbClr val="002060"/>
                </a:solidFill>
              </a:rPr>
              <a:t>in F21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Even during the volatility of COVID 19, the Neural Net was only off by </a:t>
            </a:r>
            <a:r>
              <a:rPr lang="en-US" sz="1200" dirty="0">
                <a:solidFill>
                  <a:srgbClr val="00B050"/>
                </a:solidFill>
              </a:rPr>
              <a:t>3.4% </a:t>
            </a:r>
            <a:r>
              <a:rPr lang="en-US" sz="1200" dirty="0">
                <a:solidFill>
                  <a:srgbClr val="002060"/>
                </a:solidFill>
              </a:rPr>
              <a:t>vs. the Exec which at </a:t>
            </a:r>
            <a:r>
              <a:rPr lang="en-US" sz="1200" dirty="0">
                <a:solidFill>
                  <a:srgbClr val="C00000"/>
                </a:solidFill>
              </a:rPr>
              <a:t>21.2%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092701-E017-894F-BC78-D5C463D5D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064440"/>
              </p:ext>
            </p:extLst>
          </p:nvPr>
        </p:nvGraphicFramePr>
        <p:xfrm>
          <a:off x="202061" y="1039754"/>
          <a:ext cx="6211440" cy="2389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19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Potential 10YR Projection Side by 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05A7E-C09C-1047-9AE7-68E487F79376}"/>
              </a:ext>
            </a:extLst>
          </p:cNvPr>
          <p:cNvSpPr/>
          <p:nvPr/>
        </p:nvSpPr>
        <p:spPr>
          <a:xfrm>
            <a:off x="435223" y="4141180"/>
            <a:ext cx="8192310" cy="13875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Results of Forecast and Subsequent Actions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Exec Forecast over forecast against actuals by </a:t>
            </a:r>
            <a:r>
              <a:rPr lang="en-US" sz="1200" b="1" dirty="0">
                <a:solidFill>
                  <a:srgbClr val="C00000"/>
                </a:solidFill>
              </a:rPr>
              <a:t>600k 9Ls </a:t>
            </a:r>
            <a:r>
              <a:rPr lang="en-US" sz="1200" dirty="0">
                <a:solidFill>
                  <a:srgbClr val="002060"/>
                </a:solidFill>
              </a:rPr>
              <a:t>from F19 to F21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In 2018 the Exec over forecast against the neural Net by </a:t>
            </a:r>
            <a:r>
              <a:rPr lang="en-US" sz="1200" b="1" dirty="0">
                <a:solidFill>
                  <a:srgbClr val="C00000"/>
                </a:solidFill>
              </a:rPr>
              <a:t>3.5M 9Ls </a:t>
            </a:r>
            <a:r>
              <a:rPr lang="en-US" sz="1200" dirty="0">
                <a:solidFill>
                  <a:srgbClr val="002060"/>
                </a:solidFill>
              </a:rPr>
              <a:t>from F18 to F28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7A53929-F8DD-B54E-8328-E2D79B464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76970"/>
              </p:ext>
            </p:extLst>
          </p:nvPr>
        </p:nvGraphicFramePr>
        <p:xfrm>
          <a:off x="103343" y="877668"/>
          <a:ext cx="8973545" cy="316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084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Updated F21 Projection Side by 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05A7E-C09C-1047-9AE7-68E487F79376}"/>
              </a:ext>
            </a:extLst>
          </p:cNvPr>
          <p:cNvSpPr/>
          <p:nvPr/>
        </p:nvSpPr>
        <p:spPr>
          <a:xfrm>
            <a:off x="435223" y="4090378"/>
            <a:ext cx="8273553" cy="153995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rgbClr val="002060"/>
                </a:solidFill>
                <a:latin typeface="+mj-lt"/>
              </a:rPr>
              <a:t>Results of Forecast and Subsequent Actions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Forecasts are promisingly similar from F22 to F24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Exec over forecast against the Neural Net by </a:t>
            </a:r>
            <a:r>
              <a:rPr lang="en-US" sz="1200" b="1" dirty="0">
                <a:solidFill>
                  <a:srgbClr val="C00000"/>
                </a:solidFill>
              </a:rPr>
              <a:t>3.5M 9Ls </a:t>
            </a:r>
            <a:r>
              <a:rPr lang="en-US" sz="1200" dirty="0">
                <a:solidFill>
                  <a:srgbClr val="002060"/>
                </a:solidFill>
              </a:rPr>
              <a:t>fromF22 to F31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2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881BB5-EE42-6248-81D3-095412A5E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875978"/>
              </p:ext>
            </p:extLst>
          </p:nvPr>
        </p:nvGraphicFramePr>
        <p:xfrm>
          <a:off x="235721" y="885949"/>
          <a:ext cx="8473055" cy="3255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479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12136"/>
            <a:ext cx="2133600" cy="365125"/>
          </a:xfrm>
        </p:spPr>
        <p:txBody>
          <a:bodyPr/>
          <a:lstStyle/>
          <a:p>
            <a:fld id="{FC586373-8716-6E4C-9318-BF336661AE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43" y="120023"/>
            <a:ext cx="897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Crown Royal: Neural Net Vs. Exec Accuracy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E7C46D6-6E90-E842-A545-3C33E6991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82840"/>
              </p:ext>
            </p:extLst>
          </p:nvPr>
        </p:nvGraphicFramePr>
        <p:xfrm>
          <a:off x="668312" y="3642754"/>
          <a:ext cx="8332176" cy="2436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0AA8D6-4D39-3340-A23B-65ADD5788B00}"/>
              </a:ext>
            </a:extLst>
          </p:cNvPr>
          <p:cNvSpPr/>
          <p:nvPr/>
        </p:nvSpPr>
        <p:spPr>
          <a:xfrm>
            <a:off x="5702326" y="4206649"/>
            <a:ext cx="646169" cy="1046284"/>
          </a:xfrm>
          <a:prstGeom prst="rect">
            <a:avLst/>
          </a:prstGeom>
          <a:solidFill>
            <a:schemeClr val="accent2">
              <a:lumMod val="20000"/>
              <a:lumOff val="80000"/>
              <a:alpha val="16884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Covid 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F9D9D-B9F3-3947-94F0-BA2EC0AE457D}"/>
              </a:ext>
            </a:extLst>
          </p:cNvPr>
          <p:cNvSpPr/>
          <p:nvPr/>
        </p:nvSpPr>
        <p:spPr>
          <a:xfrm>
            <a:off x="6622602" y="1004508"/>
            <a:ext cx="2133601" cy="220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</a:rPr>
              <a:t>Conclusive Metrics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Neural Net out preforms Exec Forecast by </a:t>
            </a:r>
            <a:r>
              <a:rPr lang="en-US" sz="1200" dirty="0">
                <a:solidFill>
                  <a:srgbClr val="00B050"/>
                </a:solidFill>
              </a:rPr>
              <a:t>5% </a:t>
            </a:r>
            <a:r>
              <a:rPr lang="en-US" sz="1200" dirty="0">
                <a:solidFill>
                  <a:srgbClr val="002060"/>
                </a:solidFill>
              </a:rPr>
              <a:t>in F20 and </a:t>
            </a:r>
            <a:r>
              <a:rPr lang="en-US" sz="1200" dirty="0">
                <a:solidFill>
                  <a:srgbClr val="00B050"/>
                </a:solidFill>
              </a:rPr>
              <a:t>6% </a:t>
            </a:r>
            <a:r>
              <a:rPr lang="en-US" sz="1200" dirty="0">
                <a:solidFill>
                  <a:srgbClr val="002060"/>
                </a:solidFill>
              </a:rPr>
              <a:t>in F21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Even during the volatility of COVID 19, the Neural Net was only off by </a:t>
            </a:r>
            <a:r>
              <a:rPr lang="en-US" sz="1200" dirty="0">
                <a:solidFill>
                  <a:srgbClr val="00B050"/>
                </a:solidFill>
              </a:rPr>
              <a:t>8% </a:t>
            </a:r>
            <a:r>
              <a:rPr lang="en-US" sz="1200" dirty="0">
                <a:solidFill>
                  <a:srgbClr val="002060"/>
                </a:solidFill>
              </a:rPr>
              <a:t>vs. the Exec which at </a:t>
            </a:r>
            <a:r>
              <a:rPr lang="en-US" sz="1200" dirty="0">
                <a:solidFill>
                  <a:srgbClr val="C00000"/>
                </a:solidFill>
              </a:rPr>
              <a:t>13%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E8F1A0-72A8-744E-AA20-11F46EBAD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871567"/>
              </p:ext>
            </p:extLst>
          </p:nvPr>
        </p:nvGraphicFramePr>
        <p:xfrm>
          <a:off x="312659" y="1004508"/>
          <a:ext cx="6035836" cy="220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588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1F747FB717B43A309F798BB22CDE0" ma:contentTypeVersion="4" ma:contentTypeDescription="Create a new document." ma:contentTypeScope="" ma:versionID="4449835701d174feb82973bbb21fc821">
  <xsd:schema xmlns:xsd="http://www.w3.org/2001/XMLSchema" xmlns:xs="http://www.w3.org/2001/XMLSchema" xmlns:p="http://schemas.microsoft.com/office/2006/metadata/properties" xmlns:ns2="5a6f9ca9-148c-4744-b552-e4c69d56b748" xmlns:ns3="70e2d12a-260d-4712-a665-c409eebe1166" targetNamespace="http://schemas.microsoft.com/office/2006/metadata/properties" ma:root="true" ma:fieldsID="b3afa565864fece5b5142ea771824da0" ns2:_="" ns3:_="">
    <xsd:import namespace="5a6f9ca9-148c-4744-b552-e4c69d56b748"/>
    <xsd:import namespace="70e2d12a-260d-4712-a665-c409eebe11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f9ca9-148c-4744-b552-e4c69d56b7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2d12a-260d-4712-a665-c409eebe1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6f9ca9-148c-4744-b552-e4c69d56b748">
      <UserInfo>
        <DisplayName>Pfaff, Sean</DisplayName>
        <AccountId>26</AccountId>
        <AccountType/>
      </UserInfo>
      <UserInfo>
        <DisplayName>Graham, David H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C65E14-B482-460E-B496-975A27DBFBFA}">
  <ds:schemaRefs>
    <ds:schemaRef ds:uri="5a6f9ca9-148c-4744-b552-e4c69d56b748"/>
    <ds:schemaRef ds:uri="70e2d12a-260d-4712-a665-c409eebe11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1A22F2-1099-4057-B4E0-EC9F0608DC06}">
  <ds:schemaRefs>
    <ds:schemaRef ds:uri="http://purl.org/dc/dcmitype/"/>
    <ds:schemaRef ds:uri="5a6f9ca9-148c-4744-b552-e4c69d56b74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0e2d12a-260d-4712-a665-c409eebe1166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663C98-A238-4775-9AAB-ED42A0BAE1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1298</Words>
  <Application>Microsoft Macintosh PowerPoint</Application>
  <PresentationFormat>On-screen Show (4:3)</PresentationFormat>
  <Paragraphs>233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Helvetica Neue Light</vt:lpstr>
      <vt:lpstr>Perpetua</vt:lpstr>
      <vt:lpstr>Office Theme</vt:lpstr>
      <vt:lpstr>Data Science Proposition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Aged Liquid  Exec S&amp;OP  (H2 F20) – June 22nd 2020</dc:title>
  <dc:creator>Gayanelo, Angelo</dc:creator>
  <cp:lastModifiedBy>Matthew Gayanelo</cp:lastModifiedBy>
  <cp:revision>1432</cp:revision>
  <cp:lastPrinted>2021-05-29T04:00:40Z</cp:lastPrinted>
  <dcterms:created xsi:type="dcterms:W3CDTF">2020-06-16T12:55:51Z</dcterms:created>
  <dcterms:modified xsi:type="dcterms:W3CDTF">2021-10-25T21:54:38Z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91bb9-6b0a-415c-8eb0-b6a9c36a23a1_Enabled">
    <vt:lpwstr>True</vt:lpwstr>
  </property>
  <property fmtid="{D5CDD505-2E9C-101B-9397-08002B2CF9AE}" pid="3" name="MSIP_Label_57691bb9-6b0a-415c-8eb0-b6a9c36a23a1_SiteId">
    <vt:lpwstr>88ed286b-88d8-4faf-918f-883d693321ae</vt:lpwstr>
  </property>
  <property fmtid="{D5CDD505-2E9C-101B-9397-08002B2CF9AE}" pid="4" name="MSIP_Label_57691bb9-6b0a-415c-8eb0-b6a9c36a23a1_Owner">
    <vt:lpwstr>Angelo.Gayanelo@diageo.com</vt:lpwstr>
  </property>
  <property fmtid="{D5CDD505-2E9C-101B-9397-08002B2CF9AE}" pid="5" name="MSIP_Label_57691bb9-6b0a-415c-8eb0-b6a9c36a23a1_SetDate">
    <vt:lpwstr>2020-06-16T12:57:11.5379286Z</vt:lpwstr>
  </property>
  <property fmtid="{D5CDD505-2E9C-101B-9397-08002B2CF9AE}" pid="6" name="MSIP_Label_57691bb9-6b0a-415c-8eb0-b6a9c36a23a1_Name">
    <vt:lpwstr>Highly Confidential</vt:lpwstr>
  </property>
  <property fmtid="{D5CDD505-2E9C-101B-9397-08002B2CF9AE}" pid="7" name="MSIP_Label_57691bb9-6b0a-415c-8eb0-b6a9c36a23a1_Application">
    <vt:lpwstr>Microsoft Azure Information Protection</vt:lpwstr>
  </property>
  <property fmtid="{D5CDD505-2E9C-101B-9397-08002B2CF9AE}" pid="8" name="MSIP_Label_57691bb9-6b0a-415c-8eb0-b6a9c36a23a1_Extended_MSFT_Method">
    <vt:lpwstr>Manual</vt:lpwstr>
  </property>
  <property fmtid="{D5CDD505-2E9C-101B-9397-08002B2CF9AE}" pid="9" name="Sensitivity">
    <vt:lpwstr>Highly Confidential</vt:lpwstr>
  </property>
</Properties>
</file>