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70" r:id="rId8"/>
    <p:sldId id="268" r:id="rId9"/>
    <p:sldId id="271" r:id="rId10"/>
    <p:sldId id="27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967"/>
    <p:restoredTop sz="96327"/>
  </p:normalViewPr>
  <p:slideViewPr>
    <p:cSldViewPr snapToGrid="0" snapToObjects="1">
      <p:cViewPr varScale="1">
        <p:scale>
          <a:sx n="81" d="100"/>
          <a:sy n="81" d="100"/>
        </p:scale>
        <p:origin x="184" y="1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D8F0B-86E6-4748-A603-ADDB2EB43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733DB0-B68A-7B4E-958D-4429815AAA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A07168-E81C-6747-841D-876EC30DD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9D6DC-E1CB-4874-BF52-C3407230D20E}" type="datetime1">
              <a:rPr lang="en-US" smtClean="0"/>
              <a:t>10/25/21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C195E2-8758-D44F-A06A-322A53F3C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E5E863-67E5-D24F-8A4D-1B660E55B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00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237BD-E6DE-144F-8AA6-32BB93581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04994B-6201-A141-A275-2E181DAA6C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A01417-0EE6-EB4B-8DFF-0D668DF86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01D81-C4B9-4A87-89A7-22E29E6C9200}" type="datetime1">
              <a:rPr lang="en-US" smtClean="0"/>
              <a:t>10/25/21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6DA64-344F-FC4F-9829-8F7794369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52DB9B-CB84-DA4C-BBF3-6F2482A5D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707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138A01-C0F0-2C44-A69A-9B11AEFF56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F325FF-BB57-1F4B-B171-47993F91D7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425C80-E537-194F-B56E-C82F05DAB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07718-69F7-427E-95A3-C1246AF46913}" type="datetime1">
              <a:rPr lang="en-US" smtClean="0"/>
              <a:t>10/25/21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260253-6146-3A49-9500-49122CEF1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11CC10-A46B-3F4C-9EE0-AC05D47DA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216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18E34-61AE-DD48-BAF0-C863B30E6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51BCC9-1C01-E843-B9B1-E35A6EE8F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35B4E2-A101-1946-859C-CD1BA8970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13E51-B7F7-4C24-B8E3-5471755DC0E0}" type="datetime1">
              <a:rPr lang="en-US" smtClean="0"/>
              <a:t>10/25/21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6BBCBE-62BC-604C-86E5-200206EF2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FFCEB-06B9-8444-A44C-AFB0B3BEA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928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391CA-0BF4-3548-BB6B-D47D2804F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56697E-3493-2C4A-BC8C-8879E865E1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07E0C1-7BB0-AD40-B5B5-1F3A7B313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1A59F-D956-4598-A3C1-AE72A5387751}" type="datetime1">
              <a:rPr lang="en-US" smtClean="0"/>
              <a:t>10/25/21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AD5120-AD61-8846-BE9B-CAE5BB4A3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C97CAF-37DE-284D-AC49-9C1FD5A4B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67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FAFEC-F298-BD4B-AEC1-6BD0709A2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C5A1B-20D7-284E-92F5-B4EF8EF499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39ADB8-215D-1547-BD5E-84BA0423B4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D26AB5-3816-FF4D-AE46-6B4C9F5FB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BBD69-7BD3-4731-8064-242619E92CBE}" type="datetime1">
              <a:rPr lang="en-US" smtClean="0"/>
              <a:t>10/25/21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3A4831-71EE-1849-AF53-2C8A5C2C6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E0EE33-6296-B749-8940-8F9E26F25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897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447C3-C8EB-864C-88E7-EE690DFFD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99220B-6EF8-CA4D-86CB-5CD5D7E433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6228AA-B0E7-A343-A807-21333F4A7D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11860D-B458-B243-B681-2621C6953B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1CEAD4-E59A-C649-8D56-BAEF5344D4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8F546F-A4E8-9E4A-92F1-508A5ABBF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D77D9-239F-488B-9358-023C46BC7084}" type="datetime1">
              <a:rPr lang="en-US" smtClean="0"/>
              <a:t>10/25/21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D985E5-4A9E-A949-8F6B-B07E2FF55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2CFC55-929F-B049-B93B-29116756A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192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DB84B-7A7E-AE48-B528-3C38B2F08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EF2737-D93B-E346-86C3-849E032CF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61C24-7140-4FDE-92F3-654C6E2D3C1C}" type="datetime1">
              <a:rPr lang="en-US" smtClean="0"/>
              <a:t>10/25/21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D3E99B-07A7-5A4C-8D60-2D6E217E4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AA0576-B914-634F-91D5-82573EA2F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791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28EE7C-9429-5E48-A9FC-95FF857F5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D6ACF-ECB9-4B5F-A429-08B8AC75E8EF}" type="datetime1">
              <a:rPr lang="en-US" smtClean="0"/>
              <a:t>10/25/21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958F4E-64EE-A045-9EE5-4809F0226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892501-5689-9B40-924D-80F91EA15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302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7EC4B-53BA-9E4F-A6D1-B79FC7F68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5F425-FB82-EF46-B074-830170313D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513DB6-B94E-B647-AED5-0A5E3A30D0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4F19C1-65C3-7843-AFA0-2E846D73E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B429B-EE2A-486A-BDB9-0C848B4FAFDD}" type="datetime1">
              <a:rPr lang="en-US" smtClean="0"/>
              <a:t>10/25/21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E0E34A-799C-C548-8BFF-6648290D3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3142B3-60F5-5541-AB78-DA8505D4A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284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C7088-1A34-4843-8390-61E9727DD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1E0656-23C4-EA4C-AFE5-F3A5275A8C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B40288-F3B8-7D4D-AB6B-C99E1B4A8D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BC2CB6-300D-7541-AF0C-C6362CD17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5FE4A-CB8D-40AB-BFFC-AAF37EA071CB}" type="datetime1">
              <a:rPr lang="en-US" smtClean="0"/>
              <a:t>10/25/21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197C17-A839-7D44-89DC-E00F55F70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2BF1FC-4095-E742-84A8-3B70EE820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817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D3132D-0D92-9F41-8CF6-DF1DD51DF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296840-07AA-054B-AD0D-0544551A9C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1DC44F-0F67-C746-BA6D-5A955BA5A8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517C94-3B1E-4991-BED3-41F8B0158A00}" type="datetime1">
              <a:rPr lang="en-US" smtClean="0"/>
              <a:t>10/25/21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7E27E8-3530-344A-93A3-1FA6385103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80AFFF-6B58-304E-ADD4-1B8CC0975B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3BAE12-D270-459D-897B-6833652BB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145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0E42565C-E3CC-4EF0-8093-88FCC788A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2F429C4-ABC9-46FC-818A-B5429CDE4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270325" y="3369273"/>
            <a:ext cx="32004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CEF98E4-3709-4952-8F42-2305CCE34F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374475" y="1040470"/>
            <a:ext cx="6858003" cy="477704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10BCCF5-D685-47FF-B675-647EAEB72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7914" y="857786"/>
            <a:ext cx="8027347" cy="52089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4F9ADC-C202-A94D-AA5A-54FCBF88D0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9620" y="1471351"/>
            <a:ext cx="7108911" cy="4016621"/>
          </a:xfrm>
        </p:spPr>
        <p:txBody>
          <a:bodyPr anchor="ctr">
            <a:normAutofit/>
          </a:bodyPr>
          <a:lstStyle/>
          <a:p>
            <a:pPr algn="l"/>
            <a:r>
              <a:rPr lang="en-US" sz="6600"/>
              <a:t>Real Estate Future Values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CE7391-CBD7-B44E-9B51-8F85FF99DB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03178" y="1845264"/>
            <a:ext cx="3000907" cy="3268794"/>
          </a:xfrm>
        </p:spPr>
        <p:txBody>
          <a:bodyPr anchor="ctr">
            <a:normAutofit/>
          </a:bodyPr>
          <a:lstStyle/>
          <a:p>
            <a:pPr algn="l"/>
            <a:r>
              <a:rPr lang="en-US" sz="2200" dirty="0"/>
              <a:t>An insight into future regions to invest in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0EE8A42-107A-4D4C-8D56-BBAE95C7F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524009" y="3366125"/>
            <a:ext cx="32004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468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4F9ADC-C202-A94D-AA5A-54FCBF88D0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560" y="856180"/>
            <a:ext cx="4560584" cy="112806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2500" dirty="0"/>
              <a:t>Recommendation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616DA201-3867-0648-887F-083D5B11F20B}"/>
              </a:ext>
            </a:extLst>
          </p:cNvPr>
          <p:cNvSpPr txBox="1">
            <a:spLocks/>
          </p:cNvSpPr>
          <p:nvPr/>
        </p:nvSpPr>
        <p:spPr>
          <a:xfrm>
            <a:off x="590719" y="2330505"/>
            <a:ext cx="4559425" cy="39795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Invest these top 5 Regions, using the Neural Network forecasts as a basis for potential profits 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E2963C90-CAA0-8E48-A75C-3465029AE2B9}"/>
              </a:ext>
            </a:extLst>
          </p:cNvPr>
          <p:cNvSpPr txBox="1">
            <a:spLocks/>
          </p:cNvSpPr>
          <p:nvPr/>
        </p:nvSpPr>
        <p:spPr>
          <a:xfrm>
            <a:off x="648931" y="2438401"/>
            <a:ext cx="3605571" cy="3779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6AE4A351-9AD5-E44B-BC9B-3C82B3B236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3189" y="2438401"/>
            <a:ext cx="5534531" cy="2451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923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0E42565C-E3CC-4EF0-8093-88FCC788A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2F429C4-ABC9-46FC-818A-B5429CDE4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270325" y="3369273"/>
            <a:ext cx="32004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CEF98E4-3709-4952-8F42-2305CCE34F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374475" y="1040470"/>
            <a:ext cx="6858003" cy="477704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10BCCF5-D685-47FF-B675-647EAEB72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7914" y="857786"/>
            <a:ext cx="8027347" cy="52089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4F9ADC-C202-A94D-AA5A-54FCBF88D0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9620" y="1471351"/>
            <a:ext cx="7108911" cy="401662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6600"/>
              <a:t>Outline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CE7391-CBD7-B44E-9B51-8F85FF99DB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03178" y="1845264"/>
            <a:ext cx="3000907" cy="32687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200"/>
              <a:t>Business Problem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200"/>
              <a:t>The Data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200"/>
              <a:t>Methodology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200"/>
              <a:t>Results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200"/>
              <a:t>Recommendations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0EE8A42-107A-4D4C-8D56-BBAE95C7F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524009" y="3366125"/>
            <a:ext cx="32004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717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4F9ADC-C202-A94D-AA5A-54FCBF88D0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3810" y="2960716"/>
            <a:ext cx="4036334" cy="2387600"/>
          </a:xfrm>
        </p:spPr>
        <p:txBody>
          <a:bodyPr anchor="t">
            <a:normAutofit/>
          </a:bodyPr>
          <a:lstStyle/>
          <a:p>
            <a:pPr algn="l"/>
            <a:r>
              <a:rPr lang="en-US" sz="5400"/>
              <a:t>Business Problem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CE7391-CBD7-B44E-9B51-8F85FF99DB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3809" y="953037"/>
            <a:ext cx="4036333" cy="1709849"/>
          </a:xfrm>
        </p:spPr>
        <p:txBody>
          <a:bodyPr anchor="b">
            <a:normAutofit/>
          </a:bodyPr>
          <a:lstStyle/>
          <a:p>
            <a:pPr algn="l"/>
            <a:r>
              <a:rPr lang="en-US" sz="2000"/>
              <a:t>Determine which Region to invest in that will show the best returns over the next year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8" name="Rectangle 77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Real Estate &amp;amp; Homes For Sale - 11,029 Homes For Sale | Zillow">
            <a:extLst>
              <a:ext uri="{FF2B5EF4-FFF2-40B4-BE49-F238E27FC236}">
                <a16:creationId xmlns:a16="http://schemas.microsoft.com/office/drawing/2014/main" id="{BB75EBD6-E0B5-7E40-83B6-D6091C6202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57597" y="666728"/>
            <a:ext cx="5465791" cy="5465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6276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4F9ADC-C202-A94D-AA5A-54FCBF88D0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3810" y="2960716"/>
            <a:ext cx="4036334" cy="2387600"/>
          </a:xfrm>
        </p:spPr>
        <p:txBody>
          <a:bodyPr anchor="t">
            <a:normAutofit/>
          </a:bodyPr>
          <a:lstStyle/>
          <a:p>
            <a:pPr algn="l"/>
            <a:r>
              <a:rPr lang="en-US" sz="5400"/>
              <a:t>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CE7391-CBD7-B44E-9B51-8F85FF99DB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3809" y="953037"/>
            <a:ext cx="4036333" cy="1709849"/>
          </a:xfrm>
        </p:spPr>
        <p:txBody>
          <a:bodyPr anchor="b">
            <a:normAutofit/>
          </a:bodyPr>
          <a:lstStyle/>
          <a:p>
            <a:pPr algn="l"/>
            <a:r>
              <a:rPr lang="en-US" sz="1700" dirty="0"/>
              <a:t>The data is a univariate time series segmented into regions, states and cities.</a:t>
            </a:r>
            <a:endParaRPr lang="en-US" sz="1700" i="1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picture containing indoor&#10;&#10;Description automatically generated">
            <a:extLst>
              <a:ext uri="{FF2B5EF4-FFF2-40B4-BE49-F238E27FC236}">
                <a16:creationId xmlns:a16="http://schemas.microsoft.com/office/drawing/2014/main" id="{07C959D6-CB32-1D4C-9234-6B1891BAF4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239" r="8964"/>
          <a:stretch/>
        </p:blipFill>
        <p:spPr>
          <a:xfrm>
            <a:off x="5922492" y="951499"/>
            <a:ext cx="5536001" cy="4896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264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4F9ADC-C202-A94D-AA5A-54FCBF88D0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3810" y="2960716"/>
            <a:ext cx="4036334" cy="2387600"/>
          </a:xfrm>
        </p:spPr>
        <p:txBody>
          <a:bodyPr anchor="t">
            <a:normAutofit/>
          </a:bodyPr>
          <a:lstStyle/>
          <a:p>
            <a:pPr algn="l"/>
            <a:r>
              <a:rPr lang="en-US" sz="5400"/>
              <a:t>Methodology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CE7391-CBD7-B44E-9B51-8F85FF99DB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3809" y="953037"/>
            <a:ext cx="4036333" cy="1709849"/>
          </a:xfrm>
        </p:spPr>
        <p:txBody>
          <a:bodyPr anchor="b">
            <a:normAutofit/>
          </a:bodyPr>
          <a:lstStyle/>
          <a:p>
            <a:pPr algn="l"/>
            <a:r>
              <a:rPr lang="en-US" sz="1100"/>
              <a:t>1. Overview of Business Understanding</a:t>
            </a:r>
          </a:p>
          <a:p>
            <a:pPr algn="l"/>
            <a:r>
              <a:rPr lang="en-US" sz="1100"/>
              <a:t>2. Data Understanding</a:t>
            </a:r>
          </a:p>
          <a:p>
            <a:pPr algn="l"/>
            <a:r>
              <a:rPr lang="en-US" sz="1100"/>
              <a:t>3. Data Preparation</a:t>
            </a:r>
          </a:p>
          <a:p>
            <a:pPr algn="l"/>
            <a:r>
              <a:rPr lang="en-US" sz="1100"/>
              <a:t>4. SARIMA Modeling</a:t>
            </a:r>
          </a:p>
          <a:p>
            <a:pPr algn="l"/>
            <a:r>
              <a:rPr lang="en-US" sz="1100"/>
              <a:t>5</a:t>
            </a:r>
            <a:r>
              <a:rPr lang="en-US" sz="1100" b="1"/>
              <a:t>. </a:t>
            </a:r>
            <a:r>
              <a:rPr lang="en-US" sz="1100"/>
              <a:t>RNN Model</a:t>
            </a:r>
          </a:p>
          <a:p>
            <a:pPr algn="l"/>
            <a:r>
              <a:rPr lang="en-US" sz="1100"/>
              <a:t>5. Evaluation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4876B0EE-EDAD-5846-8B8E-946FEF5A2C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2271"/>
          <a:stretch/>
        </p:blipFill>
        <p:spPr>
          <a:xfrm>
            <a:off x="5922492" y="951497"/>
            <a:ext cx="5536001" cy="4896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530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4F9ADC-C202-A94D-AA5A-54FCBF88D0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560" y="856180"/>
            <a:ext cx="4560584" cy="112806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000"/>
              <a:t>Model Metrics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8" name="Rectangle 47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616DA201-3867-0648-887F-083D5B11F20B}"/>
              </a:ext>
            </a:extLst>
          </p:cNvPr>
          <p:cNvSpPr txBox="1">
            <a:spLocks/>
          </p:cNvSpPr>
          <p:nvPr/>
        </p:nvSpPr>
        <p:spPr>
          <a:xfrm>
            <a:off x="590719" y="2330505"/>
            <a:ext cx="4559425" cy="39795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</a:rPr>
              <a:t>A General SARIMA Model was created 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>
              <a:solidFill>
                <a:schemeClr val="tx1"/>
              </a:solidFill>
            </a:endParaRP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</a:rPr>
              <a:t>SARIMA Model was able to forecast the Y Train with a Mean Absolute Error of 88 USD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>
              <a:solidFill>
                <a:schemeClr val="tx1"/>
              </a:solidFill>
            </a:endParaRP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</a:rPr>
              <a:t>88 USD as prices ranged in the 100s of thousands of dollars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>
              <a:solidFill>
                <a:schemeClr val="tx1"/>
              </a:solidFill>
            </a:endParaRP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E2963C90-CAA0-8E48-A75C-3465029AE2B9}"/>
              </a:ext>
            </a:extLst>
          </p:cNvPr>
          <p:cNvSpPr txBox="1">
            <a:spLocks/>
          </p:cNvSpPr>
          <p:nvPr/>
        </p:nvSpPr>
        <p:spPr>
          <a:xfrm>
            <a:off x="648931" y="2438401"/>
            <a:ext cx="3605571" cy="3779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748BC996-2FD4-9A48-A1AF-BFBC29E098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1984248"/>
            <a:ext cx="5274502" cy="346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487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4F9ADC-C202-A94D-AA5A-54FCBF88D0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560" y="856180"/>
            <a:ext cx="4560584" cy="1128068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l"/>
            <a:r>
              <a:rPr lang="en-US" sz="4000" dirty="0"/>
              <a:t>Identifying Top Growers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616DA201-3867-0648-887F-083D5B11F20B}"/>
              </a:ext>
            </a:extLst>
          </p:cNvPr>
          <p:cNvSpPr txBox="1">
            <a:spLocks/>
          </p:cNvSpPr>
          <p:nvPr/>
        </p:nvSpPr>
        <p:spPr>
          <a:xfrm>
            <a:off x="590719" y="2330505"/>
            <a:ext cx="4559425" cy="39795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 General SARIMA Model was created and used to forecast future growth 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Top 10 Growers were then identified, all of which were pegged to grow above 20% in the next year (5x larger than the average growth of 5% identified in the dotted red line)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E2963C90-CAA0-8E48-A75C-3465029AE2B9}"/>
              </a:ext>
            </a:extLst>
          </p:cNvPr>
          <p:cNvSpPr txBox="1">
            <a:spLocks/>
          </p:cNvSpPr>
          <p:nvPr/>
        </p:nvSpPr>
        <p:spPr>
          <a:xfrm>
            <a:off x="648931" y="2438401"/>
            <a:ext cx="3605571" cy="3779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79931CD9-BF21-EF44-BC15-E643934E03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0927" y="1420214"/>
            <a:ext cx="6204249" cy="4263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515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4F9ADC-C202-A94D-AA5A-54FCBF88D0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560" y="856180"/>
            <a:ext cx="4560584" cy="112806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700"/>
              <a:t>Identified Most Accurate Growers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616DA201-3867-0648-887F-083D5B11F20B}"/>
              </a:ext>
            </a:extLst>
          </p:cNvPr>
          <p:cNvSpPr txBox="1">
            <a:spLocks/>
          </p:cNvSpPr>
          <p:nvPr/>
        </p:nvSpPr>
        <p:spPr>
          <a:xfrm>
            <a:off x="590719" y="2330505"/>
            <a:ext cx="4559425" cy="39795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The top 5 Most Accurate Growers were identified by dividing he Mean Absolute Error against the predicted 2019 Value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The Average Computation error was 10</a:t>
            </a:r>
            <a:r>
              <a:rPr lang="en-US" b="1" dirty="0">
                <a:solidFill>
                  <a:schemeClr val="tx1"/>
                </a:solidFill>
              </a:rPr>
              <a:t>% </a:t>
            </a:r>
            <a:r>
              <a:rPr lang="en-US" dirty="0">
                <a:solidFill>
                  <a:schemeClr val="tx1"/>
                </a:solidFill>
              </a:rPr>
              <a:t>(shown as a red dotted line)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E2963C90-CAA0-8E48-A75C-3465029AE2B9}"/>
              </a:ext>
            </a:extLst>
          </p:cNvPr>
          <p:cNvSpPr txBox="1">
            <a:spLocks/>
          </p:cNvSpPr>
          <p:nvPr/>
        </p:nvSpPr>
        <p:spPr>
          <a:xfrm>
            <a:off x="648931" y="2438401"/>
            <a:ext cx="3605571" cy="3779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5" name="Picture 4" descr="Chart, bar chart, histogram&#10;&#10;Description automatically generated">
            <a:extLst>
              <a:ext uri="{FF2B5EF4-FFF2-40B4-BE49-F238E27FC236}">
                <a16:creationId xmlns:a16="http://schemas.microsoft.com/office/drawing/2014/main" id="{2F9BE777-484B-254D-A4D7-78A822D233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7133" y="1556449"/>
            <a:ext cx="5569782" cy="4245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024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4F9ADC-C202-A94D-AA5A-54FCBF88D0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560" y="856180"/>
            <a:ext cx="4560584" cy="112806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2400" dirty="0"/>
              <a:t>Compared SARIMA Models vs. RNN Models for Most Accurate Growers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616DA201-3867-0648-887F-083D5B11F20B}"/>
              </a:ext>
            </a:extLst>
          </p:cNvPr>
          <p:cNvSpPr txBox="1">
            <a:spLocks/>
          </p:cNvSpPr>
          <p:nvPr/>
        </p:nvSpPr>
        <p:spPr>
          <a:xfrm>
            <a:off x="590719" y="2330505"/>
            <a:ext cx="4559425" cy="39795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Neural Nets continued to out preform SARIMA models, often reducing MAE’s by 50%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E2963C90-CAA0-8E48-A75C-3465029AE2B9}"/>
              </a:ext>
            </a:extLst>
          </p:cNvPr>
          <p:cNvSpPr txBox="1">
            <a:spLocks/>
          </p:cNvSpPr>
          <p:nvPr/>
        </p:nvSpPr>
        <p:spPr>
          <a:xfrm>
            <a:off x="648931" y="2438401"/>
            <a:ext cx="3605571" cy="3779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626BDB21-854D-D544-9609-886647BBFE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6490" y="1984248"/>
            <a:ext cx="5448345" cy="3950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454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164</TotalTime>
  <Words>252</Words>
  <Application>Microsoft Macintosh PowerPoint</Application>
  <PresentationFormat>Widescreen</PresentationFormat>
  <Paragraphs>40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Real Estate Future Values</vt:lpstr>
      <vt:lpstr>Outline</vt:lpstr>
      <vt:lpstr>Business Problem</vt:lpstr>
      <vt:lpstr>Data</vt:lpstr>
      <vt:lpstr>Methodology</vt:lpstr>
      <vt:lpstr>Model Metrics</vt:lpstr>
      <vt:lpstr>Identifying Top Growers</vt:lpstr>
      <vt:lpstr>Identified Most Accurate Growers</vt:lpstr>
      <vt:lpstr>Compared SARIMA Models vs. RNN Models for Most Accurate Growers</vt:lpstr>
      <vt:lpstr>Recommendation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Kings Corp Real Estate Development</dc:title>
  <dc:creator>Matthew Gayanelo</dc:creator>
  <cp:lastModifiedBy>Matthew Gayanelo</cp:lastModifiedBy>
  <cp:revision>9</cp:revision>
  <cp:lastPrinted>2021-08-16T23:53:09Z</cp:lastPrinted>
  <dcterms:created xsi:type="dcterms:W3CDTF">2021-06-30T15:13:04Z</dcterms:created>
  <dcterms:modified xsi:type="dcterms:W3CDTF">2021-10-25T22:28:18Z</dcterms:modified>
</cp:coreProperties>
</file>