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media/audio1.bin" ContentType="audio/unknown"/>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1"/>
  </p:sldMasterIdLst>
  <p:notesMasterIdLst>
    <p:notesMasterId r:id="rId108"/>
  </p:notesMasterIdLst>
  <p:handoutMasterIdLst>
    <p:handoutMasterId r:id="rId109"/>
  </p:handoutMasterIdLst>
  <p:sldIdLst>
    <p:sldId id="384" r:id="rId2"/>
    <p:sldId id="389" r:id="rId3"/>
    <p:sldId id="492" r:id="rId4"/>
    <p:sldId id="493" r:id="rId5"/>
    <p:sldId id="494" r:id="rId6"/>
    <p:sldId id="495" r:id="rId7"/>
    <p:sldId id="496" r:id="rId8"/>
    <p:sldId id="497" r:id="rId9"/>
    <p:sldId id="498" r:id="rId10"/>
    <p:sldId id="499" r:id="rId11"/>
    <p:sldId id="500" r:id="rId12"/>
    <p:sldId id="501" r:id="rId13"/>
    <p:sldId id="502" r:id="rId14"/>
    <p:sldId id="503" r:id="rId15"/>
    <p:sldId id="504" r:id="rId16"/>
    <p:sldId id="505" r:id="rId17"/>
    <p:sldId id="506" r:id="rId18"/>
    <p:sldId id="507" r:id="rId19"/>
    <p:sldId id="508" r:id="rId20"/>
    <p:sldId id="390" r:id="rId21"/>
    <p:sldId id="391" r:id="rId22"/>
    <p:sldId id="392" r:id="rId23"/>
    <p:sldId id="393" r:id="rId24"/>
    <p:sldId id="394" r:id="rId25"/>
    <p:sldId id="395" r:id="rId26"/>
    <p:sldId id="396" r:id="rId27"/>
    <p:sldId id="397" r:id="rId28"/>
    <p:sldId id="398" r:id="rId29"/>
    <p:sldId id="399" r:id="rId30"/>
    <p:sldId id="400" r:id="rId31"/>
    <p:sldId id="401" r:id="rId32"/>
    <p:sldId id="402" r:id="rId33"/>
    <p:sldId id="403" r:id="rId34"/>
    <p:sldId id="404" r:id="rId35"/>
    <p:sldId id="405" r:id="rId36"/>
    <p:sldId id="406" r:id="rId37"/>
    <p:sldId id="407" r:id="rId38"/>
    <p:sldId id="408" r:id="rId39"/>
    <p:sldId id="409" r:id="rId40"/>
    <p:sldId id="410" r:id="rId41"/>
    <p:sldId id="411" r:id="rId42"/>
    <p:sldId id="412" r:id="rId43"/>
    <p:sldId id="413" r:id="rId44"/>
    <p:sldId id="414" r:id="rId45"/>
    <p:sldId id="415" r:id="rId46"/>
    <p:sldId id="416" r:id="rId47"/>
    <p:sldId id="417" r:id="rId48"/>
    <p:sldId id="418" r:id="rId49"/>
    <p:sldId id="419" r:id="rId50"/>
    <p:sldId id="420" r:id="rId51"/>
    <p:sldId id="421" r:id="rId52"/>
    <p:sldId id="422" r:id="rId53"/>
    <p:sldId id="423" r:id="rId54"/>
    <p:sldId id="424" r:id="rId55"/>
    <p:sldId id="425" r:id="rId56"/>
    <p:sldId id="426" r:id="rId57"/>
    <p:sldId id="427" r:id="rId58"/>
    <p:sldId id="428" r:id="rId59"/>
    <p:sldId id="429" r:id="rId60"/>
    <p:sldId id="430" r:id="rId61"/>
    <p:sldId id="431" r:id="rId62"/>
    <p:sldId id="432" r:id="rId63"/>
    <p:sldId id="433" r:id="rId64"/>
    <p:sldId id="434" r:id="rId65"/>
    <p:sldId id="435" r:id="rId66"/>
    <p:sldId id="436" r:id="rId67"/>
    <p:sldId id="437" r:id="rId68"/>
    <p:sldId id="438" r:id="rId69"/>
    <p:sldId id="439" r:id="rId70"/>
    <p:sldId id="440" r:id="rId71"/>
    <p:sldId id="441" r:id="rId72"/>
    <p:sldId id="442" r:id="rId73"/>
    <p:sldId id="443" r:id="rId74"/>
    <p:sldId id="444" r:id="rId75"/>
    <p:sldId id="445" r:id="rId76"/>
    <p:sldId id="446" r:id="rId77"/>
    <p:sldId id="447" r:id="rId78"/>
    <p:sldId id="448" r:id="rId79"/>
    <p:sldId id="449" r:id="rId80"/>
    <p:sldId id="450" r:id="rId81"/>
    <p:sldId id="451" r:id="rId82"/>
    <p:sldId id="452" r:id="rId83"/>
    <p:sldId id="453" r:id="rId84"/>
    <p:sldId id="454" r:id="rId85"/>
    <p:sldId id="455" r:id="rId86"/>
    <p:sldId id="456" r:id="rId87"/>
    <p:sldId id="457" r:id="rId88"/>
    <p:sldId id="473" r:id="rId89"/>
    <p:sldId id="474" r:id="rId90"/>
    <p:sldId id="475" r:id="rId91"/>
    <p:sldId id="476" r:id="rId92"/>
    <p:sldId id="477" r:id="rId93"/>
    <p:sldId id="478" r:id="rId94"/>
    <p:sldId id="479" r:id="rId95"/>
    <p:sldId id="480" r:id="rId96"/>
    <p:sldId id="481" r:id="rId97"/>
    <p:sldId id="482" r:id="rId98"/>
    <p:sldId id="483" r:id="rId99"/>
    <p:sldId id="484" r:id="rId100"/>
    <p:sldId id="485" r:id="rId101"/>
    <p:sldId id="486" r:id="rId102"/>
    <p:sldId id="487" r:id="rId103"/>
    <p:sldId id="488" r:id="rId104"/>
    <p:sldId id="489" r:id="rId105"/>
    <p:sldId id="490" r:id="rId106"/>
    <p:sldId id="491" r:id="rId107"/>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p:restoredTop sz="86907" autoAdjust="0"/>
  </p:normalViewPr>
  <p:slideViewPr>
    <p:cSldViewPr>
      <p:cViewPr varScale="1">
        <p:scale>
          <a:sx n="119" d="100"/>
          <a:sy n="119" d="100"/>
        </p:scale>
        <p:origin x="-560" y="-10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notesMaster" Target="notesMasters/notesMaster1.xml"/><Relationship Id="rId109"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printerSettings" Target="printerSettings/printerSettings1.bin"/><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presProps" Target="presProps.xml"/><Relationship Id="rId112" Type="http://schemas.openxmlformats.org/officeDocument/2006/relationships/viewProps" Target="viewProps.xml"/><Relationship Id="rId113" Type="http://schemas.openxmlformats.org/officeDocument/2006/relationships/theme" Target="theme/theme1.xml"/><Relationship Id="rId11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4295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675162D6-C8CD-B64E-8A5F-0882E2497563}" type="slidenum">
              <a:rPr lang="en-US" sz="1200"/>
              <a:pPr eaLnBrk="1" hangingPunct="1"/>
              <a:t>10</a:t>
            </a:fld>
            <a:endParaRPr lang="en-US" sz="12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9040E856-CFD8-0A41-853E-8A398018BD37}" type="slidenum">
              <a:rPr lang="en-US" sz="1200"/>
              <a:pPr eaLnBrk="1" hangingPunct="1"/>
              <a:t>103</a:t>
            </a:fld>
            <a:endParaRPr lang="en-US" sz="1200"/>
          </a:p>
        </p:txBody>
      </p:sp>
      <p:sp>
        <p:nvSpPr>
          <p:cNvPr id="220162"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22016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91221" tIns="45610" rIns="91221" bIns="45610"/>
          <a:lstStyle/>
          <a:p>
            <a:pPr eaLnBrk="1" hangingPunct="1"/>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CAF24A8D-F140-5C4A-9B70-55DF2D6344A2}" type="slidenum">
              <a:rPr lang="en-US" sz="1200"/>
              <a:pPr eaLnBrk="1" hangingPunct="1"/>
              <a:t>104</a:t>
            </a:fld>
            <a:endParaRPr lang="en-US" sz="1200"/>
          </a:p>
        </p:txBody>
      </p:sp>
      <p:sp>
        <p:nvSpPr>
          <p:cNvPr id="222210"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22221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91221" tIns="45610" rIns="91221" bIns="45610"/>
          <a:lstStyle/>
          <a:p>
            <a:pPr eaLnBrk="1" hangingPunct="1"/>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AEA9DC84-FF16-C540-B142-CC330246FE0C}" type="slidenum">
              <a:rPr lang="en-US" sz="1200"/>
              <a:pPr eaLnBrk="1" hangingPunct="1"/>
              <a:t>105</a:t>
            </a:fld>
            <a:endParaRPr lang="en-US" sz="1200"/>
          </a:p>
        </p:txBody>
      </p:sp>
      <p:sp>
        <p:nvSpPr>
          <p:cNvPr id="224258"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22425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91221" tIns="45610" rIns="91221" bIns="45610"/>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E02D17FD-307E-0C43-8622-E31B7F4EB7B9}" type="slidenum">
              <a:rPr lang="en-US" sz="1200"/>
              <a:pPr eaLnBrk="1" hangingPunct="1"/>
              <a:t>11</a:t>
            </a:fld>
            <a:endParaRPr lang="en-US" sz="12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3D609016-57C9-9144-ABF3-4A243E6B0AD5}" type="slidenum">
              <a:rPr lang="en-US" sz="1200"/>
              <a:pPr eaLnBrk="1" hangingPunct="1"/>
              <a:t>12</a:t>
            </a:fld>
            <a:endParaRPr lang="en-US" sz="12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FFB7DBE6-67CD-5A46-A934-46B6EB4AD67D}" type="slidenum">
              <a:rPr lang="en-US" sz="1200"/>
              <a:pPr eaLnBrk="1" hangingPunct="1"/>
              <a:t>13</a:t>
            </a:fld>
            <a:endParaRPr lang="en-US" sz="12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9BB05526-EB43-0F4A-8118-F87E7F269F03}" type="slidenum">
              <a:rPr lang="en-US" sz="1200"/>
              <a:pPr eaLnBrk="1" hangingPunct="1"/>
              <a:t>14</a:t>
            </a:fld>
            <a:endParaRPr lang="en-US" sz="120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163001D3-CBE8-F344-AA24-32755606F00C}" type="slidenum">
              <a:rPr lang="en-US" sz="1200"/>
              <a:pPr eaLnBrk="1" hangingPunct="1"/>
              <a:t>15</a:t>
            </a:fld>
            <a:endParaRPr lang="en-US" sz="1200"/>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E231563B-0684-694B-A43D-326B0A025AF4}" type="slidenum">
              <a:rPr lang="en-US" sz="1200"/>
              <a:pPr eaLnBrk="1" hangingPunct="1"/>
              <a:t>16</a:t>
            </a:fld>
            <a:endParaRPr lang="en-US" sz="1200"/>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0A930780-EA81-0748-958B-9249C132028B}" type="slidenum">
              <a:rPr lang="en-US" sz="1200"/>
              <a:pPr eaLnBrk="1" hangingPunct="1"/>
              <a:t>17</a:t>
            </a:fld>
            <a:endParaRPr lang="en-US" sz="1200"/>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E1767E21-44B5-0A49-A155-8112B3386A9B}" type="slidenum">
              <a:rPr lang="en-US" sz="1200"/>
              <a:pPr eaLnBrk="1" hangingPunct="1"/>
              <a:t>18</a:t>
            </a:fld>
            <a:endParaRPr lang="en-US" sz="1200"/>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9BC4867A-5877-CD48-A092-9DF3B913750A}" type="slidenum">
              <a:rPr lang="en-US" sz="1200"/>
              <a:pPr eaLnBrk="1" hangingPunct="1"/>
              <a:t>19</a:t>
            </a:fld>
            <a:endParaRPr lang="en-US" sz="1200"/>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CF71CAD8-23C1-2C48-818A-471C3E93D170}" type="slidenum">
              <a:rPr lang="en-US" sz="1200"/>
              <a:pPr eaLnBrk="1" hangingPunct="1"/>
              <a:t>2</a:t>
            </a:fld>
            <a:endParaRPr lang="en-US" sz="12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E0E4D118-8A9B-B944-9060-B46B80A153D1}" type="slidenum">
              <a:rPr lang="en-US" sz="1200"/>
              <a:pPr eaLnBrk="1" hangingPunct="1"/>
              <a:t>20</a:t>
            </a:fld>
            <a:endParaRPr lang="en-US" sz="12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076DE0F8-FAE7-8046-8E39-41EE28B4E48F}" type="slidenum">
              <a:rPr lang="en-US" sz="1200"/>
              <a:pPr eaLnBrk="1" hangingPunct="1"/>
              <a:t>21</a:t>
            </a:fld>
            <a:endParaRPr lang="en-US" sz="12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15676AA2-6844-084C-A99B-31B9C2E79126}" type="slidenum">
              <a:rPr lang="en-US" sz="1200"/>
              <a:pPr eaLnBrk="1" hangingPunct="1"/>
              <a:t>22</a:t>
            </a:fld>
            <a:endParaRPr lang="en-US" sz="12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7EA56C58-4067-FF41-A3CB-54A87497DAB5}" type="slidenum">
              <a:rPr lang="en-US" sz="1200"/>
              <a:pPr eaLnBrk="1" hangingPunct="1"/>
              <a:t>23</a:t>
            </a:fld>
            <a:endParaRPr lang="en-US" sz="12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307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B6DCEEAA-7A69-B645-9405-7D534E97642E}" type="slidenum">
              <a:rPr lang="en-US" sz="1200">
                <a:latin typeface="Times New Roman" charset="0"/>
              </a:rPr>
              <a:pPr eaLnBrk="1" hangingPunct="1"/>
              <a:t>24</a:t>
            </a:fld>
            <a:endParaRPr lang="en-US" sz="1200">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a:ln/>
        </p:spPr>
      </p:sp>
      <p:sp>
        <p:nvSpPr>
          <p:cNvPr id="327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327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10478DA6-BAE3-5C4E-9AF8-22A1E82E8F72}" type="slidenum">
              <a:rPr lang="en-US" sz="1200">
                <a:latin typeface="Times New Roman" charset="0"/>
              </a:rPr>
              <a:pPr eaLnBrk="1" hangingPunct="1"/>
              <a:t>25</a:t>
            </a:fld>
            <a:endParaRPr lang="en-US" sz="1200">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15D7C850-BE1C-524F-B074-D39D5C20C71F}" type="slidenum">
              <a:rPr lang="en-US" sz="1200">
                <a:latin typeface="Times New Roman" charset="0"/>
              </a:rPr>
              <a:pPr eaLnBrk="1" hangingPunct="1"/>
              <a:t>26</a:t>
            </a:fld>
            <a:endParaRPr lang="en-US" sz="1200">
              <a:latin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a:ln/>
        </p:spPr>
      </p:sp>
      <p:sp>
        <p:nvSpPr>
          <p:cNvPr id="36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368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DE7B7ABF-49DC-044F-B0CD-497EFB719072}" type="slidenum">
              <a:rPr lang="en-US" sz="1200">
                <a:latin typeface="Times New Roman" charset="0"/>
              </a:rPr>
              <a:pPr eaLnBrk="1" hangingPunct="1"/>
              <a:t>27</a:t>
            </a:fld>
            <a:endParaRPr lang="en-US" sz="1200">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a:ln/>
        </p:spPr>
      </p:sp>
      <p:sp>
        <p:nvSpPr>
          <p:cNvPr id="389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389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139D8F52-51E0-0E48-B47C-BEBEA15F390D}" type="slidenum">
              <a:rPr lang="en-US" sz="1200">
                <a:latin typeface="Times New Roman" charset="0"/>
              </a:rPr>
              <a:pPr eaLnBrk="1" hangingPunct="1"/>
              <a:t>28</a:t>
            </a:fld>
            <a:endParaRPr lang="en-US" sz="1200">
              <a:latin typeface="Times New 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409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1E13F44A-2F0F-6443-A52A-24F4C474B712}" type="slidenum">
              <a:rPr lang="en-US" sz="1200">
                <a:latin typeface="Times New Roman" charset="0"/>
              </a:rPr>
              <a:pPr eaLnBrk="1" hangingPunct="1"/>
              <a:t>29</a:t>
            </a:fld>
            <a:endParaRPr lang="en-US" sz="1200">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1F7F2449-1391-814A-939F-A81EA902032E}" type="slidenum">
              <a:rPr lang="en-US" sz="1200"/>
              <a:pPr eaLnBrk="1" hangingPunct="1"/>
              <a:t>3</a:t>
            </a:fld>
            <a:endParaRPr lang="en-US" sz="12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a:ln/>
        </p:spPr>
      </p:sp>
      <p:sp>
        <p:nvSpPr>
          <p:cNvPr id="430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430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63CA06D1-8A81-8540-B6F0-01FAE2352244}" type="slidenum">
              <a:rPr lang="en-US" sz="1200">
                <a:latin typeface="Times New Roman" charset="0"/>
              </a:rPr>
              <a:pPr eaLnBrk="1" hangingPunct="1"/>
              <a:t>30</a:t>
            </a:fld>
            <a:endParaRPr lang="en-US" sz="1200">
              <a:latin typeface="Times New Roman"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a:ln/>
        </p:spPr>
      </p:sp>
      <p:sp>
        <p:nvSpPr>
          <p:cNvPr id="450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450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19F2174F-9351-3045-9676-DED513661DC0}" type="slidenum">
              <a:rPr lang="en-US" sz="1200">
                <a:latin typeface="Times New Roman" charset="0"/>
              </a:rPr>
              <a:pPr eaLnBrk="1" hangingPunct="1"/>
              <a:t>31</a:t>
            </a:fld>
            <a:endParaRPr lang="en-US" sz="1200">
              <a:latin typeface="Times New Roman"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a:ln/>
        </p:spPr>
      </p:sp>
      <p:sp>
        <p:nvSpPr>
          <p:cNvPr id="471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471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40BFA8FF-683B-F749-93C3-1383CBC3FFA2}" type="slidenum">
              <a:rPr lang="en-US" sz="1200">
                <a:latin typeface="Times New Roman" charset="0"/>
              </a:rPr>
              <a:pPr eaLnBrk="1" hangingPunct="1"/>
              <a:t>32</a:t>
            </a:fld>
            <a:endParaRPr lang="en-US" sz="1200">
              <a:latin typeface="Times New Roman"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a:ln/>
        </p:spPr>
      </p:sp>
      <p:sp>
        <p:nvSpPr>
          <p:cNvPr id="491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491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02FE1310-4B06-4F4F-B23B-359A114C3D67}" type="slidenum">
              <a:rPr lang="en-US" sz="1200">
                <a:latin typeface="Times New Roman" charset="0"/>
              </a:rPr>
              <a:pPr eaLnBrk="1" hangingPunct="1"/>
              <a:t>33</a:t>
            </a:fld>
            <a:endParaRPr lang="en-US" sz="1200">
              <a:latin typeface="Times New Roman"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a:ln/>
        </p:spPr>
      </p:sp>
      <p:sp>
        <p:nvSpPr>
          <p:cNvPr id="512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512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281AAAF9-DE35-9841-88E2-C6C3E10F0520}" type="slidenum">
              <a:rPr lang="en-US" sz="1200">
                <a:latin typeface="Times New Roman" charset="0"/>
              </a:rPr>
              <a:pPr eaLnBrk="1" hangingPunct="1"/>
              <a:t>34</a:t>
            </a:fld>
            <a:endParaRPr lang="en-US" sz="1200">
              <a:latin typeface="Times New Roman"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a:ln/>
        </p:spPr>
      </p:sp>
      <p:sp>
        <p:nvSpPr>
          <p:cNvPr id="532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532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9F873831-2B88-5942-85E5-A18B67E503EE}" type="slidenum">
              <a:rPr lang="en-US" sz="1200">
                <a:latin typeface="Times New Roman" charset="0"/>
              </a:rPr>
              <a:pPr eaLnBrk="1" hangingPunct="1"/>
              <a:t>35</a:t>
            </a:fld>
            <a:endParaRPr lang="en-US" sz="1200">
              <a:latin typeface="Times New Roman"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ln/>
        </p:spPr>
      </p:sp>
      <p:sp>
        <p:nvSpPr>
          <p:cNvPr id="552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552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0749E8E6-F213-5A47-97EB-8C4233F8FAFC}" type="slidenum">
              <a:rPr lang="en-US" sz="1200">
                <a:latin typeface="Times New Roman" charset="0"/>
              </a:rPr>
              <a:pPr eaLnBrk="1" hangingPunct="1"/>
              <a:t>36</a:t>
            </a:fld>
            <a:endParaRPr lang="en-US" sz="1200">
              <a:latin typeface="Times New Roman"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a:ln/>
        </p:spPr>
      </p:sp>
      <p:sp>
        <p:nvSpPr>
          <p:cNvPr id="573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573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D84EDED0-87AB-F140-A27A-EFC229E18A5B}" type="slidenum">
              <a:rPr lang="en-US" sz="1200">
                <a:latin typeface="Times New Roman" charset="0"/>
              </a:rPr>
              <a:pPr eaLnBrk="1" hangingPunct="1"/>
              <a:t>37</a:t>
            </a:fld>
            <a:endParaRPr lang="en-US" sz="1200">
              <a:latin typeface="Times New Roman"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a:ln/>
        </p:spPr>
      </p:sp>
      <p:sp>
        <p:nvSpPr>
          <p:cNvPr id="593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593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E2AEA865-9451-3E48-9DA8-644212444B86}" type="slidenum">
              <a:rPr lang="en-US" sz="1200">
                <a:latin typeface="Times New Roman" charset="0"/>
              </a:rPr>
              <a:pPr eaLnBrk="1" hangingPunct="1"/>
              <a:t>38</a:t>
            </a:fld>
            <a:endParaRPr lang="en-US" sz="1200">
              <a:latin typeface="Times New Roman"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a:ln/>
        </p:spPr>
      </p:sp>
      <p:sp>
        <p:nvSpPr>
          <p:cNvPr id="614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614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2344025E-91E7-1740-90F2-D4B2375D7623}" type="slidenum">
              <a:rPr lang="en-US" sz="1200">
                <a:latin typeface="Times New Roman" charset="0"/>
              </a:rPr>
              <a:pPr eaLnBrk="1" hangingPunct="1"/>
              <a:t>39</a:t>
            </a:fld>
            <a:endParaRPr lang="en-US" sz="1200">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78AD6BAE-54E7-6340-AD50-EA1CAF0C33B6}" type="slidenum">
              <a:rPr lang="en-US" sz="1200"/>
              <a:pPr eaLnBrk="1" hangingPunct="1"/>
              <a:t>4</a:t>
            </a:fld>
            <a:endParaRPr lang="en-US" sz="12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a:ln/>
        </p:spPr>
      </p:sp>
      <p:sp>
        <p:nvSpPr>
          <p:cNvPr id="634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634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13216F7B-94C9-CC4F-8F58-98DAA54E93B2}" type="slidenum">
              <a:rPr lang="en-US" sz="1200">
                <a:latin typeface="Times New Roman" charset="0"/>
              </a:rPr>
              <a:pPr eaLnBrk="1" hangingPunct="1"/>
              <a:t>40</a:t>
            </a:fld>
            <a:endParaRPr lang="en-US" sz="1200">
              <a:latin typeface="Times New Roman"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a:ln/>
        </p:spPr>
      </p:sp>
      <p:sp>
        <p:nvSpPr>
          <p:cNvPr id="655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655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4ACF1EAE-A7EC-534B-8BBC-EDF6FF1CB135}" type="slidenum">
              <a:rPr lang="en-US" sz="1200">
                <a:latin typeface="Times New Roman" charset="0"/>
              </a:rPr>
              <a:pPr eaLnBrk="1" hangingPunct="1"/>
              <a:t>41</a:t>
            </a:fld>
            <a:endParaRPr lang="en-US" sz="1200">
              <a:latin typeface="Times New Roman"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a:ln/>
        </p:spPr>
      </p:sp>
      <p:sp>
        <p:nvSpPr>
          <p:cNvPr id="675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675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05A51523-F017-C147-A228-B777802479D6}" type="slidenum">
              <a:rPr lang="en-US" sz="1200">
                <a:latin typeface="Times New Roman" charset="0"/>
              </a:rPr>
              <a:pPr eaLnBrk="1" hangingPunct="1"/>
              <a:t>42</a:t>
            </a:fld>
            <a:endParaRPr lang="en-US" sz="1200">
              <a:latin typeface="Times New Roman"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noTextEdit="1"/>
          </p:cNvSpPr>
          <p:nvPr>
            <p:ph type="sldImg"/>
          </p:nvPr>
        </p:nvSpPr>
        <p:spPr>
          <a:ln/>
        </p:spPr>
      </p:sp>
      <p:sp>
        <p:nvSpPr>
          <p:cNvPr id="696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696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04BDE4A1-7298-354F-96CB-B5139DF48AC0}" type="slidenum">
              <a:rPr lang="en-US" sz="1200">
                <a:latin typeface="Times New Roman" charset="0"/>
              </a:rPr>
              <a:pPr eaLnBrk="1" hangingPunct="1"/>
              <a:t>43</a:t>
            </a:fld>
            <a:endParaRPr lang="en-US" sz="1200">
              <a:latin typeface="Times New Roman"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a:ln/>
        </p:spPr>
      </p:sp>
      <p:sp>
        <p:nvSpPr>
          <p:cNvPr id="716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716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90475CE3-4C06-784E-99D8-A189481F37ED}" type="slidenum">
              <a:rPr lang="en-US" sz="1200">
                <a:latin typeface="Times New Roman" charset="0"/>
              </a:rPr>
              <a:pPr eaLnBrk="1" hangingPunct="1"/>
              <a:t>44</a:t>
            </a:fld>
            <a:endParaRPr lang="en-US" sz="1200">
              <a:latin typeface="Times New Roman"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noTextEdit="1"/>
          </p:cNvSpPr>
          <p:nvPr>
            <p:ph type="sldImg"/>
          </p:nvPr>
        </p:nvSpPr>
        <p:spPr>
          <a:ln/>
        </p:spPr>
      </p:sp>
      <p:sp>
        <p:nvSpPr>
          <p:cNvPr id="737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737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F544AFF6-20ED-F44A-9AA6-FD5A28F496F4}" type="slidenum">
              <a:rPr lang="en-US" sz="1200">
                <a:latin typeface="Times New Roman" charset="0"/>
              </a:rPr>
              <a:pPr eaLnBrk="1" hangingPunct="1"/>
              <a:t>45</a:t>
            </a:fld>
            <a:endParaRPr lang="en-US" sz="1200">
              <a:latin typeface="Times New Roman"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9BED7D47-3016-5B42-A78B-68DC04A74626}" type="slidenum">
              <a:rPr lang="en-US" sz="1200"/>
              <a:pPr eaLnBrk="1" hangingPunct="1"/>
              <a:t>46</a:t>
            </a:fld>
            <a:endParaRPr lang="en-US" sz="1200"/>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noTextEdit="1"/>
          </p:cNvSpPr>
          <p:nvPr>
            <p:ph type="sldImg"/>
          </p:nvPr>
        </p:nvSpPr>
        <p:spPr>
          <a:ln/>
        </p:spPr>
      </p:sp>
      <p:sp>
        <p:nvSpPr>
          <p:cNvPr id="778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7782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EF124B03-9CC6-0E45-A3FA-D8CDED06780E}" type="slidenum">
              <a:rPr lang="en-US" sz="1200">
                <a:latin typeface="Times New Roman" charset="0"/>
              </a:rPr>
              <a:pPr eaLnBrk="1" hangingPunct="1"/>
              <a:t>47</a:t>
            </a:fld>
            <a:endParaRPr lang="en-US" sz="1200">
              <a:latin typeface="Times New Roman"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noTextEdit="1"/>
          </p:cNvSpPr>
          <p:nvPr>
            <p:ph type="sldImg"/>
          </p:nvPr>
        </p:nvSpPr>
        <p:spPr>
          <a:ln/>
        </p:spPr>
      </p:sp>
      <p:sp>
        <p:nvSpPr>
          <p:cNvPr id="798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798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C8B9EA32-C7A1-3444-ADF6-BFDFADCF6289}" type="slidenum">
              <a:rPr lang="en-US" sz="1200">
                <a:latin typeface="Times New Roman" charset="0"/>
              </a:rPr>
              <a:pPr eaLnBrk="1" hangingPunct="1"/>
              <a:t>48</a:t>
            </a:fld>
            <a:endParaRPr lang="en-US" sz="1200">
              <a:latin typeface="Times New Roman"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noTextEdit="1"/>
          </p:cNvSpPr>
          <p:nvPr>
            <p:ph type="sldImg"/>
          </p:nvPr>
        </p:nvSpPr>
        <p:spPr>
          <a:ln/>
        </p:spPr>
      </p:sp>
      <p:sp>
        <p:nvSpPr>
          <p:cNvPr id="819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19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E61C546D-BF3B-EC46-B1B7-C6D9C67CD145}" type="slidenum">
              <a:rPr lang="en-US" sz="1200">
                <a:latin typeface="Times New Roman" charset="0"/>
              </a:rPr>
              <a:pPr eaLnBrk="1" hangingPunct="1"/>
              <a:t>49</a:t>
            </a:fld>
            <a:endParaRPr lang="en-US" sz="1200">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C7C6EBA4-3006-4248-A848-B39DFD76C4B5}" type="slidenum">
              <a:rPr lang="en-US" sz="1200"/>
              <a:pPr eaLnBrk="1" hangingPunct="1"/>
              <a:t>5</a:t>
            </a:fld>
            <a:endParaRPr lang="en-US" sz="12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a:ln/>
        </p:spPr>
      </p:sp>
      <p:sp>
        <p:nvSpPr>
          <p:cNvPr id="839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39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6399CB99-257F-8046-B572-7CA4DDA7A759}" type="slidenum">
              <a:rPr lang="en-US" sz="1200">
                <a:latin typeface="Times New Roman" charset="0"/>
              </a:rPr>
              <a:pPr eaLnBrk="1" hangingPunct="1"/>
              <a:t>50</a:t>
            </a:fld>
            <a:endParaRPr lang="en-US" sz="1200">
              <a:latin typeface="Times New Roman"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a:ln/>
        </p:spPr>
      </p:sp>
      <p:sp>
        <p:nvSpPr>
          <p:cNvPr id="860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60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73202C40-27B4-324B-A7B0-798E55A146D3}" type="slidenum">
              <a:rPr lang="en-US" sz="1200">
                <a:latin typeface="Times New Roman" charset="0"/>
              </a:rPr>
              <a:pPr eaLnBrk="1" hangingPunct="1"/>
              <a:t>51</a:t>
            </a:fld>
            <a:endParaRPr lang="en-US" sz="1200">
              <a:latin typeface="Times New Roman"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noTextEdit="1"/>
          </p:cNvSpPr>
          <p:nvPr>
            <p:ph type="sldImg"/>
          </p:nvPr>
        </p:nvSpPr>
        <p:spPr>
          <a:ln/>
        </p:spPr>
      </p:sp>
      <p:sp>
        <p:nvSpPr>
          <p:cNvPr id="880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8067" name="Slide Number Placeholder 3"/>
          <p:cNvSpPr txBox="1">
            <a:spLocks noGrp="1"/>
          </p:cNvSpPr>
          <p:nvPr/>
        </p:nvSpPr>
        <p:spPr bwMode="auto">
          <a:xfrm>
            <a:off x="3879003" y="8926592"/>
            <a:ext cx="2966297" cy="469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r" eaLnBrk="1" hangingPunct="1"/>
            <a:fld id="{BB3C8B9F-55B2-0C47-9E9C-83124F205B4F}" type="slidenum">
              <a:rPr lang="en-US" sz="1200"/>
              <a:pPr algn="r" eaLnBrk="1" hangingPunct="1"/>
              <a:t>52</a:t>
            </a:fld>
            <a:endParaRPr lang="en-US" sz="12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noTextEdit="1"/>
          </p:cNvSpPr>
          <p:nvPr>
            <p:ph type="sldImg"/>
          </p:nvPr>
        </p:nvSpPr>
        <p:spPr>
          <a:ln/>
        </p:spPr>
      </p:sp>
      <p:sp>
        <p:nvSpPr>
          <p:cNvPr id="901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90115" name="Slide Number Placeholder 3"/>
          <p:cNvSpPr txBox="1">
            <a:spLocks noGrp="1"/>
          </p:cNvSpPr>
          <p:nvPr/>
        </p:nvSpPr>
        <p:spPr bwMode="auto">
          <a:xfrm>
            <a:off x="3879003" y="8926592"/>
            <a:ext cx="2966297" cy="469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r" eaLnBrk="1" hangingPunct="1"/>
            <a:fld id="{48A54E97-1C12-C542-A7FF-A5693E0E7CE7}" type="slidenum">
              <a:rPr lang="en-US" sz="1200"/>
              <a:pPr algn="r" eaLnBrk="1" hangingPunct="1"/>
              <a:t>53</a:t>
            </a:fld>
            <a:endParaRPr lang="en-US" sz="12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noTextEdit="1"/>
          </p:cNvSpPr>
          <p:nvPr>
            <p:ph type="sldImg"/>
          </p:nvPr>
        </p:nvSpPr>
        <p:spPr>
          <a:ln/>
        </p:spPr>
      </p:sp>
      <p:sp>
        <p:nvSpPr>
          <p:cNvPr id="921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92163" name="Slide Number Placeholder 3"/>
          <p:cNvSpPr txBox="1">
            <a:spLocks noGrp="1"/>
          </p:cNvSpPr>
          <p:nvPr/>
        </p:nvSpPr>
        <p:spPr bwMode="auto">
          <a:xfrm>
            <a:off x="3879003" y="8926592"/>
            <a:ext cx="2966297" cy="469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r" eaLnBrk="1" hangingPunct="1"/>
            <a:fld id="{5B358185-EF50-5F48-BA02-DB59BB1D60D3}" type="slidenum">
              <a:rPr lang="en-US" sz="1200"/>
              <a:pPr algn="r" eaLnBrk="1" hangingPunct="1"/>
              <a:t>54</a:t>
            </a:fld>
            <a:endParaRPr lang="en-US" sz="12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noTextEdit="1"/>
          </p:cNvSpPr>
          <p:nvPr>
            <p:ph type="sldImg"/>
          </p:nvPr>
        </p:nvSpPr>
        <p:spPr>
          <a:ln/>
        </p:spPr>
      </p:sp>
      <p:sp>
        <p:nvSpPr>
          <p:cNvPr id="942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94211" name="Slide Number Placeholder 3"/>
          <p:cNvSpPr txBox="1">
            <a:spLocks noGrp="1"/>
          </p:cNvSpPr>
          <p:nvPr/>
        </p:nvSpPr>
        <p:spPr bwMode="auto">
          <a:xfrm>
            <a:off x="3879003" y="8926592"/>
            <a:ext cx="2966297" cy="469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r" eaLnBrk="1" hangingPunct="1"/>
            <a:fld id="{BDAD977E-AEB8-F04E-BEFA-36311CEA4085}" type="slidenum">
              <a:rPr lang="en-US" sz="1200"/>
              <a:pPr algn="r" eaLnBrk="1" hangingPunct="1"/>
              <a:t>55</a:t>
            </a:fld>
            <a:endParaRPr lang="en-US" sz="12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a:ln/>
        </p:spPr>
      </p:sp>
      <p:sp>
        <p:nvSpPr>
          <p:cNvPr id="962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96259" name="Slide Number Placeholder 3"/>
          <p:cNvSpPr txBox="1">
            <a:spLocks noGrp="1"/>
          </p:cNvSpPr>
          <p:nvPr/>
        </p:nvSpPr>
        <p:spPr bwMode="auto">
          <a:xfrm>
            <a:off x="3879003" y="8926592"/>
            <a:ext cx="2966297" cy="469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r" eaLnBrk="1" hangingPunct="1"/>
            <a:fld id="{B1FD7B99-EA1F-DE4C-B5DE-371987D881F5}" type="slidenum">
              <a:rPr lang="en-US" sz="1200"/>
              <a:pPr algn="r" eaLnBrk="1" hangingPunct="1"/>
              <a:t>56</a:t>
            </a:fld>
            <a:endParaRPr lang="en-US" sz="12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a:ln/>
        </p:spPr>
      </p:sp>
      <p:sp>
        <p:nvSpPr>
          <p:cNvPr id="983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98307" name="Slide Number Placeholder 3"/>
          <p:cNvSpPr txBox="1">
            <a:spLocks noGrp="1"/>
          </p:cNvSpPr>
          <p:nvPr/>
        </p:nvSpPr>
        <p:spPr bwMode="auto">
          <a:xfrm>
            <a:off x="3879003" y="8926592"/>
            <a:ext cx="2966297" cy="469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r" eaLnBrk="1" hangingPunct="1"/>
            <a:fld id="{4E7AD87A-5226-8947-8A4D-646E5950EDF0}" type="slidenum">
              <a:rPr lang="en-US" sz="1200"/>
              <a:pPr algn="r" eaLnBrk="1" hangingPunct="1"/>
              <a:t>57</a:t>
            </a:fld>
            <a:endParaRPr lang="en-US" sz="120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noTextEdit="1"/>
          </p:cNvSpPr>
          <p:nvPr>
            <p:ph type="sldImg"/>
          </p:nvPr>
        </p:nvSpPr>
        <p:spPr>
          <a:ln/>
        </p:spPr>
      </p:sp>
      <p:sp>
        <p:nvSpPr>
          <p:cNvPr id="1003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00355" name="Slide Number Placeholder 3"/>
          <p:cNvSpPr txBox="1">
            <a:spLocks noGrp="1"/>
          </p:cNvSpPr>
          <p:nvPr/>
        </p:nvSpPr>
        <p:spPr bwMode="auto">
          <a:xfrm>
            <a:off x="3879003" y="8926592"/>
            <a:ext cx="2966297" cy="469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r" eaLnBrk="1" hangingPunct="1"/>
            <a:fld id="{0CAE5A9D-6C83-8145-9411-146B214BF50A}" type="slidenum">
              <a:rPr lang="en-US" sz="1200"/>
              <a:pPr algn="r" eaLnBrk="1" hangingPunct="1"/>
              <a:t>58</a:t>
            </a:fld>
            <a:endParaRPr lang="en-US" sz="120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a:ln/>
        </p:spPr>
      </p:sp>
      <p:sp>
        <p:nvSpPr>
          <p:cNvPr id="1024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02403" name="Slide Number Placeholder 3"/>
          <p:cNvSpPr txBox="1">
            <a:spLocks noGrp="1"/>
          </p:cNvSpPr>
          <p:nvPr/>
        </p:nvSpPr>
        <p:spPr bwMode="auto">
          <a:xfrm>
            <a:off x="3879003" y="8926592"/>
            <a:ext cx="2966297" cy="469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r" eaLnBrk="1" hangingPunct="1"/>
            <a:fld id="{8BA7C678-03A1-BD4B-96B3-67925F1363E6}" type="slidenum">
              <a:rPr lang="en-US" sz="1200"/>
              <a:pPr algn="r" eaLnBrk="1" hangingPunct="1"/>
              <a:t>59</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602C8601-2E9E-494B-BD96-99A481237B0B}" type="slidenum">
              <a:rPr lang="en-US" sz="1200"/>
              <a:pPr eaLnBrk="1" hangingPunct="1"/>
              <a:t>6</a:t>
            </a:fld>
            <a:endParaRPr lang="en-US" sz="12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a:ln/>
        </p:spPr>
      </p:sp>
      <p:sp>
        <p:nvSpPr>
          <p:cNvPr id="1044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044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E0E4E34B-E88F-9642-B76B-C04136590176}" type="slidenum">
              <a:rPr lang="en-US" sz="1200">
                <a:latin typeface="Times New Roman" charset="0"/>
              </a:rPr>
              <a:pPr eaLnBrk="1" hangingPunct="1"/>
              <a:t>60</a:t>
            </a:fld>
            <a:endParaRPr lang="en-US" sz="1200">
              <a:latin typeface="Times New Roman"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a:ln/>
        </p:spPr>
      </p:sp>
      <p:sp>
        <p:nvSpPr>
          <p:cNvPr id="1064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064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4528A638-AE51-CB4F-897F-20C41FD7270E}" type="slidenum">
              <a:rPr lang="en-US" sz="1200">
                <a:latin typeface="Times New Roman" charset="0"/>
              </a:rPr>
              <a:pPr eaLnBrk="1" hangingPunct="1"/>
              <a:t>61</a:t>
            </a:fld>
            <a:endParaRPr lang="en-US" sz="1200">
              <a:latin typeface="Times New Roman"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a:ln/>
        </p:spPr>
      </p:sp>
      <p:sp>
        <p:nvSpPr>
          <p:cNvPr id="1085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085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C223DBB4-45C2-2D47-B6C2-DB2D51E90F58}" type="slidenum">
              <a:rPr lang="en-US" sz="1200">
                <a:latin typeface="Times New Roman" charset="0"/>
              </a:rPr>
              <a:pPr eaLnBrk="1" hangingPunct="1"/>
              <a:t>62</a:t>
            </a:fld>
            <a:endParaRPr lang="en-US" sz="1200">
              <a:latin typeface="Times New Roman"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a:ln/>
        </p:spPr>
      </p:sp>
      <p:sp>
        <p:nvSpPr>
          <p:cNvPr id="1105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10595" name="Slide Number Placeholder 3"/>
          <p:cNvSpPr txBox="1">
            <a:spLocks noGrp="1"/>
          </p:cNvSpPr>
          <p:nvPr/>
        </p:nvSpPr>
        <p:spPr bwMode="auto">
          <a:xfrm>
            <a:off x="3879003" y="8926592"/>
            <a:ext cx="2966297" cy="469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r" eaLnBrk="1" hangingPunct="1"/>
            <a:fld id="{C4F42F37-8FDC-894A-8E2D-89AC0DD51702}" type="slidenum">
              <a:rPr lang="en-US" sz="1200"/>
              <a:pPr algn="r" eaLnBrk="1" hangingPunct="1"/>
              <a:t>63</a:t>
            </a:fld>
            <a:endParaRPr lang="en-US" sz="120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noTextEdit="1"/>
          </p:cNvSpPr>
          <p:nvPr>
            <p:ph type="sldImg"/>
          </p:nvPr>
        </p:nvSpPr>
        <p:spPr>
          <a:ln/>
        </p:spPr>
      </p:sp>
      <p:sp>
        <p:nvSpPr>
          <p:cNvPr id="1126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126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860D9177-3396-ED48-8ED4-AE0977DA58DD}" type="slidenum">
              <a:rPr lang="en-US" sz="1200">
                <a:latin typeface="Times New Roman" charset="0"/>
              </a:rPr>
              <a:pPr eaLnBrk="1" hangingPunct="1"/>
              <a:t>64</a:t>
            </a:fld>
            <a:endParaRPr lang="en-US" sz="1200">
              <a:latin typeface="Times New Roman"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noTextEdit="1"/>
          </p:cNvSpPr>
          <p:nvPr>
            <p:ph type="sldImg"/>
          </p:nvPr>
        </p:nvSpPr>
        <p:spPr>
          <a:ln/>
        </p:spPr>
      </p:sp>
      <p:sp>
        <p:nvSpPr>
          <p:cNvPr id="1146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14691" name="Slide Number Placeholder 3"/>
          <p:cNvSpPr txBox="1">
            <a:spLocks noGrp="1"/>
          </p:cNvSpPr>
          <p:nvPr/>
        </p:nvSpPr>
        <p:spPr bwMode="auto">
          <a:xfrm>
            <a:off x="3879003" y="8926592"/>
            <a:ext cx="2966297" cy="469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r" eaLnBrk="1" hangingPunct="1"/>
            <a:fld id="{0ED00B80-AB80-954E-B806-C0CCDC457889}" type="slidenum">
              <a:rPr lang="en-US" sz="1200"/>
              <a:pPr algn="r" eaLnBrk="1" hangingPunct="1"/>
              <a:t>65</a:t>
            </a:fld>
            <a:endParaRPr lang="en-US" sz="120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a:ln/>
        </p:spPr>
      </p:sp>
      <p:sp>
        <p:nvSpPr>
          <p:cNvPr id="1167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167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ECB41EAB-7C4D-E34B-B061-5A2293F25986}" type="slidenum">
              <a:rPr lang="en-US" sz="1200">
                <a:latin typeface="Times New Roman" charset="0"/>
              </a:rPr>
              <a:pPr eaLnBrk="1" hangingPunct="1"/>
              <a:t>66</a:t>
            </a:fld>
            <a:endParaRPr lang="en-US" sz="1200">
              <a:latin typeface="Times New Roman"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a:ln/>
        </p:spPr>
      </p:sp>
      <p:sp>
        <p:nvSpPr>
          <p:cNvPr id="1187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187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87B15645-EE02-7F45-8D0F-63C53403D7BA}" type="slidenum">
              <a:rPr lang="en-US" sz="1200">
                <a:latin typeface="Times New Roman" charset="0"/>
              </a:rPr>
              <a:pPr eaLnBrk="1" hangingPunct="1"/>
              <a:t>67</a:t>
            </a:fld>
            <a:endParaRPr lang="en-US" sz="1200">
              <a:latin typeface="Times New Roman"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noTextEdit="1"/>
          </p:cNvSpPr>
          <p:nvPr>
            <p:ph type="sldImg"/>
          </p:nvPr>
        </p:nvSpPr>
        <p:spPr>
          <a:ln/>
        </p:spPr>
      </p:sp>
      <p:sp>
        <p:nvSpPr>
          <p:cNvPr id="1208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208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AB870FF8-06EC-CE4B-9F8A-A865D1F836EE}" type="slidenum">
              <a:rPr lang="en-US" sz="1200">
                <a:latin typeface="Times New Roman" charset="0"/>
              </a:rPr>
              <a:pPr eaLnBrk="1" hangingPunct="1"/>
              <a:t>68</a:t>
            </a:fld>
            <a:endParaRPr lang="en-US" sz="1200">
              <a:latin typeface="Times New Roman"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87C33B2D-69C3-8141-A4F6-A44BCE6BEDED}" type="slidenum">
              <a:rPr lang="en-US" sz="1200"/>
              <a:pPr eaLnBrk="1" hangingPunct="1"/>
              <a:t>69</a:t>
            </a:fld>
            <a:endParaRPr lang="en-US" sz="1200"/>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B6369C85-2B11-BF4D-990E-F7360AD9B6C5}" type="slidenum">
              <a:rPr lang="en-US" sz="1200"/>
              <a:pPr eaLnBrk="1" hangingPunct="1"/>
              <a:t>7</a:t>
            </a:fld>
            <a:endParaRPr lang="en-US" sz="12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6C979873-3F2B-EF4D-A79F-3F065372FDE4}" type="slidenum">
              <a:rPr lang="en-US" sz="1200"/>
              <a:pPr eaLnBrk="1" hangingPunct="1"/>
              <a:t>70</a:t>
            </a:fld>
            <a:endParaRPr lang="en-US" sz="1200"/>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810FD9A5-A3CC-FA43-A192-D4D8FAB68A9E}" type="slidenum">
              <a:rPr lang="en-US" sz="1200"/>
              <a:pPr eaLnBrk="1" hangingPunct="1"/>
              <a:t>71</a:t>
            </a:fld>
            <a:endParaRPr lang="en-US" sz="1200"/>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D2F973A4-14A2-9642-B1D8-61EB6B7166DD}" type="slidenum">
              <a:rPr lang="en-US" sz="1200"/>
              <a:pPr eaLnBrk="1" hangingPunct="1"/>
              <a:t>72</a:t>
            </a:fld>
            <a:endParaRPr lang="en-US" sz="1200"/>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2856FA43-05B8-024B-9243-E008558D04F8}" type="slidenum">
              <a:rPr lang="en-US" sz="1200"/>
              <a:pPr eaLnBrk="1" hangingPunct="1"/>
              <a:t>73</a:t>
            </a:fld>
            <a:endParaRPr lang="en-US" sz="1200"/>
          </a:p>
        </p:txBody>
      </p:sp>
      <p:sp>
        <p:nvSpPr>
          <p:cNvPr id="131074"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13107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91221" tIns="45610" rIns="91221" bIns="45610"/>
          <a:lstStyle/>
          <a:p>
            <a:pPr eaLnBrk="1" hangingPunct="1"/>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5649A997-3F24-F144-8495-C8BFCC3BFEFA}" type="slidenum">
              <a:rPr lang="en-US" sz="1200"/>
              <a:pPr eaLnBrk="1" hangingPunct="1"/>
              <a:t>74</a:t>
            </a:fld>
            <a:endParaRPr lang="en-US" sz="1200"/>
          </a:p>
        </p:txBody>
      </p:sp>
      <p:sp>
        <p:nvSpPr>
          <p:cNvPr id="133122"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13312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91221" tIns="45610" rIns="91221" bIns="45610"/>
          <a:lstStyle/>
          <a:p>
            <a:pPr eaLnBrk="1" hangingPunct="1"/>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6EB56460-4C12-204E-ABEF-8D62BA8E35BD}" type="slidenum">
              <a:rPr lang="en-US" sz="1200"/>
              <a:pPr eaLnBrk="1" hangingPunct="1"/>
              <a:t>75</a:t>
            </a:fld>
            <a:endParaRPr lang="en-US" sz="1200"/>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4BFC39A3-723E-2B41-A1ED-ED6F5D218ABE}" type="slidenum">
              <a:rPr lang="en-US" sz="1200"/>
              <a:pPr eaLnBrk="1" hangingPunct="1"/>
              <a:t>76</a:t>
            </a:fld>
            <a:endParaRPr lang="en-US" sz="1200"/>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5ABA951C-3078-974F-BE8C-60FC76173FFF}" type="slidenum">
              <a:rPr lang="en-US" sz="1200"/>
              <a:pPr eaLnBrk="1" hangingPunct="1"/>
              <a:t>77</a:t>
            </a:fld>
            <a:endParaRPr lang="en-US" sz="1200"/>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E3E289C1-7D86-9245-A048-37981B62B62E}" type="slidenum">
              <a:rPr lang="en-US" sz="1200"/>
              <a:pPr eaLnBrk="1" hangingPunct="1"/>
              <a:t>78</a:t>
            </a:fld>
            <a:endParaRPr lang="en-US" sz="1200"/>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3C185CEE-C4E3-A94E-A10A-0A924C7CBE47}" type="slidenum">
              <a:rPr lang="en-US" sz="1200"/>
              <a:pPr eaLnBrk="1" hangingPunct="1"/>
              <a:t>79</a:t>
            </a:fld>
            <a:endParaRPr lang="en-US" sz="1200"/>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78AEF7F3-2B87-DE46-8EDF-BFF5DA815558}" type="slidenum">
              <a:rPr lang="en-US" sz="1200"/>
              <a:pPr eaLnBrk="1" hangingPunct="1"/>
              <a:t>8</a:t>
            </a:fld>
            <a:endParaRPr lang="en-US" sz="120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0751A73F-3C75-CD44-8695-544E47DC5E6C}" type="slidenum">
              <a:rPr lang="en-US" sz="1200"/>
              <a:pPr eaLnBrk="1" hangingPunct="1"/>
              <a:t>80</a:t>
            </a:fld>
            <a:endParaRPr lang="en-US" sz="1200"/>
          </a:p>
        </p:txBody>
      </p:sp>
      <p:sp>
        <p:nvSpPr>
          <p:cNvPr id="145410" name="Rectangle 2"/>
          <p:cNvSpPr>
            <a:spLocks noGrp="1" noRot="1" noChangeAspect="1" noChangeArrowheads="1" noTextEdit="1"/>
          </p:cNvSpPr>
          <p:nvPr>
            <p:ph type="sldImg"/>
          </p:nvPr>
        </p:nvSpPr>
        <p:spPr>
          <a:xfrm>
            <a:off x="292100" y="704850"/>
            <a:ext cx="6262688" cy="3524250"/>
          </a:xfrm>
          <a:solidFill>
            <a:srgbClr val="FFFFFF"/>
          </a:solidFill>
          <a:ln/>
        </p:spPr>
      </p:sp>
      <p:sp>
        <p:nvSpPr>
          <p:cNvPr id="14541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91213" tIns="45606" rIns="91213" bIns="45606"/>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19FAF531-2312-5247-B987-426C53A40133}" type="slidenum">
              <a:rPr lang="en-US" sz="1200"/>
              <a:pPr eaLnBrk="1" hangingPunct="1"/>
              <a:t>81</a:t>
            </a:fld>
            <a:endParaRPr lang="en-US" sz="1200"/>
          </a:p>
        </p:txBody>
      </p:sp>
      <p:sp>
        <p:nvSpPr>
          <p:cNvPr id="147458" name="Rectangle 2"/>
          <p:cNvSpPr>
            <a:spLocks noGrp="1" noRot="1" noChangeAspect="1" noChangeArrowheads="1" noTextEdit="1"/>
          </p:cNvSpPr>
          <p:nvPr>
            <p:ph type="sldImg"/>
          </p:nvPr>
        </p:nvSpPr>
        <p:spPr>
          <a:xfrm>
            <a:off x="292100" y="704850"/>
            <a:ext cx="6262688" cy="3524250"/>
          </a:xfrm>
          <a:solidFill>
            <a:srgbClr val="FFFFFF"/>
          </a:solidFill>
          <a:ln/>
        </p:spPr>
      </p:sp>
      <p:sp>
        <p:nvSpPr>
          <p:cNvPr id="14745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91213" tIns="45606" rIns="91213" bIns="45606"/>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90715FB5-844F-9846-904A-0F872DC86859}" type="slidenum">
              <a:rPr lang="en-US" sz="1200"/>
              <a:pPr eaLnBrk="1" hangingPunct="1"/>
              <a:t>83</a:t>
            </a:fld>
            <a:endParaRPr lang="en-US" sz="1200"/>
          </a:p>
        </p:txBody>
      </p:sp>
      <p:sp>
        <p:nvSpPr>
          <p:cNvPr id="150530" name="Rectangle 2"/>
          <p:cNvSpPr>
            <a:spLocks noGrp="1" noRot="1" noChangeAspect="1" noChangeArrowheads="1" noTextEdit="1"/>
          </p:cNvSpPr>
          <p:nvPr>
            <p:ph type="sldImg"/>
          </p:nvPr>
        </p:nvSpPr>
        <p:spPr>
          <a:xfrm>
            <a:off x="292100" y="704850"/>
            <a:ext cx="6262688" cy="3524250"/>
          </a:xfrm>
          <a:solidFill>
            <a:srgbClr val="FFFFFF"/>
          </a:solidFill>
          <a:ln/>
        </p:spPr>
      </p:sp>
      <p:sp>
        <p:nvSpPr>
          <p:cNvPr id="15053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91213" tIns="45606" rIns="91213" bIns="45606"/>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BC3AD98E-3B09-AC4F-91E2-F9E0A561CEBB}" type="slidenum">
              <a:rPr lang="en-US" sz="1200"/>
              <a:pPr eaLnBrk="1" hangingPunct="1"/>
              <a:t>84</a:t>
            </a:fld>
            <a:endParaRPr lang="en-US" sz="1200"/>
          </a:p>
        </p:txBody>
      </p:sp>
      <p:sp>
        <p:nvSpPr>
          <p:cNvPr id="152578"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15257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91221" tIns="45610" rIns="91221" bIns="45610"/>
          <a:lstStyle/>
          <a:p>
            <a:pPr eaLnBrk="1" hangingPunct="1"/>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AEA93791-DA8A-7449-A464-C4FAC73727BC}" type="slidenum">
              <a:rPr lang="en-US" sz="1200"/>
              <a:pPr eaLnBrk="1" hangingPunct="1"/>
              <a:t>85</a:t>
            </a:fld>
            <a:endParaRPr lang="en-US" sz="1200"/>
          </a:p>
        </p:txBody>
      </p:sp>
      <p:sp>
        <p:nvSpPr>
          <p:cNvPr id="154626"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15462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91221" tIns="45610" rIns="91221" bIns="45610"/>
          <a:lstStyle/>
          <a:p>
            <a:pPr eaLnBrk="1" hangingPunct="1"/>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EE8B8D7A-4B4F-1F40-9CA6-4BEE58B24AF0}" type="slidenum">
              <a:rPr lang="en-US" sz="1200"/>
              <a:pPr eaLnBrk="1" hangingPunct="1"/>
              <a:t>86</a:t>
            </a:fld>
            <a:endParaRPr lang="en-US" sz="1200"/>
          </a:p>
        </p:txBody>
      </p:sp>
      <p:sp>
        <p:nvSpPr>
          <p:cNvPr id="156674"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15667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91221" tIns="45610" rIns="91221" bIns="45610"/>
          <a:lstStyle/>
          <a:p>
            <a:pPr eaLnBrk="1" hangingPunct="1"/>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Slide Image Placeholder 1"/>
          <p:cNvSpPr>
            <a:spLocks noGrp="1" noRot="1" noChangeAspect="1" noTextEdit="1"/>
          </p:cNvSpPr>
          <p:nvPr>
            <p:ph type="sldImg"/>
          </p:nvPr>
        </p:nvSpPr>
        <p:spPr>
          <a:ln/>
        </p:spPr>
      </p:sp>
      <p:sp>
        <p:nvSpPr>
          <p:cNvPr id="158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587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3787FF28-05B5-8E46-B48B-EB26545C6957}" type="slidenum">
              <a:rPr lang="en-US" sz="1200">
                <a:latin typeface="Times New Roman" charset="0"/>
              </a:rPr>
              <a:pPr eaLnBrk="1" hangingPunct="1"/>
              <a:t>87</a:t>
            </a:fld>
            <a:endParaRPr lang="en-US" sz="1200">
              <a:latin typeface="Times New Roman"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F5CCA1CD-5AD4-A847-9265-5E485B0AED4E}" type="slidenum">
              <a:rPr lang="en-US" sz="1200"/>
              <a:pPr eaLnBrk="1" hangingPunct="1"/>
              <a:t>88</a:t>
            </a:fld>
            <a:endParaRPr lang="en-US" sz="1200"/>
          </a:p>
        </p:txBody>
      </p:sp>
      <p:sp>
        <p:nvSpPr>
          <p:cNvPr id="191490"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19149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91221" tIns="45610" rIns="91221" bIns="45610"/>
          <a:lstStyle/>
          <a:p>
            <a:pPr eaLnBrk="1" hangingPunct="1"/>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AF59EE81-83BD-1145-A3C6-D6FDEC34FAD9}" type="slidenum">
              <a:rPr lang="en-US" sz="1200"/>
              <a:pPr eaLnBrk="1" hangingPunct="1"/>
              <a:t>89</a:t>
            </a:fld>
            <a:endParaRPr lang="en-US" sz="1200"/>
          </a:p>
        </p:txBody>
      </p:sp>
      <p:sp>
        <p:nvSpPr>
          <p:cNvPr id="193538"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19353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91221" tIns="45610" rIns="91221" bIns="45610"/>
          <a:lstStyle/>
          <a:p>
            <a:pPr eaLnBrk="1" hangingPunct="1"/>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3ECCC0A3-7EFD-D14B-8B75-853A28C1D56A}" type="slidenum">
              <a:rPr lang="en-US" sz="1200"/>
              <a:pPr eaLnBrk="1" hangingPunct="1"/>
              <a:t>90</a:t>
            </a:fld>
            <a:endParaRPr lang="en-US" sz="1200"/>
          </a:p>
        </p:txBody>
      </p:sp>
      <p:sp>
        <p:nvSpPr>
          <p:cNvPr id="195586"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19558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91221" tIns="45610" rIns="91221" bIns="45610"/>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136B68AD-5E99-E141-9CAD-DD757713F664}" type="slidenum">
              <a:rPr lang="en-US" sz="1200"/>
              <a:pPr eaLnBrk="1" hangingPunct="1"/>
              <a:t>9</a:t>
            </a:fld>
            <a:endParaRPr lang="en-US" sz="12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BA0ADF7E-7EC4-9146-BD51-0F295473E3CC}" type="slidenum">
              <a:rPr lang="en-US" sz="1200"/>
              <a:pPr eaLnBrk="1" hangingPunct="1"/>
              <a:t>91</a:t>
            </a:fld>
            <a:endParaRPr lang="en-US" sz="1200"/>
          </a:p>
        </p:txBody>
      </p:sp>
      <p:sp>
        <p:nvSpPr>
          <p:cNvPr id="197634"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19763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91221" tIns="45610" rIns="91221" bIns="45610"/>
          <a:lstStyle/>
          <a:p>
            <a:pPr eaLnBrk="1" hangingPunct="1"/>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B1CDA76E-D762-F344-88C1-529F12237006}" type="slidenum">
              <a:rPr lang="en-US" sz="1200"/>
              <a:pPr eaLnBrk="1" hangingPunct="1"/>
              <a:t>92</a:t>
            </a:fld>
            <a:endParaRPr lang="en-US" sz="1200"/>
          </a:p>
        </p:txBody>
      </p:sp>
      <p:sp>
        <p:nvSpPr>
          <p:cNvPr id="199682"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19968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91221" tIns="45610" rIns="91221" bIns="45610"/>
          <a:lstStyle/>
          <a:p>
            <a:pPr eaLnBrk="1" hangingPunct="1"/>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667DA891-CB4B-4940-BA21-3E0F12C0C56E}" type="slidenum">
              <a:rPr lang="en-US" sz="1200"/>
              <a:pPr eaLnBrk="1" hangingPunct="1"/>
              <a:t>93</a:t>
            </a:fld>
            <a:endParaRPr lang="en-US" sz="1200"/>
          </a:p>
        </p:txBody>
      </p:sp>
      <p:sp>
        <p:nvSpPr>
          <p:cNvPr id="201730"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20173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91221" tIns="45610" rIns="91221" bIns="45610"/>
          <a:lstStyle/>
          <a:p>
            <a:pPr eaLnBrk="1" hangingPunct="1"/>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41D2D1A7-3AFB-8F4E-9A1E-BB73877C2D76}" type="slidenum">
              <a:rPr lang="en-US" sz="1200"/>
              <a:pPr eaLnBrk="1" hangingPunct="1"/>
              <a:t>94</a:t>
            </a:fld>
            <a:endParaRPr lang="en-US" sz="1200"/>
          </a:p>
        </p:txBody>
      </p:sp>
      <p:sp>
        <p:nvSpPr>
          <p:cNvPr id="203778"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20377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91221" tIns="45610" rIns="91221" bIns="45610"/>
          <a:lstStyle/>
          <a:p>
            <a:pPr eaLnBrk="1" hangingPunct="1"/>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0F755DA2-E572-1548-94C3-8066609FAA78}" type="slidenum">
              <a:rPr lang="en-US" sz="1200"/>
              <a:pPr eaLnBrk="1" hangingPunct="1"/>
              <a:t>95</a:t>
            </a:fld>
            <a:endParaRPr lang="en-US" sz="1200"/>
          </a:p>
        </p:txBody>
      </p:sp>
      <p:sp>
        <p:nvSpPr>
          <p:cNvPr id="205826"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20582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91221" tIns="45610" rIns="91221" bIns="45610"/>
          <a:lstStyle/>
          <a:p>
            <a:pPr eaLnBrk="1" hangingPunct="1"/>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F1544EBD-6312-164D-B4CD-72D8BE5B0E7A}" type="slidenum">
              <a:rPr lang="en-US" sz="1200"/>
              <a:pPr eaLnBrk="1" hangingPunct="1"/>
              <a:t>98</a:t>
            </a:fld>
            <a:endParaRPr lang="en-US" sz="1200"/>
          </a:p>
        </p:txBody>
      </p:sp>
      <p:sp>
        <p:nvSpPr>
          <p:cNvPr id="209922"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20992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91221" tIns="45610" rIns="91221" bIns="45610"/>
          <a:lstStyle/>
          <a:p>
            <a:pPr eaLnBrk="1" hangingPunct="1"/>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35B15BCC-EC03-A646-BB96-0858B9F6681C}" type="slidenum">
              <a:rPr lang="en-US" sz="1200"/>
              <a:pPr eaLnBrk="1" hangingPunct="1"/>
              <a:t>99</a:t>
            </a:fld>
            <a:endParaRPr lang="en-US" sz="1200"/>
          </a:p>
        </p:txBody>
      </p:sp>
      <p:sp>
        <p:nvSpPr>
          <p:cNvPr id="211970"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21197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91221" tIns="45610" rIns="91221" bIns="45610"/>
          <a:lstStyle/>
          <a:p>
            <a:pPr eaLnBrk="1" hangingPunct="1"/>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BD35E64C-4D76-8A45-9DB1-BEF5ED948FA6}" type="slidenum">
              <a:rPr lang="en-US" sz="1200"/>
              <a:pPr eaLnBrk="1" hangingPunct="1"/>
              <a:t>100</a:t>
            </a:fld>
            <a:endParaRPr lang="en-US" sz="1200"/>
          </a:p>
        </p:txBody>
      </p:sp>
      <p:sp>
        <p:nvSpPr>
          <p:cNvPr id="214018"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21401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91221" tIns="45610" rIns="91221" bIns="45610"/>
          <a:lstStyle/>
          <a:p>
            <a:pPr eaLnBrk="1" hangingPunct="1"/>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31052F65-DF47-FF4F-BF35-5D3F71C03B97}" type="slidenum">
              <a:rPr lang="en-US" sz="1200"/>
              <a:pPr eaLnBrk="1" hangingPunct="1"/>
              <a:t>101</a:t>
            </a:fld>
            <a:endParaRPr lang="en-US" sz="1200"/>
          </a:p>
        </p:txBody>
      </p:sp>
      <p:sp>
        <p:nvSpPr>
          <p:cNvPr id="216066"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21606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91221" tIns="45610" rIns="91221" bIns="45610"/>
          <a:lstStyle/>
          <a:p>
            <a:pPr eaLnBrk="1" hangingPunct="1"/>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C49FC160-7C45-6047-9B82-950134E041E7}" type="slidenum">
              <a:rPr lang="en-US" sz="1200"/>
              <a:pPr eaLnBrk="1" hangingPunct="1"/>
              <a:t>102</a:t>
            </a:fld>
            <a:endParaRPr lang="en-US" sz="1200"/>
          </a:p>
        </p:txBody>
      </p:sp>
      <p:sp>
        <p:nvSpPr>
          <p:cNvPr id="218114" name="Rectangle 2"/>
          <p:cNvSpPr>
            <a:spLocks noGrp="1" noRot="1" noChangeAspect="1" noChangeArrowheads="1" noTextEdit="1"/>
          </p:cNvSpPr>
          <p:nvPr>
            <p:ph type="sldImg"/>
          </p:nvPr>
        </p:nvSpPr>
        <p:spPr>
          <a:xfrm>
            <a:off x="292100" y="704850"/>
            <a:ext cx="6264275" cy="3524250"/>
          </a:xfrm>
          <a:solidFill>
            <a:srgbClr val="FFFFFF"/>
          </a:solidFill>
          <a:ln/>
        </p:spPr>
      </p:sp>
      <p:sp>
        <p:nvSpPr>
          <p:cNvPr id="21811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91221" tIns="45610" rIns="91221" bIns="45610"/>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800" b="1"/>
            </a:lvl1pPr>
          </a:lstStyle>
          <a:p>
            <a:r>
              <a:rPr lang="en-US" smtClean="0"/>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900"/>
              </a:spcBef>
              <a:buFont typeface="Times" pitchFamily="-65" charset="0"/>
              <a:buNone/>
              <a:defRPr/>
            </a:lvl1pPr>
          </a:lstStyle>
          <a:p>
            <a:r>
              <a:rPr lang="en-US" smtClean="0"/>
              <a:t>Click to edit Master subtitle style</a:t>
            </a:r>
            <a:endParaRPr lang="en-US" dirty="0"/>
          </a:p>
        </p:txBody>
      </p:sp>
      <p:sp>
        <p:nvSpPr>
          <p:cNvPr id="5" name="Date Placeholder 4"/>
          <p:cNvSpPr>
            <a:spLocks noGrp="1" noChangeArrowheads="1"/>
          </p:cNvSpPr>
          <p:nvPr>
            <p:ph type="dt" sz="half" idx="10"/>
          </p:nvPr>
        </p:nvSpPr>
        <p:spPr>
          <a:xfrm>
            <a:off x="7239000" y="4705350"/>
            <a:ext cx="1219200" cy="342900"/>
          </a:xfrm>
          <a:prstGeom prst="rect">
            <a:avLst/>
          </a:prstGeom>
        </p:spPr>
        <p:txBody>
          <a:bodyPr anchor="b"/>
          <a:lstStyle>
            <a:lvl1pPr>
              <a:defRPr>
                <a:solidFill>
                  <a:schemeClr val="bg2"/>
                </a:solidFill>
              </a:defRPr>
            </a:lvl1pPr>
          </a:lstStyle>
          <a:p>
            <a:pPr>
              <a:defRPr/>
            </a:pPr>
            <a:endParaRPr lang="en-US" dirty="0"/>
          </a:p>
        </p:txBody>
      </p:sp>
      <p:sp>
        <p:nvSpPr>
          <p:cNvPr id="6" name="Footer Placeholder 5"/>
          <p:cNvSpPr>
            <a:spLocks noGrp="1" noChangeArrowheads="1"/>
          </p:cNvSpPr>
          <p:nvPr>
            <p:ph type="ftr" sz="quarter" idx="11"/>
          </p:nvPr>
        </p:nvSpPr>
        <p:spPr>
          <a:xfrm>
            <a:off x="5334000" y="4705350"/>
            <a:ext cx="1905000" cy="342900"/>
          </a:xfrm>
          <a:prstGeom prst="rect">
            <a:avLst/>
          </a:prstGeo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0721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xfrm>
            <a:off x="6096000" y="4705350"/>
            <a:ext cx="1981200" cy="3429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2743200" y="4686300"/>
            <a:ext cx="2895600" cy="342900"/>
          </a:xfrm>
          <a:prstGeom prst="rect">
            <a:avLst/>
          </a:prstGeo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a:t>
            </a:fld>
            <a:endParaRPr lang="en-US"/>
          </a:p>
        </p:txBody>
      </p:sp>
    </p:spTree>
    <p:extLst>
      <p:ext uri="{BB962C8B-B14F-4D97-AF65-F5344CB8AC3E}">
        <p14:creationId xmlns:p14="http://schemas.microsoft.com/office/powerpoint/2010/main" val="331698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285750"/>
            <a:ext cx="2114550" cy="4400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6191250" cy="4400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xfrm>
            <a:off x="6096000" y="4705350"/>
            <a:ext cx="1981200" cy="3429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2743200" y="4686300"/>
            <a:ext cx="2895600" cy="342900"/>
          </a:xfrm>
          <a:prstGeom prst="rect">
            <a:avLst/>
          </a:prstGeo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a:t>
            </a:fld>
            <a:endParaRPr lang="en-US"/>
          </a:p>
        </p:txBody>
      </p:sp>
    </p:spTree>
    <p:extLst>
      <p:ext uri="{BB962C8B-B14F-4D97-AF65-F5344CB8AC3E}">
        <p14:creationId xmlns:p14="http://schemas.microsoft.com/office/powerpoint/2010/main" val="374308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543800" cy="74295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14450"/>
            <a:ext cx="7772400" cy="1628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3057525"/>
            <a:ext cx="7772400" cy="1628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xfrm>
            <a:off x="6096000" y="4705350"/>
            <a:ext cx="1981200" cy="3429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ftr" sz="quarter" idx="11"/>
          </p:nvPr>
        </p:nvSpPr>
        <p:spPr>
          <a:xfrm>
            <a:off x="2743200" y="4686300"/>
            <a:ext cx="2895600" cy="342900"/>
          </a:xfrm>
          <a:prstGeom prst="rect">
            <a:avLst/>
          </a:prstGeo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49530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4800" y="1352550"/>
            <a:ext cx="6858000" cy="3333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dt" sz="half" idx="10"/>
          </p:nvPr>
        </p:nvSpPr>
        <p:spPr>
          <a:xfrm>
            <a:off x="5181600" y="4705350"/>
            <a:ext cx="1981200" cy="342900"/>
          </a:xfrm>
          <a:prstGeom prst="rect">
            <a:avLst/>
          </a:prstGeom>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2286000" y="4686300"/>
            <a:ext cx="2895600" cy="342900"/>
          </a:xfrm>
          <a:prstGeom prst="rect">
            <a:avLst/>
          </a:prstGeo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817706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80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
          </p:nvPr>
        </p:nvSpPr>
        <p:spPr>
          <a:xfrm>
            <a:off x="381000" y="914400"/>
            <a:ext cx="8229600" cy="3943350"/>
          </a:xfrm>
        </p:spPr>
        <p:txBody>
          <a:bodyPr/>
          <a:lstStyle>
            <a:lvl1pPr>
              <a:buNone/>
              <a:defRPr/>
            </a:lvl1pPr>
          </a:lstStyle>
          <a:p>
            <a:pPr lvl="0"/>
            <a:endParaRPr lang="en-US" dirty="0"/>
          </a:p>
        </p:txBody>
      </p:sp>
      <p:sp>
        <p:nvSpPr>
          <p:cNvPr id="4" name="Rectangle 4"/>
          <p:cNvSpPr>
            <a:spLocks noGrp="1" noChangeArrowheads="1"/>
          </p:cNvSpPr>
          <p:nvPr>
            <p:ph type="dt" sz="half" idx="10"/>
          </p:nvPr>
        </p:nvSpPr>
        <p:spPr>
          <a:xfrm>
            <a:off x="0" y="4914900"/>
            <a:ext cx="1219200" cy="2286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19200" y="4914900"/>
            <a:ext cx="7467600" cy="228600"/>
          </a:xfrm>
          <a:prstGeom prst="rect">
            <a:avLst/>
          </a:prstGeom>
          <a:ln/>
        </p:spPr>
        <p:txBody>
          <a:bodyPr/>
          <a:lstStyle>
            <a:lvl1pPr>
              <a:defRPr/>
            </a:lvl1pPr>
          </a:lstStyle>
          <a:p>
            <a:pPr>
              <a:defRPr/>
            </a:pPr>
            <a:endParaRPr lang="en-US" sz="1400"/>
          </a:p>
        </p:txBody>
      </p:sp>
      <p:sp>
        <p:nvSpPr>
          <p:cNvPr id="7" name="Rectangle 6"/>
          <p:cNvSpPr>
            <a:spLocks noGrp="1" noChangeArrowheads="1"/>
          </p:cNvSpPr>
          <p:nvPr>
            <p:ph type="sldNum" sz="quarter" idx="12"/>
          </p:nvPr>
        </p:nvSpPr>
        <p:spPr>
          <a:ln/>
        </p:spPr>
        <p:txBody>
          <a:bodyPr/>
          <a:lstStyle>
            <a:lvl1pPr>
              <a:defRPr/>
            </a:lvl1pPr>
          </a:lstStyle>
          <a:p>
            <a:pPr>
              <a:defRPr/>
            </a:pPr>
            <a:fld id="{6A3285F9-9E4F-1145-824D-4E6C694F40E7}" type="slidenum">
              <a:rPr lang="en-US"/>
              <a:pPr>
                <a:defRPr/>
              </a:pPr>
              <a:t>‹#›</a:t>
            </a:fld>
            <a:endParaRPr lang="en-US"/>
          </a:p>
        </p:txBody>
      </p:sp>
    </p:spTree>
    <p:extLst>
      <p:ext uri="{BB962C8B-B14F-4D97-AF65-F5344CB8AC3E}">
        <p14:creationId xmlns:p14="http://schemas.microsoft.com/office/powerpoint/2010/main" val="2095814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4800" y="1352550"/>
            <a:ext cx="8534400" cy="3333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38617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xfrm>
            <a:off x="6096000" y="4705350"/>
            <a:ext cx="1981200" cy="3429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2743200" y="4686300"/>
            <a:ext cx="2895600" cy="342900"/>
          </a:xfrm>
          <a:prstGeom prst="rect">
            <a:avLst/>
          </a:prstGeo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a:t>
            </a:fld>
            <a:endParaRPr lang="en-US"/>
          </a:p>
        </p:txBody>
      </p:sp>
    </p:spTree>
    <p:extLst>
      <p:ext uri="{BB962C8B-B14F-4D97-AF65-F5344CB8AC3E}">
        <p14:creationId xmlns:p14="http://schemas.microsoft.com/office/powerpoint/2010/main" val="23117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672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
          <p:cNvSpPr>
            <a:spLocks noGrp="1" noChangeArrowheads="1"/>
          </p:cNvSpPr>
          <p:nvPr>
            <p:ph type="dt" sz="half" idx="10"/>
          </p:nvPr>
        </p:nvSpPr>
        <p:spPr>
          <a:xfrm>
            <a:off x="6096000" y="4705350"/>
            <a:ext cx="1981200" cy="3429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2667000" y="4686300"/>
            <a:ext cx="2895600" cy="342900"/>
          </a:xfrm>
          <a:prstGeom prst="rect">
            <a:avLst/>
          </a:prstGeo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63913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05979"/>
            <a:ext cx="7391400" cy="85725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048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1631156"/>
            <a:ext cx="4040188" cy="3074194"/>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26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92626" y="1631156"/>
            <a:ext cx="4041775" cy="3074194"/>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
          <p:cNvSpPr>
            <a:spLocks noGrp="1" noChangeArrowheads="1"/>
          </p:cNvSpPr>
          <p:nvPr>
            <p:ph type="dt" sz="half" idx="10"/>
          </p:nvPr>
        </p:nvSpPr>
        <p:spPr>
          <a:xfrm>
            <a:off x="6248400" y="4705350"/>
            <a:ext cx="1981200" cy="3429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prstGeom prst="rect">
            <a:avLst/>
          </a:prstGeo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48027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xfrm>
            <a:off x="6096000" y="4705350"/>
            <a:ext cx="1981200" cy="3429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ftr" sz="quarter" idx="11"/>
          </p:nvPr>
        </p:nvSpPr>
        <p:spPr>
          <a:xfrm>
            <a:off x="2743200" y="4686300"/>
            <a:ext cx="2895600" cy="342900"/>
          </a:xfrm>
          <a:prstGeom prst="rect">
            <a:avLst/>
          </a:prstGeom>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a:t>
            </a:fld>
            <a:endParaRPr lang="en-US"/>
          </a:p>
        </p:txBody>
      </p:sp>
      <p:sp>
        <p:nvSpPr>
          <p:cNvPr id="6"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1862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xfrm>
            <a:off x="6096000" y="4705350"/>
            <a:ext cx="1981200" cy="34290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ftr" sz="quarter" idx="11"/>
          </p:nvPr>
        </p:nvSpPr>
        <p:spPr>
          <a:xfrm>
            <a:off x="2743200" y="4686300"/>
            <a:ext cx="2895600" cy="342900"/>
          </a:xfrm>
          <a:prstGeom prst="rect">
            <a:avLst/>
          </a:prstGeom>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39412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0"/>
            <a:ext cx="3008313" cy="871538"/>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2343150"/>
            <a:ext cx="3008313" cy="22514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xfrm>
            <a:off x="6096000" y="4705350"/>
            <a:ext cx="1981200" cy="3429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ftr" sz="quarter" idx="11"/>
          </p:nvPr>
        </p:nvSpPr>
        <p:spPr>
          <a:xfrm>
            <a:off x="2743200" y="4686300"/>
            <a:ext cx="2895600" cy="342900"/>
          </a:xfrm>
          <a:prstGeom prst="rect">
            <a:avLst/>
          </a:prstGeo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83312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xfrm>
            <a:off x="6096000" y="4705350"/>
            <a:ext cx="1981200" cy="3429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ftr" sz="quarter" idx="11"/>
          </p:nvPr>
        </p:nvSpPr>
        <p:spPr>
          <a:xfrm>
            <a:off x="2743200" y="4686300"/>
            <a:ext cx="2895600" cy="342900"/>
          </a:xfrm>
          <a:prstGeom prst="rect">
            <a:avLst/>
          </a:prstGeo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a:t>
            </a:fld>
            <a:endParaRPr lang="en-US"/>
          </a:p>
        </p:txBody>
      </p:sp>
    </p:spTree>
    <p:extLst>
      <p:ext uri="{BB962C8B-B14F-4D97-AF65-F5344CB8AC3E}">
        <p14:creationId xmlns:p14="http://schemas.microsoft.com/office/powerpoint/2010/main" val="1506046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371600" y="381000"/>
            <a:ext cx="74676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1029" name="Rectangle 4"/>
          <p:cNvSpPr>
            <a:spLocks noGrp="1" noChangeArrowheads="1"/>
          </p:cNvSpPr>
          <p:nvPr>
            <p:ph type="body" idx="1"/>
          </p:nvPr>
        </p:nvSpPr>
        <p:spPr bwMode="auto">
          <a:xfrm>
            <a:off x="304800" y="1352550"/>
            <a:ext cx="77724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4807" name="Rectangle 7"/>
          <p:cNvSpPr>
            <a:spLocks noGrp="1" noChangeArrowheads="1"/>
          </p:cNvSpPr>
          <p:nvPr>
            <p:ph type="sldNum" sz="quarter" idx="4"/>
          </p:nvPr>
        </p:nvSpPr>
        <p:spPr bwMode="auto">
          <a:xfrm>
            <a:off x="3048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fld id="{91F816EA-24CC-2048-859A-C5EA9F27539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1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1" r:id="rId13"/>
    <p:sldLayoutId id="2147483712" r:id="rId14"/>
    <p:sldLayoutId id="2147483713" r:id="rId15"/>
  </p:sldLayoutIdLst>
  <p:timing>
    <p:tnLst>
      <p:par>
        <p:cTn xmlns:p14="http://schemas.microsoft.com/office/powerpoint/2010/main" id="1" dur="indefinite" restart="never" nodeType="tmRoot"/>
      </p:par>
    </p:tnLst>
  </p:timing>
  <p:hf hdr="0" ft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17.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18.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1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1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1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9.xml.rels><?xml version="1.0" encoding="UTF-8" standalone="yes"?>
<Relationships xmlns="http://schemas.openxmlformats.org/package/2006/relationships"><Relationship Id="rId3" Type="http://schemas.openxmlformats.org/officeDocument/2006/relationships/audio" Target="../media/audio1.bin"/><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subTitle" idx="1"/>
          </p:nvPr>
        </p:nvSpPr>
        <p:spPr>
          <a:xfrm>
            <a:off x="3962400" y="2286000"/>
            <a:ext cx="4800600" cy="1714500"/>
          </a:xfrm>
        </p:spPr>
        <p:txBody>
          <a:bodyPr/>
          <a:lstStyle/>
          <a:p>
            <a:pPr eaLnBrk="1" hangingPunct="1"/>
            <a:endParaRPr lang="en-US" dirty="0">
              <a:solidFill>
                <a:srgbClr val="A50021"/>
              </a:solidFill>
              <a:latin typeface="Calibri" charset="0"/>
            </a:endParaRPr>
          </a:p>
          <a:p>
            <a:r>
              <a:rPr lang="en-US" sz="1600" dirty="0" smtClean="0">
                <a:solidFill>
                  <a:srgbClr val="A4001D"/>
                </a:solidFill>
              </a:rPr>
              <a:t>Recommended Reading: Ch. 12-14</a:t>
            </a:r>
            <a:r>
              <a:rPr lang="en-US" sz="1600" baseline="30000" dirty="0" smtClean="0">
                <a:solidFill>
                  <a:srgbClr val="A4001D"/>
                </a:solidFill>
              </a:rPr>
              <a:t>th</a:t>
            </a:r>
            <a:endParaRPr lang="en-US" sz="1600" dirty="0">
              <a:solidFill>
                <a:srgbClr val="A4001D"/>
              </a:solidFill>
            </a:endParaRPr>
          </a:p>
          <a:p>
            <a:r>
              <a:rPr lang="en-US" sz="1600" dirty="0" err="1" smtClean="0">
                <a:solidFill>
                  <a:srgbClr val="A4001D"/>
                </a:solidFill>
              </a:rPr>
              <a:t>Jurafsky</a:t>
            </a:r>
            <a:r>
              <a:rPr lang="en-US" sz="1600" dirty="0" smtClean="0">
                <a:solidFill>
                  <a:srgbClr val="A4001D"/>
                </a:solidFill>
              </a:rPr>
              <a:t> &amp; Martin 2</a:t>
            </a:r>
            <a:r>
              <a:rPr lang="en-US" sz="1600" baseline="30000" dirty="0" smtClean="0">
                <a:solidFill>
                  <a:srgbClr val="A4001D"/>
                </a:solidFill>
              </a:rPr>
              <a:t>nd</a:t>
            </a:r>
            <a:r>
              <a:rPr lang="en-US" sz="1600" dirty="0" smtClean="0">
                <a:solidFill>
                  <a:srgbClr val="A4001D"/>
                </a:solidFill>
              </a:rPr>
              <a:t> edition</a:t>
            </a:r>
          </a:p>
          <a:p>
            <a:endParaRPr lang="en-US" sz="3200" dirty="0">
              <a:solidFill>
                <a:srgbClr val="A4001D"/>
              </a:solidFill>
            </a:endParaRPr>
          </a:p>
          <a:p>
            <a:r>
              <a:rPr lang="en-US" sz="1400" dirty="0"/>
              <a:t>PI Disclosure: This set includes adapted material from </a:t>
            </a:r>
            <a:r>
              <a:rPr lang="en-US" sz="1400" dirty="0" err="1"/>
              <a:t>Rada</a:t>
            </a:r>
            <a:r>
              <a:rPr lang="en-US" sz="1400" dirty="0"/>
              <a:t> </a:t>
            </a:r>
            <a:r>
              <a:rPr lang="en-US" sz="1400" dirty="0" err="1"/>
              <a:t>Mihalcea</a:t>
            </a:r>
            <a:r>
              <a:rPr lang="en-US" sz="1400" dirty="0"/>
              <a:t>, Raymond Mooney and Dan </a:t>
            </a:r>
            <a:r>
              <a:rPr lang="en-US" sz="1400" dirty="0" err="1" smtClean="0"/>
              <a:t>Jurafsky</a:t>
            </a:r>
            <a:endParaRPr lang="en-US" sz="1400" dirty="0"/>
          </a:p>
        </p:txBody>
      </p:sp>
      <p:sp>
        <p:nvSpPr>
          <p:cNvPr id="16387" name="Rectangle 2"/>
          <p:cNvSpPr>
            <a:spLocks noGrp="1" noChangeArrowheads="1"/>
          </p:cNvSpPr>
          <p:nvPr>
            <p:ph type="ctrTitle"/>
          </p:nvPr>
        </p:nvSpPr>
        <p:spPr>
          <a:xfrm>
            <a:off x="4648200" y="1581150"/>
            <a:ext cx="3810000" cy="1143000"/>
          </a:xfrm>
        </p:spPr>
        <p:txBody>
          <a:bodyPr/>
          <a:lstStyle/>
          <a:p>
            <a:r>
              <a:rPr lang="en-US" dirty="0" smtClean="0"/>
              <a:t>Parsing</a:t>
            </a:r>
            <a:endParaRPr lang="en-US" dirty="0"/>
          </a:p>
        </p:txBody>
      </p:sp>
      <p:pic>
        <p:nvPicPr>
          <p:cNvPr id="4" name="Picture 3" descr="Screen Shot 2016-06-12 at 8.54.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52400"/>
            <a:ext cx="4656667" cy="1676400"/>
          </a:xfrm>
          <a:prstGeom prst="rect">
            <a:avLst/>
          </a:prstGeom>
        </p:spPr>
      </p:pic>
    </p:spTree>
    <p:extLst>
      <p:ext uri="{BB962C8B-B14F-4D97-AF65-F5344CB8AC3E}">
        <p14:creationId xmlns:p14="http://schemas.microsoft.com/office/powerpoint/2010/main" val="177616154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5F83F058-D93F-0040-B8E3-812B7C273039}" type="slidenum">
              <a:rPr lang="en-US" sz="1400">
                <a:solidFill>
                  <a:srgbClr val="590A0E"/>
                </a:solidFill>
              </a:rPr>
              <a:pPr/>
              <a:t>10</a:t>
            </a:fld>
            <a:endParaRPr lang="en-US" sz="1400">
              <a:solidFill>
                <a:srgbClr val="590A0E"/>
              </a:solidFill>
            </a:endParaRPr>
          </a:p>
        </p:txBody>
      </p:sp>
      <p:sp>
        <p:nvSpPr>
          <p:cNvPr id="50180" name="Rectangle 2"/>
          <p:cNvSpPr>
            <a:spLocks noGrp="1" noChangeArrowheads="1"/>
          </p:cNvSpPr>
          <p:nvPr>
            <p:ph type="title"/>
          </p:nvPr>
        </p:nvSpPr>
        <p:spPr/>
        <p:txBody>
          <a:bodyPr/>
          <a:lstStyle/>
          <a:p>
            <a:r>
              <a:rPr lang="en-US">
                <a:latin typeface="Verdana" charset="0"/>
                <a:ea typeface="ＭＳ Ｐゴシック" charset="0"/>
              </a:rPr>
              <a:t>Parsing</a:t>
            </a:r>
          </a:p>
        </p:txBody>
      </p:sp>
      <p:sp>
        <p:nvSpPr>
          <p:cNvPr id="50181" name="Rectangle 3"/>
          <p:cNvSpPr>
            <a:spLocks noGrp="1" noChangeArrowheads="1"/>
          </p:cNvSpPr>
          <p:nvPr>
            <p:ph type="body" idx="1"/>
          </p:nvPr>
        </p:nvSpPr>
        <p:spPr/>
        <p:txBody>
          <a:bodyPr/>
          <a:lstStyle/>
          <a:p>
            <a:r>
              <a:rPr lang="en-US" dirty="0">
                <a:latin typeface="Tahoma" charset="0"/>
                <a:ea typeface="ＭＳ Ｐゴシック" charset="0"/>
              </a:rPr>
              <a:t>Parsing is the process of taking a string and a grammar and returning a (multiple?) parse tree(s) for that string</a:t>
            </a:r>
          </a:p>
          <a:p>
            <a:r>
              <a:rPr lang="en-US" dirty="0">
                <a:latin typeface="Tahoma" charset="0"/>
                <a:ea typeface="ＭＳ Ｐゴシック" charset="0"/>
              </a:rPr>
              <a:t>It is completely analogous to running a finite-state transducer with a tape</a:t>
            </a:r>
          </a:p>
          <a:p>
            <a:pPr lvl="1"/>
            <a:r>
              <a:rPr lang="en-US" dirty="0">
                <a:latin typeface="Tahoma" charset="0"/>
                <a:ea typeface="ＭＳ Ｐゴシック" charset="0"/>
              </a:rPr>
              <a:t>It</a:t>
            </a:r>
            <a:r>
              <a:rPr lang="ja-JP" altLang="en-US" dirty="0">
                <a:latin typeface="Tahoma" charset="0"/>
                <a:ea typeface="ＭＳ Ｐゴシック" charset="0"/>
              </a:rPr>
              <a:t>’</a:t>
            </a:r>
            <a:r>
              <a:rPr lang="en-US" altLang="ja-JP" dirty="0">
                <a:latin typeface="Tahoma" charset="0"/>
                <a:ea typeface="ＭＳ Ｐゴシック" charset="0"/>
              </a:rPr>
              <a:t>s just more </a:t>
            </a:r>
            <a:r>
              <a:rPr lang="en-US" altLang="ja-JP" dirty="0" smtClean="0">
                <a:latin typeface="Tahoma" charset="0"/>
                <a:ea typeface="ＭＳ Ｐゴシック" charset="0"/>
              </a:rPr>
              <a:t>powerful</a:t>
            </a:r>
            <a:endParaRPr lang="en-US" altLang="ja-JP" dirty="0">
              <a:latin typeface="Tahoma" charset="0"/>
              <a:ea typeface="ＭＳ Ｐゴシック" charset="0"/>
            </a:endParaRPr>
          </a:p>
        </p:txBody>
      </p:sp>
    </p:spTree>
    <p:extLst>
      <p:ext uri="{BB962C8B-B14F-4D97-AF65-F5344CB8AC3E}">
        <p14:creationId xmlns:p14="http://schemas.microsoft.com/office/powerpoint/2010/main" val="1134107488"/>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Slide Number Placeholder 5"/>
          <p:cNvSpPr>
            <a:spLocks noGrp="1"/>
          </p:cNvSpPr>
          <p:nvPr>
            <p:ph type="sldNum" sz="quarter" idx="12"/>
          </p:nvPr>
        </p:nvSpPr>
        <p:spPr>
          <a:xfrm>
            <a:off x="8229600" y="4800600"/>
            <a:ext cx="914400" cy="342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63A29DCF-57FC-0246-9A85-91140FAE87E2}" type="slidenum">
              <a:rPr lang="en-US" sz="1400">
                <a:solidFill>
                  <a:srgbClr val="590A0E"/>
                </a:solidFill>
              </a:rPr>
              <a:pPr/>
              <a:t>100</a:t>
            </a:fld>
            <a:endParaRPr lang="en-US" sz="1400">
              <a:solidFill>
                <a:srgbClr val="590A0E"/>
              </a:solidFill>
            </a:endParaRPr>
          </a:p>
        </p:txBody>
      </p:sp>
      <p:sp>
        <p:nvSpPr>
          <p:cNvPr id="212996" name="Rectangle 2"/>
          <p:cNvSpPr>
            <a:spLocks noGrp="1" noChangeArrowheads="1"/>
          </p:cNvSpPr>
          <p:nvPr>
            <p:ph type="title"/>
          </p:nvPr>
        </p:nvSpPr>
        <p:spPr/>
        <p:txBody>
          <a:bodyPr/>
          <a:lstStyle/>
          <a:p>
            <a:r>
              <a:rPr lang="en-US">
                <a:latin typeface="Verdana" charset="0"/>
                <a:ea typeface="ＭＳ Ｐゴシック" charset="0"/>
              </a:rPr>
              <a:t>Chart[1]</a:t>
            </a:r>
          </a:p>
        </p:txBody>
      </p:sp>
      <p:pic>
        <p:nvPicPr>
          <p:cNvPr id="1771525" name="Picture 5" descr="chart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b="91531"/>
          <a:stretch>
            <a:fillRect/>
          </a:stretch>
        </p:blipFill>
        <p:spPr>
          <a:xfrm>
            <a:off x="228600" y="1371600"/>
            <a:ext cx="8610600" cy="228600"/>
          </a:xfrm>
          <a:effectLst>
            <a:outerShdw blurRad="63500" dist="35921" dir="2700000" algn="ctr" rotWithShape="0">
              <a:srgbClr val="808080"/>
            </a:outerShdw>
          </a:effectLst>
        </p:spPr>
      </p:pic>
      <p:pic>
        <p:nvPicPr>
          <p:cNvPr id="7" name="Picture 5" descr="chart1"/>
          <p:cNvPicPr>
            <a:picLocks noChangeAspect="1" noChangeArrowheads="1"/>
          </p:cNvPicPr>
          <p:nvPr/>
        </p:nvPicPr>
        <p:blipFill>
          <a:blip r:embed="rId3">
            <a:extLst>
              <a:ext uri="{28A0092B-C50C-407E-A947-70E740481C1C}">
                <a14:useLocalDpi xmlns:a14="http://schemas.microsoft.com/office/drawing/2010/main" val="0"/>
              </a:ext>
            </a:extLst>
          </a:blip>
          <a:srcRect b="36481"/>
          <a:stretch>
            <a:fillRect/>
          </a:stretch>
        </p:blipFill>
        <p:spPr bwMode="auto">
          <a:xfrm>
            <a:off x="228600" y="1371600"/>
            <a:ext cx="8610600" cy="171450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chart1"/>
          <p:cNvPicPr>
            <a:picLocks noChangeAspect="1" noChangeArrowheads="1"/>
          </p:cNvPicPr>
          <p:nvPr/>
        </p:nvPicPr>
        <p:blipFill>
          <a:blip r:embed="rId3">
            <a:extLst>
              <a:ext uri="{28A0092B-C50C-407E-A947-70E740481C1C}">
                <a14:useLocalDpi xmlns:a14="http://schemas.microsoft.com/office/drawing/2010/main" val="0"/>
              </a:ext>
            </a:extLst>
          </a:blip>
          <a:srcRect b="8955"/>
          <a:stretch>
            <a:fillRect/>
          </a:stretch>
        </p:blipFill>
        <p:spPr bwMode="auto">
          <a:xfrm>
            <a:off x="228600" y="1371600"/>
            <a:ext cx="8610600" cy="245745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char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71601"/>
            <a:ext cx="8610600" cy="2699147"/>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97482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Slide Number Placeholder 5"/>
          <p:cNvSpPr>
            <a:spLocks noGrp="1"/>
          </p:cNvSpPr>
          <p:nvPr>
            <p:ph type="sldNum" sz="quarter" idx="12"/>
          </p:nvPr>
        </p:nvSpPr>
        <p:spPr>
          <a:xfrm>
            <a:off x="8305800" y="4857750"/>
            <a:ext cx="83820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75E71103-5668-9543-8E16-3CCCF64EFD4C}" type="slidenum">
              <a:rPr lang="en-US" sz="1400">
                <a:solidFill>
                  <a:srgbClr val="590A0E"/>
                </a:solidFill>
              </a:rPr>
              <a:pPr/>
              <a:t>101</a:t>
            </a:fld>
            <a:endParaRPr lang="en-US" sz="1400">
              <a:solidFill>
                <a:srgbClr val="590A0E"/>
              </a:solidFill>
            </a:endParaRPr>
          </a:p>
        </p:txBody>
      </p:sp>
      <p:sp>
        <p:nvSpPr>
          <p:cNvPr id="215044" name="Rectangle 2"/>
          <p:cNvSpPr>
            <a:spLocks noGrp="1" noChangeArrowheads="1"/>
          </p:cNvSpPr>
          <p:nvPr>
            <p:ph type="title"/>
          </p:nvPr>
        </p:nvSpPr>
        <p:spPr/>
        <p:txBody>
          <a:bodyPr/>
          <a:lstStyle/>
          <a:p>
            <a:r>
              <a:rPr lang="en-US">
                <a:latin typeface="Verdana" charset="0"/>
                <a:ea typeface="ＭＳ Ｐゴシック" charset="0"/>
              </a:rPr>
              <a:t>Charts[2] and [3]</a:t>
            </a:r>
          </a:p>
        </p:txBody>
      </p:sp>
      <p:pic>
        <p:nvPicPr>
          <p:cNvPr id="1773573" name="Picture 5" descr="chart2-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33400" y="1200150"/>
            <a:ext cx="8001000" cy="3562946"/>
          </a:xfrm>
          <a:effectLst>
            <a:outerShdw blurRad="63500" dist="35921" dir="2700000" algn="ctr" rotWithShape="0">
              <a:srgbClr val="808080"/>
            </a:outerShdw>
          </a:effectLst>
        </p:spPr>
      </p:pic>
      <p:sp>
        <p:nvSpPr>
          <p:cNvPr id="8" name="Freeform 7"/>
          <p:cNvSpPr/>
          <p:nvPr/>
        </p:nvSpPr>
        <p:spPr>
          <a:xfrm>
            <a:off x="1347789" y="4236244"/>
            <a:ext cx="1589087" cy="259556"/>
          </a:xfrm>
          <a:custGeom>
            <a:avLst/>
            <a:gdLst>
              <a:gd name="connsiteX0" fmla="*/ 316024 w 1589287"/>
              <a:gd name="connsiteY0" fmla="*/ 27839 h 345339"/>
              <a:gd name="connsiteX1" fmla="*/ 239824 w 1589287"/>
              <a:gd name="connsiteY1" fmla="*/ 53239 h 345339"/>
              <a:gd name="connsiteX2" fmla="*/ 36624 w 1589287"/>
              <a:gd name="connsiteY2" fmla="*/ 78639 h 345339"/>
              <a:gd name="connsiteX3" fmla="*/ 11224 w 1589287"/>
              <a:gd name="connsiteY3" fmla="*/ 116739 h 345339"/>
              <a:gd name="connsiteX4" fmla="*/ 49324 w 1589287"/>
              <a:gd name="connsiteY4" fmla="*/ 307239 h 345339"/>
              <a:gd name="connsiteX5" fmla="*/ 100124 w 1589287"/>
              <a:gd name="connsiteY5" fmla="*/ 319939 h 345339"/>
              <a:gd name="connsiteX6" fmla="*/ 150924 w 1589287"/>
              <a:gd name="connsiteY6" fmla="*/ 345339 h 345339"/>
              <a:gd name="connsiteX7" fmla="*/ 1560624 w 1589287"/>
              <a:gd name="connsiteY7" fmla="*/ 332639 h 345339"/>
              <a:gd name="connsiteX8" fmla="*/ 1586024 w 1589287"/>
              <a:gd name="connsiteY8" fmla="*/ 294539 h 345339"/>
              <a:gd name="connsiteX9" fmla="*/ 1573324 w 1589287"/>
              <a:gd name="connsiteY9" fmla="*/ 167539 h 345339"/>
              <a:gd name="connsiteX10" fmla="*/ 1509824 w 1589287"/>
              <a:gd name="connsiteY10" fmla="*/ 65939 h 345339"/>
              <a:gd name="connsiteX11" fmla="*/ 1433624 w 1589287"/>
              <a:gd name="connsiteY11" fmla="*/ 15139 h 345339"/>
              <a:gd name="connsiteX12" fmla="*/ 252524 w 1589287"/>
              <a:gd name="connsiteY12" fmla="*/ 2439 h 345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9287" h="345339">
                <a:moveTo>
                  <a:pt x="316024" y="27839"/>
                </a:moveTo>
                <a:cubicBezTo>
                  <a:pt x="290624" y="36306"/>
                  <a:pt x="266434" y="50282"/>
                  <a:pt x="239824" y="53239"/>
                </a:cubicBezTo>
                <a:cubicBezTo>
                  <a:pt x="95773" y="69245"/>
                  <a:pt x="163473" y="60518"/>
                  <a:pt x="36624" y="78639"/>
                </a:cubicBezTo>
                <a:cubicBezTo>
                  <a:pt x="28157" y="91339"/>
                  <a:pt x="12239" y="101509"/>
                  <a:pt x="11224" y="116739"/>
                </a:cubicBezTo>
                <a:cubicBezTo>
                  <a:pt x="10655" y="125271"/>
                  <a:pt x="0" y="274356"/>
                  <a:pt x="49324" y="307239"/>
                </a:cubicBezTo>
                <a:cubicBezTo>
                  <a:pt x="63847" y="316921"/>
                  <a:pt x="83781" y="313810"/>
                  <a:pt x="100124" y="319939"/>
                </a:cubicBezTo>
                <a:cubicBezTo>
                  <a:pt x="117851" y="326586"/>
                  <a:pt x="133991" y="336872"/>
                  <a:pt x="150924" y="345339"/>
                </a:cubicBezTo>
                <a:lnTo>
                  <a:pt x="1560624" y="332639"/>
                </a:lnTo>
                <a:cubicBezTo>
                  <a:pt x="1575878" y="332099"/>
                  <a:pt x="1584853" y="309758"/>
                  <a:pt x="1586024" y="294539"/>
                </a:cubicBezTo>
                <a:cubicBezTo>
                  <a:pt x="1589287" y="252120"/>
                  <a:pt x="1581164" y="209355"/>
                  <a:pt x="1573324" y="167539"/>
                </a:cubicBezTo>
                <a:cubicBezTo>
                  <a:pt x="1554848" y="68999"/>
                  <a:pt x="1563502" y="110671"/>
                  <a:pt x="1509824" y="65939"/>
                </a:cubicBezTo>
                <a:cubicBezTo>
                  <a:pt x="1480165" y="41223"/>
                  <a:pt x="1475416" y="16487"/>
                  <a:pt x="1433624" y="15139"/>
                </a:cubicBezTo>
                <a:cubicBezTo>
                  <a:pt x="964309" y="0"/>
                  <a:pt x="689882" y="2439"/>
                  <a:pt x="252524" y="2439"/>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 name="Freeform 8"/>
          <p:cNvSpPr/>
          <p:nvPr/>
        </p:nvSpPr>
        <p:spPr>
          <a:xfrm>
            <a:off x="4727576" y="4264819"/>
            <a:ext cx="835025" cy="272654"/>
          </a:xfrm>
          <a:custGeom>
            <a:avLst/>
            <a:gdLst>
              <a:gd name="connsiteX0" fmla="*/ 174989 w 834670"/>
              <a:gd name="connsiteY0" fmla="*/ 40664 h 362293"/>
              <a:gd name="connsiteX1" fmla="*/ 136889 w 834670"/>
              <a:gd name="connsiteY1" fmla="*/ 53364 h 362293"/>
              <a:gd name="connsiteX2" fmla="*/ 86089 w 834670"/>
              <a:gd name="connsiteY2" fmla="*/ 66064 h 362293"/>
              <a:gd name="connsiteX3" fmla="*/ 47989 w 834670"/>
              <a:gd name="connsiteY3" fmla="*/ 91464 h 362293"/>
              <a:gd name="connsiteX4" fmla="*/ 35289 w 834670"/>
              <a:gd name="connsiteY4" fmla="*/ 307364 h 362293"/>
              <a:gd name="connsiteX5" fmla="*/ 73389 w 834670"/>
              <a:gd name="connsiteY5" fmla="*/ 320064 h 362293"/>
              <a:gd name="connsiteX6" fmla="*/ 225789 w 834670"/>
              <a:gd name="connsiteY6" fmla="*/ 332764 h 362293"/>
              <a:gd name="connsiteX7" fmla="*/ 797289 w 834670"/>
              <a:gd name="connsiteY7" fmla="*/ 320064 h 362293"/>
              <a:gd name="connsiteX8" fmla="*/ 784589 w 834670"/>
              <a:gd name="connsiteY8" fmla="*/ 205764 h 362293"/>
              <a:gd name="connsiteX9" fmla="*/ 771889 w 834670"/>
              <a:gd name="connsiteY9" fmla="*/ 154964 h 362293"/>
              <a:gd name="connsiteX10" fmla="*/ 759189 w 834670"/>
              <a:gd name="connsiteY10" fmla="*/ 66064 h 362293"/>
              <a:gd name="connsiteX11" fmla="*/ 733789 w 834670"/>
              <a:gd name="connsiteY11" fmla="*/ 15264 h 362293"/>
              <a:gd name="connsiteX12" fmla="*/ 632189 w 834670"/>
              <a:gd name="connsiteY12" fmla="*/ 2564 h 362293"/>
              <a:gd name="connsiteX13" fmla="*/ 174989 w 834670"/>
              <a:gd name="connsiteY13" fmla="*/ 15264 h 362293"/>
              <a:gd name="connsiteX14" fmla="*/ 174989 w 834670"/>
              <a:gd name="connsiteY14" fmla="*/ 40664 h 362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34670" h="362293">
                <a:moveTo>
                  <a:pt x="174989" y="40664"/>
                </a:moveTo>
                <a:cubicBezTo>
                  <a:pt x="168639" y="47014"/>
                  <a:pt x="149761" y="49686"/>
                  <a:pt x="136889" y="53364"/>
                </a:cubicBezTo>
                <a:cubicBezTo>
                  <a:pt x="120106" y="58159"/>
                  <a:pt x="102132" y="59188"/>
                  <a:pt x="86089" y="66064"/>
                </a:cubicBezTo>
                <a:cubicBezTo>
                  <a:pt x="72060" y="72077"/>
                  <a:pt x="60689" y="82997"/>
                  <a:pt x="47989" y="91464"/>
                </a:cubicBezTo>
                <a:cubicBezTo>
                  <a:pt x="19349" y="177383"/>
                  <a:pt x="0" y="201496"/>
                  <a:pt x="35289" y="307364"/>
                </a:cubicBezTo>
                <a:cubicBezTo>
                  <a:pt x="39522" y="320064"/>
                  <a:pt x="60119" y="318295"/>
                  <a:pt x="73389" y="320064"/>
                </a:cubicBezTo>
                <a:cubicBezTo>
                  <a:pt x="123918" y="326801"/>
                  <a:pt x="174989" y="328531"/>
                  <a:pt x="225789" y="332764"/>
                </a:cubicBezTo>
                <a:cubicBezTo>
                  <a:pt x="416289" y="328531"/>
                  <a:pt x="611480" y="362293"/>
                  <a:pt x="797289" y="320064"/>
                </a:cubicBezTo>
                <a:cubicBezTo>
                  <a:pt x="834670" y="311568"/>
                  <a:pt x="790418" y="243653"/>
                  <a:pt x="784589" y="205764"/>
                </a:cubicBezTo>
                <a:cubicBezTo>
                  <a:pt x="781935" y="188512"/>
                  <a:pt x="775011" y="172137"/>
                  <a:pt x="771889" y="154964"/>
                </a:cubicBezTo>
                <a:cubicBezTo>
                  <a:pt x="766534" y="125513"/>
                  <a:pt x="767065" y="94943"/>
                  <a:pt x="759189" y="66064"/>
                </a:cubicBezTo>
                <a:cubicBezTo>
                  <a:pt x="754208" y="47799"/>
                  <a:pt x="750722" y="23731"/>
                  <a:pt x="733789" y="15264"/>
                </a:cubicBezTo>
                <a:cubicBezTo>
                  <a:pt x="703262" y="0"/>
                  <a:pt x="666056" y="6797"/>
                  <a:pt x="632189" y="2564"/>
                </a:cubicBezTo>
                <a:cubicBezTo>
                  <a:pt x="479789" y="6797"/>
                  <a:pt x="326999" y="3571"/>
                  <a:pt x="174989" y="15264"/>
                </a:cubicBezTo>
                <a:cubicBezTo>
                  <a:pt x="133367" y="18466"/>
                  <a:pt x="181339" y="34314"/>
                  <a:pt x="174989" y="4066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0170379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Slide Number Placeholder 5"/>
          <p:cNvSpPr>
            <a:spLocks noGrp="1"/>
          </p:cNvSpPr>
          <p:nvPr>
            <p:ph type="sldNum" sz="quarter" idx="12"/>
          </p:nvPr>
        </p:nvSpPr>
        <p:spPr>
          <a:xfrm>
            <a:off x="8229600" y="4857750"/>
            <a:ext cx="91440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970F89BB-14D8-A441-ACBF-C0A2BC24B7CA}" type="slidenum">
              <a:rPr lang="en-US" sz="1400">
                <a:solidFill>
                  <a:srgbClr val="590A0E"/>
                </a:solidFill>
              </a:rPr>
              <a:pPr/>
              <a:t>102</a:t>
            </a:fld>
            <a:endParaRPr lang="en-US" sz="1400">
              <a:solidFill>
                <a:srgbClr val="590A0E"/>
              </a:solidFill>
            </a:endParaRPr>
          </a:p>
        </p:txBody>
      </p:sp>
      <p:sp>
        <p:nvSpPr>
          <p:cNvPr id="217092" name="Rectangle 2"/>
          <p:cNvSpPr>
            <a:spLocks noGrp="1" noChangeArrowheads="1"/>
          </p:cNvSpPr>
          <p:nvPr>
            <p:ph type="title"/>
          </p:nvPr>
        </p:nvSpPr>
        <p:spPr/>
        <p:txBody>
          <a:bodyPr/>
          <a:lstStyle/>
          <a:p>
            <a:r>
              <a:rPr lang="en-US">
                <a:latin typeface="Verdana" charset="0"/>
                <a:ea typeface="ＭＳ Ｐゴシック" charset="0"/>
              </a:rPr>
              <a:t>Efficiency</a:t>
            </a:r>
          </a:p>
        </p:txBody>
      </p:sp>
      <p:sp>
        <p:nvSpPr>
          <p:cNvPr id="217093" name="Rectangle 3"/>
          <p:cNvSpPr>
            <a:spLocks noGrp="1" noChangeArrowheads="1"/>
          </p:cNvSpPr>
          <p:nvPr>
            <p:ph type="body" idx="1"/>
          </p:nvPr>
        </p:nvSpPr>
        <p:spPr>
          <a:xfrm>
            <a:off x="381000" y="1190625"/>
            <a:ext cx="8229600" cy="1533525"/>
          </a:xfrm>
        </p:spPr>
        <p:txBody>
          <a:bodyPr/>
          <a:lstStyle/>
          <a:p>
            <a:r>
              <a:rPr lang="en-US" dirty="0">
                <a:latin typeface="Tahoma" charset="0"/>
                <a:ea typeface="ＭＳ Ｐゴシック" charset="0"/>
              </a:rPr>
              <a:t>For such a simple example, there seems to be a lot of useless stuff in there.</a:t>
            </a:r>
          </a:p>
          <a:p>
            <a:r>
              <a:rPr lang="en-US" dirty="0">
                <a:latin typeface="Tahoma" charset="0"/>
                <a:ea typeface="ＭＳ Ｐゴシック" charset="0"/>
              </a:rPr>
              <a:t>Why?</a:t>
            </a:r>
          </a:p>
        </p:txBody>
      </p:sp>
      <p:sp>
        <p:nvSpPr>
          <p:cNvPr id="1775620" name="Text Box 4"/>
          <p:cNvSpPr txBox="1">
            <a:spLocks noChangeArrowheads="1"/>
          </p:cNvSpPr>
          <p:nvPr/>
        </p:nvSpPr>
        <p:spPr bwMode="auto">
          <a:xfrm>
            <a:off x="838200" y="2857500"/>
            <a:ext cx="80772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buFontTx/>
              <a:buChar char="•"/>
            </a:pPr>
            <a:r>
              <a:rPr lang="en-US" sz="2800">
                <a:solidFill>
                  <a:srgbClr val="A50021"/>
                </a:solidFill>
                <a:latin typeface="Times New Roman" charset="0"/>
              </a:rPr>
              <a:t> </a:t>
            </a:r>
            <a:r>
              <a:rPr lang="en-US" sz="2800">
                <a:solidFill>
                  <a:srgbClr val="A50021"/>
                </a:solidFill>
                <a:latin typeface="Comic Sans MS" charset="0"/>
              </a:rPr>
              <a:t>It</a:t>
            </a:r>
            <a:r>
              <a:rPr lang="ja-JP" altLang="en-US" sz="2800">
                <a:solidFill>
                  <a:srgbClr val="A50021"/>
                </a:solidFill>
                <a:latin typeface="Comic Sans MS" charset="0"/>
              </a:rPr>
              <a:t>’</a:t>
            </a:r>
            <a:r>
              <a:rPr lang="en-US" altLang="ja-JP" sz="2800">
                <a:solidFill>
                  <a:srgbClr val="A50021"/>
                </a:solidFill>
                <a:latin typeface="Comic Sans MS" charset="0"/>
              </a:rPr>
              <a:t>s predicting things that aren</a:t>
            </a:r>
            <a:r>
              <a:rPr lang="ja-JP" altLang="en-US" sz="2800">
                <a:solidFill>
                  <a:srgbClr val="A50021"/>
                </a:solidFill>
                <a:latin typeface="Comic Sans MS" charset="0"/>
              </a:rPr>
              <a:t>’</a:t>
            </a:r>
            <a:r>
              <a:rPr lang="en-US" altLang="ja-JP" sz="2800">
                <a:solidFill>
                  <a:srgbClr val="A50021"/>
                </a:solidFill>
                <a:latin typeface="Comic Sans MS" charset="0"/>
              </a:rPr>
              <a:t>t consistent with the input </a:t>
            </a:r>
          </a:p>
          <a:p>
            <a:pPr eaLnBrk="1" hangingPunct="1">
              <a:buFontTx/>
              <a:buChar char="•"/>
            </a:pPr>
            <a:r>
              <a:rPr lang="en-US" sz="2800">
                <a:solidFill>
                  <a:srgbClr val="A50021"/>
                </a:solidFill>
                <a:latin typeface="Comic Sans MS" charset="0"/>
              </a:rPr>
              <a:t>That</a:t>
            </a:r>
            <a:r>
              <a:rPr lang="ja-JP" altLang="en-US" sz="2800">
                <a:solidFill>
                  <a:srgbClr val="A50021"/>
                </a:solidFill>
                <a:latin typeface="Comic Sans MS" charset="0"/>
              </a:rPr>
              <a:t>’</a:t>
            </a:r>
            <a:r>
              <a:rPr lang="en-US" altLang="ja-JP" sz="2800">
                <a:solidFill>
                  <a:srgbClr val="A50021"/>
                </a:solidFill>
                <a:latin typeface="Comic Sans MS" charset="0"/>
              </a:rPr>
              <a:t>s the flipside to the CKY problem.</a:t>
            </a:r>
            <a:endParaRPr lang="en-US" sz="2800">
              <a:solidFill>
                <a:srgbClr val="A50021"/>
              </a:solidFill>
              <a:latin typeface="Comic Sans MS" charset="0"/>
            </a:endParaRPr>
          </a:p>
        </p:txBody>
      </p:sp>
    </p:spTree>
    <p:extLst>
      <p:ext uri="{BB962C8B-B14F-4D97-AF65-F5344CB8AC3E}">
        <p14:creationId xmlns:p14="http://schemas.microsoft.com/office/powerpoint/2010/main" val="5498866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75620"/>
                                        </p:tgtEl>
                                        <p:attrNameLst>
                                          <p:attrName>style.visibility</p:attrName>
                                        </p:attrNameLst>
                                      </p:cBhvr>
                                      <p:to>
                                        <p:strVal val="visible"/>
                                      </p:to>
                                    </p:set>
                                    <p:animEffect transition="in" filter="dissolve">
                                      <p:cBhvr>
                                        <p:cTn id="7" dur="500"/>
                                        <p:tgtEl>
                                          <p:spTgt spid="1775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5620"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Slide Number Placeholder 5"/>
          <p:cNvSpPr>
            <a:spLocks noGrp="1"/>
          </p:cNvSpPr>
          <p:nvPr>
            <p:ph type="sldNum" sz="quarter" idx="12"/>
          </p:nvPr>
        </p:nvSpPr>
        <p:spPr>
          <a:xfrm>
            <a:off x="8153400" y="4857750"/>
            <a:ext cx="99060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FDCA0055-98D6-A447-8DC6-8BB6E2B4AAD5}" type="slidenum">
              <a:rPr lang="en-US" sz="1400">
                <a:solidFill>
                  <a:srgbClr val="590A0E"/>
                </a:solidFill>
              </a:rPr>
              <a:pPr/>
              <a:t>103</a:t>
            </a:fld>
            <a:endParaRPr lang="en-US" sz="1400">
              <a:solidFill>
                <a:srgbClr val="590A0E"/>
              </a:solidFill>
            </a:endParaRPr>
          </a:p>
        </p:txBody>
      </p:sp>
      <p:sp>
        <p:nvSpPr>
          <p:cNvPr id="219140" name="Rectangle 2"/>
          <p:cNvSpPr>
            <a:spLocks noGrp="1" noChangeArrowheads="1"/>
          </p:cNvSpPr>
          <p:nvPr>
            <p:ph type="title"/>
          </p:nvPr>
        </p:nvSpPr>
        <p:spPr/>
        <p:txBody>
          <a:bodyPr/>
          <a:lstStyle/>
          <a:p>
            <a:r>
              <a:rPr lang="en-US">
                <a:latin typeface="Verdana" charset="0"/>
                <a:ea typeface="ＭＳ Ｐゴシック" charset="0"/>
              </a:rPr>
              <a:t>Details</a:t>
            </a:r>
          </a:p>
        </p:txBody>
      </p:sp>
      <p:sp>
        <p:nvSpPr>
          <p:cNvPr id="219141" name="Rectangle 3"/>
          <p:cNvSpPr>
            <a:spLocks noGrp="1" noChangeArrowheads="1"/>
          </p:cNvSpPr>
          <p:nvPr>
            <p:ph type="body" idx="1"/>
          </p:nvPr>
        </p:nvSpPr>
        <p:spPr/>
        <p:txBody>
          <a:bodyPr/>
          <a:lstStyle/>
          <a:p>
            <a:r>
              <a:rPr lang="en-US">
                <a:latin typeface="Tahoma" charset="0"/>
                <a:ea typeface="ＭＳ Ｐゴシック" charset="0"/>
              </a:rPr>
              <a:t>As with CKY that isn</a:t>
            </a:r>
            <a:r>
              <a:rPr lang="ja-JP" altLang="en-US">
                <a:latin typeface="Tahoma" charset="0"/>
                <a:ea typeface="ＭＳ Ｐゴシック" charset="0"/>
              </a:rPr>
              <a:t>’</a:t>
            </a:r>
            <a:r>
              <a:rPr lang="en-US" altLang="ja-JP">
                <a:latin typeface="Tahoma" charset="0"/>
                <a:ea typeface="ＭＳ Ｐゴシック" charset="0"/>
              </a:rPr>
              <a:t>t a parser until we add the backpointers so that each state knows where it came from.</a:t>
            </a:r>
            <a:endParaRPr lang="en-US">
              <a:latin typeface="Tahoma" charset="0"/>
              <a:ea typeface="ＭＳ Ｐゴシック" charset="0"/>
            </a:endParaRPr>
          </a:p>
        </p:txBody>
      </p:sp>
    </p:spTree>
    <p:extLst>
      <p:ext uri="{BB962C8B-B14F-4D97-AF65-F5344CB8AC3E}">
        <p14:creationId xmlns:p14="http://schemas.microsoft.com/office/powerpoint/2010/main" val="3371175338"/>
      </p:ext>
    </p:extLst>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Slide Number Placeholder 5"/>
          <p:cNvSpPr>
            <a:spLocks noGrp="1"/>
          </p:cNvSpPr>
          <p:nvPr>
            <p:ph type="sldNum" sz="quarter" idx="12"/>
          </p:nvPr>
        </p:nvSpPr>
        <p:spPr>
          <a:xfrm>
            <a:off x="8077200" y="4857750"/>
            <a:ext cx="106680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197939E7-0664-884B-9020-4F3BF965DC54}" type="slidenum">
              <a:rPr lang="en-US" sz="1400">
                <a:solidFill>
                  <a:srgbClr val="590A0E"/>
                </a:solidFill>
              </a:rPr>
              <a:pPr/>
              <a:t>104</a:t>
            </a:fld>
            <a:endParaRPr lang="en-US" sz="1400">
              <a:solidFill>
                <a:srgbClr val="590A0E"/>
              </a:solidFill>
            </a:endParaRPr>
          </a:p>
        </p:txBody>
      </p:sp>
      <p:sp>
        <p:nvSpPr>
          <p:cNvPr id="221188" name="Rectangle 2"/>
          <p:cNvSpPr>
            <a:spLocks noGrp="1" noChangeArrowheads="1"/>
          </p:cNvSpPr>
          <p:nvPr>
            <p:ph type="title"/>
          </p:nvPr>
        </p:nvSpPr>
        <p:spPr/>
        <p:txBody>
          <a:bodyPr/>
          <a:lstStyle/>
          <a:p>
            <a:r>
              <a:rPr lang="en-US">
                <a:latin typeface="Verdana" charset="0"/>
                <a:ea typeface="ＭＳ Ｐゴシック" charset="0"/>
              </a:rPr>
              <a:t>Back to Ambiguity</a:t>
            </a:r>
          </a:p>
        </p:txBody>
      </p:sp>
      <p:sp>
        <p:nvSpPr>
          <p:cNvPr id="221189" name="Rectangle 3"/>
          <p:cNvSpPr>
            <a:spLocks noGrp="1" noChangeArrowheads="1"/>
          </p:cNvSpPr>
          <p:nvPr>
            <p:ph type="body" idx="1"/>
          </p:nvPr>
        </p:nvSpPr>
        <p:spPr/>
        <p:txBody>
          <a:bodyPr/>
          <a:lstStyle/>
          <a:p>
            <a:r>
              <a:rPr lang="en-US">
                <a:latin typeface="Tahoma" charset="0"/>
                <a:ea typeface="ＭＳ Ｐゴシック" charset="0"/>
              </a:rPr>
              <a:t>Did we solve it?</a:t>
            </a:r>
          </a:p>
        </p:txBody>
      </p:sp>
    </p:spTree>
    <p:extLst>
      <p:ext uri="{BB962C8B-B14F-4D97-AF65-F5344CB8AC3E}">
        <p14:creationId xmlns:p14="http://schemas.microsoft.com/office/powerpoint/2010/main" val="3750125091"/>
      </p:ext>
    </p:extLst>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Slide Number Placeholder 5"/>
          <p:cNvSpPr>
            <a:spLocks noGrp="1"/>
          </p:cNvSpPr>
          <p:nvPr>
            <p:ph type="sldNum" sz="quarter" idx="12"/>
          </p:nvPr>
        </p:nvSpPr>
        <p:spPr>
          <a:xfrm>
            <a:off x="8153400" y="4857750"/>
            <a:ext cx="99060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BE9BB111-BA5A-BC45-BC4F-802E07B5D947}" type="slidenum">
              <a:rPr lang="en-US" sz="1400">
                <a:solidFill>
                  <a:srgbClr val="590A0E"/>
                </a:solidFill>
              </a:rPr>
              <a:pPr/>
              <a:t>105</a:t>
            </a:fld>
            <a:endParaRPr lang="en-US" sz="1400">
              <a:solidFill>
                <a:srgbClr val="590A0E"/>
              </a:solidFill>
            </a:endParaRPr>
          </a:p>
        </p:txBody>
      </p:sp>
      <p:sp>
        <p:nvSpPr>
          <p:cNvPr id="223236" name="Rectangle 2"/>
          <p:cNvSpPr>
            <a:spLocks noGrp="1" noChangeArrowheads="1"/>
          </p:cNvSpPr>
          <p:nvPr>
            <p:ph type="title"/>
          </p:nvPr>
        </p:nvSpPr>
        <p:spPr/>
        <p:txBody>
          <a:bodyPr/>
          <a:lstStyle/>
          <a:p>
            <a:r>
              <a:rPr lang="en-US">
                <a:latin typeface="Verdana" charset="0"/>
                <a:ea typeface="ＭＳ Ｐゴシック" charset="0"/>
              </a:rPr>
              <a:t>Ambiguity</a:t>
            </a:r>
          </a:p>
        </p:txBody>
      </p:sp>
      <p:sp>
        <p:nvSpPr>
          <p:cNvPr id="223237" name="Rectangle 3"/>
          <p:cNvSpPr>
            <a:spLocks noGrp="1" noChangeArrowheads="1"/>
          </p:cNvSpPr>
          <p:nvPr>
            <p:ph type="body" idx="1"/>
          </p:nvPr>
        </p:nvSpPr>
        <p:spPr/>
        <p:txBody>
          <a:bodyPr/>
          <a:lstStyle/>
          <a:p>
            <a:r>
              <a:rPr lang="en-US">
                <a:latin typeface="Tahoma" charset="0"/>
                <a:ea typeface="ＭＳ Ｐゴシック" charset="0"/>
              </a:rPr>
              <a:t>No…</a:t>
            </a:r>
          </a:p>
          <a:p>
            <a:pPr lvl="1"/>
            <a:r>
              <a:rPr lang="en-US">
                <a:latin typeface="Tahoma" charset="0"/>
                <a:ea typeface="ＭＳ Ｐゴシック" charset="0"/>
              </a:rPr>
              <a:t>Both CKY and Earley will result in multiple </a:t>
            </a:r>
            <a:r>
              <a:rPr lang="en-US">
                <a:solidFill>
                  <a:srgbClr val="008000"/>
                </a:solidFill>
                <a:latin typeface="Tahoma" charset="0"/>
                <a:ea typeface="ＭＳ Ｐゴシック" charset="0"/>
              </a:rPr>
              <a:t>S</a:t>
            </a:r>
            <a:r>
              <a:rPr lang="en-US">
                <a:latin typeface="Tahoma" charset="0"/>
                <a:ea typeface="ＭＳ Ｐゴシック" charset="0"/>
              </a:rPr>
              <a:t> structures for the </a:t>
            </a:r>
            <a:r>
              <a:rPr lang="en-US">
                <a:solidFill>
                  <a:srgbClr val="A50021"/>
                </a:solidFill>
                <a:latin typeface="Tahoma" charset="0"/>
                <a:ea typeface="ＭＳ Ｐゴシック" charset="0"/>
              </a:rPr>
              <a:t>[0,N]</a:t>
            </a:r>
            <a:r>
              <a:rPr lang="en-US">
                <a:latin typeface="Tahoma" charset="0"/>
                <a:ea typeface="ＭＳ Ｐゴシック" charset="0"/>
              </a:rPr>
              <a:t> table entry.</a:t>
            </a:r>
          </a:p>
          <a:p>
            <a:pPr lvl="1"/>
            <a:r>
              <a:rPr lang="en-US">
                <a:latin typeface="Tahoma" charset="0"/>
                <a:ea typeface="ＭＳ Ｐゴシック" charset="0"/>
              </a:rPr>
              <a:t>They both efficiently store the sub-parts that are shared between multiple parses.</a:t>
            </a:r>
          </a:p>
          <a:p>
            <a:pPr lvl="1"/>
            <a:r>
              <a:rPr lang="en-US">
                <a:latin typeface="Tahoma" charset="0"/>
                <a:ea typeface="ＭＳ Ｐゴシック" charset="0"/>
              </a:rPr>
              <a:t>And they obviously avoid re-deriving those sub-parts.</a:t>
            </a:r>
          </a:p>
          <a:p>
            <a:pPr lvl="1"/>
            <a:r>
              <a:rPr lang="en-US">
                <a:latin typeface="Tahoma" charset="0"/>
                <a:ea typeface="ＭＳ Ｐゴシック" charset="0"/>
              </a:rPr>
              <a:t>But neither can tell us which one is right.</a:t>
            </a:r>
            <a:endParaRPr lang="en-US">
              <a:solidFill>
                <a:srgbClr val="008000"/>
              </a:solidFill>
              <a:latin typeface="Tahoma" charset="0"/>
              <a:ea typeface="ＭＳ Ｐゴシック" charset="0"/>
            </a:endParaRPr>
          </a:p>
        </p:txBody>
      </p:sp>
    </p:spTree>
    <p:extLst>
      <p:ext uri="{BB962C8B-B14F-4D97-AF65-F5344CB8AC3E}">
        <p14:creationId xmlns:p14="http://schemas.microsoft.com/office/powerpoint/2010/main" val="2745244006"/>
      </p:ext>
    </p:extLst>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Slide Number Placeholder 5"/>
          <p:cNvSpPr>
            <a:spLocks noGrp="1"/>
          </p:cNvSpPr>
          <p:nvPr>
            <p:ph type="sldNum" sz="quarter" idx="12"/>
          </p:nvPr>
        </p:nvSpPr>
        <p:spPr>
          <a:xfrm>
            <a:off x="8153400" y="4857750"/>
            <a:ext cx="99060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BFCB4A37-187C-A340-9B70-56F9738839F6}" type="slidenum">
              <a:rPr lang="en-US" sz="1400">
                <a:solidFill>
                  <a:srgbClr val="590A0E"/>
                </a:solidFill>
              </a:rPr>
              <a:pPr/>
              <a:t>106</a:t>
            </a:fld>
            <a:endParaRPr lang="en-US" sz="1400">
              <a:solidFill>
                <a:srgbClr val="590A0E"/>
              </a:solidFill>
            </a:endParaRPr>
          </a:p>
        </p:txBody>
      </p:sp>
      <p:sp>
        <p:nvSpPr>
          <p:cNvPr id="225284" name="Rectangle 2"/>
          <p:cNvSpPr>
            <a:spLocks noGrp="1" noChangeArrowheads="1"/>
          </p:cNvSpPr>
          <p:nvPr>
            <p:ph type="title"/>
          </p:nvPr>
        </p:nvSpPr>
        <p:spPr/>
        <p:txBody>
          <a:bodyPr/>
          <a:lstStyle/>
          <a:p>
            <a:r>
              <a:rPr lang="en-US">
                <a:latin typeface="Verdana" charset="0"/>
                <a:ea typeface="ＭＳ Ｐゴシック" charset="0"/>
              </a:rPr>
              <a:t>Ambiguity</a:t>
            </a:r>
          </a:p>
        </p:txBody>
      </p:sp>
      <p:sp>
        <p:nvSpPr>
          <p:cNvPr id="225285" name="Rectangle 3"/>
          <p:cNvSpPr>
            <a:spLocks noGrp="1" noChangeArrowheads="1"/>
          </p:cNvSpPr>
          <p:nvPr>
            <p:ph type="body" idx="1"/>
          </p:nvPr>
        </p:nvSpPr>
        <p:spPr>
          <a:xfrm>
            <a:off x="685800" y="1485900"/>
            <a:ext cx="8077200" cy="3086100"/>
          </a:xfrm>
        </p:spPr>
        <p:txBody>
          <a:bodyPr/>
          <a:lstStyle/>
          <a:p>
            <a:pPr>
              <a:lnSpc>
                <a:spcPct val="90000"/>
              </a:lnSpc>
            </a:pPr>
            <a:r>
              <a:rPr lang="en-US">
                <a:latin typeface="Tahoma" charset="0"/>
                <a:ea typeface="ＭＳ Ｐゴシック" charset="0"/>
              </a:rPr>
              <a:t>In most cases, humans don</a:t>
            </a:r>
            <a:r>
              <a:rPr lang="ja-JP" altLang="en-US">
                <a:latin typeface="Tahoma" charset="0"/>
                <a:ea typeface="ＭＳ Ｐゴシック" charset="0"/>
              </a:rPr>
              <a:t>’</a:t>
            </a:r>
            <a:r>
              <a:rPr lang="en-US" altLang="ja-JP">
                <a:latin typeface="Tahoma" charset="0"/>
                <a:ea typeface="ＭＳ Ｐゴシック" charset="0"/>
              </a:rPr>
              <a:t>t notice incidental ambiguity (lexical or syntactic). It is resolved on the fly and never noticed.</a:t>
            </a:r>
          </a:p>
          <a:p>
            <a:pPr>
              <a:lnSpc>
                <a:spcPct val="90000"/>
              </a:lnSpc>
            </a:pPr>
            <a:r>
              <a:rPr lang="en-US">
                <a:latin typeface="Tahoma" charset="0"/>
                <a:ea typeface="ＭＳ Ｐゴシック" charset="0"/>
              </a:rPr>
              <a:t>We</a:t>
            </a:r>
            <a:r>
              <a:rPr lang="ja-JP" altLang="en-US">
                <a:latin typeface="Tahoma" charset="0"/>
                <a:ea typeface="ＭＳ Ｐゴシック" charset="0"/>
              </a:rPr>
              <a:t>’</a:t>
            </a:r>
            <a:r>
              <a:rPr lang="en-US" altLang="ja-JP">
                <a:latin typeface="Tahoma" charset="0"/>
                <a:ea typeface="ＭＳ Ｐゴシック" charset="0"/>
              </a:rPr>
              <a:t>ll try to model that with probabilities.</a:t>
            </a:r>
          </a:p>
          <a:p>
            <a:pPr>
              <a:lnSpc>
                <a:spcPct val="90000"/>
              </a:lnSpc>
              <a:buFont typeface="Wingdings" charset="0"/>
              <a:buNone/>
            </a:pPr>
            <a:endParaRPr lang="en-US">
              <a:latin typeface="Tahoma" charset="0"/>
              <a:ea typeface="ＭＳ Ｐゴシック" charset="0"/>
            </a:endParaRPr>
          </a:p>
        </p:txBody>
      </p:sp>
    </p:spTree>
    <p:extLst>
      <p:ext uri="{BB962C8B-B14F-4D97-AF65-F5344CB8AC3E}">
        <p14:creationId xmlns:p14="http://schemas.microsoft.com/office/powerpoint/2010/main" val="32702872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B678C652-F4B3-3346-9B62-FA6A4D827230}" type="slidenum">
              <a:rPr lang="en-US" sz="1400">
                <a:solidFill>
                  <a:srgbClr val="590A0E"/>
                </a:solidFill>
              </a:rPr>
              <a:pPr/>
              <a:t>11</a:t>
            </a:fld>
            <a:endParaRPr lang="en-US" sz="1400">
              <a:solidFill>
                <a:srgbClr val="590A0E"/>
              </a:solidFill>
            </a:endParaRPr>
          </a:p>
        </p:txBody>
      </p:sp>
      <p:sp>
        <p:nvSpPr>
          <p:cNvPr id="52228" name="Rectangle 2"/>
          <p:cNvSpPr>
            <a:spLocks noGrp="1" noChangeArrowheads="1"/>
          </p:cNvSpPr>
          <p:nvPr>
            <p:ph type="title"/>
          </p:nvPr>
        </p:nvSpPr>
        <p:spPr/>
        <p:txBody>
          <a:bodyPr/>
          <a:lstStyle/>
          <a:p>
            <a:r>
              <a:rPr lang="en-US">
                <a:latin typeface="Verdana" charset="0"/>
                <a:ea typeface="ＭＳ Ｐゴシック" charset="0"/>
              </a:rPr>
              <a:t>An English Grammar Fragment</a:t>
            </a:r>
          </a:p>
        </p:txBody>
      </p:sp>
      <p:sp>
        <p:nvSpPr>
          <p:cNvPr id="52229" name="Rectangle 3"/>
          <p:cNvSpPr>
            <a:spLocks noGrp="1" noChangeArrowheads="1"/>
          </p:cNvSpPr>
          <p:nvPr>
            <p:ph type="body" idx="1"/>
          </p:nvPr>
        </p:nvSpPr>
        <p:spPr/>
        <p:txBody>
          <a:bodyPr/>
          <a:lstStyle/>
          <a:p>
            <a:r>
              <a:rPr lang="en-US">
                <a:latin typeface="Tahoma" charset="0"/>
                <a:ea typeface="ＭＳ Ｐゴシック" charset="0"/>
              </a:rPr>
              <a:t>Sentences</a:t>
            </a:r>
          </a:p>
          <a:p>
            <a:r>
              <a:rPr lang="en-US">
                <a:latin typeface="Tahoma" charset="0"/>
                <a:ea typeface="ＭＳ Ｐゴシック" charset="0"/>
              </a:rPr>
              <a:t>Noun phrases</a:t>
            </a:r>
          </a:p>
          <a:p>
            <a:pPr lvl="1"/>
            <a:r>
              <a:rPr lang="en-US">
                <a:latin typeface="Tahoma" charset="0"/>
                <a:ea typeface="ＭＳ Ｐゴシック" charset="0"/>
              </a:rPr>
              <a:t>Agreement</a:t>
            </a:r>
          </a:p>
          <a:p>
            <a:r>
              <a:rPr lang="en-US">
                <a:latin typeface="Tahoma" charset="0"/>
                <a:ea typeface="ＭＳ Ｐゴシック" charset="0"/>
              </a:rPr>
              <a:t>Verb phrases</a:t>
            </a:r>
          </a:p>
          <a:p>
            <a:pPr lvl="1"/>
            <a:r>
              <a:rPr lang="en-US">
                <a:latin typeface="Tahoma" charset="0"/>
                <a:ea typeface="ＭＳ Ｐゴシック" charset="0"/>
              </a:rPr>
              <a:t>Subcategorization</a:t>
            </a:r>
          </a:p>
        </p:txBody>
      </p:sp>
    </p:spTree>
    <p:extLst>
      <p:ext uri="{BB962C8B-B14F-4D97-AF65-F5344CB8AC3E}">
        <p14:creationId xmlns:p14="http://schemas.microsoft.com/office/powerpoint/2010/main" val="208604805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0294FD53-6D35-B847-8A50-B124E1574876}" type="slidenum">
              <a:rPr lang="en-US" sz="1400">
                <a:solidFill>
                  <a:srgbClr val="590A0E"/>
                </a:solidFill>
              </a:rPr>
              <a:pPr/>
              <a:t>12</a:t>
            </a:fld>
            <a:endParaRPr lang="en-US" sz="1400">
              <a:solidFill>
                <a:srgbClr val="590A0E"/>
              </a:solidFill>
            </a:endParaRPr>
          </a:p>
        </p:txBody>
      </p:sp>
      <p:sp>
        <p:nvSpPr>
          <p:cNvPr id="54276" name="Rectangle 2"/>
          <p:cNvSpPr>
            <a:spLocks noGrp="1" noChangeArrowheads="1"/>
          </p:cNvSpPr>
          <p:nvPr>
            <p:ph type="title"/>
          </p:nvPr>
        </p:nvSpPr>
        <p:spPr/>
        <p:txBody>
          <a:bodyPr/>
          <a:lstStyle/>
          <a:p>
            <a:r>
              <a:rPr lang="en-US">
                <a:latin typeface="Verdana" charset="0"/>
                <a:ea typeface="ＭＳ Ｐゴシック" charset="0"/>
              </a:rPr>
              <a:t>L0 Grammar</a:t>
            </a:r>
          </a:p>
        </p:txBody>
      </p:sp>
      <p:pic>
        <p:nvPicPr>
          <p:cNvPr id="54277" name="Picture 4" descr="L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00150"/>
            <a:ext cx="7137400" cy="3493075"/>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310350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AFE46596-DBE9-C642-8F5B-87B3F261D40D}" type="slidenum">
              <a:rPr lang="en-US" sz="1400">
                <a:solidFill>
                  <a:srgbClr val="590A0E"/>
                </a:solidFill>
              </a:rPr>
              <a:pPr/>
              <a:t>13</a:t>
            </a:fld>
            <a:endParaRPr lang="en-US" sz="1400">
              <a:solidFill>
                <a:srgbClr val="590A0E"/>
              </a:solidFill>
            </a:endParaRPr>
          </a:p>
        </p:txBody>
      </p:sp>
      <p:sp>
        <p:nvSpPr>
          <p:cNvPr id="56324" name="Rectangle 2"/>
          <p:cNvSpPr>
            <a:spLocks noGrp="1" noChangeArrowheads="1"/>
          </p:cNvSpPr>
          <p:nvPr>
            <p:ph type="title"/>
          </p:nvPr>
        </p:nvSpPr>
        <p:spPr/>
        <p:txBody>
          <a:bodyPr/>
          <a:lstStyle/>
          <a:p>
            <a:r>
              <a:rPr lang="en-US">
                <a:latin typeface="Verdana" charset="0"/>
                <a:ea typeface="ＭＳ Ｐゴシック" charset="0"/>
              </a:rPr>
              <a:t>Sentence Types</a:t>
            </a:r>
          </a:p>
        </p:txBody>
      </p:sp>
      <p:sp>
        <p:nvSpPr>
          <p:cNvPr id="56325" name="Rectangle 3"/>
          <p:cNvSpPr>
            <a:spLocks noGrp="1" noChangeArrowheads="1"/>
          </p:cNvSpPr>
          <p:nvPr>
            <p:ph type="body" idx="1"/>
          </p:nvPr>
        </p:nvSpPr>
        <p:spPr>
          <a:xfrm>
            <a:off x="685801" y="1028700"/>
            <a:ext cx="8183563" cy="3543300"/>
          </a:xfrm>
        </p:spPr>
        <p:txBody>
          <a:bodyPr/>
          <a:lstStyle/>
          <a:p>
            <a:r>
              <a:rPr lang="en-US" sz="2000" dirty="0">
                <a:latin typeface="Tahoma" charset="0"/>
                <a:ea typeface="ＭＳ Ｐゴシック" charset="0"/>
              </a:rPr>
              <a:t>Declaratives:  </a:t>
            </a:r>
            <a:r>
              <a:rPr lang="en-US" sz="2000" i="1" dirty="0">
                <a:solidFill>
                  <a:srgbClr val="008000"/>
                </a:solidFill>
                <a:latin typeface="Tahoma" charset="0"/>
                <a:ea typeface="ＭＳ Ｐゴシック" charset="0"/>
              </a:rPr>
              <a:t>A plane left.</a:t>
            </a:r>
          </a:p>
          <a:p>
            <a:pPr lvl="1">
              <a:buFont typeface="Wingdings" charset="0"/>
              <a:buNone/>
            </a:pPr>
            <a:r>
              <a:rPr lang="en-US" sz="1800" i="1" dirty="0">
                <a:solidFill>
                  <a:srgbClr val="A50021"/>
                </a:solidFill>
                <a:latin typeface="Tahoma" charset="0"/>
                <a:ea typeface="ＭＳ Ｐゴシック" charset="0"/>
              </a:rPr>
              <a:t>S </a:t>
            </a:r>
            <a:r>
              <a:rPr lang="en-US" sz="2800" b="1" i="1" dirty="0">
                <a:solidFill>
                  <a:srgbClr val="A50021"/>
                </a:solidFill>
                <a:latin typeface="Tahoma" charset="0"/>
                <a:ea typeface="ＭＳ Ｐゴシック" charset="0"/>
                <a:sym typeface="Symbol" charset="0"/>
              </a:rPr>
              <a:t></a:t>
            </a:r>
            <a:r>
              <a:rPr lang="en-US" sz="1800" i="1" dirty="0">
                <a:solidFill>
                  <a:srgbClr val="A50021"/>
                </a:solidFill>
                <a:latin typeface="Tahoma" charset="0"/>
                <a:ea typeface="ＭＳ Ｐゴシック" charset="0"/>
              </a:rPr>
              <a:t> NP VP</a:t>
            </a:r>
          </a:p>
          <a:p>
            <a:r>
              <a:rPr lang="en-US" sz="2000" dirty="0">
                <a:latin typeface="Tahoma" charset="0"/>
                <a:ea typeface="ＭＳ Ｐゴシック" charset="0"/>
              </a:rPr>
              <a:t>Imperatives:   </a:t>
            </a:r>
            <a:r>
              <a:rPr lang="en-US" sz="2000" i="1" dirty="0">
                <a:solidFill>
                  <a:srgbClr val="008000"/>
                </a:solidFill>
                <a:latin typeface="Tahoma" charset="0"/>
                <a:ea typeface="ＭＳ Ｐゴシック" charset="0"/>
              </a:rPr>
              <a:t>Leave!</a:t>
            </a:r>
          </a:p>
          <a:p>
            <a:pPr lvl="1">
              <a:buFont typeface="Wingdings" charset="0"/>
              <a:buNone/>
            </a:pPr>
            <a:r>
              <a:rPr lang="en-US" sz="1800" i="1" dirty="0">
                <a:solidFill>
                  <a:srgbClr val="A50021"/>
                </a:solidFill>
                <a:latin typeface="Tahoma" charset="0"/>
                <a:ea typeface="ＭＳ Ｐゴシック" charset="0"/>
              </a:rPr>
              <a:t>S </a:t>
            </a:r>
            <a:r>
              <a:rPr lang="en-US" sz="2800" b="1" i="1" dirty="0">
                <a:solidFill>
                  <a:srgbClr val="A50021"/>
                </a:solidFill>
                <a:latin typeface="Tahoma" charset="0"/>
                <a:ea typeface="ＭＳ Ｐゴシック" charset="0"/>
                <a:sym typeface="Symbol" charset="0"/>
              </a:rPr>
              <a:t></a:t>
            </a:r>
            <a:r>
              <a:rPr lang="en-US" sz="1800" i="1" dirty="0">
                <a:solidFill>
                  <a:srgbClr val="A50021"/>
                </a:solidFill>
                <a:latin typeface="Tahoma" charset="0"/>
                <a:ea typeface="ＭＳ Ｐゴシック" charset="0"/>
              </a:rPr>
              <a:t> VP</a:t>
            </a:r>
          </a:p>
          <a:p>
            <a:r>
              <a:rPr lang="en-US" sz="2000" dirty="0">
                <a:latin typeface="Tahoma" charset="0"/>
                <a:ea typeface="ＭＳ Ｐゴシック" charset="0"/>
              </a:rPr>
              <a:t>Yes-No Questions: </a:t>
            </a:r>
            <a:r>
              <a:rPr lang="en-US" sz="2000" i="1" dirty="0">
                <a:solidFill>
                  <a:srgbClr val="008000"/>
                </a:solidFill>
                <a:latin typeface="Tahoma" charset="0"/>
                <a:ea typeface="ＭＳ Ｐゴシック" charset="0"/>
              </a:rPr>
              <a:t>Did the plane leave?</a:t>
            </a:r>
            <a:endParaRPr lang="en-US" sz="2000" dirty="0">
              <a:solidFill>
                <a:srgbClr val="008000"/>
              </a:solidFill>
              <a:latin typeface="Tahoma" charset="0"/>
              <a:ea typeface="ＭＳ Ｐゴシック" charset="0"/>
            </a:endParaRPr>
          </a:p>
          <a:p>
            <a:pPr lvl="1">
              <a:buFont typeface="Wingdings" charset="0"/>
              <a:buNone/>
            </a:pPr>
            <a:r>
              <a:rPr lang="en-US" sz="1800" i="1" dirty="0">
                <a:solidFill>
                  <a:srgbClr val="A50021"/>
                </a:solidFill>
                <a:latin typeface="Tahoma" charset="0"/>
                <a:ea typeface="ＭＳ Ｐゴシック" charset="0"/>
              </a:rPr>
              <a:t>S </a:t>
            </a:r>
            <a:r>
              <a:rPr lang="en-US" sz="2800" b="1" i="1" dirty="0">
                <a:solidFill>
                  <a:srgbClr val="A50021"/>
                </a:solidFill>
                <a:latin typeface="Tahoma" charset="0"/>
                <a:ea typeface="ＭＳ Ｐゴシック" charset="0"/>
                <a:sym typeface="Symbol" charset="0"/>
              </a:rPr>
              <a:t></a:t>
            </a:r>
            <a:r>
              <a:rPr lang="en-US" sz="1800" i="1" dirty="0">
                <a:solidFill>
                  <a:srgbClr val="A50021"/>
                </a:solidFill>
                <a:latin typeface="Tahoma" charset="0"/>
                <a:ea typeface="ＭＳ Ｐゴシック" charset="0"/>
              </a:rPr>
              <a:t> Aux NP VP</a:t>
            </a:r>
          </a:p>
          <a:p>
            <a:r>
              <a:rPr lang="en-US" sz="2000" dirty="0">
                <a:latin typeface="Tahoma" charset="0"/>
                <a:ea typeface="ＭＳ Ｐゴシック" charset="0"/>
              </a:rPr>
              <a:t>WH Questions: </a:t>
            </a:r>
            <a:r>
              <a:rPr lang="en-US" sz="2000" i="1" dirty="0">
                <a:solidFill>
                  <a:srgbClr val="008000"/>
                </a:solidFill>
                <a:latin typeface="Tahoma" charset="0"/>
                <a:ea typeface="ＭＳ Ｐゴシック" charset="0"/>
              </a:rPr>
              <a:t>When did the plane leave?</a:t>
            </a:r>
            <a:endParaRPr lang="en-US" sz="2000" dirty="0">
              <a:solidFill>
                <a:srgbClr val="008000"/>
              </a:solidFill>
              <a:latin typeface="Tahoma" charset="0"/>
              <a:ea typeface="ＭＳ Ｐゴシック" charset="0"/>
            </a:endParaRPr>
          </a:p>
          <a:p>
            <a:pPr lvl="1">
              <a:buFont typeface="Wingdings" charset="0"/>
              <a:buNone/>
            </a:pPr>
            <a:r>
              <a:rPr lang="en-US" sz="1800" i="1" dirty="0">
                <a:solidFill>
                  <a:srgbClr val="A50021"/>
                </a:solidFill>
                <a:latin typeface="Tahoma" charset="0"/>
                <a:ea typeface="ＭＳ Ｐゴシック" charset="0"/>
              </a:rPr>
              <a:t>S </a:t>
            </a:r>
            <a:r>
              <a:rPr lang="en-US" sz="2800" b="1" i="1" dirty="0">
                <a:solidFill>
                  <a:srgbClr val="A50021"/>
                </a:solidFill>
                <a:latin typeface="Tahoma" charset="0"/>
                <a:ea typeface="ＭＳ Ｐゴシック" charset="0"/>
                <a:sym typeface="Symbol" charset="0"/>
              </a:rPr>
              <a:t></a:t>
            </a:r>
            <a:r>
              <a:rPr lang="en-US" sz="1800" i="1" dirty="0">
                <a:solidFill>
                  <a:srgbClr val="A50021"/>
                </a:solidFill>
                <a:latin typeface="Tahoma" charset="0"/>
                <a:ea typeface="ＭＳ Ｐゴシック" charset="0"/>
              </a:rPr>
              <a:t> WH-NP Aux NP VP</a:t>
            </a:r>
          </a:p>
        </p:txBody>
      </p:sp>
    </p:spTree>
    <p:extLst>
      <p:ext uri="{BB962C8B-B14F-4D97-AF65-F5344CB8AC3E}">
        <p14:creationId xmlns:p14="http://schemas.microsoft.com/office/powerpoint/2010/main" val="124188647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6476FB77-4003-1847-B227-D98E02F278FF}" type="slidenum">
              <a:rPr lang="en-US" sz="1400">
                <a:solidFill>
                  <a:srgbClr val="590A0E"/>
                </a:solidFill>
              </a:rPr>
              <a:pPr/>
              <a:t>14</a:t>
            </a:fld>
            <a:endParaRPr lang="en-US" sz="1400">
              <a:solidFill>
                <a:srgbClr val="590A0E"/>
              </a:solidFill>
            </a:endParaRPr>
          </a:p>
        </p:txBody>
      </p:sp>
      <p:sp>
        <p:nvSpPr>
          <p:cNvPr id="89092" name="Rectangle 2"/>
          <p:cNvSpPr>
            <a:spLocks noGrp="1" noChangeArrowheads="1"/>
          </p:cNvSpPr>
          <p:nvPr>
            <p:ph type="title"/>
          </p:nvPr>
        </p:nvSpPr>
        <p:spPr/>
        <p:txBody>
          <a:bodyPr/>
          <a:lstStyle/>
          <a:p>
            <a:r>
              <a:rPr lang="en-US" dirty="0" smtClean="0">
                <a:latin typeface="Verdana" charset="0"/>
                <a:ea typeface="ＭＳ Ｐゴシック" charset="0"/>
              </a:rPr>
              <a:t>Notes on CFGs</a:t>
            </a:r>
            <a:endParaRPr lang="en-US" dirty="0">
              <a:latin typeface="Verdana" charset="0"/>
              <a:ea typeface="ＭＳ Ｐゴシック" charset="0"/>
            </a:endParaRPr>
          </a:p>
        </p:txBody>
      </p:sp>
      <p:sp>
        <p:nvSpPr>
          <p:cNvPr id="1590275" name="Rectangle 3"/>
          <p:cNvSpPr>
            <a:spLocks noGrp="1" noChangeArrowheads="1"/>
          </p:cNvSpPr>
          <p:nvPr>
            <p:ph type="body" idx="1"/>
          </p:nvPr>
        </p:nvSpPr>
        <p:spPr/>
        <p:txBody>
          <a:bodyPr/>
          <a:lstStyle/>
          <a:p>
            <a:pPr>
              <a:lnSpc>
                <a:spcPct val="90000"/>
              </a:lnSpc>
            </a:pPr>
            <a:r>
              <a:rPr lang="en-US" dirty="0">
                <a:latin typeface="Tahoma" charset="0"/>
                <a:ea typeface="ＭＳ Ｐゴシック" charset="0"/>
              </a:rPr>
              <a:t>CFGs appear to be just about what we need to account for a lot of basic syntactic structure in English.</a:t>
            </a:r>
          </a:p>
          <a:p>
            <a:pPr>
              <a:lnSpc>
                <a:spcPct val="90000"/>
              </a:lnSpc>
            </a:pPr>
            <a:r>
              <a:rPr lang="en-US" dirty="0">
                <a:latin typeface="Tahoma" charset="0"/>
                <a:ea typeface="ＭＳ Ｐゴシック" charset="0"/>
              </a:rPr>
              <a:t>But there are problems</a:t>
            </a:r>
          </a:p>
          <a:p>
            <a:pPr>
              <a:lnSpc>
                <a:spcPct val="90000"/>
              </a:lnSpc>
            </a:pPr>
            <a:r>
              <a:rPr lang="en-US" dirty="0" smtClean="0">
                <a:latin typeface="Tahoma" charset="0"/>
                <a:ea typeface="ＭＳ Ｐゴシック" charset="0"/>
              </a:rPr>
              <a:t>There </a:t>
            </a:r>
            <a:r>
              <a:rPr lang="en-US" dirty="0">
                <a:latin typeface="Tahoma" charset="0"/>
                <a:ea typeface="ＭＳ Ｐゴシック" charset="0"/>
              </a:rPr>
              <a:t>are simpler, more elegant, solutions that take us out of the CFG framework (beyond its formal power</a:t>
            </a:r>
            <a:r>
              <a:rPr lang="en-US" dirty="0" smtClean="0">
                <a:latin typeface="Tahoma" charset="0"/>
                <a:ea typeface="ＭＳ Ｐゴシック" charset="0"/>
              </a:rPr>
              <a:t>)</a:t>
            </a:r>
            <a:endParaRPr lang="en-US" dirty="0">
              <a:latin typeface="Tahoma" charset="0"/>
              <a:ea typeface="ＭＳ Ｐゴシック" charset="0"/>
            </a:endParaRPr>
          </a:p>
        </p:txBody>
      </p:sp>
    </p:spTree>
    <p:extLst>
      <p:ext uri="{BB962C8B-B14F-4D97-AF65-F5344CB8AC3E}">
        <p14:creationId xmlns:p14="http://schemas.microsoft.com/office/powerpoint/2010/main" val="14320609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90275">
                                            <p:txEl>
                                              <p:pRg st="0" end="0"/>
                                            </p:txEl>
                                          </p:spTgt>
                                        </p:tgtEl>
                                        <p:attrNameLst>
                                          <p:attrName>style.visibility</p:attrName>
                                        </p:attrNameLst>
                                      </p:cBhvr>
                                      <p:to>
                                        <p:strVal val="visible"/>
                                      </p:to>
                                    </p:set>
                                    <p:anim calcmode="lin" valueType="num">
                                      <p:cBhvr additive="base">
                                        <p:cTn id="7" dur="500" fill="hold"/>
                                        <p:tgtEl>
                                          <p:spTgt spid="1590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90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90275">
                                            <p:txEl>
                                              <p:pRg st="1" end="1"/>
                                            </p:txEl>
                                          </p:spTgt>
                                        </p:tgtEl>
                                        <p:attrNameLst>
                                          <p:attrName>style.visibility</p:attrName>
                                        </p:attrNameLst>
                                      </p:cBhvr>
                                      <p:to>
                                        <p:strVal val="visible"/>
                                      </p:to>
                                    </p:set>
                                    <p:anim calcmode="lin" valueType="num">
                                      <p:cBhvr additive="base">
                                        <p:cTn id="13" dur="500" fill="hold"/>
                                        <p:tgtEl>
                                          <p:spTgt spid="15902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90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90275">
                                            <p:txEl>
                                              <p:pRg st="2" end="2"/>
                                            </p:txEl>
                                          </p:spTgt>
                                        </p:tgtEl>
                                        <p:attrNameLst>
                                          <p:attrName>style.visibility</p:attrName>
                                        </p:attrNameLst>
                                      </p:cBhvr>
                                      <p:to>
                                        <p:strVal val="visible"/>
                                      </p:to>
                                    </p:set>
                                    <p:anim calcmode="lin" valueType="num">
                                      <p:cBhvr additive="base">
                                        <p:cTn id="19" dur="500" fill="hold"/>
                                        <p:tgtEl>
                                          <p:spTgt spid="15902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9027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F19A7220-8F72-B34D-8D1F-91773322C720}" type="slidenum">
              <a:rPr lang="en-US" sz="1400">
                <a:solidFill>
                  <a:srgbClr val="590A0E"/>
                </a:solidFill>
              </a:rPr>
              <a:pPr/>
              <a:t>15</a:t>
            </a:fld>
            <a:endParaRPr lang="en-US" sz="1400">
              <a:solidFill>
                <a:srgbClr val="590A0E"/>
              </a:solidFill>
            </a:endParaRPr>
          </a:p>
        </p:txBody>
      </p:sp>
      <p:sp>
        <p:nvSpPr>
          <p:cNvPr id="91140" name="Rectangle 2"/>
          <p:cNvSpPr>
            <a:spLocks noGrp="1" noChangeArrowheads="1"/>
          </p:cNvSpPr>
          <p:nvPr>
            <p:ph type="title"/>
          </p:nvPr>
        </p:nvSpPr>
        <p:spPr/>
        <p:txBody>
          <a:bodyPr/>
          <a:lstStyle/>
          <a:p>
            <a:r>
              <a:rPr lang="en-US">
                <a:latin typeface="Verdana" charset="0"/>
                <a:ea typeface="ＭＳ Ｐゴシック" charset="0"/>
              </a:rPr>
              <a:t>Treebanks</a:t>
            </a:r>
          </a:p>
        </p:txBody>
      </p:sp>
      <p:sp>
        <p:nvSpPr>
          <p:cNvPr id="91141" name="Rectangle 3"/>
          <p:cNvSpPr>
            <a:spLocks noGrp="1" noChangeArrowheads="1"/>
          </p:cNvSpPr>
          <p:nvPr>
            <p:ph type="body" idx="1"/>
          </p:nvPr>
        </p:nvSpPr>
        <p:spPr/>
        <p:txBody>
          <a:bodyPr/>
          <a:lstStyle/>
          <a:p>
            <a:pPr>
              <a:lnSpc>
                <a:spcPct val="90000"/>
              </a:lnSpc>
            </a:pPr>
            <a:r>
              <a:rPr lang="en-US" dirty="0" err="1">
                <a:latin typeface="Tahoma" charset="0"/>
                <a:ea typeface="ＭＳ Ｐゴシック" charset="0"/>
              </a:rPr>
              <a:t>Treebanks</a:t>
            </a:r>
            <a:r>
              <a:rPr lang="en-US" dirty="0">
                <a:latin typeface="Tahoma" charset="0"/>
                <a:ea typeface="ＭＳ Ｐゴシック" charset="0"/>
              </a:rPr>
              <a:t> are corpora in which each sentence has been paired with a parse tree (presumably the right one).</a:t>
            </a:r>
          </a:p>
          <a:p>
            <a:pPr>
              <a:lnSpc>
                <a:spcPct val="90000"/>
              </a:lnSpc>
            </a:pPr>
            <a:r>
              <a:rPr lang="en-US" dirty="0">
                <a:latin typeface="Tahoma" charset="0"/>
                <a:ea typeface="ＭＳ Ｐゴシック" charset="0"/>
              </a:rPr>
              <a:t>These are generally created </a:t>
            </a:r>
          </a:p>
          <a:p>
            <a:pPr lvl="1">
              <a:lnSpc>
                <a:spcPct val="90000"/>
              </a:lnSpc>
            </a:pPr>
            <a:r>
              <a:rPr lang="en-US" dirty="0">
                <a:latin typeface="Tahoma" charset="0"/>
                <a:ea typeface="ＭＳ Ｐゴシック" charset="0"/>
              </a:rPr>
              <a:t>By first parsing the collection with an automatic parser</a:t>
            </a:r>
          </a:p>
          <a:p>
            <a:pPr lvl="1">
              <a:lnSpc>
                <a:spcPct val="90000"/>
              </a:lnSpc>
            </a:pPr>
            <a:r>
              <a:rPr lang="en-US" dirty="0">
                <a:latin typeface="Tahoma" charset="0"/>
                <a:ea typeface="ＭＳ Ｐゴシック" charset="0"/>
              </a:rPr>
              <a:t>And then having human annotators correct each parse as necessary.</a:t>
            </a:r>
          </a:p>
          <a:p>
            <a:pPr>
              <a:lnSpc>
                <a:spcPct val="90000"/>
              </a:lnSpc>
            </a:pPr>
            <a:r>
              <a:rPr lang="en-US" dirty="0">
                <a:latin typeface="Tahoma" charset="0"/>
                <a:ea typeface="ＭＳ Ｐゴシック" charset="0"/>
              </a:rPr>
              <a:t>This generally requires detailed annotation guidelines that provide a POS </a:t>
            </a:r>
            <a:r>
              <a:rPr lang="en-US" dirty="0" err="1">
                <a:latin typeface="Tahoma" charset="0"/>
                <a:ea typeface="ＭＳ Ｐゴシック" charset="0"/>
              </a:rPr>
              <a:t>tagset</a:t>
            </a:r>
            <a:r>
              <a:rPr lang="en-US" dirty="0">
                <a:latin typeface="Tahoma" charset="0"/>
                <a:ea typeface="ＭＳ Ｐゴシック" charset="0"/>
              </a:rPr>
              <a:t>, a grammar and instructions for how to deal with particular grammatical constructions.</a:t>
            </a:r>
          </a:p>
        </p:txBody>
      </p:sp>
    </p:spTree>
    <p:extLst>
      <p:ext uri="{BB962C8B-B14F-4D97-AF65-F5344CB8AC3E}">
        <p14:creationId xmlns:p14="http://schemas.microsoft.com/office/powerpoint/2010/main" val="213637597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FC5F9F5E-0D97-4C45-A902-07F9D9A4FE0D}" type="slidenum">
              <a:rPr lang="en-US" sz="1400">
                <a:solidFill>
                  <a:srgbClr val="590A0E"/>
                </a:solidFill>
              </a:rPr>
              <a:pPr/>
              <a:t>16</a:t>
            </a:fld>
            <a:endParaRPr lang="en-US" sz="1400">
              <a:solidFill>
                <a:srgbClr val="590A0E"/>
              </a:solidFill>
            </a:endParaRPr>
          </a:p>
        </p:txBody>
      </p:sp>
      <p:sp>
        <p:nvSpPr>
          <p:cNvPr id="93188" name="Rectangle 2"/>
          <p:cNvSpPr>
            <a:spLocks noGrp="1" noChangeArrowheads="1"/>
          </p:cNvSpPr>
          <p:nvPr>
            <p:ph type="title"/>
          </p:nvPr>
        </p:nvSpPr>
        <p:spPr/>
        <p:txBody>
          <a:bodyPr/>
          <a:lstStyle/>
          <a:p>
            <a:r>
              <a:rPr lang="en-US">
                <a:latin typeface="Verdana" charset="0"/>
                <a:ea typeface="ＭＳ Ｐゴシック" charset="0"/>
              </a:rPr>
              <a:t>Treebanks</a:t>
            </a:r>
          </a:p>
        </p:txBody>
      </p:sp>
      <p:sp>
        <p:nvSpPr>
          <p:cNvPr id="93189" name="Rectangle 3"/>
          <p:cNvSpPr>
            <a:spLocks noGrp="1" noChangeArrowheads="1"/>
          </p:cNvSpPr>
          <p:nvPr>
            <p:ph type="body" idx="1"/>
          </p:nvPr>
        </p:nvSpPr>
        <p:spPr/>
        <p:txBody>
          <a:bodyPr/>
          <a:lstStyle/>
          <a:p>
            <a:r>
              <a:rPr lang="en-US" sz="2800">
                <a:latin typeface="Tahoma" charset="0"/>
                <a:ea typeface="ＭＳ Ｐゴシック" charset="0"/>
              </a:rPr>
              <a:t>Starting off, building a treebank seems a lot slower and less useful than building a grammar</a:t>
            </a:r>
          </a:p>
          <a:p>
            <a:r>
              <a:rPr lang="en-US" sz="2800">
                <a:latin typeface="Tahoma" charset="0"/>
                <a:ea typeface="ＭＳ Ｐゴシック" charset="0"/>
              </a:rPr>
              <a:t>But a treebank gives us many things</a:t>
            </a:r>
          </a:p>
          <a:p>
            <a:pPr lvl="1"/>
            <a:r>
              <a:rPr lang="en-US" sz="2400">
                <a:latin typeface="Tahoma" charset="0"/>
                <a:ea typeface="ＭＳ Ｐゴシック" charset="0"/>
              </a:rPr>
              <a:t>Reusability of the labor</a:t>
            </a:r>
          </a:p>
          <a:p>
            <a:pPr lvl="1"/>
            <a:r>
              <a:rPr lang="en-US" sz="2400">
                <a:latin typeface="Tahoma" charset="0"/>
                <a:ea typeface="ＭＳ Ｐゴシック" charset="0"/>
              </a:rPr>
              <a:t>Frequencies and distributional information</a:t>
            </a:r>
          </a:p>
          <a:p>
            <a:pPr lvl="1"/>
            <a:r>
              <a:rPr lang="en-US" sz="2400">
                <a:latin typeface="Tahoma" charset="0"/>
                <a:ea typeface="ＭＳ Ｐゴシック" charset="0"/>
              </a:rPr>
              <a:t>A way to evaluate systems</a:t>
            </a:r>
          </a:p>
        </p:txBody>
      </p:sp>
    </p:spTree>
    <p:extLst>
      <p:ext uri="{BB962C8B-B14F-4D97-AF65-F5344CB8AC3E}">
        <p14:creationId xmlns:p14="http://schemas.microsoft.com/office/powerpoint/2010/main" val="200377906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FBB1C873-6833-4B47-BC61-B158C2E41621}" type="slidenum">
              <a:rPr lang="en-US" sz="1400">
                <a:solidFill>
                  <a:srgbClr val="590A0E"/>
                </a:solidFill>
              </a:rPr>
              <a:pPr/>
              <a:t>17</a:t>
            </a:fld>
            <a:endParaRPr lang="en-US" sz="1400">
              <a:solidFill>
                <a:srgbClr val="590A0E"/>
              </a:solidFill>
            </a:endParaRPr>
          </a:p>
        </p:txBody>
      </p:sp>
      <p:sp>
        <p:nvSpPr>
          <p:cNvPr id="95236" name="Rectangle 2"/>
          <p:cNvSpPr>
            <a:spLocks noGrp="1" noChangeArrowheads="1"/>
          </p:cNvSpPr>
          <p:nvPr>
            <p:ph type="title"/>
          </p:nvPr>
        </p:nvSpPr>
        <p:spPr/>
        <p:txBody>
          <a:bodyPr/>
          <a:lstStyle/>
          <a:p>
            <a:r>
              <a:rPr lang="en-US">
                <a:latin typeface="Verdana" charset="0"/>
                <a:ea typeface="ＭＳ Ｐゴシック" charset="0"/>
              </a:rPr>
              <a:t>Treebank Grammars</a:t>
            </a:r>
          </a:p>
        </p:txBody>
      </p:sp>
      <p:sp>
        <p:nvSpPr>
          <p:cNvPr id="95237" name="Rectangle 3"/>
          <p:cNvSpPr>
            <a:spLocks noGrp="1" noChangeArrowheads="1"/>
          </p:cNvSpPr>
          <p:nvPr>
            <p:ph type="body" idx="1"/>
          </p:nvPr>
        </p:nvSpPr>
        <p:spPr/>
        <p:txBody>
          <a:bodyPr/>
          <a:lstStyle/>
          <a:p>
            <a:r>
              <a:rPr lang="en-US">
                <a:latin typeface="Tahoma" charset="0"/>
                <a:ea typeface="ＭＳ Ｐゴシック" charset="0"/>
              </a:rPr>
              <a:t>Treebanks implicitly define a grammar for the language covered in the treebank.</a:t>
            </a:r>
          </a:p>
          <a:p>
            <a:r>
              <a:rPr lang="en-US">
                <a:latin typeface="Tahoma" charset="0"/>
                <a:ea typeface="ＭＳ Ｐゴシック" charset="0"/>
              </a:rPr>
              <a:t>Simply take the local rules that make up the sub-trees in all the trees in the collection and you have a grammar.</a:t>
            </a:r>
          </a:p>
          <a:p>
            <a:r>
              <a:rPr lang="en-US">
                <a:latin typeface="Tahoma" charset="0"/>
                <a:ea typeface="ＭＳ Ｐゴシック" charset="0"/>
              </a:rPr>
              <a:t>Not complete, but if you have decent size corpus, you</a:t>
            </a:r>
            <a:r>
              <a:rPr lang="ja-JP" altLang="en-US">
                <a:latin typeface="Tahoma" charset="0"/>
                <a:ea typeface="ＭＳ Ｐゴシック" charset="0"/>
              </a:rPr>
              <a:t>’</a:t>
            </a:r>
            <a:r>
              <a:rPr lang="en-US" altLang="ja-JP">
                <a:latin typeface="Tahoma" charset="0"/>
                <a:ea typeface="ＭＳ Ｐゴシック" charset="0"/>
              </a:rPr>
              <a:t>ll have a grammar with decent coverage.</a:t>
            </a:r>
            <a:endParaRPr lang="en-US">
              <a:latin typeface="Tahoma" charset="0"/>
              <a:ea typeface="ＭＳ Ｐゴシック" charset="0"/>
            </a:endParaRPr>
          </a:p>
        </p:txBody>
      </p:sp>
    </p:spTree>
    <p:extLst>
      <p:ext uri="{BB962C8B-B14F-4D97-AF65-F5344CB8AC3E}">
        <p14:creationId xmlns:p14="http://schemas.microsoft.com/office/powerpoint/2010/main" val="425442689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CF265131-E34F-704C-B5E3-E831D070C6EB}" type="slidenum">
              <a:rPr lang="en-US" sz="1400">
                <a:solidFill>
                  <a:srgbClr val="590A0E"/>
                </a:solidFill>
              </a:rPr>
              <a:pPr/>
              <a:t>18</a:t>
            </a:fld>
            <a:endParaRPr lang="en-US" sz="1400">
              <a:solidFill>
                <a:srgbClr val="590A0E"/>
              </a:solidFill>
            </a:endParaRPr>
          </a:p>
        </p:txBody>
      </p:sp>
      <p:sp>
        <p:nvSpPr>
          <p:cNvPr id="97284" name="Rectangle 2"/>
          <p:cNvSpPr>
            <a:spLocks noGrp="1" noChangeArrowheads="1"/>
          </p:cNvSpPr>
          <p:nvPr>
            <p:ph type="title"/>
          </p:nvPr>
        </p:nvSpPr>
        <p:spPr/>
        <p:txBody>
          <a:bodyPr/>
          <a:lstStyle/>
          <a:p>
            <a:r>
              <a:rPr lang="en-US">
                <a:latin typeface="Verdana" charset="0"/>
                <a:ea typeface="ＭＳ Ｐゴシック" charset="0"/>
              </a:rPr>
              <a:t>Penn Treebank</a:t>
            </a:r>
          </a:p>
        </p:txBody>
      </p:sp>
      <p:sp>
        <p:nvSpPr>
          <p:cNvPr id="97285" name="Rectangle 3"/>
          <p:cNvSpPr>
            <a:spLocks noGrp="1" noChangeArrowheads="1"/>
          </p:cNvSpPr>
          <p:nvPr>
            <p:ph type="body" idx="1"/>
          </p:nvPr>
        </p:nvSpPr>
        <p:spPr>
          <a:xfrm>
            <a:off x="381000" y="914400"/>
            <a:ext cx="8305800" cy="914400"/>
          </a:xfrm>
        </p:spPr>
        <p:txBody>
          <a:bodyPr/>
          <a:lstStyle/>
          <a:p>
            <a:r>
              <a:rPr lang="en-US">
                <a:latin typeface="Tahoma" charset="0"/>
                <a:ea typeface="ＭＳ Ｐゴシック" charset="0"/>
              </a:rPr>
              <a:t>Penn TreeBank is a widely used treebank.</a:t>
            </a:r>
          </a:p>
        </p:txBody>
      </p:sp>
      <p:pic>
        <p:nvPicPr>
          <p:cNvPr id="97286" name="Picture 4" descr="wsj-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771650"/>
            <a:ext cx="5181600" cy="2830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7" name="Text Box 5"/>
          <p:cNvSpPr txBox="1">
            <a:spLocks noChangeArrowheads="1"/>
          </p:cNvSpPr>
          <p:nvPr/>
        </p:nvSpPr>
        <p:spPr bwMode="auto">
          <a:xfrm>
            <a:off x="152400" y="1828800"/>
            <a:ext cx="4114800" cy="324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ＭＳ Ｐゴシック" charset="0"/>
                <a:cs typeface="ＭＳ Ｐゴシック" charset="0"/>
              </a:defRPr>
            </a:lvl1pPr>
            <a:lvl2pPr eaLnBrk="0" hangingPunct="0">
              <a:defRPr sz="1600">
                <a:solidFill>
                  <a:schemeClr val="tx1"/>
                </a:solidFill>
                <a:latin typeface="Arial" charset="0"/>
                <a:ea typeface="ＭＳ Ｐゴシック" charset="0"/>
              </a:defRPr>
            </a:lvl2pPr>
            <a:lvl3pPr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lvl="1">
              <a:spcBef>
                <a:spcPct val="20000"/>
              </a:spcBef>
              <a:buClr>
                <a:srgbClr val="404040"/>
              </a:buClr>
              <a:buFont typeface="Wingdings" charset="0"/>
              <a:buChar char="§"/>
            </a:pPr>
            <a:r>
              <a:rPr lang="en-US" sz="2800">
                <a:latin typeface="Tahoma" charset="0"/>
              </a:rPr>
              <a:t>Most well known is the Wall Street Journal section of the Penn TreeBank.</a:t>
            </a:r>
          </a:p>
          <a:p>
            <a:pPr lvl="2">
              <a:spcBef>
                <a:spcPct val="20000"/>
              </a:spcBef>
              <a:buFont typeface="Wingdings" charset="0"/>
              <a:buChar char="§"/>
            </a:pPr>
            <a:r>
              <a:rPr lang="en-US" sz="2400">
                <a:solidFill>
                  <a:srgbClr val="2D506B"/>
                </a:solidFill>
                <a:latin typeface="Tahoma" charset="0"/>
              </a:rPr>
              <a:t>1 M words from the 1987-1989 Wall Street Journal.</a:t>
            </a:r>
          </a:p>
          <a:p>
            <a:pPr eaLnBrk="1" hangingPunct="1"/>
            <a:endParaRPr lang="en-US"/>
          </a:p>
        </p:txBody>
      </p:sp>
    </p:spTree>
    <p:extLst>
      <p:ext uri="{BB962C8B-B14F-4D97-AF65-F5344CB8AC3E}">
        <p14:creationId xmlns:p14="http://schemas.microsoft.com/office/powerpoint/2010/main" val="216762573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20AEFF9A-94E8-D14B-93EB-BDE7E4A62582}" type="slidenum">
              <a:rPr lang="en-US" sz="1400">
                <a:solidFill>
                  <a:srgbClr val="590A0E"/>
                </a:solidFill>
              </a:rPr>
              <a:pPr/>
              <a:t>19</a:t>
            </a:fld>
            <a:endParaRPr lang="en-US" sz="1400">
              <a:solidFill>
                <a:srgbClr val="590A0E"/>
              </a:solidFill>
            </a:endParaRPr>
          </a:p>
        </p:txBody>
      </p:sp>
      <p:sp>
        <p:nvSpPr>
          <p:cNvPr id="99332" name="Rectangle 2"/>
          <p:cNvSpPr>
            <a:spLocks noGrp="1" noChangeArrowheads="1"/>
          </p:cNvSpPr>
          <p:nvPr>
            <p:ph type="title"/>
          </p:nvPr>
        </p:nvSpPr>
        <p:spPr/>
        <p:txBody>
          <a:bodyPr/>
          <a:lstStyle/>
          <a:p>
            <a:r>
              <a:rPr lang="en-US">
                <a:latin typeface="Verdana" charset="0"/>
                <a:ea typeface="ＭＳ Ｐゴシック" charset="0"/>
              </a:rPr>
              <a:t>Treebank Grammars</a:t>
            </a:r>
          </a:p>
        </p:txBody>
      </p:sp>
      <p:sp>
        <p:nvSpPr>
          <p:cNvPr id="99333" name="Rectangle 3"/>
          <p:cNvSpPr>
            <a:spLocks noGrp="1" noChangeArrowheads="1"/>
          </p:cNvSpPr>
          <p:nvPr>
            <p:ph type="body" idx="1"/>
          </p:nvPr>
        </p:nvSpPr>
        <p:spPr/>
        <p:txBody>
          <a:bodyPr/>
          <a:lstStyle/>
          <a:p>
            <a:r>
              <a:rPr lang="en-US" dirty="0">
                <a:latin typeface="Tahoma" charset="0"/>
                <a:ea typeface="ＭＳ Ｐゴシック" charset="0"/>
              </a:rPr>
              <a:t>Such grammars tend to be very flat due to the fact that they tend to avoid recursion.</a:t>
            </a:r>
          </a:p>
          <a:p>
            <a:r>
              <a:rPr lang="en-US" dirty="0" smtClean="0">
                <a:latin typeface="Tahoma" charset="0"/>
                <a:ea typeface="ＭＳ Ｐゴシック" charset="0"/>
              </a:rPr>
              <a:t>For </a:t>
            </a:r>
            <a:r>
              <a:rPr lang="en-US" dirty="0">
                <a:latin typeface="Tahoma" charset="0"/>
                <a:ea typeface="ＭＳ Ｐゴシック" charset="0"/>
              </a:rPr>
              <a:t>example, the Penn Treebank has 4500 different rules for VPs. Among them...</a:t>
            </a:r>
          </a:p>
          <a:p>
            <a:pPr>
              <a:buFont typeface="Wingdings" charset="0"/>
              <a:buNone/>
            </a:pPr>
            <a:endParaRPr lang="en-US" dirty="0">
              <a:latin typeface="Tahoma" charset="0"/>
              <a:ea typeface="ＭＳ Ｐゴシック" charset="0"/>
            </a:endParaRPr>
          </a:p>
        </p:txBody>
      </p:sp>
      <p:grpSp>
        <p:nvGrpSpPr>
          <p:cNvPr id="99334" name="Group 6"/>
          <p:cNvGrpSpPr>
            <a:grpSpLocks/>
          </p:cNvGrpSpPr>
          <p:nvPr/>
        </p:nvGrpSpPr>
        <p:grpSpPr bwMode="auto">
          <a:xfrm>
            <a:off x="1676400" y="3181350"/>
            <a:ext cx="5867400" cy="1378744"/>
            <a:chOff x="1056" y="2640"/>
            <a:chExt cx="3696" cy="1158"/>
          </a:xfrm>
        </p:grpSpPr>
        <p:pic>
          <p:nvPicPr>
            <p:cNvPr id="99335" name="Picture 4" descr="v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 y="3216"/>
              <a:ext cx="3696"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6" name="Picture 5" descr="v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2640"/>
              <a:ext cx="2592"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10577388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29C50960-345F-BA41-9765-A3AE0B4DF34C}" type="slidenum">
              <a:rPr lang="en-US" sz="1400">
                <a:solidFill>
                  <a:srgbClr val="590A0E"/>
                </a:solidFill>
              </a:rPr>
              <a:pPr/>
              <a:t>2</a:t>
            </a:fld>
            <a:endParaRPr lang="en-US" sz="1400">
              <a:solidFill>
                <a:srgbClr val="590A0E"/>
              </a:solidFill>
            </a:endParaRPr>
          </a:p>
        </p:txBody>
      </p:sp>
      <p:sp>
        <p:nvSpPr>
          <p:cNvPr id="19460" name="Rectangle 2"/>
          <p:cNvSpPr>
            <a:spLocks noGrp="1" noChangeArrowheads="1"/>
          </p:cNvSpPr>
          <p:nvPr>
            <p:ph type="title"/>
          </p:nvPr>
        </p:nvSpPr>
        <p:spPr/>
        <p:txBody>
          <a:bodyPr/>
          <a:lstStyle/>
          <a:p>
            <a:r>
              <a:rPr lang="en-US">
                <a:latin typeface="Verdana" charset="0"/>
                <a:ea typeface="ＭＳ Ｐゴシック" charset="0"/>
              </a:rPr>
              <a:t>Today</a:t>
            </a:r>
          </a:p>
        </p:txBody>
      </p:sp>
      <p:sp>
        <p:nvSpPr>
          <p:cNvPr id="19461" name="Rectangle 3"/>
          <p:cNvSpPr>
            <a:spLocks noGrp="1" noChangeArrowheads="1"/>
          </p:cNvSpPr>
          <p:nvPr>
            <p:ph type="body" idx="1"/>
          </p:nvPr>
        </p:nvSpPr>
        <p:spPr/>
        <p:txBody>
          <a:bodyPr/>
          <a:lstStyle/>
          <a:p>
            <a:r>
              <a:rPr lang="en-US">
                <a:latin typeface="Tahoma" charset="0"/>
                <a:ea typeface="ＭＳ Ｐゴシック" charset="0"/>
              </a:rPr>
              <a:t>Parsing with CFGs</a:t>
            </a:r>
          </a:p>
          <a:p>
            <a:pPr lvl="1"/>
            <a:r>
              <a:rPr lang="en-US">
                <a:latin typeface="Tahoma" charset="0"/>
                <a:ea typeface="ＭＳ Ｐゴシック" charset="0"/>
              </a:rPr>
              <a:t>Bottom-up, top-down</a:t>
            </a:r>
          </a:p>
          <a:p>
            <a:pPr lvl="1"/>
            <a:r>
              <a:rPr lang="en-US">
                <a:latin typeface="Tahoma" charset="0"/>
                <a:ea typeface="ＭＳ Ｐゴシック" charset="0"/>
              </a:rPr>
              <a:t>Ambiguity</a:t>
            </a:r>
          </a:p>
          <a:p>
            <a:pPr lvl="1"/>
            <a:r>
              <a:rPr lang="en-US">
                <a:latin typeface="Tahoma" charset="0"/>
                <a:ea typeface="ＭＳ Ｐゴシック" charset="0"/>
              </a:rPr>
              <a:t>CKY parsing</a:t>
            </a:r>
          </a:p>
          <a:p>
            <a:pPr lvl="1"/>
            <a:r>
              <a:rPr lang="en-US">
                <a:latin typeface="Tahoma" charset="0"/>
                <a:ea typeface="ＭＳ Ｐゴシック" charset="0"/>
              </a:rPr>
              <a:t>Early algorithm</a:t>
            </a:r>
          </a:p>
          <a:p>
            <a:endParaRPr lang="en-US">
              <a:latin typeface="Tahoma" charset="0"/>
              <a:ea typeface="ＭＳ Ｐゴシック" charset="0"/>
            </a:endParaRPr>
          </a:p>
        </p:txBody>
      </p:sp>
    </p:spTree>
    <p:extLst>
      <p:ext uri="{BB962C8B-B14F-4D97-AF65-F5344CB8AC3E}">
        <p14:creationId xmlns:p14="http://schemas.microsoft.com/office/powerpoint/2010/main" val="195057141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3C3286AC-B62B-D546-9BD9-E1D640CF1D8C}" type="slidenum">
              <a:rPr lang="en-US" sz="1400">
                <a:solidFill>
                  <a:srgbClr val="590A0E"/>
                </a:solidFill>
              </a:rPr>
              <a:pPr/>
              <a:t>20</a:t>
            </a:fld>
            <a:endParaRPr lang="en-US" sz="1400">
              <a:solidFill>
                <a:srgbClr val="590A0E"/>
              </a:solidFill>
            </a:endParaRPr>
          </a:p>
        </p:txBody>
      </p:sp>
      <p:sp>
        <p:nvSpPr>
          <p:cNvPr id="21508" name="Rectangle 2"/>
          <p:cNvSpPr>
            <a:spLocks noGrp="1" noChangeArrowheads="1"/>
          </p:cNvSpPr>
          <p:nvPr>
            <p:ph type="title"/>
          </p:nvPr>
        </p:nvSpPr>
        <p:spPr/>
        <p:txBody>
          <a:bodyPr/>
          <a:lstStyle/>
          <a:p>
            <a:r>
              <a:rPr lang="en-US" dirty="0" smtClean="0">
                <a:latin typeface="Verdana" charset="0"/>
                <a:ea typeface="ＭＳ Ｐゴシック" charset="0"/>
              </a:rPr>
              <a:t>Parsing with CFGs</a:t>
            </a:r>
            <a:endParaRPr lang="en-US" dirty="0">
              <a:latin typeface="Verdana" charset="0"/>
              <a:ea typeface="ＭＳ Ｐゴシック" charset="0"/>
            </a:endParaRPr>
          </a:p>
        </p:txBody>
      </p:sp>
      <p:sp>
        <p:nvSpPr>
          <p:cNvPr id="1595395" name="Rectangle 3"/>
          <p:cNvSpPr>
            <a:spLocks noGrp="1" noChangeArrowheads="1"/>
          </p:cNvSpPr>
          <p:nvPr>
            <p:ph type="body" idx="1"/>
          </p:nvPr>
        </p:nvSpPr>
        <p:spPr/>
        <p:txBody>
          <a:bodyPr/>
          <a:lstStyle/>
          <a:p>
            <a:r>
              <a:rPr lang="en-US" dirty="0">
                <a:latin typeface="Tahoma" charset="0"/>
                <a:ea typeface="ＭＳ Ｐゴシック" charset="0"/>
              </a:rPr>
              <a:t>Parsing with CFGs refers to the task of assigning proper trees to input strings</a:t>
            </a:r>
          </a:p>
          <a:p>
            <a:r>
              <a:rPr lang="en-US" dirty="0">
                <a:latin typeface="Tahoma" charset="0"/>
                <a:ea typeface="ＭＳ Ｐゴシック" charset="0"/>
              </a:rPr>
              <a:t>Proper: a tree that covers </a:t>
            </a:r>
            <a:r>
              <a:rPr lang="en-US" dirty="0">
                <a:solidFill>
                  <a:srgbClr val="A50021"/>
                </a:solidFill>
                <a:latin typeface="Tahoma" charset="0"/>
                <a:ea typeface="ＭＳ Ｐゴシック" charset="0"/>
              </a:rPr>
              <a:t>all and only the elements of the input</a:t>
            </a:r>
            <a:r>
              <a:rPr lang="en-US" dirty="0">
                <a:latin typeface="Tahoma" charset="0"/>
                <a:ea typeface="ＭＳ Ｐゴシック" charset="0"/>
              </a:rPr>
              <a:t> and </a:t>
            </a:r>
            <a:r>
              <a:rPr lang="en-US" dirty="0">
                <a:solidFill>
                  <a:srgbClr val="008000"/>
                </a:solidFill>
                <a:latin typeface="Tahoma" charset="0"/>
                <a:ea typeface="ＭＳ Ｐゴシック" charset="0"/>
              </a:rPr>
              <a:t>has an S at the top</a:t>
            </a:r>
          </a:p>
          <a:p>
            <a:r>
              <a:rPr lang="en-US" dirty="0">
                <a:latin typeface="Tahoma" charset="0"/>
                <a:ea typeface="ＭＳ Ｐゴシック" charset="0"/>
              </a:rPr>
              <a:t>It doesn’t</a:t>
            </a:r>
            <a:r>
              <a:rPr lang="en-US" altLang="ja-JP" dirty="0">
                <a:latin typeface="Tahoma" charset="0"/>
                <a:ea typeface="ＭＳ Ｐゴシック" charset="0"/>
              </a:rPr>
              <a:t> actually mean that the system can select the correct tree from among all the possible trees</a:t>
            </a:r>
            <a:endParaRPr lang="en-US" dirty="0">
              <a:latin typeface="Tahoma" charset="0"/>
              <a:ea typeface="ＭＳ Ｐゴシック" charset="0"/>
            </a:endParaRPr>
          </a:p>
        </p:txBody>
      </p:sp>
    </p:spTree>
    <p:extLst>
      <p:ext uri="{BB962C8B-B14F-4D97-AF65-F5344CB8AC3E}">
        <p14:creationId xmlns:p14="http://schemas.microsoft.com/office/powerpoint/2010/main" val="33814937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95395">
                                            <p:txEl>
                                              <p:pRg st="1" end="1"/>
                                            </p:txEl>
                                          </p:spTgt>
                                        </p:tgtEl>
                                        <p:attrNameLst>
                                          <p:attrName>style.visibility</p:attrName>
                                        </p:attrNameLst>
                                      </p:cBhvr>
                                      <p:to>
                                        <p:strVal val="visible"/>
                                      </p:to>
                                    </p:set>
                                    <p:anim calcmode="lin" valueType="num">
                                      <p:cBhvr additive="base">
                                        <p:cTn id="7" dur="500" fill="hold"/>
                                        <p:tgtEl>
                                          <p:spTgt spid="15953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95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95395">
                                            <p:txEl>
                                              <p:pRg st="2" end="2"/>
                                            </p:txEl>
                                          </p:spTgt>
                                        </p:tgtEl>
                                        <p:attrNameLst>
                                          <p:attrName>style.visibility</p:attrName>
                                        </p:attrNameLst>
                                      </p:cBhvr>
                                      <p:to>
                                        <p:strVal val="visible"/>
                                      </p:to>
                                    </p:set>
                                    <p:anim calcmode="lin" valueType="num">
                                      <p:cBhvr additive="base">
                                        <p:cTn id="13" dur="500" fill="hold"/>
                                        <p:tgtEl>
                                          <p:spTgt spid="15953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953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743A93C4-BA6E-F047-9F71-5F569DDD76FE}" type="slidenum">
              <a:rPr lang="en-US" sz="1400">
                <a:solidFill>
                  <a:srgbClr val="590A0E"/>
                </a:solidFill>
              </a:rPr>
              <a:pPr/>
              <a:t>21</a:t>
            </a:fld>
            <a:endParaRPr lang="en-US" sz="1400">
              <a:solidFill>
                <a:srgbClr val="590A0E"/>
              </a:solidFill>
            </a:endParaRPr>
          </a:p>
        </p:txBody>
      </p:sp>
      <p:sp>
        <p:nvSpPr>
          <p:cNvPr id="23556" name="Rectangle 2"/>
          <p:cNvSpPr>
            <a:spLocks noGrp="1" noChangeArrowheads="1"/>
          </p:cNvSpPr>
          <p:nvPr>
            <p:ph type="title"/>
          </p:nvPr>
        </p:nvSpPr>
        <p:spPr/>
        <p:txBody>
          <a:bodyPr/>
          <a:lstStyle/>
          <a:p>
            <a:r>
              <a:rPr lang="en-US" dirty="0" smtClean="0">
                <a:latin typeface="Verdana" charset="0"/>
                <a:ea typeface="ＭＳ Ｐゴシック" charset="0"/>
              </a:rPr>
              <a:t>Parsing with CFGs</a:t>
            </a:r>
            <a:endParaRPr lang="en-US" dirty="0">
              <a:latin typeface="Verdana" charset="0"/>
              <a:ea typeface="ＭＳ Ｐゴシック" charset="0"/>
            </a:endParaRPr>
          </a:p>
        </p:txBody>
      </p:sp>
      <p:sp>
        <p:nvSpPr>
          <p:cNvPr id="23557" name="Rectangle 3"/>
          <p:cNvSpPr>
            <a:spLocks noGrp="1" noChangeArrowheads="1"/>
          </p:cNvSpPr>
          <p:nvPr>
            <p:ph type="body" idx="1"/>
          </p:nvPr>
        </p:nvSpPr>
        <p:spPr>
          <a:xfrm>
            <a:off x="685800" y="1181100"/>
            <a:ext cx="8275638" cy="3600450"/>
          </a:xfrm>
        </p:spPr>
        <p:txBody>
          <a:bodyPr/>
          <a:lstStyle/>
          <a:p>
            <a:r>
              <a:rPr lang="en-US" sz="2800" dirty="0">
                <a:latin typeface="Tahoma" charset="0"/>
                <a:ea typeface="ＭＳ Ｐゴシック" charset="0"/>
              </a:rPr>
              <a:t>As with everything of interest, parsing involves a </a:t>
            </a:r>
            <a:r>
              <a:rPr lang="en-US" sz="2800" dirty="0">
                <a:solidFill>
                  <a:srgbClr val="A50021"/>
                </a:solidFill>
                <a:latin typeface="Tahoma" charset="0"/>
                <a:ea typeface="ＭＳ Ｐゴシック" charset="0"/>
              </a:rPr>
              <a:t>search</a:t>
            </a:r>
          </a:p>
          <a:p>
            <a:r>
              <a:rPr lang="en-US" sz="2800" dirty="0" smtClean="0">
                <a:latin typeface="Tahoma" charset="0"/>
                <a:ea typeface="ＭＳ Ｐゴシック" charset="0"/>
              </a:rPr>
              <a:t>We’</a:t>
            </a:r>
            <a:r>
              <a:rPr lang="en-US" altLang="ja-JP" sz="2800" dirty="0" smtClean="0">
                <a:latin typeface="Tahoma" charset="0"/>
                <a:ea typeface="ＭＳ Ｐゴシック" charset="0"/>
              </a:rPr>
              <a:t>ll </a:t>
            </a:r>
            <a:r>
              <a:rPr lang="en-US" altLang="ja-JP" sz="2800" dirty="0">
                <a:latin typeface="Tahoma" charset="0"/>
                <a:ea typeface="ＭＳ Ｐゴシック" charset="0"/>
              </a:rPr>
              <a:t>start with some basic methods:</a:t>
            </a:r>
          </a:p>
          <a:p>
            <a:pPr lvl="1"/>
            <a:r>
              <a:rPr lang="en-US" sz="2400" dirty="0">
                <a:latin typeface="Tahoma" charset="0"/>
                <a:ea typeface="ＭＳ Ｐゴシック" charset="0"/>
              </a:rPr>
              <a:t>Top down parsing</a:t>
            </a:r>
          </a:p>
          <a:p>
            <a:pPr lvl="1"/>
            <a:r>
              <a:rPr lang="en-US" sz="2400" dirty="0">
                <a:latin typeface="Tahoma" charset="0"/>
                <a:ea typeface="ＭＳ Ｐゴシック" charset="0"/>
              </a:rPr>
              <a:t>Bottom up parsing</a:t>
            </a:r>
          </a:p>
          <a:p>
            <a:r>
              <a:rPr lang="en-US" sz="2800" dirty="0">
                <a:latin typeface="Tahoma" charset="0"/>
                <a:ea typeface="ＭＳ Ｐゴシック" charset="0"/>
              </a:rPr>
              <a:t>Real algorithms:</a:t>
            </a:r>
          </a:p>
          <a:p>
            <a:pPr lvl="1">
              <a:lnSpc>
                <a:spcPct val="90000"/>
              </a:lnSpc>
            </a:pPr>
            <a:r>
              <a:rPr lang="en-US" sz="2400" dirty="0" err="1">
                <a:latin typeface="Tahoma" charset="0"/>
                <a:ea typeface="ＭＳ Ｐゴシック" charset="0"/>
              </a:rPr>
              <a:t>Cocke</a:t>
            </a:r>
            <a:r>
              <a:rPr lang="en-US" sz="2400" dirty="0">
                <a:latin typeface="Tahoma" charset="0"/>
                <a:ea typeface="ＭＳ Ｐゴシック" charset="0"/>
              </a:rPr>
              <a:t>-</a:t>
            </a:r>
            <a:r>
              <a:rPr lang="en-US" sz="2400" dirty="0" err="1">
                <a:latin typeface="Tahoma" charset="0"/>
                <a:ea typeface="ＭＳ Ｐゴシック" charset="0"/>
              </a:rPr>
              <a:t>Kasami</a:t>
            </a:r>
            <a:r>
              <a:rPr lang="en-US" sz="2400" dirty="0">
                <a:latin typeface="Tahoma" charset="0"/>
                <a:ea typeface="ＭＳ Ｐゴシック" charset="0"/>
              </a:rPr>
              <a:t>-Younger (CKY)</a:t>
            </a:r>
          </a:p>
          <a:p>
            <a:pPr lvl="1">
              <a:lnSpc>
                <a:spcPct val="90000"/>
              </a:lnSpc>
            </a:pPr>
            <a:r>
              <a:rPr lang="en-US" sz="2400" dirty="0" err="1">
                <a:latin typeface="Tahoma" charset="0"/>
                <a:ea typeface="ＭＳ Ｐゴシック" charset="0"/>
              </a:rPr>
              <a:t>Earley</a:t>
            </a:r>
            <a:r>
              <a:rPr lang="en-US" sz="2400" dirty="0">
                <a:latin typeface="Tahoma" charset="0"/>
                <a:ea typeface="ＭＳ Ｐゴシック" charset="0"/>
              </a:rPr>
              <a:t> parser</a:t>
            </a:r>
          </a:p>
        </p:txBody>
      </p:sp>
    </p:spTree>
    <p:extLst>
      <p:ext uri="{BB962C8B-B14F-4D97-AF65-F5344CB8AC3E}">
        <p14:creationId xmlns:p14="http://schemas.microsoft.com/office/powerpoint/2010/main" val="195743467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CA5AA13B-E79E-8D4A-A20B-D91EAE79EE82}" type="slidenum">
              <a:rPr lang="en-US" sz="1400">
                <a:solidFill>
                  <a:srgbClr val="590A0E"/>
                </a:solidFill>
              </a:rPr>
              <a:pPr/>
              <a:t>22</a:t>
            </a:fld>
            <a:endParaRPr lang="en-US" sz="1400">
              <a:solidFill>
                <a:srgbClr val="590A0E"/>
              </a:solidFill>
            </a:endParaRPr>
          </a:p>
        </p:txBody>
      </p:sp>
      <p:sp>
        <p:nvSpPr>
          <p:cNvPr id="25604" name="Rectangle 2"/>
          <p:cNvSpPr>
            <a:spLocks noGrp="1" noChangeArrowheads="1"/>
          </p:cNvSpPr>
          <p:nvPr>
            <p:ph type="title"/>
          </p:nvPr>
        </p:nvSpPr>
        <p:spPr/>
        <p:txBody>
          <a:bodyPr/>
          <a:lstStyle/>
          <a:p>
            <a:r>
              <a:rPr lang="en-US">
                <a:latin typeface="Verdana" charset="0"/>
                <a:ea typeface="ＭＳ Ｐゴシック" charset="0"/>
              </a:rPr>
              <a:t>For Now</a:t>
            </a:r>
          </a:p>
        </p:txBody>
      </p:sp>
      <p:sp>
        <p:nvSpPr>
          <p:cNvPr id="25605" name="Rectangle 3"/>
          <p:cNvSpPr>
            <a:spLocks noGrp="1" noChangeArrowheads="1"/>
          </p:cNvSpPr>
          <p:nvPr>
            <p:ph type="body" idx="1"/>
          </p:nvPr>
        </p:nvSpPr>
        <p:spPr>
          <a:xfrm>
            <a:off x="685801" y="1276350"/>
            <a:ext cx="8183563" cy="3657600"/>
          </a:xfrm>
        </p:spPr>
        <p:txBody>
          <a:bodyPr/>
          <a:lstStyle/>
          <a:p>
            <a:r>
              <a:rPr lang="en-US" dirty="0">
                <a:latin typeface="Tahoma" charset="0"/>
                <a:ea typeface="ＭＳ Ｐゴシック" charset="0"/>
              </a:rPr>
              <a:t>Assume…</a:t>
            </a:r>
          </a:p>
          <a:p>
            <a:pPr lvl="1"/>
            <a:r>
              <a:rPr lang="en-US" dirty="0">
                <a:latin typeface="Tahoma" charset="0"/>
                <a:ea typeface="ＭＳ Ｐゴシック" charset="0"/>
              </a:rPr>
              <a:t>You have all the words already in some buffer</a:t>
            </a:r>
          </a:p>
          <a:p>
            <a:pPr lvl="1"/>
            <a:r>
              <a:rPr lang="en-US" dirty="0">
                <a:latin typeface="Tahoma" charset="0"/>
                <a:ea typeface="ＭＳ Ｐゴシック" charset="0"/>
              </a:rPr>
              <a:t>The input </a:t>
            </a:r>
            <a:r>
              <a:rPr lang="en-US" dirty="0" err="1">
                <a:latin typeface="Tahoma" charset="0"/>
                <a:ea typeface="ＭＳ Ｐゴシック" charset="0"/>
              </a:rPr>
              <a:t>isn</a:t>
            </a:r>
            <a:r>
              <a:rPr lang="ja-JP" altLang="en-US" dirty="0">
                <a:latin typeface="Tahoma" charset="0"/>
                <a:ea typeface="ＭＳ Ｐゴシック" charset="0"/>
              </a:rPr>
              <a:t>’</a:t>
            </a:r>
            <a:r>
              <a:rPr lang="en-US" altLang="ja-JP" dirty="0">
                <a:latin typeface="Tahoma" charset="0"/>
                <a:ea typeface="ＭＳ Ｐゴシック" charset="0"/>
              </a:rPr>
              <a:t>t POS tagged</a:t>
            </a:r>
          </a:p>
          <a:p>
            <a:pPr lvl="1"/>
            <a:r>
              <a:rPr lang="en-US" dirty="0">
                <a:latin typeface="Tahoma" charset="0"/>
                <a:ea typeface="ＭＳ Ｐゴシック" charset="0"/>
              </a:rPr>
              <a:t>We won</a:t>
            </a:r>
            <a:r>
              <a:rPr lang="ja-JP" altLang="en-US" dirty="0">
                <a:latin typeface="Tahoma" charset="0"/>
                <a:ea typeface="ＭＳ Ｐゴシック" charset="0"/>
              </a:rPr>
              <a:t>’</a:t>
            </a:r>
            <a:r>
              <a:rPr lang="en-US" altLang="ja-JP" dirty="0">
                <a:latin typeface="Tahoma" charset="0"/>
                <a:ea typeface="ＭＳ Ｐゴシック" charset="0"/>
              </a:rPr>
              <a:t>t worry about morphological analysis</a:t>
            </a:r>
          </a:p>
          <a:p>
            <a:pPr lvl="1"/>
            <a:r>
              <a:rPr lang="en-US" dirty="0">
                <a:latin typeface="Tahoma" charset="0"/>
                <a:ea typeface="ＭＳ Ｐゴシック" charset="0"/>
              </a:rPr>
              <a:t>All the words are known</a:t>
            </a:r>
          </a:p>
        </p:txBody>
      </p:sp>
    </p:spTree>
    <p:extLst>
      <p:ext uri="{BB962C8B-B14F-4D97-AF65-F5344CB8AC3E}">
        <p14:creationId xmlns:p14="http://schemas.microsoft.com/office/powerpoint/2010/main" val="389893028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B581EB97-1883-9446-A1D6-FD1F1C1007B8}" type="slidenum">
              <a:rPr lang="en-US" sz="1400">
                <a:solidFill>
                  <a:srgbClr val="590A0E"/>
                </a:solidFill>
              </a:rPr>
              <a:pPr/>
              <a:t>23</a:t>
            </a:fld>
            <a:endParaRPr lang="en-US" sz="1400">
              <a:solidFill>
                <a:srgbClr val="590A0E"/>
              </a:solidFill>
            </a:endParaRPr>
          </a:p>
        </p:txBody>
      </p:sp>
      <p:sp>
        <p:nvSpPr>
          <p:cNvPr id="27652" name="Rectangle 2"/>
          <p:cNvSpPr>
            <a:spLocks noGrp="1" noChangeArrowheads="1"/>
          </p:cNvSpPr>
          <p:nvPr>
            <p:ph type="title"/>
          </p:nvPr>
        </p:nvSpPr>
        <p:spPr/>
        <p:txBody>
          <a:bodyPr/>
          <a:lstStyle/>
          <a:p>
            <a:r>
              <a:rPr lang="en-US">
                <a:latin typeface="Verdana" charset="0"/>
                <a:ea typeface="ＭＳ Ｐゴシック" charset="0"/>
              </a:rPr>
              <a:t>Top-Down Search</a:t>
            </a:r>
          </a:p>
        </p:txBody>
      </p:sp>
      <p:sp>
        <p:nvSpPr>
          <p:cNvPr id="27653" name="Rectangle 3"/>
          <p:cNvSpPr>
            <a:spLocks noGrp="1" noChangeArrowheads="1"/>
          </p:cNvSpPr>
          <p:nvPr>
            <p:ph type="body" idx="1"/>
          </p:nvPr>
        </p:nvSpPr>
        <p:spPr/>
        <p:txBody>
          <a:bodyPr/>
          <a:lstStyle/>
          <a:p>
            <a:r>
              <a:rPr lang="en-US">
                <a:latin typeface="Tahoma" charset="0"/>
                <a:ea typeface="ＭＳ Ｐゴシック" charset="0"/>
              </a:rPr>
              <a:t>Since we’</a:t>
            </a:r>
            <a:r>
              <a:rPr lang="en-US" altLang="ja-JP">
                <a:latin typeface="Tahoma" charset="0"/>
                <a:ea typeface="ＭＳ Ｐゴシック" charset="0"/>
              </a:rPr>
              <a:t>re trying to find trees rooted with an </a:t>
            </a:r>
            <a:r>
              <a:rPr lang="en-US" altLang="ja-JP" i="1">
                <a:latin typeface="Tahoma" charset="0"/>
                <a:ea typeface="ＭＳ Ｐゴシック" charset="0"/>
              </a:rPr>
              <a:t>S</a:t>
            </a:r>
            <a:r>
              <a:rPr lang="en-US" altLang="ja-JP">
                <a:latin typeface="Tahoma" charset="0"/>
                <a:ea typeface="ＭＳ Ｐゴシック" charset="0"/>
              </a:rPr>
              <a:t> (Sentences), why not start with the rules that give us an </a:t>
            </a:r>
            <a:r>
              <a:rPr lang="en-US" altLang="ja-JP" i="1">
                <a:latin typeface="Tahoma" charset="0"/>
                <a:ea typeface="ＭＳ Ｐゴシック" charset="0"/>
              </a:rPr>
              <a:t>S</a:t>
            </a:r>
            <a:r>
              <a:rPr lang="en-US" altLang="ja-JP">
                <a:latin typeface="Tahoma" charset="0"/>
                <a:ea typeface="ＭＳ Ｐゴシック" charset="0"/>
              </a:rPr>
              <a:t>.</a:t>
            </a:r>
          </a:p>
          <a:p>
            <a:r>
              <a:rPr lang="en-US">
                <a:latin typeface="Tahoma" charset="0"/>
                <a:ea typeface="ＭＳ Ｐゴシック" charset="0"/>
              </a:rPr>
              <a:t>Then we can work our way down from there to the words.</a:t>
            </a:r>
          </a:p>
          <a:p>
            <a:r>
              <a:rPr lang="en-US">
                <a:latin typeface="Tahoma" charset="0"/>
                <a:ea typeface="ＭＳ Ｐゴシック" charset="0"/>
              </a:rPr>
              <a:t>As an example let</a:t>
            </a:r>
            <a:r>
              <a:rPr lang="ja-JP" altLang="en-US">
                <a:latin typeface="Tahoma" charset="0"/>
                <a:ea typeface="ＭＳ Ｐゴシック" charset="0"/>
              </a:rPr>
              <a:t>’</a:t>
            </a:r>
            <a:r>
              <a:rPr lang="en-US" altLang="ja-JP">
                <a:latin typeface="Tahoma" charset="0"/>
                <a:ea typeface="ＭＳ Ｐゴシック" charset="0"/>
              </a:rPr>
              <a:t>s parse the sentence:</a:t>
            </a:r>
          </a:p>
          <a:p>
            <a:pPr lvl="1"/>
            <a:r>
              <a:rPr lang="en-US">
                <a:latin typeface="Tahoma" charset="0"/>
                <a:ea typeface="ＭＳ Ｐゴシック" charset="0"/>
              </a:rPr>
              <a:t>Book that flight</a:t>
            </a:r>
          </a:p>
        </p:txBody>
      </p:sp>
    </p:spTree>
    <p:extLst>
      <p:ext uri="{BB962C8B-B14F-4D97-AF65-F5344CB8AC3E}">
        <p14:creationId xmlns:p14="http://schemas.microsoft.com/office/powerpoint/2010/main" val="152736240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a:latin typeface="Verdana" charset="0"/>
                <a:ea typeface="ＭＳ Ｐゴシック" charset="0"/>
              </a:rPr>
              <a:t>Top Down Parsing</a:t>
            </a:r>
          </a:p>
        </p:txBody>
      </p:sp>
      <p:sp>
        <p:nvSpPr>
          <p:cNvPr id="29698" name="Content Placeholder 10"/>
          <p:cNvSpPr>
            <a:spLocks noGrp="1"/>
          </p:cNvSpPr>
          <p:nvPr>
            <p:ph idx="1"/>
          </p:nvPr>
        </p:nvSpPr>
        <p:spPr/>
        <p:txBody>
          <a:bodyPr/>
          <a:lstStyle/>
          <a:p>
            <a:endParaRPr lang="en-US">
              <a:latin typeface="Tahoma" charset="0"/>
              <a:ea typeface="ＭＳ Ｐゴシック" charset="0"/>
            </a:endParaRPr>
          </a:p>
        </p:txBody>
      </p:sp>
      <p:sp>
        <p:nvSpPr>
          <p:cNvPr id="29699"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grpSp>
        <p:nvGrpSpPr>
          <p:cNvPr id="2" name="Group 10"/>
          <p:cNvGrpSpPr>
            <a:grpSpLocks/>
          </p:cNvGrpSpPr>
          <p:nvPr/>
        </p:nvGrpSpPr>
        <p:grpSpPr bwMode="auto">
          <a:xfrm>
            <a:off x="3609977" y="1700632"/>
            <a:ext cx="1078040" cy="487572"/>
            <a:chOff x="3609474" y="2268140"/>
            <a:chExt cx="1078059" cy="648929"/>
          </a:xfrm>
        </p:grpSpPr>
        <p:sp>
          <p:nvSpPr>
            <p:cNvPr id="29706" name="TextBox 4"/>
            <p:cNvSpPr txBox="1">
              <a:spLocks noChangeArrowheads="1"/>
            </p:cNvSpPr>
            <p:nvPr/>
          </p:nvSpPr>
          <p:spPr bwMode="auto">
            <a:xfrm>
              <a:off x="3609474" y="2466474"/>
              <a:ext cx="1078059" cy="45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      VP</a:t>
              </a:r>
            </a:p>
          </p:txBody>
        </p:sp>
        <p:cxnSp>
          <p:nvCxnSpPr>
            <p:cNvPr id="29707" name="Straight Connector 7"/>
            <p:cNvCxnSpPr>
              <a:cxnSpLocks noChangeShapeType="1"/>
              <a:stCxn id="29699" idx="2"/>
            </p:cNvCxnSpPr>
            <p:nvPr/>
          </p:nvCxnSpPr>
          <p:spPr bwMode="auto">
            <a:xfrm flipH="1">
              <a:off x="3826044" y="2268140"/>
              <a:ext cx="388702" cy="2825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29708" name="Straight Connector 9"/>
            <p:cNvCxnSpPr>
              <a:cxnSpLocks noChangeShapeType="1"/>
              <a:stCxn id="29699" idx="2"/>
            </p:cNvCxnSpPr>
            <p:nvPr/>
          </p:nvCxnSpPr>
          <p:spPr bwMode="auto">
            <a:xfrm>
              <a:off x="4214746" y="2268140"/>
              <a:ext cx="357254" cy="2825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sp>
        <p:nvSpPr>
          <p:cNvPr id="6" name="TextBox 5"/>
          <p:cNvSpPr txBox="1">
            <a:spLocks noChangeArrowheads="1"/>
          </p:cNvSpPr>
          <p:nvPr/>
        </p:nvSpPr>
        <p:spPr bwMode="auto">
          <a:xfrm>
            <a:off x="3357563" y="2427685"/>
            <a:ext cx="9604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Pronoun</a:t>
            </a:r>
          </a:p>
        </p:txBody>
      </p:sp>
      <p:cxnSp>
        <p:nvCxnSpPr>
          <p:cNvPr id="13" name="Straight Connector 12"/>
          <p:cNvCxnSpPr>
            <a:cxnSpLocks noChangeShapeType="1"/>
          </p:cNvCxnSpPr>
          <p:nvPr/>
        </p:nvCxnSpPr>
        <p:spPr bwMode="auto">
          <a:xfrm rot="5400000">
            <a:off x="3655219" y="2289573"/>
            <a:ext cx="342900" cy="238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29704" name="Slide Number Placeholder 1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281331DD-CF36-174C-9391-D5628C69BE2E}" type="slidenum">
              <a:rPr lang="en-US" sz="1400">
                <a:solidFill>
                  <a:srgbClr val="590A0E"/>
                </a:solidFill>
              </a:rPr>
              <a:pPr/>
              <a:t>24</a:t>
            </a:fld>
            <a:endParaRPr lang="en-US" sz="1400">
              <a:solidFill>
                <a:srgbClr val="590A0E"/>
              </a:solidFill>
            </a:endParaRPr>
          </a:p>
        </p:txBody>
      </p:sp>
    </p:spTree>
    <p:extLst>
      <p:ext uri="{BB962C8B-B14F-4D97-AF65-F5344CB8AC3E}">
        <p14:creationId xmlns:p14="http://schemas.microsoft.com/office/powerpoint/2010/main" val="14701482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31746"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grpSp>
        <p:nvGrpSpPr>
          <p:cNvPr id="31747" name="Group 10"/>
          <p:cNvGrpSpPr>
            <a:grpSpLocks/>
          </p:cNvGrpSpPr>
          <p:nvPr/>
        </p:nvGrpSpPr>
        <p:grpSpPr bwMode="auto">
          <a:xfrm>
            <a:off x="3609977" y="1700632"/>
            <a:ext cx="1078040" cy="487572"/>
            <a:chOff x="3609474" y="2268140"/>
            <a:chExt cx="1078059" cy="648929"/>
          </a:xfrm>
        </p:grpSpPr>
        <p:sp>
          <p:nvSpPr>
            <p:cNvPr id="31757" name="TextBox 4"/>
            <p:cNvSpPr txBox="1">
              <a:spLocks noChangeArrowheads="1"/>
            </p:cNvSpPr>
            <p:nvPr/>
          </p:nvSpPr>
          <p:spPr bwMode="auto">
            <a:xfrm>
              <a:off x="3609474" y="2466474"/>
              <a:ext cx="1078059" cy="45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      VP</a:t>
              </a:r>
            </a:p>
          </p:txBody>
        </p:sp>
        <p:cxnSp>
          <p:nvCxnSpPr>
            <p:cNvPr id="31758" name="Straight Connector 7"/>
            <p:cNvCxnSpPr>
              <a:cxnSpLocks noChangeShapeType="1"/>
              <a:stCxn id="31746" idx="2"/>
            </p:cNvCxnSpPr>
            <p:nvPr/>
          </p:nvCxnSpPr>
          <p:spPr bwMode="auto">
            <a:xfrm flipH="1">
              <a:off x="3826044" y="2268140"/>
              <a:ext cx="388702" cy="2825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1759" name="Straight Connector 9"/>
            <p:cNvCxnSpPr>
              <a:cxnSpLocks noChangeShapeType="1"/>
              <a:stCxn id="31746" idx="2"/>
            </p:cNvCxnSpPr>
            <p:nvPr/>
          </p:nvCxnSpPr>
          <p:spPr bwMode="auto">
            <a:xfrm>
              <a:off x="4214746" y="2268140"/>
              <a:ext cx="357254" cy="2825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sp>
        <p:nvSpPr>
          <p:cNvPr id="31748" name="TextBox 5"/>
          <p:cNvSpPr txBox="1">
            <a:spLocks noChangeArrowheads="1"/>
          </p:cNvSpPr>
          <p:nvPr/>
        </p:nvSpPr>
        <p:spPr bwMode="auto">
          <a:xfrm>
            <a:off x="3357563" y="2427685"/>
            <a:ext cx="9604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Pronoun</a:t>
            </a:r>
          </a:p>
        </p:txBody>
      </p:sp>
      <p:cxnSp>
        <p:nvCxnSpPr>
          <p:cNvPr id="31749" name="Straight Connector 12"/>
          <p:cNvCxnSpPr>
            <a:cxnSpLocks noChangeShapeType="1"/>
          </p:cNvCxnSpPr>
          <p:nvPr/>
        </p:nvCxnSpPr>
        <p:spPr bwMode="auto">
          <a:xfrm rot="5400000">
            <a:off x="3655219" y="2289573"/>
            <a:ext cx="342900" cy="238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31750" name="Group 10"/>
          <p:cNvGrpSpPr>
            <a:grpSpLocks/>
          </p:cNvGrpSpPr>
          <p:nvPr/>
        </p:nvGrpSpPr>
        <p:grpSpPr bwMode="auto">
          <a:xfrm>
            <a:off x="3621089" y="2707482"/>
            <a:ext cx="646331" cy="735250"/>
            <a:chOff x="3621504" y="3609473"/>
            <a:chExt cx="645803" cy="981190"/>
          </a:xfrm>
        </p:grpSpPr>
        <p:sp>
          <p:nvSpPr>
            <p:cNvPr id="31754" name="TextBox 11"/>
            <p:cNvSpPr txBox="1">
              <a:spLocks noChangeArrowheads="1"/>
            </p:cNvSpPr>
            <p:nvPr/>
          </p:nvSpPr>
          <p:spPr bwMode="auto">
            <a:xfrm>
              <a:off x="3621504" y="4138863"/>
              <a:ext cx="645803" cy="45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a:t>
              </a:r>
            </a:p>
          </p:txBody>
        </p:sp>
        <p:cxnSp>
          <p:nvCxnSpPr>
            <p:cNvPr id="31755" name="Straight Connector 13"/>
            <p:cNvCxnSpPr>
              <a:cxnSpLocks noChangeShapeType="1"/>
              <a:endCxn id="31754" idx="0"/>
            </p:cNvCxnSpPr>
            <p:nvPr/>
          </p:nvCxnSpPr>
          <p:spPr bwMode="auto">
            <a:xfrm flipH="1">
              <a:off x="3944406" y="3609473"/>
              <a:ext cx="26016" cy="5293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1756" name="TextBox 14"/>
            <p:cNvSpPr txBox="1">
              <a:spLocks noChangeArrowheads="1"/>
            </p:cNvSpPr>
            <p:nvPr/>
          </p:nvSpPr>
          <p:spPr bwMode="auto">
            <a:xfrm>
              <a:off x="3741821" y="3609473"/>
              <a:ext cx="458005" cy="78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3200"/>
                <a:t>X</a:t>
              </a:r>
            </a:p>
          </p:txBody>
        </p:sp>
      </p:grpSp>
      <p:sp>
        <p:nvSpPr>
          <p:cNvPr id="31752" name="Slide Number Placeholder 1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5921D6D3-3F5E-D041-8E61-9C74E3B01ACF}" type="slidenum">
              <a:rPr lang="en-US" sz="1400">
                <a:solidFill>
                  <a:srgbClr val="590A0E"/>
                </a:solidFill>
              </a:rPr>
              <a:pPr/>
              <a:t>25</a:t>
            </a:fld>
            <a:endParaRPr lang="en-US" sz="1400">
              <a:solidFill>
                <a:srgbClr val="590A0E"/>
              </a:solidFill>
            </a:endParaRPr>
          </a:p>
        </p:txBody>
      </p:sp>
    </p:spTree>
    <p:extLst>
      <p:ext uri="{BB962C8B-B14F-4D97-AF65-F5344CB8AC3E}">
        <p14:creationId xmlns:p14="http://schemas.microsoft.com/office/powerpoint/2010/main" val="331387919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33794"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grpSp>
        <p:nvGrpSpPr>
          <p:cNvPr id="33795" name="Group 10"/>
          <p:cNvGrpSpPr>
            <a:grpSpLocks/>
          </p:cNvGrpSpPr>
          <p:nvPr/>
        </p:nvGrpSpPr>
        <p:grpSpPr bwMode="auto">
          <a:xfrm>
            <a:off x="3609977" y="1700632"/>
            <a:ext cx="1078040" cy="487572"/>
            <a:chOff x="3609474" y="2268140"/>
            <a:chExt cx="1078059" cy="648929"/>
          </a:xfrm>
        </p:grpSpPr>
        <p:sp>
          <p:nvSpPr>
            <p:cNvPr id="33801" name="TextBox 4"/>
            <p:cNvSpPr txBox="1">
              <a:spLocks noChangeArrowheads="1"/>
            </p:cNvSpPr>
            <p:nvPr/>
          </p:nvSpPr>
          <p:spPr bwMode="auto">
            <a:xfrm>
              <a:off x="3609474" y="2466474"/>
              <a:ext cx="1078059" cy="45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      VP</a:t>
              </a:r>
            </a:p>
          </p:txBody>
        </p:sp>
        <p:cxnSp>
          <p:nvCxnSpPr>
            <p:cNvPr id="33802" name="Straight Connector 7"/>
            <p:cNvCxnSpPr>
              <a:cxnSpLocks noChangeShapeType="1"/>
              <a:stCxn id="33794" idx="2"/>
            </p:cNvCxnSpPr>
            <p:nvPr/>
          </p:nvCxnSpPr>
          <p:spPr bwMode="auto">
            <a:xfrm flipH="1">
              <a:off x="3826044" y="2268140"/>
              <a:ext cx="388702" cy="2825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3803" name="Straight Connector 9"/>
            <p:cNvCxnSpPr>
              <a:cxnSpLocks noChangeShapeType="1"/>
              <a:stCxn id="33794" idx="2"/>
            </p:cNvCxnSpPr>
            <p:nvPr/>
          </p:nvCxnSpPr>
          <p:spPr bwMode="auto">
            <a:xfrm>
              <a:off x="4214746" y="2268140"/>
              <a:ext cx="357254" cy="2825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sp>
        <p:nvSpPr>
          <p:cNvPr id="33796" name="TextBox 5"/>
          <p:cNvSpPr txBox="1">
            <a:spLocks noChangeArrowheads="1"/>
          </p:cNvSpPr>
          <p:nvPr/>
        </p:nvSpPr>
        <p:spPr bwMode="auto">
          <a:xfrm>
            <a:off x="3357563" y="2427685"/>
            <a:ext cx="12910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ProperNoun</a:t>
            </a:r>
          </a:p>
        </p:txBody>
      </p:sp>
      <p:cxnSp>
        <p:nvCxnSpPr>
          <p:cNvPr id="33797" name="Straight Connector 12"/>
          <p:cNvCxnSpPr>
            <a:cxnSpLocks noChangeShapeType="1"/>
          </p:cNvCxnSpPr>
          <p:nvPr/>
        </p:nvCxnSpPr>
        <p:spPr bwMode="auto">
          <a:xfrm rot="5400000">
            <a:off x="3655219" y="2289573"/>
            <a:ext cx="342900" cy="238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3799" name="Slide Number Placeholder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F5193060-E735-BF44-9777-EEACC6EF90A7}" type="slidenum">
              <a:rPr lang="en-US" sz="1400">
                <a:solidFill>
                  <a:srgbClr val="590A0E"/>
                </a:solidFill>
              </a:rPr>
              <a:pPr/>
              <a:t>26</a:t>
            </a:fld>
            <a:endParaRPr lang="en-US" sz="1400">
              <a:solidFill>
                <a:srgbClr val="590A0E"/>
              </a:solidFill>
            </a:endParaRPr>
          </a:p>
        </p:txBody>
      </p:sp>
    </p:spTree>
    <p:extLst>
      <p:ext uri="{BB962C8B-B14F-4D97-AF65-F5344CB8AC3E}">
        <p14:creationId xmlns:p14="http://schemas.microsoft.com/office/powerpoint/2010/main" val="216783352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35842"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grpSp>
        <p:nvGrpSpPr>
          <p:cNvPr id="35843" name="Group 10"/>
          <p:cNvGrpSpPr>
            <a:grpSpLocks/>
          </p:cNvGrpSpPr>
          <p:nvPr/>
        </p:nvGrpSpPr>
        <p:grpSpPr bwMode="auto">
          <a:xfrm>
            <a:off x="3609977" y="1700632"/>
            <a:ext cx="1078040" cy="487572"/>
            <a:chOff x="3609474" y="2268140"/>
            <a:chExt cx="1078059" cy="648929"/>
          </a:xfrm>
        </p:grpSpPr>
        <p:sp>
          <p:nvSpPr>
            <p:cNvPr id="35853" name="TextBox 4"/>
            <p:cNvSpPr txBox="1">
              <a:spLocks noChangeArrowheads="1"/>
            </p:cNvSpPr>
            <p:nvPr/>
          </p:nvSpPr>
          <p:spPr bwMode="auto">
            <a:xfrm>
              <a:off x="3609474" y="2466474"/>
              <a:ext cx="1078059" cy="45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      VP</a:t>
              </a:r>
            </a:p>
          </p:txBody>
        </p:sp>
        <p:cxnSp>
          <p:nvCxnSpPr>
            <p:cNvPr id="35854" name="Straight Connector 7"/>
            <p:cNvCxnSpPr>
              <a:cxnSpLocks noChangeShapeType="1"/>
              <a:stCxn id="35842" idx="2"/>
            </p:cNvCxnSpPr>
            <p:nvPr/>
          </p:nvCxnSpPr>
          <p:spPr bwMode="auto">
            <a:xfrm flipH="1">
              <a:off x="3826044" y="2268140"/>
              <a:ext cx="388702" cy="2825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5855" name="Straight Connector 9"/>
            <p:cNvCxnSpPr>
              <a:cxnSpLocks noChangeShapeType="1"/>
              <a:stCxn id="35842" idx="2"/>
            </p:cNvCxnSpPr>
            <p:nvPr/>
          </p:nvCxnSpPr>
          <p:spPr bwMode="auto">
            <a:xfrm>
              <a:off x="4214746" y="2268140"/>
              <a:ext cx="357254" cy="2825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sp>
        <p:nvSpPr>
          <p:cNvPr id="35844" name="TextBox 5"/>
          <p:cNvSpPr txBox="1">
            <a:spLocks noChangeArrowheads="1"/>
          </p:cNvSpPr>
          <p:nvPr/>
        </p:nvSpPr>
        <p:spPr bwMode="auto">
          <a:xfrm>
            <a:off x="3357563" y="2427685"/>
            <a:ext cx="12910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ProperNoun</a:t>
            </a:r>
          </a:p>
        </p:txBody>
      </p:sp>
      <p:cxnSp>
        <p:nvCxnSpPr>
          <p:cNvPr id="35845" name="Straight Connector 12"/>
          <p:cNvCxnSpPr>
            <a:cxnSpLocks noChangeShapeType="1"/>
          </p:cNvCxnSpPr>
          <p:nvPr/>
        </p:nvCxnSpPr>
        <p:spPr bwMode="auto">
          <a:xfrm rot="5400000">
            <a:off x="3655219" y="2289573"/>
            <a:ext cx="342900" cy="238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35846" name="Group 15"/>
          <p:cNvGrpSpPr>
            <a:grpSpLocks/>
          </p:cNvGrpSpPr>
          <p:nvPr/>
        </p:nvGrpSpPr>
        <p:grpSpPr bwMode="auto">
          <a:xfrm>
            <a:off x="3621089" y="2707482"/>
            <a:ext cx="646331" cy="735250"/>
            <a:chOff x="3621504" y="3609473"/>
            <a:chExt cx="645803" cy="981190"/>
          </a:xfrm>
        </p:grpSpPr>
        <p:sp>
          <p:nvSpPr>
            <p:cNvPr id="35850" name="TextBox 10"/>
            <p:cNvSpPr txBox="1">
              <a:spLocks noChangeArrowheads="1"/>
            </p:cNvSpPr>
            <p:nvPr/>
          </p:nvSpPr>
          <p:spPr bwMode="auto">
            <a:xfrm>
              <a:off x="3621504" y="4138863"/>
              <a:ext cx="645803" cy="45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a:t>
              </a:r>
            </a:p>
          </p:txBody>
        </p:sp>
        <p:cxnSp>
          <p:nvCxnSpPr>
            <p:cNvPr id="35851" name="Straight Connector 13"/>
            <p:cNvCxnSpPr>
              <a:cxnSpLocks noChangeShapeType="1"/>
              <a:endCxn id="35850" idx="0"/>
            </p:cNvCxnSpPr>
            <p:nvPr/>
          </p:nvCxnSpPr>
          <p:spPr bwMode="auto">
            <a:xfrm flipH="1">
              <a:off x="3944406" y="3609473"/>
              <a:ext cx="26016" cy="5293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5852" name="TextBox 14"/>
            <p:cNvSpPr txBox="1">
              <a:spLocks noChangeArrowheads="1"/>
            </p:cNvSpPr>
            <p:nvPr/>
          </p:nvSpPr>
          <p:spPr bwMode="auto">
            <a:xfrm>
              <a:off x="3741821" y="3609473"/>
              <a:ext cx="458005" cy="78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3200"/>
                <a:t>X</a:t>
              </a:r>
            </a:p>
          </p:txBody>
        </p:sp>
      </p:grpSp>
      <p:sp>
        <p:nvSpPr>
          <p:cNvPr id="35848" name="Slide Number Placeholder 1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4F994420-1CC0-0C4B-83AF-09EF6C44981A}" type="slidenum">
              <a:rPr lang="en-US" sz="1400">
                <a:solidFill>
                  <a:srgbClr val="590A0E"/>
                </a:solidFill>
              </a:rPr>
              <a:pPr/>
              <a:t>27</a:t>
            </a:fld>
            <a:endParaRPr lang="en-US" sz="1400">
              <a:solidFill>
                <a:srgbClr val="590A0E"/>
              </a:solidFill>
            </a:endParaRPr>
          </a:p>
        </p:txBody>
      </p:sp>
    </p:spTree>
    <p:extLst>
      <p:ext uri="{BB962C8B-B14F-4D97-AF65-F5344CB8AC3E}">
        <p14:creationId xmlns:p14="http://schemas.microsoft.com/office/powerpoint/2010/main" val="71512299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37890"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grpSp>
        <p:nvGrpSpPr>
          <p:cNvPr id="37891" name="Group 10"/>
          <p:cNvGrpSpPr>
            <a:grpSpLocks/>
          </p:cNvGrpSpPr>
          <p:nvPr/>
        </p:nvGrpSpPr>
        <p:grpSpPr bwMode="auto">
          <a:xfrm>
            <a:off x="3609977" y="1700632"/>
            <a:ext cx="1078040" cy="487572"/>
            <a:chOff x="3609474" y="2268140"/>
            <a:chExt cx="1078059" cy="648929"/>
          </a:xfrm>
        </p:grpSpPr>
        <p:sp>
          <p:nvSpPr>
            <p:cNvPr id="37898" name="TextBox 4"/>
            <p:cNvSpPr txBox="1">
              <a:spLocks noChangeArrowheads="1"/>
            </p:cNvSpPr>
            <p:nvPr/>
          </p:nvSpPr>
          <p:spPr bwMode="auto">
            <a:xfrm>
              <a:off x="3609474" y="2466474"/>
              <a:ext cx="1078059" cy="45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      VP</a:t>
              </a:r>
            </a:p>
          </p:txBody>
        </p:sp>
        <p:cxnSp>
          <p:nvCxnSpPr>
            <p:cNvPr id="37899" name="Straight Connector 7"/>
            <p:cNvCxnSpPr>
              <a:cxnSpLocks noChangeShapeType="1"/>
              <a:stCxn id="37890" idx="2"/>
            </p:cNvCxnSpPr>
            <p:nvPr/>
          </p:nvCxnSpPr>
          <p:spPr bwMode="auto">
            <a:xfrm flipH="1">
              <a:off x="3826044" y="2268140"/>
              <a:ext cx="388702" cy="2825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7900" name="Straight Connector 9"/>
            <p:cNvCxnSpPr>
              <a:cxnSpLocks noChangeShapeType="1"/>
              <a:stCxn id="37890" idx="2"/>
            </p:cNvCxnSpPr>
            <p:nvPr/>
          </p:nvCxnSpPr>
          <p:spPr bwMode="auto">
            <a:xfrm>
              <a:off x="4214746" y="2268140"/>
              <a:ext cx="357254" cy="2825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sp>
        <p:nvSpPr>
          <p:cNvPr id="37892" name="TextBox 5"/>
          <p:cNvSpPr txBox="1">
            <a:spLocks noChangeArrowheads="1"/>
          </p:cNvSpPr>
          <p:nvPr/>
        </p:nvSpPr>
        <p:spPr bwMode="auto">
          <a:xfrm>
            <a:off x="3163888" y="2436019"/>
            <a:ext cx="15416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     Nominal</a:t>
            </a:r>
          </a:p>
        </p:txBody>
      </p:sp>
      <p:cxnSp>
        <p:nvCxnSpPr>
          <p:cNvPr id="37893" name="Straight Connector 12"/>
          <p:cNvCxnSpPr>
            <a:cxnSpLocks noChangeShapeType="1"/>
          </p:cNvCxnSpPr>
          <p:nvPr/>
        </p:nvCxnSpPr>
        <p:spPr bwMode="auto">
          <a:xfrm rot="5400000">
            <a:off x="3488333" y="2131021"/>
            <a:ext cx="351234" cy="3492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7894" name="Straight Connector 13"/>
          <p:cNvCxnSpPr>
            <a:cxnSpLocks noChangeShapeType="1"/>
          </p:cNvCxnSpPr>
          <p:nvPr/>
        </p:nvCxnSpPr>
        <p:spPr bwMode="auto">
          <a:xfrm rot="16200000" flipH="1">
            <a:off x="3839965" y="2136974"/>
            <a:ext cx="370285" cy="3730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7896" name="Slide Number Placeholder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6B81125B-6FF2-0043-AF80-B4F451209C7D}" type="slidenum">
              <a:rPr lang="en-US" sz="1400">
                <a:solidFill>
                  <a:srgbClr val="590A0E"/>
                </a:solidFill>
              </a:rPr>
              <a:pPr/>
              <a:t>28</a:t>
            </a:fld>
            <a:endParaRPr lang="en-US" sz="1400">
              <a:solidFill>
                <a:srgbClr val="590A0E"/>
              </a:solidFill>
            </a:endParaRPr>
          </a:p>
        </p:txBody>
      </p:sp>
    </p:spTree>
    <p:extLst>
      <p:ext uri="{BB962C8B-B14F-4D97-AF65-F5344CB8AC3E}">
        <p14:creationId xmlns:p14="http://schemas.microsoft.com/office/powerpoint/2010/main" val="348121994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39938"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grpSp>
        <p:nvGrpSpPr>
          <p:cNvPr id="39939" name="Group 10"/>
          <p:cNvGrpSpPr>
            <a:grpSpLocks/>
          </p:cNvGrpSpPr>
          <p:nvPr/>
        </p:nvGrpSpPr>
        <p:grpSpPr bwMode="auto">
          <a:xfrm>
            <a:off x="3609977" y="1700632"/>
            <a:ext cx="1078040" cy="487572"/>
            <a:chOff x="3609474" y="2268140"/>
            <a:chExt cx="1078059" cy="648929"/>
          </a:xfrm>
        </p:grpSpPr>
        <p:sp>
          <p:nvSpPr>
            <p:cNvPr id="39950" name="TextBox 4"/>
            <p:cNvSpPr txBox="1">
              <a:spLocks noChangeArrowheads="1"/>
            </p:cNvSpPr>
            <p:nvPr/>
          </p:nvSpPr>
          <p:spPr bwMode="auto">
            <a:xfrm>
              <a:off x="3609474" y="2466474"/>
              <a:ext cx="1078059" cy="45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      VP</a:t>
              </a:r>
            </a:p>
          </p:txBody>
        </p:sp>
        <p:cxnSp>
          <p:nvCxnSpPr>
            <p:cNvPr id="39951" name="Straight Connector 7"/>
            <p:cNvCxnSpPr>
              <a:cxnSpLocks noChangeShapeType="1"/>
              <a:stCxn id="39938" idx="2"/>
            </p:cNvCxnSpPr>
            <p:nvPr/>
          </p:nvCxnSpPr>
          <p:spPr bwMode="auto">
            <a:xfrm flipH="1">
              <a:off x="3826044" y="2268140"/>
              <a:ext cx="388702" cy="2825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9952" name="Straight Connector 9"/>
            <p:cNvCxnSpPr>
              <a:cxnSpLocks noChangeShapeType="1"/>
              <a:stCxn id="39938" idx="2"/>
            </p:cNvCxnSpPr>
            <p:nvPr/>
          </p:nvCxnSpPr>
          <p:spPr bwMode="auto">
            <a:xfrm>
              <a:off x="4214746" y="2268140"/>
              <a:ext cx="357254" cy="2825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sp>
        <p:nvSpPr>
          <p:cNvPr id="39940" name="TextBox 5"/>
          <p:cNvSpPr txBox="1">
            <a:spLocks noChangeArrowheads="1"/>
          </p:cNvSpPr>
          <p:nvPr/>
        </p:nvSpPr>
        <p:spPr bwMode="auto">
          <a:xfrm>
            <a:off x="3163889" y="2436019"/>
            <a:ext cx="15416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     Nominal</a:t>
            </a:r>
          </a:p>
        </p:txBody>
      </p:sp>
      <p:cxnSp>
        <p:nvCxnSpPr>
          <p:cNvPr id="39941" name="Straight Connector 12"/>
          <p:cNvCxnSpPr>
            <a:cxnSpLocks noChangeShapeType="1"/>
          </p:cNvCxnSpPr>
          <p:nvPr/>
        </p:nvCxnSpPr>
        <p:spPr bwMode="auto">
          <a:xfrm rot="5400000">
            <a:off x="3488333" y="2131021"/>
            <a:ext cx="351234" cy="3492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39942" name="Straight Connector 13"/>
          <p:cNvCxnSpPr>
            <a:cxnSpLocks noChangeShapeType="1"/>
          </p:cNvCxnSpPr>
          <p:nvPr/>
        </p:nvCxnSpPr>
        <p:spPr bwMode="auto">
          <a:xfrm rot="16200000" flipH="1">
            <a:off x="3839965" y="2136974"/>
            <a:ext cx="370285" cy="3730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39943" name="Group 10"/>
          <p:cNvGrpSpPr>
            <a:grpSpLocks/>
          </p:cNvGrpSpPr>
          <p:nvPr/>
        </p:nvGrpSpPr>
        <p:grpSpPr bwMode="auto">
          <a:xfrm>
            <a:off x="3043239" y="2662239"/>
            <a:ext cx="646331" cy="735250"/>
            <a:chOff x="3621504" y="3609473"/>
            <a:chExt cx="645803" cy="981190"/>
          </a:xfrm>
        </p:grpSpPr>
        <p:sp>
          <p:nvSpPr>
            <p:cNvPr id="39947" name="TextBox 11"/>
            <p:cNvSpPr txBox="1">
              <a:spLocks noChangeArrowheads="1"/>
            </p:cNvSpPr>
            <p:nvPr/>
          </p:nvSpPr>
          <p:spPr bwMode="auto">
            <a:xfrm>
              <a:off x="3621504" y="4138863"/>
              <a:ext cx="645803" cy="45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a:t>
              </a:r>
            </a:p>
          </p:txBody>
        </p:sp>
        <p:cxnSp>
          <p:nvCxnSpPr>
            <p:cNvPr id="39948" name="Straight Connector 14"/>
            <p:cNvCxnSpPr>
              <a:cxnSpLocks noChangeShapeType="1"/>
              <a:endCxn id="39947" idx="0"/>
            </p:cNvCxnSpPr>
            <p:nvPr/>
          </p:nvCxnSpPr>
          <p:spPr bwMode="auto">
            <a:xfrm flipH="1">
              <a:off x="3944406" y="3609473"/>
              <a:ext cx="26016" cy="5293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39949" name="TextBox 15"/>
            <p:cNvSpPr txBox="1">
              <a:spLocks noChangeArrowheads="1"/>
            </p:cNvSpPr>
            <p:nvPr/>
          </p:nvSpPr>
          <p:spPr bwMode="auto">
            <a:xfrm>
              <a:off x="3741821" y="3609473"/>
              <a:ext cx="458005" cy="78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3200"/>
                <a:t>X</a:t>
              </a:r>
            </a:p>
          </p:txBody>
        </p:sp>
      </p:grpSp>
      <p:sp>
        <p:nvSpPr>
          <p:cNvPr id="39945" name="Slide Number Placeholder 1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1EC6DE2F-15E4-7645-840C-1824C545E57B}" type="slidenum">
              <a:rPr lang="en-US" sz="1400">
                <a:solidFill>
                  <a:srgbClr val="590A0E"/>
                </a:solidFill>
              </a:rPr>
              <a:pPr/>
              <a:t>29</a:t>
            </a:fld>
            <a:endParaRPr lang="en-US" sz="1400">
              <a:solidFill>
                <a:srgbClr val="590A0E"/>
              </a:solidFill>
            </a:endParaRPr>
          </a:p>
        </p:txBody>
      </p:sp>
    </p:spTree>
    <p:extLst>
      <p:ext uri="{BB962C8B-B14F-4D97-AF65-F5344CB8AC3E}">
        <p14:creationId xmlns:p14="http://schemas.microsoft.com/office/powerpoint/2010/main" val="33199117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1C5A2E88-EDFE-A040-8446-594CB4350205}" type="slidenum">
              <a:rPr lang="en-US" sz="1400">
                <a:solidFill>
                  <a:srgbClr val="590A0E"/>
                </a:solidFill>
              </a:rPr>
              <a:pPr/>
              <a:t>3</a:t>
            </a:fld>
            <a:endParaRPr lang="en-US" sz="1400">
              <a:solidFill>
                <a:srgbClr val="590A0E"/>
              </a:solidFill>
            </a:endParaRPr>
          </a:p>
        </p:txBody>
      </p:sp>
      <p:sp>
        <p:nvSpPr>
          <p:cNvPr id="35844" name="Rectangle 2"/>
          <p:cNvSpPr>
            <a:spLocks noGrp="1" noChangeArrowheads="1"/>
          </p:cNvSpPr>
          <p:nvPr>
            <p:ph type="title"/>
          </p:nvPr>
        </p:nvSpPr>
        <p:spPr/>
        <p:txBody>
          <a:bodyPr/>
          <a:lstStyle/>
          <a:p>
            <a:r>
              <a:rPr lang="en-US">
                <a:latin typeface="Verdana" charset="0"/>
                <a:ea typeface="ＭＳ Ｐゴシック" charset="0"/>
              </a:rPr>
              <a:t>Context-Free Grammars</a:t>
            </a:r>
          </a:p>
        </p:txBody>
      </p:sp>
      <p:sp>
        <p:nvSpPr>
          <p:cNvPr id="35845" name="Rectangle 3"/>
          <p:cNvSpPr>
            <a:spLocks noGrp="1" noChangeArrowheads="1"/>
          </p:cNvSpPr>
          <p:nvPr>
            <p:ph type="body" idx="1"/>
          </p:nvPr>
        </p:nvSpPr>
        <p:spPr/>
        <p:txBody>
          <a:bodyPr/>
          <a:lstStyle/>
          <a:p>
            <a:r>
              <a:rPr lang="en-US">
                <a:solidFill>
                  <a:schemeClr val="tx2"/>
                </a:solidFill>
                <a:latin typeface="Tahoma" charset="0"/>
                <a:ea typeface="ＭＳ Ｐゴシック" charset="0"/>
              </a:rPr>
              <a:t>Context-free grammars (CFGs)</a:t>
            </a:r>
          </a:p>
          <a:p>
            <a:pPr lvl="1"/>
            <a:r>
              <a:rPr lang="en-US">
                <a:solidFill>
                  <a:schemeClr val="tx2"/>
                </a:solidFill>
                <a:latin typeface="Tahoma" charset="0"/>
                <a:ea typeface="ＭＳ Ｐゴシック" charset="0"/>
              </a:rPr>
              <a:t>Also known as</a:t>
            </a:r>
          </a:p>
          <a:p>
            <a:pPr lvl="2"/>
            <a:r>
              <a:rPr lang="en-US">
                <a:solidFill>
                  <a:schemeClr val="accent2"/>
                </a:solidFill>
                <a:latin typeface="Tahoma" charset="0"/>
                <a:ea typeface="ＭＳ Ｐゴシック" charset="0"/>
              </a:rPr>
              <a:t>Phrase structure grammars</a:t>
            </a:r>
          </a:p>
          <a:p>
            <a:pPr lvl="2"/>
            <a:r>
              <a:rPr lang="en-US">
                <a:solidFill>
                  <a:schemeClr val="accent2"/>
                </a:solidFill>
                <a:latin typeface="Tahoma" charset="0"/>
                <a:ea typeface="ＭＳ Ｐゴシック" charset="0"/>
              </a:rPr>
              <a:t>Backus-Naur form</a:t>
            </a:r>
          </a:p>
          <a:p>
            <a:r>
              <a:rPr lang="en-US">
                <a:solidFill>
                  <a:schemeClr val="tx2"/>
                </a:solidFill>
                <a:latin typeface="Tahoma" charset="0"/>
                <a:ea typeface="ＭＳ Ｐゴシック" charset="0"/>
              </a:rPr>
              <a:t>G = (T, N, S, R)</a:t>
            </a:r>
          </a:p>
          <a:p>
            <a:pPr lvl="1"/>
            <a:r>
              <a:rPr lang="en-US">
                <a:solidFill>
                  <a:schemeClr val="tx2"/>
                </a:solidFill>
                <a:latin typeface="Tahoma" charset="0"/>
                <a:ea typeface="ＭＳ Ｐゴシック" charset="0"/>
              </a:rPr>
              <a:t>Rules (R)  </a:t>
            </a:r>
          </a:p>
          <a:p>
            <a:pPr lvl="1"/>
            <a:r>
              <a:rPr lang="en-US">
                <a:solidFill>
                  <a:schemeClr val="tx2"/>
                </a:solidFill>
                <a:latin typeface="Tahoma" charset="0"/>
                <a:ea typeface="ＭＳ Ｐゴシック" charset="0"/>
              </a:rPr>
              <a:t>Terminals (T)</a:t>
            </a:r>
          </a:p>
          <a:p>
            <a:pPr lvl="1"/>
            <a:r>
              <a:rPr lang="en-US">
                <a:solidFill>
                  <a:schemeClr val="tx2"/>
                </a:solidFill>
                <a:latin typeface="Tahoma" charset="0"/>
                <a:ea typeface="ＭＳ Ｐゴシック" charset="0"/>
              </a:rPr>
              <a:t>Non-terminals (N)</a:t>
            </a:r>
          </a:p>
          <a:p>
            <a:pPr lvl="1"/>
            <a:r>
              <a:rPr lang="en-US">
                <a:solidFill>
                  <a:schemeClr val="tx2"/>
                </a:solidFill>
                <a:latin typeface="Tahoma" charset="0"/>
                <a:ea typeface="ＭＳ Ｐゴシック" charset="0"/>
              </a:rPr>
              <a:t>The Start symbol (S)</a:t>
            </a:r>
          </a:p>
          <a:p>
            <a:pPr lvl="1"/>
            <a:endParaRPr lang="en-US">
              <a:solidFill>
                <a:srgbClr val="A50021"/>
              </a:solidFill>
              <a:latin typeface="Tahoma" charset="0"/>
              <a:ea typeface="ＭＳ Ｐゴシック" charset="0"/>
            </a:endParaRPr>
          </a:p>
        </p:txBody>
      </p:sp>
    </p:spTree>
    <p:extLst>
      <p:ext uri="{BB962C8B-B14F-4D97-AF65-F5344CB8AC3E}">
        <p14:creationId xmlns:p14="http://schemas.microsoft.com/office/powerpoint/2010/main" val="21767267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41986"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41987" name="TextBox 4"/>
          <p:cNvSpPr txBox="1">
            <a:spLocks noChangeArrowheads="1"/>
          </p:cNvSpPr>
          <p:nvPr/>
        </p:nvSpPr>
        <p:spPr bwMode="auto">
          <a:xfrm>
            <a:off x="3297239" y="1876425"/>
            <a:ext cx="17748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Aux      NP      VP</a:t>
            </a:r>
          </a:p>
        </p:txBody>
      </p:sp>
      <p:cxnSp>
        <p:nvCxnSpPr>
          <p:cNvPr id="41988" name="Straight Connector 7"/>
          <p:cNvCxnSpPr>
            <a:cxnSpLocks noChangeShapeType="1"/>
            <a:stCxn id="41986" idx="2"/>
          </p:cNvCxnSpPr>
          <p:nvPr/>
        </p:nvCxnSpPr>
        <p:spPr bwMode="auto">
          <a:xfrm flipH="1">
            <a:off x="3825876" y="1700629"/>
            <a:ext cx="389361" cy="2127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1989" name="Straight Connector 9"/>
          <p:cNvCxnSpPr>
            <a:cxnSpLocks noChangeShapeType="1"/>
            <a:stCxn id="41986" idx="2"/>
            <a:endCxn id="41987" idx="0"/>
          </p:cNvCxnSpPr>
          <p:nvPr/>
        </p:nvCxnSpPr>
        <p:spPr bwMode="auto">
          <a:xfrm flipH="1">
            <a:off x="4184662" y="1700629"/>
            <a:ext cx="30575" cy="1757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1990" name="Straight Connector 14"/>
          <p:cNvCxnSpPr>
            <a:cxnSpLocks noChangeShapeType="1"/>
            <a:stCxn id="41986" idx="2"/>
          </p:cNvCxnSpPr>
          <p:nvPr/>
        </p:nvCxnSpPr>
        <p:spPr bwMode="auto">
          <a:xfrm>
            <a:off x="4215237" y="1700629"/>
            <a:ext cx="837776" cy="22104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41992"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A78B2B53-42B9-3047-99FC-0C54DD69188E}" type="slidenum">
              <a:rPr lang="en-US" sz="1400">
                <a:solidFill>
                  <a:srgbClr val="590A0E"/>
                </a:solidFill>
              </a:rPr>
              <a:pPr/>
              <a:t>30</a:t>
            </a:fld>
            <a:endParaRPr lang="en-US" sz="1400">
              <a:solidFill>
                <a:srgbClr val="590A0E"/>
              </a:solidFill>
            </a:endParaRPr>
          </a:p>
        </p:txBody>
      </p:sp>
    </p:spTree>
    <p:extLst>
      <p:ext uri="{BB962C8B-B14F-4D97-AF65-F5344CB8AC3E}">
        <p14:creationId xmlns:p14="http://schemas.microsoft.com/office/powerpoint/2010/main" val="7004297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44034"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44035" name="TextBox 4"/>
          <p:cNvSpPr txBox="1">
            <a:spLocks noChangeArrowheads="1"/>
          </p:cNvSpPr>
          <p:nvPr/>
        </p:nvSpPr>
        <p:spPr bwMode="auto">
          <a:xfrm>
            <a:off x="3297239" y="1876425"/>
            <a:ext cx="17748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Aux      NP      VP</a:t>
            </a:r>
          </a:p>
        </p:txBody>
      </p:sp>
      <p:cxnSp>
        <p:nvCxnSpPr>
          <p:cNvPr id="44036" name="Straight Connector 7"/>
          <p:cNvCxnSpPr>
            <a:cxnSpLocks noChangeShapeType="1"/>
            <a:stCxn id="44034" idx="2"/>
          </p:cNvCxnSpPr>
          <p:nvPr/>
        </p:nvCxnSpPr>
        <p:spPr bwMode="auto">
          <a:xfrm flipH="1">
            <a:off x="3825876" y="1700629"/>
            <a:ext cx="389361" cy="2127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4037" name="Straight Connector 9"/>
          <p:cNvCxnSpPr>
            <a:cxnSpLocks noChangeShapeType="1"/>
            <a:stCxn id="44034" idx="2"/>
            <a:endCxn id="44035" idx="0"/>
          </p:cNvCxnSpPr>
          <p:nvPr/>
        </p:nvCxnSpPr>
        <p:spPr bwMode="auto">
          <a:xfrm flipH="1">
            <a:off x="4184662" y="1700629"/>
            <a:ext cx="30575" cy="1757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44038" name="Straight Connector 14"/>
          <p:cNvCxnSpPr>
            <a:cxnSpLocks noChangeShapeType="1"/>
            <a:stCxn id="44034" idx="2"/>
          </p:cNvCxnSpPr>
          <p:nvPr/>
        </p:nvCxnSpPr>
        <p:spPr bwMode="auto">
          <a:xfrm>
            <a:off x="4215237" y="1700629"/>
            <a:ext cx="837776" cy="22104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44039" name="Group 8"/>
          <p:cNvGrpSpPr>
            <a:grpSpLocks/>
          </p:cNvGrpSpPr>
          <p:nvPr/>
        </p:nvGrpSpPr>
        <p:grpSpPr bwMode="auto">
          <a:xfrm>
            <a:off x="3236911" y="2110978"/>
            <a:ext cx="646331" cy="735926"/>
            <a:chOff x="3621504" y="3609473"/>
            <a:chExt cx="647217" cy="980418"/>
          </a:xfrm>
        </p:grpSpPr>
        <p:sp>
          <p:nvSpPr>
            <p:cNvPr id="44043" name="TextBox 10"/>
            <p:cNvSpPr txBox="1">
              <a:spLocks noChangeArrowheads="1"/>
            </p:cNvSpPr>
            <p:nvPr/>
          </p:nvSpPr>
          <p:spPr bwMode="auto">
            <a:xfrm>
              <a:off x="3621504" y="4138862"/>
              <a:ext cx="647217" cy="45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a:t>
              </a:r>
            </a:p>
          </p:txBody>
        </p:sp>
        <p:cxnSp>
          <p:nvCxnSpPr>
            <p:cNvPr id="44044" name="Straight Connector 11"/>
            <p:cNvCxnSpPr>
              <a:cxnSpLocks noChangeShapeType="1"/>
              <a:endCxn id="44043" idx="0"/>
            </p:cNvCxnSpPr>
            <p:nvPr/>
          </p:nvCxnSpPr>
          <p:spPr bwMode="auto">
            <a:xfrm flipH="1">
              <a:off x="3945113" y="3609473"/>
              <a:ext cx="25309" cy="529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44045" name="TextBox 12"/>
            <p:cNvSpPr txBox="1">
              <a:spLocks noChangeArrowheads="1"/>
            </p:cNvSpPr>
            <p:nvPr/>
          </p:nvSpPr>
          <p:spPr bwMode="auto">
            <a:xfrm>
              <a:off x="3741821" y="3609473"/>
              <a:ext cx="459007" cy="77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3200"/>
                <a:t>X</a:t>
              </a:r>
            </a:p>
          </p:txBody>
        </p:sp>
      </p:grpSp>
      <p:sp>
        <p:nvSpPr>
          <p:cNvPr id="44041" name="Slide Number Placeholder 1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F1B597C4-434D-A741-B356-AB929874C261}" type="slidenum">
              <a:rPr lang="en-US" sz="1400">
                <a:solidFill>
                  <a:srgbClr val="590A0E"/>
                </a:solidFill>
              </a:rPr>
              <a:pPr/>
              <a:t>31</a:t>
            </a:fld>
            <a:endParaRPr lang="en-US" sz="1400">
              <a:solidFill>
                <a:srgbClr val="590A0E"/>
              </a:solidFill>
            </a:endParaRPr>
          </a:p>
        </p:txBody>
      </p:sp>
    </p:spTree>
    <p:extLst>
      <p:ext uri="{BB962C8B-B14F-4D97-AF65-F5344CB8AC3E}">
        <p14:creationId xmlns:p14="http://schemas.microsoft.com/office/powerpoint/2010/main" val="161251273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46082"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46083" name="TextBox 4"/>
          <p:cNvSpPr txBox="1">
            <a:spLocks noChangeArrowheads="1"/>
          </p:cNvSpPr>
          <p:nvPr/>
        </p:nvSpPr>
        <p:spPr bwMode="auto">
          <a:xfrm>
            <a:off x="3886201" y="1921669"/>
            <a:ext cx="5693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  VP</a:t>
            </a:r>
          </a:p>
        </p:txBody>
      </p:sp>
      <p:cxnSp>
        <p:nvCxnSpPr>
          <p:cNvPr id="46084" name="Straight Connector 9"/>
          <p:cNvCxnSpPr>
            <a:cxnSpLocks noChangeShapeType="1"/>
            <a:stCxn id="46082" idx="2"/>
            <a:endCxn id="46083" idx="0"/>
          </p:cNvCxnSpPr>
          <p:nvPr/>
        </p:nvCxnSpPr>
        <p:spPr bwMode="auto">
          <a:xfrm flipH="1">
            <a:off x="4170895" y="1700629"/>
            <a:ext cx="44342" cy="2210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4608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0C21BDBB-EF0C-2646-986E-10745CACBA56}" type="slidenum">
              <a:rPr lang="en-US" sz="1400">
                <a:solidFill>
                  <a:srgbClr val="590A0E"/>
                </a:solidFill>
              </a:rPr>
              <a:pPr/>
              <a:t>32</a:t>
            </a:fld>
            <a:endParaRPr lang="en-US" sz="1400">
              <a:solidFill>
                <a:srgbClr val="590A0E"/>
              </a:solidFill>
            </a:endParaRPr>
          </a:p>
        </p:txBody>
      </p:sp>
    </p:spTree>
    <p:extLst>
      <p:ext uri="{BB962C8B-B14F-4D97-AF65-F5344CB8AC3E}">
        <p14:creationId xmlns:p14="http://schemas.microsoft.com/office/powerpoint/2010/main" val="297113468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48130"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48131" name="TextBox 4"/>
          <p:cNvSpPr txBox="1">
            <a:spLocks noChangeArrowheads="1"/>
          </p:cNvSpPr>
          <p:nvPr/>
        </p:nvSpPr>
        <p:spPr bwMode="auto">
          <a:xfrm>
            <a:off x="3886201" y="1921669"/>
            <a:ext cx="5693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  VP</a:t>
            </a:r>
          </a:p>
        </p:txBody>
      </p:sp>
      <p:cxnSp>
        <p:nvCxnSpPr>
          <p:cNvPr id="48132" name="Straight Connector 9"/>
          <p:cNvCxnSpPr>
            <a:cxnSpLocks noChangeShapeType="1"/>
            <a:stCxn id="48130" idx="2"/>
            <a:endCxn id="48131" idx="0"/>
          </p:cNvCxnSpPr>
          <p:nvPr/>
        </p:nvCxnSpPr>
        <p:spPr bwMode="auto">
          <a:xfrm flipH="1">
            <a:off x="4170895" y="1700629"/>
            <a:ext cx="44342" cy="2210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48133" name="TextBox 12"/>
          <p:cNvSpPr txBox="1">
            <a:spLocks noChangeArrowheads="1"/>
          </p:cNvSpPr>
          <p:nvPr/>
        </p:nvSpPr>
        <p:spPr bwMode="auto">
          <a:xfrm>
            <a:off x="3849688" y="2463403"/>
            <a:ext cx="6067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a:t>
            </a:r>
          </a:p>
        </p:txBody>
      </p:sp>
      <p:cxnSp>
        <p:nvCxnSpPr>
          <p:cNvPr id="48134" name="Straight Connector 16"/>
          <p:cNvCxnSpPr>
            <a:cxnSpLocks noChangeShapeType="1"/>
            <a:stCxn id="48131" idx="2"/>
            <a:endCxn id="48133" idx="0"/>
          </p:cNvCxnSpPr>
          <p:nvPr/>
        </p:nvCxnSpPr>
        <p:spPr bwMode="auto">
          <a:xfrm flipH="1">
            <a:off x="4153067" y="2260223"/>
            <a:ext cx="17828" cy="2031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48136"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88868D8C-86EF-604F-85FB-E0BC8E9E4A0C}" type="slidenum">
              <a:rPr lang="en-US" sz="1400">
                <a:solidFill>
                  <a:srgbClr val="590A0E"/>
                </a:solidFill>
              </a:rPr>
              <a:pPr/>
              <a:t>33</a:t>
            </a:fld>
            <a:endParaRPr lang="en-US" sz="1400">
              <a:solidFill>
                <a:srgbClr val="590A0E"/>
              </a:solidFill>
            </a:endParaRPr>
          </a:p>
        </p:txBody>
      </p:sp>
    </p:spTree>
    <p:extLst>
      <p:ext uri="{BB962C8B-B14F-4D97-AF65-F5344CB8AC3E}">
        <p14:creationId xmlns:p14="http://schemas.microsoft.com/office/powerpoint/2010/main" val="78903698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50178"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50179" name="TextBox 4"/>
          <p:cNvSpPr txBox="1">
            <a:spLocks noChangeArrowheads="1"/>
          </p:cNvSpPr>
          <p:nvPr/>
        </p:nvSpPr>
        <p:spPr bwMode="auto">
          <a:xfrm>
            <a:off x="3886201" y="1921669"/>
            <a:ext cx="5693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  VP</a:t>
            </a:r>
          </a:p>
        </p:txBody>
      </p:sp>
      <p:cxnSp>
        <p:nvCxnSpPr>
          <p:cNvPr id="50180" name="Straight Connector 9"/>
          <p:cNvCxnSpPr>
            <a:cxnSpLocks noChangeShapeType="1"/>
            <a:stCxn id="50178" idx="2"/>
            <a:endCxn id="50179" idx="0"/>
          </p:cNvCxnSpPr>
          <p:nvPr/>
        </p:nvCxnSpPr>
        <p:spPr bwMode="auto">
          <a:xfrm flipH="1">
            <a:off x="4170895" y="1700629"/>
            <a:ext cx="44342" cy="2210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50181" name="TextBox 12"/>
          <p:cNvSpPr txBox="1">
            <a:spLocks noChangeArrowheads="1"/>
          </p:cNvSpPr>
          <p:nvPr/>
        </p:nvSpPr>
        <p:spPr bwMode="auto">
          <a:xfrm>
            <a:off x="3849688" y="2463403"/>
            <a:ext cx="6067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a:t>
            </a:r>
          </a:p>
        </p:txBody>
      </p:sp>
      <p:cxnSp>
        <p:nvCxnSpPr>
          <p:cNvPr id="50182" name="Straight Connector 16"/>
          <p:cNvCxnSpPr>
            <a:cxnSpLocks noChangeShapeType="1"/>
            <a:stCxn id="50179" idx="2"/>
            <a:endCxn id="50181" idx="0"/>
          </p:cNvCxnSpPr>
          <p:nvPr/>
        </p:nvCxnSpPr>
        <p:spPr bwMode="auto">
          <a:xfrm flipH="1">
            <a:off x="4153067" y="2260223"/>
            <a:ext cx="17828" cy="2031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50183" name="TextBox 19"/>
          <p:cNvSpPr txBox="1">
            <a:spLocks noChangeArrowheads="1"/>
          </p:cNvSpPr>
          <p:nvPr/>
        </p:nvSpPr>
        <p:spPr bwMode="auto">
          <a:xfrm>
            <a:off x="3849689" y="3121819"/>
            <a:ext cx="6463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a:t>
            </a:r>
          </a:p>
        </p:txBody>
      </p:sp>
      <p:cxnSp>
        <p:nvCxnSpPr>
          <p:cNvPr id="50184" name="Straight Connector 21"/>
          <p:cNvCxnSpPr>
            <a:cxnSpLocks noChangeShapeType="1"/>
            <a:stCxn id="50181" idx="2"/>
            <a:endCxn id="50183" idx="0"/>
          </p:cNvCxnSpPr>
          <p:nvPr/>
        </p:nvCxnSpPr>
        <p:spPr bwMode="auto">
          <a:xfrm>
            <a:off x="4153067" y="2801957"/>
            <a:ext cx="19788" cy="3198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50186" name="Slide Number Placeholder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439D1462-AF40-E145-B3CF-A9F427FD18E2}" type="slidenum">
              <a:rPr lang="en-US" sz="1400">
                <a:solidFill>
                  <a:srgbClr val="590A0E"/>
                </a:solidFill>
              </a:rPr>
              <a:pPr/>
              <a:t>34</a:t>
            </a:fld>
            <a:endParaRPr lang="en-US" sz="1400">
              <a:solidFill>
                <a:srgbClr val="590A0E"/>
              </a:solidFill>
            </a:endParaRPr>
          </a:p>
        </p:txBody>
      </p:sp>
    </p:spTree>
    <p:extLst>
      <p:ext uri="{BB962C8B-B14F-4D97-AF65-F5344CB8AC3E}">
        <p14:creationId xmlns:p14="http://schemas.microsoft.com/office/powerpoint/2010/main" val="72029357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52226"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52227" name="TextBox 4"/>
          <p:cNvSpPr txBox="1">
            <a:spLocks noChangeArrowheads="1"/>
          </p:cNvSpPr>
          <p:nvPr/>
        </p:nvSpPr>
        <p:spPr bwMode="auto">
          <a:xfrm>
            <a:off x="3886201" y="1921669"/>
            <a:ext cx="5693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  VP</a:t>
            </a:r>
          </a:p>
        </p:txBody>
      </p:sp>
      <p:cxnSp>
        <p:nvCxnSpPr>
          <p:cNvPr id="52228" name="Straight Connector 9"/>
          <p:cNvCxnSpPr>
            <a:cxnSpLocks noChangeShapeType="1"/>
            <a:stCxn id="52226" idx="2"/>
            <a:endCxn id="52227" idx="0"/>
          </p:cNvCxnSpPr>
          <p:nvPr/>
        </p:nvCxnSpPr>
        <p:spPr bwMode="auto">
          <a:xfrm flipH="1">
            <a:off x="4170895" y="1700629"/>
            <a:ext cx="44342" cy="2210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52229" name="TextBox 12"/>
          <p:cNvSpPr txBox="1">
            <a:spLocks noChangeArrowheads="1"/>
          </p:cNvSpPr>
          <p:nvPr/>
        </p:nvSpPr>
        <p:spPr bwMode="auto">
          <a:xfrm>
            <a:off x="3849688" y="2463403"/>
            <a:ext cx="6067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a:t>
            </a:r>
          </a:p>
        </p:txBody>
      </p:sp>
      <p:cxnSp>
        <p:nvCxnSpPr>
          <p:cNvPr id="52230" name="Straight Connector 16"/>
          <p:cNvCxnSpPr>
            <a:cxnSpLocks noChangeShapeType="1"/>
            <a:stCxn id="52227" idx="2"/>
            <a:endCxn id="52229" idx="0"/>
          </p:cNvCxnSpPr>
          <p:nvPr/>
        </p:nvCxnSpPr>
        <p:spPr bwMode="auto">
          <a:xfrm flipH="1">
            <a:off x="4153067" y="2260223"/>
            <a:ext cx="17828" cy="2031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52231" name="TextBox 19"/>
          <p:cNvSpPr txBox="1">
            <a:spLocks noChangeArrowheads="1"/>
          </p:cNvSpPr>
          <p:nvPr/>
        </p:nvSpPr>
        <p:spPr bwMode="auto">
          <a:xfrm>
            <a:off x="3849689" y="3121819"/>
            <a:ext cx="6463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a:t>
            </a:r>
          </a:p>
        </p:txBody>
      </p:sp>
      <p:cxnSp>
        <p:nvCxnSpPr>
          <p:cNvPr id="52232" name="Straight Connector 21"/>
          <p:cNvCxnSpPr>
            <a:cxnSpLocks noChangeShapeType="1"/>
            <a:stCxn id="52229" idx="2"/>
            <a:endCxn id="52231" idx="0"/>
          </p:cNvCxnSpPr>
          <p:nvPr/>
        </p:nvCxnSpPr>
        <p:spPr bwMode="auto">
          <a:xfrm>
            <a:off x="4153067" y="2801957"/>
            <a:ext cx="19788" cy="3198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52233" name="TextBox 10"/>
          <p:cNvSpPr txBox="1">
            <a:spLocks noChangeArrowheads="1"/>
          </p:cNvSpPr>
          <p:nvPr/>
        </p:nvSpPr>
        <p:spPr bwMode="auto">
          <a:xfrm>
            <a:off x="4837113" y="2806304"/>
            <a:ext cx="458379"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3200"/>
              <a:t>X</a:t>
            </a:r>
          </a:p>
        </p:txBody>
      </p:sp>
      <p:cxnSp>
        <p:nvCxnSpPr>
          <p:cNvPr id="52234" name="Straight Connector 11"/>
          <p:cNvCxnSpPr>
            <a:cxnSpLocks noChangeShapeType="1"/>
          </p:cNvCxnSpPr>
          <p:nvPr/>
        </p:nvCxnSpPr>
        <p:spPr bwMode="auto">
          <a:xfrm rot="16200000" flipH="1">
            <a:off x="4882555" y="3018831"/>
            <a:ext cx="358378" cy="47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52235" name="TextBox 13"/>
          <p:cNvSpPr txBox="1">
            <a:spLocks noChangeArrowheads="1"/>
          </p:cNvSpPr>
          <p:nvPr/>
        </p:nvSpPr>
        <p:spPr bwMode="auto">
          <a:xfrm>
            <a:off x="4764089" y="3139679"/>
            <a:ext cx="5269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that</a:t>
            </a:r>
          </a:p>
        </p:txBody>
      </p:sp>
      <p:sp>
        <p:nvSpPr>
          <p:cNvPr id="52237" name="Slide Number Placeholder 1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8B5FF6B2-55EB-0F4C-9904-66A8EA02343E}" type="slidenum">
              <a:rPr lang="en-US" sz="1400">
                <a:solidFill>
                  <a:srgbClr val="590A0E"/>
                </a:solidFill>
              </a:rPr>
              <a:pPr/>
              <a:t>35</a:t>
            </a:fld>
            <a:endParaRPr lang="en-US" sz="1400">
              <a:solidFill>
                <a:srgbClr val="590A0E"/>
              </a:solidFill>
            </a:endParaRPr>
          </a:p>
        </p:txBody>
      </p:sp>
    </p:spTree>
    <p:extLst>
      <p:ext uri="{BB962C8B-B14F-4D97-AF65-F5344CB8AC3E}">
        <p14:creationId xmlns:p14="http://schemas.microsoft.com/office/powerpoint/2010/main" val="388489874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54274"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54275" name="TextBox 4"/>
          <p:cNvSpPr txBox="1">
            <a:spLocks noChangeArrowheads="1"/>
          </p:cNvSpPr>
          <p:nvPr/>
        </p:nvSpPr>
        <p:spPr bwMode="auto">
          <a:xfrm>
            <a:off x="3886201" y="1921669"/>
            <a:ext cx="5693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  VP</a:t>
            </a:r>
          </a:p>
        </p:txBody>
      </p:sp>
      <p:cxnSp>
        <p:nvCxnSpPr>
          <p:cNvPr id="54276" name="Straight Connector 9"/>
          <p:cNvCxnSpPr>
            <a:cxnSpLocks noChangeShapeType="1"/>
            <a:stCxn id="54274" idx="2"/>
            <a:endCxn id="54275" idx="0"/>
          </p:cNvCxnSpPr>
          <p:nvPr/>
        </p:nvCxnSpPr>
        <p:spPr bwMode="auto">
          <a:xfrm flipH="1">
            <a:off x="4170895" y="1700629"/>
            <a:ext cx="44342" cy="2210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54277" name="TextBox 12"/>
          <p:cNvSpPr txBox="1">
            <a:spLocks noChangeArrowheads="1"/>
          </p:cNvSpPr>
          <p:nvPr/>
        </p:nvSpPr>
        <p:spPr bwMode="auto">
          <a:xfrm>
            <a:off x="3549650" y="2481262"/>
            <a:ext cx="11161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NP</a:t>
            </a:r>
          </a:p>
        </p:txBody>
      </p:sp>
      <p:cxnSp>
        <p:nvCxnSpPr>
          <p:cNvPr id="54278" name="Straight Connector 14"/>
          <p:cNvCxnSpPr>
            <a:cxnSpLocks noChangeShapeType="1"/>
            <a:stCxn id="54275" idx="2"/>
          </p:cNvCxnSpPr>
          <p:nvPr/>
        </p:nvCxnSpPr>
        <p:spPr bwMode="auto">
          <a:xfrm flipH="1">
            <a:off x="3946526" y="2260223"/>
            <a:ext cx="224369" cy="284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4279" name="Straight Connector 17"/>
          <p:cNvCxnSpPr>
            <a:cxnSpLocks noChangeShapeType="1"/>
            <a:stCxn id="54275" idx="2"/>
          </p:cNvCxnSpPr>
          <p:nvPr/>
        </p:nvCxnSpPr>
        <p:spPr bwMode="auto">
          <a:xfrm>
            <a:off x="4170895" y="2260223"/>
            <a:ext cx="388405" cy="284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54281"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97E92A29-1A6A-5045-81EA-6A769A04E90C}" type="slidenum">
              <a:rPr lang="en-US" sz="1400">
                <a:solidFill>
                  <a:srgbClr val="590A0E"/>
                </a:solidFill>
              </a:rPr>
              <a:pPr/>
              <a:t>36</a:t>
            </a:fld>
            <a:endParaRPr lang="en-US" sz="1400">
              <a:solidFill>
                <a:srgbClr val="590A0E"/>
              </a:solidFill>
            </a:endParaRPr>
          </a:p>
        </p:txBody>
      </p:sp>
    </p:spTree>
    <p:extLst>
      <p:ext uri="{BB962C8B-B14F-4D97-AF65-F5344CB8AC3E}">
        <p14:creationId xmlns:p14="http://schemas.microsoft.com/office/powerpoint/2010/main" val="221132001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56322"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56323" name="TextBox 4"/>
          <p:cNvSpPr txBox="1">
            <a:spLocks noChangeArrowheads="1"/>
          </p:cNvSpPr>
          <p:nvPr/>
        </p:nvSpPr>
        <p:spPr bwMode="auto">
          <a:xfrm>
            <a:off x="3886201" y="1921669"/>
            <a:ext cx="5693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  VP</a:t>
            </a:r>
          </a:p>
        </p:txBody>
      </p:sp>
      <p:cxnSp>
        <p:nvCxnSpPr>
          <p:cNvPr id="56324" name="Straight Connector 9"/>
          <p:cNvCxnSpPr>
            <a:cxnSpLocks noChangeShapeType="1"/>
            <a:stCxn id="56322" idx="2"/>
            <a:endCxn id="56323" idx="0"/>
          </p:cNvCxnSpPr>
          <p:nvPr/>
        </p:nvCxnSpPr>
        <p:spPr bwMode="auto">
          <a:xfrm flipH="1">
            <a:off x="4170895" y="1700629"/>
            <a:ext cx="44342" cy="2210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56325" name="TextBox 12"/>
          <p:cNvSpPr txBox="1">
            <a:spLocks noChangeArrowheads="1"/>
          </p:cNvSpPr>
          <p:nvPr/>
        </p:nvSpPr>
        <p:spPr bwMode="auto">
          <a:xfrm>
            <a:off x="3549650" y="2481262"/>
            <a:ext cx="11161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NP</a:t>
            </a:r>
          </a:p>
        </p:txBody>
      </p:sp>
      <p:sp>
        <p:nvSpPr>
          <p:cNvPr id="56326" name="TextBox 19"/>
          <p:cNvSpPr txBox="1">
            <a:spLocks noChangeArrowheads="1"/>
          </p:cNvSpPr>
          <p:nvPr/>
        </p:nvSpPr>
        <p:spPr bwMode="auto">
          <a:xfrm>
            <a:off x="3513139" y="3131344"/>
            <a:ext cx="6463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a:t>
            </a:r>
          </a:p>
        </p:txBody>
      </p:sp>
      <p:cxnSp>
        <p:nvCxnSpPr>
          <p:cNvPr id="56327" name="Straight Connector 21"/>
          <p:cNvCxnSpPr>
            <a:cxnSpLocks noChangeShapeType="1"/>
          </p:cNvCxnSpPr>
          <p:nvPr/>
        </p:nvCxnSpPr>
        <p:spPr bwMode="auto">
          <a:xfrm rot="16200000" flipH="1">
            <a:off x="3715148" y="2913460"/>
            <a:ext cx="340519"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6328" name="Straight Connector 14"/>
          <p:cNvCxnSpPr>
            <a:cxnSpLocks noChangeShapeType="1"/>
            <a:stCxn id="56323" idx="2"/>
          </p:cNvCxnSpPr>
          <p:nvPr/>
        </p:nvCxnSpPr>
        <p:spPr bwMode="auto">
          <a:xfrm flipH="1">
            <a:off x="3946526" y="2260223"/>
            <a:ext cx="224369" cy="284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6329" name="Straight Connector 17"/>
          <p:cNvCxnSpPr>
            <a:cxnSpLocks noChangeShapeType="1"/>
            <a:stCxn id="56323" idx="2"/>
          </p:cNvCxnSpPr>
          <p:nvPr/>
        </p:nvCxnSpPr>
        <p:spPr bwMode="auto">
          <a:xfrm>
            <a:off x="4170895" y="2260223"/>
            <a:ext cx="388405" cy="284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56331" name="Slide Number Placeholder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2D3D0E94-C6B5-4A4A-8C39-2DB04BF67E31}" type="slidenum">
              <a:rPr lang="en-US" sz="1400">
                <a:solidFill>
                  <a:srgbClr val="590A0E"/>
                </a:solidFill>
              </a:rPr>
              <a:pPr/>
              <a:t>37</a:t>
            </a:fld>
            <a:endParaRPr lang="en-US" sz="1400">
              <a:solidFill>
                <a:srgbClr val="590A0E"/>
              </a:solidFill>
            </a:endParaRPr>
          </a:p>
        </p:txBody>
      </p:sp>
    </p:spTree>
    <p:extLst>
      <p:ext uri="{BB962C8B-B14F-4D97-AF65-F5344CB8AC3E}">
        <p14:creationId xmlns:p14="http://schemas.microsoft.com/office/powerpoint/2010/main" val="71318775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58370"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58371" name="TextBox 4"/>
          <p:cNvSpPr txBox="1">
            <a:spLocks noChangeArrowheads="1"/>
          </p:cNvSpPr>
          <p:nvPr/>
        </p:nvSpPr>
        <p:spPr bwMode="auto">
          <a:xfrm>
            <a:off x="3886201" y="1921669"/>
            <a:ext cx="5693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  VP</a:t>
            </a:r>
          </a:p>
        </p:txBody>
      </p:sp>
      <p:cxnSp>
        <p:nvCxnSpPr>
          <p:cNvPr id="58372" name="Straight Connector 9"/>
          <p:cNvCxnSpPr>
            <a:cxnSpLocks noChangeShapeType="1"/>
            <a:stCxn id="58370" idx="2"/>
            <a:endCxn id="58371" idx="0"/>
          </p:cNvCxnSpPr>
          <p:nvPr/>
        </p:nvCxnSpPr>
        <p:spPr bwMode="auto">
          <a:xfrm flipH="1">
            <a:off x="4170895" y="1700629"/>
            <a:ext cx="44342" cy="2210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58373" name="TextBox 12"/>
          <p:cNvSpPr txBox="1">
            <a:spLocks noChangeArrowheads="1"/>
          </p:cNvSpPr>
          <p:nvPr/>
        </p:nvSpPr>
        <p:spPr bwMode="auto">
          <a:xfrm>
            <a:off x="3549650" y="2481262"/>
            <a:ext cx="11161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NP</a:t>
            </a:r>
          </a:p>
        </p:txBody>
      </p:sp>
      <p:sp>
        <p:nvSpPr>
          <p:cNvPr id="58374" name="TextBox 19"/>
          <p:cNvSpPr txBox="1">
            <a:spLocks noChangeArrowheads="1"/>
          </p:cNvSpPr>
          <p:nvPr/>
        </p:nvSpPr>
        <p:spPr bwMode="auto">
          <a:xfrm>
            <a:off x="3513139" y="3131344"/>
            <a:ext cx="6463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a:t>
            </a:r>
          </a:p>
        </p:txBody>
      </p:sp>
      <p:cxnSp>
        <p:nvCxnSpPr>
          <p:cNvPr id="58375" name="Straight Connector 21"/>
          <p:cNvCxnSpPr>
            <a:cxnSpLocks noChangeShapeType="1"/>
          </p:cNvCxnSpPr>
          <p:nvPr/>
        </p:nvCxnSpPr>
        <p:spPr bwMode="auto">
          <a:xfrm rot="16200000" flipH="1">
            <a:off x="3715148" y="2913460"/>
            <a:ext cx="340519"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8376" name="Straight Connector 14"/>
          <p:cNvCxnSpPr>
            <a:cxnSpLocks noChangeShapeType="1"/>
            <a:stCxn id="58371" idx="2"/>
          </p:cNvCxnSpPr>
          <p:nvPr/>
        </p:nvCxnSpPr>
        <p:spPr bwMode="auto">
          <a:xfrm flipH="1">
            <a:off x="3946526" y="2260223"/>
            <a:ext cx="224369" cy="284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58377" name="Straight Connector 17"/>
          <p:cNvCxnSpPr>
            <a:cxnSpLocks noChangeShapeType="1"/>
            <a:stCxn id="58371" idx="2"/>
          </p:cNvCxnSpPr>
          <p:nvPr/>
        </p:nvCxnSpPr>
        <p:spPr bwMode="auto">
          <a:xfrm>
            <a:off x="4170895" y="2260223"/>
            <a:ext cx="388405" cy="284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58378" name="TextBox 10"/>
          <p:cNvSpPr txBox="1">
            <a:spLocks noChangeArrowheads="1"/>
          </p:cNvSpPr>
          <p:nvPr/>
        </p:nvSpPr>
        <p:spPr bwMode="auto">
          <a:xfrm>
            <a:off x="4391025" y="3121819"/>
            <a:ext cx="9604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Pronoun</a:t>
            </a:r>
          </a:p>
        </p:txBody>
      </p:sp>
      <p:cxnSp>
        <p:nvCxnSpPr>
          <p:cNvPr id="58379" name="Straight Connector 13"/>
          <p:cNvCxnSpPr>
            <a:cxnSpLocks noChangeShapeType="1"/>
            <a:endCxn id="58378" idx="0"/>
          </p:cNvCxnSpPr>
          <p:nvPr/>
        </p:nvCxnSpPr>
        <p:spPr bwMode="auto">
          <a:xfrm>
            <a:off x="4584700" y="2752725"/>
            <a:ext cx="286535" cy="36909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58381" name="Slide Number Placeholder 1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E73B24FA-E789-FC48-86FD-B25530766B4F}" type="slidenum">
              <a:rPr lang="en-US" sz="1400">
                <a:solidFill>
                  <a:srgbClr val="590A0E"/>
                </a:solidFill>
              </a:rPr>
              <a:pPr/>
              <a:t>38</a:t>
            </a:fld>
            <a:endParaRPr lang="en-US" sz="1400">
              <a:solidFill>
                <a:srgbClr val="590A0E"/>
              </a:solidFill>
            </a:endParaRPr>
          </a:p>
        </p:txBody>
      </p:sp>
    </p:spTree>
    <p:extLst>
      <p:ext uri="{BB962C8B-B14F-4D97-AF65-F5344CB8AC3E}">
        <p14:creationId xmlns:p14="http://schemas.microsoft.com/office/powerpoint/2010/main" val="281907158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60418"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60419" name="TextBox 4"/>
          <p:cNvSpPr txBox="1">
            <a:spLocks noChangeArrowheads="1"/>
          </p:cNvSpPr>
          <p:nvPr/>
        </p:nvSpPr>
        <p:spPr bwMode="auto">
          <a:xfrm>
            <a:off x="3886201" y="1921669"/>
            <a:ext cx="5693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  VP</a:t>
            </a:r>
          </a:p>
        </p:txBody>
      </p:sp>
      <p:cxnSp>
        <p:nvCxnSpPr>
          <p:cNvPr id="60420" name="Straight Connector 9"/>
          <p:cNvCxnSpPr>
            <a:cxnSpLocks noChangeShapeType="1"/>
            <a:stCxn id="60418" idx="2"/>
            <a:endCxn id="60419" idx="0"/>
          </p:cNvCxnSpPr>
          <p:nvPr/>
        </p:nvCxnSpPr>
        <p:spPr bwMode="auto">
          <a:xfrm flipH="1">
            <a:off x="4170895" y="1700629"/>
            <a:ext cx="44342" cy="2210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60421" name="TextBox 12"/>
          <p:cNvSpPr txBox="1">
            <a:spLocks noChangeArrowheads="1"/>
          </p:cNvSpPr>
          <p:nvPr/>
        </p:nvSpPr>
        <p:spPr bwMode="auto">
          <a:xfrm>
            <a:off x="3549650" y="2481262"/>
            <a:ext cx="11161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NP</a:t>
            </a:r>
          </a:p>
        </p:txBody>
      </p:sp>
      <p:sp>
        <p:nvSpPr>
          <p:cNvPr id="60422" name="TextBox 19"/>
          <p:cNvSpPr txBox="1">
            <a:spLocks noChangeArrowheads="1"/>
          </p:cNvSpPr>
          <p:nvPr/>
        </p:nvSpPr>
        <p:spPr bwMode="auto">
          <a:xfrm>
            <a:off x="3513139" y="3131344"/>
            <a:ext cx="6463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a:t>
            </a:r>
          </a:p>
        </p:txBody>
      </p:sp>
      <p:cxnSp>
        <p:nvCxnSpPr>
          <p:cNvPr id="60423" name="Straight Connector 21"/>
          <p:cNvCxnSpPr>
            <a:cxnSpLocks noChangeShapeType="1"/>
          </p:cNvCxnSpPr>
          <p:nvPr/>
        </p:nvCxnSpPr>
        <p:spPr bwMode="auto">
          <a:xfrm rot="16200000" flipH="1">
            <a:off x="3715148" y="2913460"/>
            <a:ext cx="340519"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0424" name="Straight Connector 14"/>
          <p:cNvCxnSpPr>
            <a:cxnSpLocks noChangeShapeType="1"/>
            <a:stCxn id="60419" idx="2"/>
          </p:cNvCxnSpPr>
          <p:nvPr/>
        </p:nvCxnSpPr>
        <p:spPr bwMode="auto">
          <a:xfrm flipH="1">
            <a:off x="3946526" y="2260223"/>
            <a:ext cx="224369" cy="284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0425" name="Straight Connector 17"/>
          <p:cNvCxnSpPr>
            <a:cxnSpLocks noChangeShapeType="1"/>
            <a:stCxn id="60419" idx="2"/>
          </p:cNvCxnSpPr>
          <p:nvPr/>
        </p:nvCxnSpPr>
        <p:spPr bwMode="auto">
          <a:xfrm>
            <a:off x="4170895" y="2260223"/>
            <a:ext cx="388405" cy="284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60426" name="TextBox 10"/>
          <p:cNvSpPr txBox="1">
            <a:spLocks noChangeArrowheads="1"/>
          </p:cNvSpPr>
          <p:nvPr/>
        </p:nvSpPr>
        <p:spPr bwMode="auto">
          <a:xfrm>
            <a:off x="4391025" y="3121819"/>
            <a:ext cx="9604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Pronoun</a:t>
            </a:r>
          </a:p>
        </p:txBody>
      </p:sp>
      <p:cxnSp>
        <p:nvCxnSpPr>
          <p:cNvPr id="60427" name="Straight Connector 13"/>
          <p:cNvCxnSpPr>
            <a:cxnSpLocks noChangeShapeType="1"/>
            <a:endCxn id="60426" idx="0"/>
          </p:cNvCxnSpPr>
          <p:nvPr/>
        </p:nvCxnSpPr>
        <p:spPr bwMode="auto">
          <a:xfrm>
            <a:off x="4584700" y="2752725"/>
            <a:ext cx="286535" cy="36909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60428" name="Group 23"/>
          <p:cNvGrpSpPr>
            <a:grpSpLocks/>
          </p:cNvGrpSpPr>
          <p:nvPr/>
        </p:nvGrpSpPr>
        <p:grpSpPr bwMode="auto">
          <a:xfrm>
            <a:off x="4692652" y="3375421"/>
            <a:ext cx="554629" cy="807682"/>
            <a:chOff x="4692315" y="4499810"/>
            <a:chExt cx="554644" cy="1077149"/>
          </a:xfrm>
        </p:grpSpPr>
        <p:sp>
          <p:nvSpPr>
            <p:cNvPr id="60432" name="TextBox 24"/>
            <p:cNvSpPr txBox="1">
              <a:spLocks noChangeArrowheads="1"/>
            </p:cNvSpPr>
            <p:nvPr/>
          </p:nvSpPr>
          <p:spPr bwMode="auto">
            <a:xfrm>
              <a:off x="4788568" y="4499810"/>
              <a:ext cx="458391" cy="779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3200"/>
                <a:t>X</a:t>
              </a:r>
            </a:p>
          </p:txBody>
        </p:sp>
        <p:cxnSp>
          <p:nvCxnSpPr>
            <p:cNvPr id="60433" name="Straight Connector 25"/>
            <p:cNvCxnSpPr>
              <a:cxnSpLocks noChangeShapeType="1"/>
              <a:stCxn id="60432" idx="0"/>
            </p:cNvCxnSpPr>
            <p:nvPr/>
          </p:nvCxnSpPr>
          <p:spPr bwMode="auto">
            <a:xfrm flipH="1">
              <a:off x="5017169" y="4499810"/>
              <a:ext cx="595" cy="6376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60434" name="TextBox 26"/>
            <p:cNvSpPr txBox="1">
              <a:spLocks noChangeArrowheads="1"/>
            </p:cNvSpPr>
            <p:nvPr/>
          </p:nvSpPr>
          <p:spPr bwMode="auto">
            <a:xfrm>
              <a:off x="4692315" y="5125453"/>
              <a:ext cx="526921" cy="451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that</a:t>
              </a:r>
            </a:p>
          </p:txBody>
        </p:sp>
      </p:grpSp>
      <p:sp>
        <p:nvSpPr>
          <p:cNvPr id="60430" name="Slide Number Placeholder 1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E1671581-E1F0-4849-9445-C935CCE48CE5}" type="slidenum">
              <a:rPr lang="en-US" sz="1400">
                <a:solidFill>
                  <a:srgbClr val="590A0E"/>
                </a:solidFill>
              </a:rPr>
              <a:pPr/>
              <a:t>39</a:t>
            </a:fld>
            <a:endParaRPr lang="en-US" sz="1400">
              <a:solidFill>
                <a:srgbClr val="590A0E"/>
              </a:solidFill>
            </a:endParaRPr>
          </a:p>
        </p:txBody>
      </p:sp>
    </p:spTree>
    <p:extLst>
      <p:ext uri="{BB962C8B-B14F-4D97-AF65-F5344CB8AC3E}">
        <p14:creationId xmlns:p14="http://schemas.microsoft.com/office/powerpoint/2010/main" val="225263198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A52CB335-D0A2-0841-A73C-64016B93482B}" type="slidenum">
              <a:rPr lang="en-US" sz="1400">
                <a:solidFill>
                  <a:srgbClr val="590A0E"/>
                </a:solidFill>
              </a:rPr>
              <a:pPr/>
              <a:t>4</a:t>
            </a:fld>
            <a:endParaRPr lang="en-US" sz="1400">
              <a:solidFill>
                <a:srgbClr val="590A0E"/>
              </a:solidFill>
            </a:endParaRPr>
          </a:p>
        </p:txBody>
      </p:sp>
      <p:sp>
        <p:nvSpPr>
          <p:cNvPr id="37892" name="Rectangle 2"/>
          <p:cNvSpPr>
            <a:spLocks noGrp="1" noChangeArrowheads="1"/>
          </p:cNvSpPr>
          <p:nvPr>
            <p:ph type="title"/>
          </p:nvPr>
        </p:nvSpPr>
        <p:spPr/>
        <p:txBody>
          <a:bodyPr/>
          <a:lstStyle/>
          <a:p>
            <a:r>
              <a:rPr lang="en-US">
                <a:latin typeface="Verdana" charset="0"/>
                <a:ea typeface="ＭＳ Ｐゴシック" charset="0"/>
              </a:rPr>
              <a:t>Context-Free Grammars</a:t>
            </a:r>
          </a:p>
        </p:txBody>
      </p:sp>
      <p:sp>
        <p:nvSpPr>
          <p:cNvPr id="37893" name="Rectangle 3"/>
          <p:cNvSpPr>
            <a:spLocks noGrp="1" noChangeArrowheads="1"/>
          </p:cNvSpPr>
          <p:nvPr>
            <p:ph type="body" idx="1"/>
          </p:nvPr>
        </p:nvSpPr>
        <p:spPr/>
        <p:txBody>
          <a:bodyPr/>
          <a:lstStyle/>
          <a:p>
            <a:r>
              <a:rPr lang="en-US">
                <a:latin typeface="Tahoma" charset="0"/>
                <a:ea typeface="ＭＳ Ｐゴシック" charset="0"/>
              </a:rPr>
              <a:t>Terminals</a:t>
            </a:r>
          </a:p>
          <a:p>
            <a:pPr lvl="1"/>
            <a:r>
              <a:rPr lang="en-US">
                <a:latin typeface="Tahoma" charset="0"/>
                <a:ea typeface="ＭＳ Ｐゴシック" charset="0"/>
              </a:rPr>
              <a:t>We</a:t>
            </a:r>
            <a:r>
              <a:rPr lang="ja-JP" altLang="en-US">
                <a:latin typeface="Tahoma" charset="0"/>
                <a:ea typeface="ＭＳ Ｐゴシック" charset="0"/>
              </a:rPr>
              <a:t>’</a:t>
            </a:r>
            <a:r>
              <a:rPr lang="en-US" altLang="ja-JP">
                <a:latin typeface="Tahoma" charset="0"/>
                <a:ea typeface="ＭＳ Ｐゴシック" charset="0"/>
              </a:rPr>
              <a:t>ll take these to be words (for now)</a:t>
            </a:r>
          </a:p>
          <a:p>
            <a:r>
              <a:rPr lang="en-US">
                <a:latin typeface="Tahoma" charset="0"/>
                <a:ea typeface="ＭＳ Ｐゴシック" charset="0"/>
              </a:rPr>
              <a:t>Non-Terminals</a:t>
            </a:r>
          </a:p>
          <a:p>
            <a:pPr lvl="1"/>
            <a:r>
              <a:rPr lang="en-US">
                <a:latin typeface="Tahoma" charset="0"/>
                <a:ea typeface="ＭＳ Ｐゴシック" charset="0"/>
              </a:rPr>
              <a:t>The constituents in a language</a:t>
            </a:r>
          </a:p>
          <a:p>
            <a:pPr lvl="2"/>
            <a:r>
              <a:rPr lang="en-US">
                <a:latin typeface="Tahoma" charset="0"/>
                <a:ea typeface="ＭＳ Ｐゴシック" charset="0"/>
              </a:rPr>
              <a:t>Like noun phrase, verb phrase and sentence</a:t>
            </a:r>
          </a:p>
          <a:p>
            <a:r>
              <a:rPr lang="en-US">
                <a:latin typeface="Tahoma" charset="0"/>
                <a:ea typeface="ＭＳ Ｐゴシック" charset="0"/>
              </a:rPr>
              <a:t>Rules</a:t>
            </a:r>
          </a:p>
          <a:p>
            <a:pPr lvl="1"/>
            <a:r>
              <a:rPr lang="en-US">
                <a:latin typeface="Tahoma" charset="0"/>
                <a:ea typeface="ＭＳ Ｐゴシック" charset="0"/>
              </a:rPr>
              <a:t>Rules are equations that consist of a single non-terminal on the left and any number of terminals and non-terminals on the right.</a:t>
            </a:r>
          </a:p>
        </p:txBody>
      </p:sp>
    </p:spTree>
    <p:extLst>
      <p:ext uri="{BB962C8B-B14F-4D97-AF65-F5344CB8AC3E}">
        <p14:creationId xmlns:p14="http://schemas.microsoft.com/office/powerpoint/2010/main" val="400164497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62466"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62467" name="TextBox 4"/>
          <p:cNvSpPr txBox="1">
            <a:spLocks noChangeArrowheads="1"/>
          </p:cNvSpPr>
          <p:nvPr/>
        </p:nvSpPr>
        <p:spPr bwMode="auto">
          <a:xfrm>
            <a:off x="3886201" y="1921669"/>
            <a:ext cx="5693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  VP</a:t>
            </a:r>
          </a:p>
        </p:txBody>
      </p:sp>
      <p:cxnSp>
        <p:nvCxnSpPr>
          <p:cNvPr id="62468" name="Straight Connector 9"/>
          <p:cNvCxnSpPr>
            <a:cxnSpLocks noChangeShapeType="1"/>
            <a:stCxn id="62466" idx="2"/>
            <a:endCxn id="62467" idx="0"/>
          </p:cNvCxnSpPr>
          <p:nvPr/>
        </p:nvCxnSpPr>
        <p:spPr bwMode="auto">
          <a:xfrm flipH="1">
            <a:off x="4170895" y="1700629"/>
            <a:ext cx="44342" cy="2210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62469" name="TextBox 12"/>
          <p:cNvSpPr txBox="1">
            <a:spLocks noChangeArrowheads="1"/>
          </p:cNvSpPr>
          <p:nvPr/>
        </p:nvSpPr>
        <p:spPr bwMode="auto">
          <a:xfrm>
            <a:off x="3549650" y="2481262"/>
            <a:ext cx="11161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NP</a:t>
            </a:r>
          </a:p>
        </p:txBody>
      </p:sp>
      <p:sp>
        <p:nvSpPr>
          <p:cNvPr id="62470" name="TextBox 19"/>
          <p:cNvSpPr txBox="1">
            <a:spLocks noChangeArrowheads="1"/>
          </p:cNvSpPr>
          <p:nvPr/>
        </p:nvSpPr>
        <p:spPr bwMode="auto">
          <a:xfrm>
            <a:off x="3513139" y="3131344"/>
            <a:ext cx="6463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a:t>
            </a:r>
          </a:p>
        </p:txBody>
      </p:sp>
      <p:cxnSp>
        <p:nvCxnSpPr>
          <p:cNvPr id="62471" name="Straight Connector 21"/>
          <p:cNvCxnSpPr>
            <a:cxnSpLocks noChangeShapeType="1"/>
          </p:cNvCxnSpPr>
          <p:nvPr/>
        </p:nvCxnSpPr>
        <p:spPr bwMode="auto">
          <a:xfrm rot="16200000" flipH="1">
            <a:off x="3715148" y="2913460"/>
            <a:ext cx="340519"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2472" name="Straight Connector 14"/>
          <p:cNvCxnSpPr>
            <a:cxnSpLocks noChangeShapeType="1"/>
            <a:stCxn id="62467" idx="2"/>
          </p:cNvCxnSpPr>
          <p:nvPr/>
        </p:nvCxnSpPr>
        <p:spPr bwMode="auto">
          <a:xfrm flipH="1">
            <a:off x="3946526" y="2260223"/>
            <a:ext cx="224369" cy="284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2473" name="Straight Connector 17"/>
          <p:cNvCxnSpPr>
            <a:cxnSpLocks noChangeShapeType="1"/>
            <a:stCxn id="62467" idx="2"/>
          </p:cNvCxnSpPr>
          <p:nvPr/>
        </p:nvCxnSpPr>
        <p:spPr bwMode="auto">
          <a:xfrm>
            <a:off x="4170895" y="2260223"/>
            <a:ext cx="388405" cy="284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62474" name="TextBox 10"/>
          <p:cNvSpPr txBox="1">
            <a:spLocks noChangeArrowheads="1"/>
          </p:cNvSpPr>
          <p:nvPr/>
        </p:nvSpPr>
        <p:spPr bwMode="auto">
          <a:xfrm>
            <a:off x="4391025" y="3121819"/>
            <a:ext cx="12910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ProperNoun</a:t>
            </a:r>
          </a:p>
        </p:txBody>
      </p:sp>
      <p:cxnSp>
        <p:nvCxnSpPr>
          <p:cNvPr id="62475" name="Straight Connector 13"/>
          <p:cNvCxnSpPr>
            <a:cxnSpLocks noChangeShapeType="1"/>
            <a:endCxn id="62474" idx="0"/>
          </p:cNvCxnSpPr>
          <p:nvPr/>
        </p:nvCxnSpPr>
        <p:spPr bwMode="auto">
          <a:xfrm>
            <a:off x="4584701" y="2752725"/>
            <a:ext cx="451843" cy="36909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62477" name="Slide Number Placeholder 1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E9696CA9-FFED-EF42-B0B9-CA3EDC6D17C1}" type="slidenum">
              <a:rPr lang="en-US" sz="1400">
                <a:solidFill>
                  <a:srgbClr val="590A0E"/>
                </a:solidFill>
              </a:rPr>
              <a:pPr/>
              <a:t>40</a:t>
            </a:fld>
            <a:endParaRPr lang="en-US" sz="1400">
              <a:solidFill>
                <a:srgbClr val="590A0E"/>
              </a:solidFill>
            </a:endParaRPr>
          </a:p>
        </p:txBody>
      </p:sp>
    </p:spTree>
    <p:extLst>
      <p:ext uri="{BB962C8B-B14F-4D97-AF65-F5344CB8AC3E}">
        <p14:creationId xmlns:p14="http://schemas.microsoft.com/office/powerpoint/2010/main" val="18239716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64514"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64515" name="TextBox 4"/>
          <p:cNvSpPr txBox="1">
            <a:spLocks noChangeArrowheads="1"/>
          </p:cNvSpPr>
          <p:nvPr/>
        </p:nvSpPr>
        <p:spPr bwMode="auto">
          <a:xfrm>
            <a:off x="3886201" y="1921669"/>
            <a:ext cx="5693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  VP</a:t>
            </a:r>
          </a:p>
        </p:txBody>
      </p:sp>
      <p:cxnSp>
        <p:nvCxnSpPr>
          <p:cNvPr id="64516" name="Straight Connector 9"/>
          <p:cNvCxnSpPr>
            <a:cxnSpLocks noChangeShapeType="1"/>
            <a:stCxn id="64514" idx="2"/>
            <a:endCxn id="64515" idx="0"/>
          </p:cNvCxnSpPr>
          <p:nvPr/>
        </p:nvCxnSpPr>
        <p:spPr bwMode="auto">
          <a:xfrm flipH="1">
            <a:off x="4170895" y="1700629"/>
            <a:ext cx="44342" cy="2210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64517" name="TextBox 12"/>
          <p:cNvSpPr txBox="1">
            <a:spLocks noChangeArrowheads="1"/>
          </p:cNvSpPr>
          <p:nvPr/>
        </p:nvSpPr>
        <p:spPr bwMode="auto">
          <a:xfrm>
            <a:off x="3549650" y="2481262"/>
            <a:ext cx="11161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NP</a:t>
            </a:r>
          </a:p>
        </p:txBody>
      </p:sp>
      <p:sp>
        <p:nvSpPr>
          <p:cNvPr id="64518" name="TextBox 19"/>
          <p:cNvSpPr txBox="1">
            <a:spLocks noChangeArrowheads="1"/>
          </p:cNvSpPr>
          <p:nvPr/>
        </p:nvSpPr>
        <p:spPr bwMode="auto">
          <a:xfrm>
            <a:off x="3513139" y="3131344"/>
            <a:ext cx="6463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a:t>
            </a:r>
          </a:p>
        </p:txBody>
      </p:sp>
      <p:cxnSp>
        <p:nvCxnSpPr>
          <p:cNvPr id="64519" name="Straight Connector 21"/>
          <p:cNvCxnSpPr>
            <a:cxnSpLocks noChangeShapeType="1"/>
          </p:cNvCxnSpPr>
          <p:nvPr/>
        </p:nvCxnSpPr>
        <p:spPr bwMode="auto">
          <a:xfrm rot="16200000" flipH="1">
            <a:off x="3715148" y="2913460"/>
            <a:ext cx="340519"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4520" name="Straight Connector 14"/>
          <p:cNvCxnSpPr>
            <a:cxnSpLocks noChangeShapeType="1"/>
            <a:stCxn id="64515" idx="2"/>
          </p:cNvCxnSpPr>
          <p:nvPr/>
        </p:nvCxnSpPr>
        <p:spPr bwMode="auto">
          <a:xfrm flipH="1">
            <a:off x="3946526" y="2260223"/>
            <a:ext cx="224369" cy="284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4521" name="Straight Connector 17"/>
          <p:cNvCxnSpPr>
            <a:cxnSpLocks noChangeShapeType="1"/>
            <a:stCxn id="64515" idx="2"/>
          </p:cNvCxnSpPr>
          <p:nvPr/>
        </p:nvCxnSpPr>
        <p:spPr bwMode="auto">
          <a:xfrm>
            <a:off x="4170895" y="2260223"/>
            <a:ext cx="388405" cy="284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64522" name="TextBox 10"/>
          <p:cNvSpPr txBox="1">
            <a:spLocks noChangeArrowheads="1"/>
          </p:cNvSpPr>
          <p:nvPr/>
        </p:nvSpPr>
        <p:spPr bwMode="auto">
          <a:xfrm>
            <a:off x="4391025" y="3121819"/>
            <a:ext cx="12910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ProperNoun</a:t>
            </a:r>
          </a:p>
        </p:txBody>
      </p:sp>
      <p:cxnSp>
        <p:nvCxnSpPr>
          <p:cNvPr id="64523" name="Straight Connector 13"/>
          <p:cNvCxnSpPr>
            <a:cxnSpLocks noChangeShapeType="1"/>
            <a:endCxn id="64522" idx="0"/>
          </p:cNvCxnSpPr>
          <p:nvPr/>
        </p:nvCxnSpPr>
        <p:spPr bwMode="auto">
          <a:xfrm>
            <a:off x="4584701" y="2752725"/>
            <a:ext cx="451843" cy="36909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64524" name="Group 15"/>
          <p:cNvGrpSpPr>
            <a:grpSpLocks/>
          </p:cNvGrpSpPr>
          <p:nvPr/>
        </p:nvGrpSpPr>
        <p:grpSpPr bwMode="auto">
          <a:xfrm>
            <a:off x="4692652" y="3375421"/>
            <a:ext cx="554629" cy="807682"/>
            <a:chOff x="4692315" y="4499810"/>
            <a:chExt cx="554644" cy="1077149"/>
          </a:xfrm>
        </p:grpSpPr>
        <p:sp>
          <p:nvSpPr>
            <p:cNvPr id="64528" name="TextBox 16"/>
            <p:cNvSpPr txBox="1">
              <a:spLocks noChangeArrowheads="1"/>
            </p:cNvSpPr>
            <p:nvPr/>
          </p:nvSpPr>
          <p:spPr bwMode="auto">
            <a:xfrm>
              <a:off x="4788568" y="4499810"/>
              <a:ext cx="458391" cy="779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3200"/>
                <a:t>X</a:t>
              </a:r>
            </a:p>
          </p:txBody>
        </p:sp>
        <p:cxnSp>
          <p:nvCxnSpPr>
            <p:cNvPr id="64529" name="Straight Connector 18"/>
            <p:cNvCxnSpPr>
              <a:cxnSpLocks noChangeShapeType="1"/>
              <a:stCxn id="64528" idx="0"/>
            </p:cNvCxnSpPr>
            <p:nvPr/>
          </p:nvCxnSpPr>
          <p:spPr bwMode="auto">
            <a:xfrm flipH="1">
              <a:off x="5017169" y="4499810"/>
              <a:ext cx="595" cy="6376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64530" name="TextBox 20"/>
            <p:cNvSpPr txBox="1">
              <a:spLocks noChangeArrowheads="1"/>
            </p:cNvSpPr>
            <p:nvPr/>
          </p:nvSpPr>
          <p:spPr bwMode="auto">
            <a:xfrm>
              <a:off x="4692315" y="5125453"/>
              <a:ext cx="526921" cy="451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that</a:t>
              </a:r>
            </a:p>
          </p:txBody>
        </p:sp>
      </p:grpSp>
      <p:sp>
        <p:nvSpPr>
          <p:cNvPr id="64526" name="Slide Number Placeholder 1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B9516BEB-2683-2D48-B241-C6D1AA8DA31D}" type="slidenum">
              <a:rPr lang="en-US" sz="1400">
                <a:solidFill>
                  <a:srgbClr val="590A0E"/>
                </a:solidFill>
              </a:rPr>
              <a:pPr/>
              <a:t>41</a:t>
            </a:fld>
            <a:endParaRPr lang="en-US" sz="1400">
              <a:solidFill>
                <a:srgbClr val="590A0E"/>
              </a:solidFill>
            </a:endParaRPr>
          </a:p>
        </p:txBody>
      </p:sp>
    </p:spTree>
    <p:extLst>
      <p:ext uri="{BB962C8B-B14F-4D97-AF65-F5344CB8AC3E}">
        <p14:creationId xmlns:p14="http://schemas.microsoft.com/office/powerpoint/2010/main" val="131423147"/>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66562"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66563" name="TextBox 4"/>
          <p:cNvSpPr txBox="1">
            <a:spLocks noChangeArrowheads="1"/>
          </p:cNvSpPr>
          <p:nvPr/>
        </p:nvSpPr>
        <p:spPr bwMode="auto">
          <a:xfrm>
            <a:off x="3886201" y="1921669"/>
            <a:ext cx="5693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  VP</a:t>
            </a:r>
          </a:p>
        </p:txBody>
      </p:sp>
      <p:cxnSp>
        <p:nvCxnSpPr>
          <p:cNvPr id="66564" name="Straight Connector 9"/>
          <p:cNvCxnSpPr>
            <a:cxnSpLocks noChangeShapeType="1"/>
            <a:stCxn id="66562" idx="2"/>
            <a:endCxn id="66563" idx="0"/>
          </p:cNvCxnSpPr>
          <p:nvPr/>
        </p:nvCxnSpPr>
        <p:spPr bwMode="auto">
          <a:xfrm flipH="1">
            <a:off x="4170895" y="1700629"/>
            <a:ext cx="44342" cy="2210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66565" name="TextBox 12"/>
          <p:cNvSpPr txBox="1">
            <a:spLocks noChangeArrowheads="1"/>
          </p:cNvSpPr>
          <p:nvPr/>
        </p:nvSpPr>
        <p:spPr bwMode="auto">
          <a:xfrm>
            <a:off x="3549650" y="2481262"/>
            <a:ext cx="11161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NP</a:t>
            </a:r>
          </a:p>
        </p:txBody>
      </p:sp>
      <p:sp>
        <p:nvSpPr>
          <p:cNvPr id="66566" name="TextBox 19"/>
          <p:cNvSpPr txBox="1">
            <a:spLocks noChangeArrowheads="1"/>
          </p:cNvSpPr>
          <p:nvPr/>
        </p:nvSpPr>
        <p:spPr bwMode="auto">
          <a:xfrm>
            <a:off x="3513139" y="3131344"/>
            <a:ext cx="6463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a:t>
            </a:r>
          </a:p>
        </p:txBody>
      </p:sp>
      <p:cxnSp>
        <p:nvCxnSpPr>
          <p:cNvPr id="66567" name="Straight Connector 21"/>
          <p:cNvCxnSpPr>
            <a:cxnSpLocks noChangeShapeType="1"/>
          </p:cNvCxnSpPr>
          <p:nvPr/>
        </p:nvCxnSpPr>
        <p:spPr bwMode="auto">
          <a:xfrm rot="16200000" flipH="1">
            <a:off x="3715148" y="2913460"/>
            <a:ext cx="340519"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6568" name="Straight Connector 14"/>
          <p:cNvCxnSpPr>
            <a:cxnSpLocks noChangeShapeType="1"/>
            <a:stCxn id="66563" idx="2"/>
          </p:cNvCxnSpPr>
          <p:nvPr/>
        </p:nvCxnSpPr>
        <p:spPr bwMode="auto">
          <a:xfrm flipH="1">
            <a:off x="3946526" y="2260223"/>
            <a:ext cx="224369" cy="284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6569" name="Straight Connector 17"/>
          <p:cNvCxnSpPr>
            <a:cxnSpLocks noChangeShapeType="1"/>
            <a:stCxn id="66563" idx="2"/>
          </p:cNvCxnSpPr>
          <p:nvPr/>
        </p:nvCxnSpPr>
        <p:spPr bwMode="auto">
          <a:xfrm>
            <a:off x="4170895" y="2260223"/>
            <a:ext cx="388405" cy="284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66570" name="TextBox 10"/>
          <p:cNvSpPr txBox="1">
            <a:spLocks noChangeArrowheads="1"/>
          </p:cNvSpPr>
          <p:nvPr/>
        </p:nvSpPr>
        <p:spPr bwMode="auto">
          <a:xfrm>
            <a:off x="4391025" y="3121819"/>
            <a:ext cx="15416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     Nominal</a:t>
            </a:r>
          </a:p>
        </p:txBody>
      </p:sp>
      <p:cxnSp>
        <p:nvCxnSpPr>
          <p:cNvPr id="66571" name="Straight Connector 13"/>
          <p:cNvCxnSpPr>
            <a:cxnSpLocks noChangeShapeType="1"/>
          </p:cNvCxnSpPr>
          <p:nvPr/>
        </p:nvCxnSpPr>
        <p:spPr bwMode="auto">
          <a:xfrm rot="16200000" flipH="1">
            <a:off x="4417417" y="2920008"/>
            <a:ext cx="406004" cy="714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6572" name="Straight Connector 18"/>
          <p:cNvCxnSpPr>
            <a:cxnSpLocks noChangeShapeType="1"/>
          </p:cNvCxnSpPr>
          <p:nvPr/>
        </p:nvCxnSpPr>
        <p:spPr bwMode="auto">
          <a:xfrm>
            <a:off x="4584701" y="2715816"/>
            <a:ext cx="830263" cy="433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66574" name="Slide Number Placeholder 1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2E5A20DC-7499-504E-BD5C-45EE44017A2B}" type="slidenum">
              <a:rPr lang="en-US" sz="1400">
                <a:solidFill>
                  <a:srgbClr val="590A0E"/>
                </a:solidFill>
              </a:rPr>
              <a:pPr/>
              <a:t>42</a:t>
            </a:fld>
            <a:endParaRPr lang="en-US" sz="1400">
              <a:solidFill>
                <a:srgbClr val="590A0E"/>
              </a:solidFill>
            </a:endParaRPr>
          </a:p>
        </p:txBody>
      </p:sp>
    </p:spTree>
    <p:extLst>
      <p:ext uri="{BB962C8B-B14F-4D97-AF65-F5344CB8AC3E}">
        <p14:creationId xmlns:p14="http://schemas.microsoft.com/office/powerpoint/2010/main" val="254930972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68610"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68611" name="TextBox 4"/>
          <p:cNvSpPr txBox="1">
            <a:spLocks noChangeArrowheads="1"/>
          </p:cNvSpPr>
          <p:nvPr/>
        </p:nvSpPr>
        <p:spPr bwMode="auto">
          <a:xfrm>
            <a:off x="3886201" y="1921669"/>
            <a:ext cx="5693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  VP</a:t>
            </a:r>
          </a:p>
        </p:txBody>
      </p:sp>
      <p:cxnSp>
        <p:nvCxnSpPr>
          <p:cNvPr id="68612" name="Straight Connector 9"/>
          <p:cNvCxnSpPr>
            <a:cxnSpLocks noChangeShapeType="1"/>
            <a:stCxn id="68610" idx="2"/>
            <a:endCxn id="68611" idx="0"/>
          </p:cNvCxnSpPr>
          <p:nvPr/>
        </p:nvCxnSpPr>
        <p:spPr bwMode="auto">
          <a:xfrm flipH="1">
            <a:off x="4170895" y="1700629"/>
            <a:ext cx="44342" cy="2210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68613" name="TextBox 12"/>
          <p:cNvSpPr txBox="1">
            <a:spLocks noChangeArrowheads="1"/>
          </p:cNvSpPr>
          <p:nvPr/>
        </p:nvSpPr>
        <p:spPr bwMode="auto">
          <a:xfrm>
            <a:off x="3549650" y="2481262"/>
            <a:ext cx="11161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NP</a:t>
            </a:r>
          </a:p>
        </p:txBody>
      </p:sp>
      <p:sp>
        <p:nvSpPr>
          <p:cNvPr id="68614" name="TextBox 19"/>
          <p:cNvSpPr txBox="1">
            <a:spLocks noChangeArrowheads="1"/>
          </p:cNvSpPr>
          <p:nvPr/>
        </p:nvSpPr>
        <p:spPr bwMode="auto">
          <a:xfrm>
            <a:off x="3513139" y="3131344"/>
            <a:ext cx="6463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a:t>
            </a:r>
          </a:p>
        </p:txBody>
      </p:sp>
      <p:cxnSp>
        <p:nvCxnSpPr>
          <p:cNvPr id="68615" name="Straight Connector 21"/>
          <p:cNvCxnSpPr>
            <a:cxnSpLocks noChangeShapeType="1"/>
          </p:cNvCxnSpPr>
          <p:nvPr/>
        </p:nvCxnSpPr>
        <p:spPr bwMode="auto">
          <a:xfrm rot="16200000" flipH="1">
            <a:off x="3715148" y="2913460"/>
            <a:ext cx="340519"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8616" name="Straight Connector 14"/>
          <p:cNvCxnSpPr>
            <a:cxnSpLocks noChangeShapeType="1"/>
            <a:stCxn id="68611" idx="2"/>
          </p:cNvCxnSpPr>
          <p:nvPr/>
        </p:nvCxnSpPr>
        <p:spPr bwMode="auto">
          <a:xfrm flipH="1">
            <a:off x="3946526" y="2260223"/>
            <a:ext cx="224369" cy="284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8617" name="Straight Connector 17"/>
          <p:cNvCxnSpPr>
            <a:cxnSpLocks noChangeShapeType="1"/>
            <a:stCxn id="68611" idx="2"/>
          </p:cNvCxnSpPr>
          <p:nvPr/>
        </p:nvCxnSpPr>
        <p:spPr bwMode="auto">
          <a:xfrm>
            <a:off x="4170895" y="2260223"/>
            <a:ext cx="388405" cy="284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68618" name="TextBox 10"/>
          <p:cNvSpPr txBox="1">
            <a:spLocks noChangeArrowheads="1"/>
          </p:cNvSpPr>
          <p:nvPr/>
        </p:nvSpPr>
        <p:spPr bwMode="auto">
          <a:xfrm>
            <a:off x="4391025" y="3121819"/>
            <a:ext cx="15416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     Nominal</a:t>
            </a:r>
          </a:p>
        </p:txBody>
      </p:sp>
      <p:cxnSp>
        <p:nvCxnSpPr>
          <p:cNvPr id="68619" name="Straight Connector 13"/>
          <p:cNvCxnSpPr>
            <a:cxnSpLocks noChangeShapeType="1"/>
          </p:cNvCxnSpPr>
          <p:nvPr/>
        </p:nvCxnSpPr>
        <p:spPr bwMode="auto">
          <a:xfrm rot="16200000" flipH="1">
            <a:off x="4417417" y="2920008"/>
            <a:ext cx="406004" cy="714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68620" name="Straight Connector 18"/>
          <p:cNvCxnSpPr>
            <a:cxnSpLocks noChangeShapeType="1"/>
          </p:cNvCxnSpPr>
          <p:nvPr/>
        </p:nvCxnSpPr>
        <p:spPr bwMode="auto">
          <a:xfrm>
            <a:off x="4584701" y="2715816"/>
            <a:ext cx="830263" cy="433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68621" name="TextBox 15"/>
          <p:cNvSpPr txBox="1">
            <a:spLocks noChangeArrowheads="1"/>
          </p:cNvSpPr>
          <p:nvPr/>
        </p:nvSpPr>
        <p:spPr bwMode="auto">
          <a:xfrm>
            <a:off x="4391026" y="3771900"/>
            <a:ext cx="5269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that</a:t>
            </a:r>
          </a:p>
        </p:txBody>
      </p:sp>
      <p:cxnSp>
        <p:nvCxnSpPr>
          <p:cNvPr id="68622" name="Straight Connector 20"/>
          <p:cNvCxnSpPr>
            <a:cxnSpLocks noChangeShapeType="1"/>
            <a:endCxn id="68621" idx="0"/>
          </p:cNvCxnSpPr>
          <p:nvPr/>
        </p:nvCxnSpPr>
        <p:spPr bwMode="auto">
          <a:xfrm flipH="1">
            <a:off x="4654480" y="3393281"/>
            <a:ext cx="49284" cy="3786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68624" name="Slide Number Placeholder 1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7D39E561-0CAD-154A-B32E-3F1901987386}" type="slidenum">
              <a:rPr lang="en-US" sz="1400">
                <a:solidFill>
                  <a:srgbClr val="590A0E"/>
                </a:solidFill>
              </a:rPr>
              <a:pPr/>
              <a:t>43</a:t>
            </a:fld>
            <a:endParaRPr lang="en-US" sz="1400">
              <a:solidFill>
                <a:srgbClr val="590A0E"/>
              </a:solidFill>
            </a:endParaRPr>
          </a:p>
        </p:txBody>
      </p:sp>
    </p:spTree>
    <p:extLst>
      <p:ext uri="{BB962C8B-B14F-4D97-AF65-F5344CB8AC3E}">
        <p14:creationId xmlns:p14="http://schemas.microsoft.com/office/powerpoint/2010/main" val="46816810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70658"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70659" name="TextBox 4"/>
          <p:cNvSpPr txBox="1">
            <a:spLocks noChangeArrowheads="1"/>
          </p:cNvSpPr>
          <p:nvPr/>
        </p:nvSpPr>
        <p:spPr bwMode="auto">
          <a:xfrm>
            <a:off x="3886201" y="1921669"/>
            <a:ext cx="5693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  VP</a:t>
            </a:r>
          </a:p>
        </p:txBody>
      </p:sp>
      <p:cxnSp>
        <p:nvCxnSpPr>
          <p:cNvPr id="70660" name="Straight Connector 9"/>
          <p:cNvCxnSpPr>
            <a:cxnSpLocks noChangeShapeType="1"/>
            <a:stCxn id="70658" idx="2"/>
            <a:endCxn id="70659" idx="0"/>
          </p:cNvCxnSpPr>
          <p:nvPr/>
        </p:nvCxnSpPr>
        <p:spPr bwMode="auto">
          <a:xfrm flipH="1">
            <a:off x="4170895" y="1700629"/>
            <a:ext cx="44342" cy="2210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70661" name="TextBox 12"/>
          <p:cNvSpPr txBox="1">
            <a:spLocks noChangeArrowheads="1"/>
          </p:cNvSpPr>
          <p:nvPr/>
        </p:nvSpPr>
        <p:spPr bwMode="auto">
          <a:xfrm>
            <a:off x="3549650" y="2481262"/>
            <a:ext cx="11161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NP</a:t>
            </a:r>
          </a:p>
        </p:txBody>
      </p:sp>
      <p:sp>
        <p:nvSpPr>
          <p:cNvPr id="70662" name="TextBox 19"/>
          <p:cNvSpPr txBox="1">
            <a:spLocks noChangeArrowheads="1"/>
          </p:cNvSpPr>
          <p:nvPr/>
        </p:nvSpPr>
        <p:spPr bwMode="auto">
          <a:xfrm>
            <a:off x="3513139" y="3131344"/>
            <a:ext cx="6463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a:t>
            </a:r>
          </a:p>
        </p:txBody>
      </p:sp>
      <p:cxnSp>
        <p:nvCxnSpPr>
          <p:cNvPr id="70663" name="Straight Connector 21"/>
          <p:cNvCxnSpPr>
            <a:cxnSpLocks noChangeShapeType="1"/>
          </p:cNvCxnSpPr>
          <p:nvPr/>
        </p:nvCxnSpPr>
        <p:spPr bwMode="auto">
          <a:xfrm rot="16200000" flipH="1">
            <a:off x="3715148" y="2913460"/>
            <a:ext cx="340519"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70664" name="Straight Connector 14"/>
          <p:cNvCxnSpPr>
            <a:cxnSpLocks noChangeShapeType="1"/>
            <a:stCxn id="70659" idx="2"/>
          </p:cNvCxnSpPr>
          <p:nvPr/>
        </p:nvCxnSpPr>
        <p:spPr bwMode="auto">
          <a:xfrm flipH="1">
            <a:off x="3946526" y="2260223"/>
            <a:ext cx="224369" cy="284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70665" name="Straight Connector 17"/>
          <p:cNvCxnSpPr>
            <a:cxnSpLocks noChangeShapeType="1"/>
            <a:stCxn id="70659" idx="2"/>
          </p:cNvCxnSpPr>
          <p:nvPr/>
        </p:nvCxnSpPr>
        <p:spPr bwMode="auto">
          <a:xfrm>
            <a:off x="4170895" y="2260223"/>
            <a:ext cx="388405" cy="284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70666" name="TextBox 10"/>
          <p:cNvSpPr txBox="1">
            <a:spLocks noChangeArrowheads="1"/>
          </p:cNvSpPr>
          <p:nvPr/>
        </p:nvSpPr>
        <p:spPr bwMode="auto">
          <a:xfrm>
            <a:off x="4391025" y="3121819"/>
            <a:ext cx="15416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     Nominal</a:t>
            </a:r>
          </a:p>
        </p:txBody>
      </p:sp>
      <p:cxnSp>
        <p:nvCxnSpPr>
          <p:cNvPr id="70667" name="Straight Connector 13"/>
          <p:cNvCxnSpPr>
            <a:cxnSpLocks noChangeShapeType="1"/>
          </p:cNvCxnSpPr>
          <p:nvPr/>
        </p:nvCxnSpPr>
        <p:spPr bwMode="auto">
          <a:xfrm rot="16200000" flipH="1">
            <a:off x="4417417" y="2920008"/>
            <a:ext cx="406004" cy="714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70668" name="Straight Connector 18"/>
          <p:cNvCxnSpPr>
            <a:cxnSpLocks noChangeShapeType="1"/>
          </p:cNvCxnSpPr>
          <p:nvPr/>
        </p:nvCxnSpPr>
        <p:spPr bwMode="auto">
          <a:xfrm>
            <a:off x="4584701" y="2715816"/>
            <a:ext cx="830263" cy="433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70669" name="TextBox 15"/>
          <p:cNvSpPr txBox="1">
            <a:spLocks noChangeArrowheads="1"/>
          </p:cNvSpPr>
          <p:nvPr/>
        </p:nvSpPr>
        <p:spPr bwMode="auto">
          <a:xfrm>
            <a:off x="4391026" y="3771900"/>
            <a:ext cx="5269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that</a:t>
            </a:r>
          </a:p>
        </p:txBody>
      </p:sp>
      <p:cxnSp>
        <p:nvCxnSpPr>
          <p:cNvPr id="70670" name="Straight Connector 20"/>
          <p:cNvCxnSpPr>
            <a:cxnSpLocks noChangeShapeType="1"/>
            <a:endCxn id="70669" idx="0"/>
          </p:cNvCxnSpPr>
          <p:nvPr/>
        </p:nvCxnSpPr>
        <p:spPr bwMode="auto">
          <a:xfrm flipH="1">
            <a:off x="4654480" y="3393281"/>
            <a:ext cx="49284" cy="3786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70671" name="TextBox 16"/>
          <p:cNvSpPr txBox="1">
            <a:spLocks noChangeArrowheads="1"/>
          </p:cNvSpPr>
          <p:nvPr/>
        </p:nvSpPr>
        <p:spPr bwMode="auto">
          <a:xfrm>
            <a:off x="5173664" y="3781425"/>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70672" name="Straight Connector 23"/>
          <p:cNvCxnSpPr>
            <a:cxnSpLocks noChangeShapeType="1"/>
          </p:cNvCxnSpPr>
          <p:nvPr/>
        </p:nvCxnSpPr>
        <p:spPr bwMode="auto">
          <a:xfrm rot="5400000">
            <a:off x="5216923" y="3589338"/>
            <a:ext cx="478631"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70674" name="Slide Number Placeholder 1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1834578A-DC4F-5747-B785-1D2288FC9D20}" type="slidenum">
              <a:rPr lang="en-US" sz="1400">
                <a:solidFill>
                  <a:srgbClr val="590A0E"/>
                </a:solidFill>
              </a:rPr>
              <a:pPr/>
              <a:t>44</a:t>
            </a:fld>
            <a:endParaRPr lang="en-US" sz="1400">
              <a:solidFill>
                <a:srgbClr val="590A0E"/>
              </a:solidFill>
            </a:endParaRPr>
          </a:p>
        </p:txBody>
      </p:sp>
    </p:spTree>
    <p:extLst>
      <p:ext uri="{BB962C8B-B14F-4D97-AF65-F5344CB8AC3E}">
        <p14:creationId xmlns:p14="http://schemas.microsoft.com/office/powerpoint/2010/main" val="1886124339"/>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idx="4294967295"/>
          </p:nvPr>
        </p:nvSpPr>
        <p:spPr/>
        <p:txBody>
          <a:bodyPr/>
          <a:lstStyle/>
          <a:p>
            <a:r>
              <a:rPr lang="en-US">
                <a:latin typeface="Verdana" charset="0"/>
                <a:ea typeface="ＭＳ Ｐゴシック" charset="0"/>
              </a:rPr>
              <a:t>Top Down Parsing</a:t>
            </a:r>
          </a:p>
        </p:txBody>
      </p:sp>
      <p:sp>
        <p:nvSpPr>
          <p:cNvPr id="72706" name="TextBox 2"/>
          <p:cNvSpPr txBox="1">
            <a:spLocks noChangeArrowheads="1"/>
          </p:cNvSpPr>
          <p:nvPr/>
        </p:nvSpPr>
        <p:spPr bwMode="auto">
          <a:xfrm>
            <a:off x="4054476" y="1362075"/>
            <a:ext cx="3215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72707" name="TextBox 4"/>
          <p:cNvSpPr txBox="1">
            <a:spLocks noChangeArrowheads="1"/>
          </p:cNvSpPr>
          <p:nvPr/>
        </p:nvSpPr>
        <p:spPr bwMode="auto">
          <a:xfrm>
            <a:off x="3886201" y="1921669"/>
            <a:ext cx="5693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  VP</a:t>
            </a:r>
          </a:p>
        </p:txBody>
      </p:sp>
      <p:cxnSp>
        <p:nvCxnSpPr>
          <p:cNvPr id="72708" name="Straight Connector 9"/>
          <p:cNvCxnSpPr>
            <a:cxnSpLocks noChangeShapeType="1"/>
            <a:stCxn id="72706" idx="2"/>
            <a:endCxn id="72707" idx="0"/>
          </p:cNvCxnSpPr>
          <p:nvPr/>
        </p:nvCxnSpPr>
        <p:spPr bwMode="auto">
          <a:xfrm flipH="1">
            <a:off x="4170895" y="1700629"/>
            <a:ext cx="44342" cy="2210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72709" name="TextBox 12"/>
          <p:cNvSpPr txBox="1">
            <a:spLocks noChangeArrowheads="1"/>
          </p:cNvSpPr>
          <p:nvPr/>
        </p:nvSpPr>
        <p:spPr bwMode="auto">
          <a:xfrm>
            <a:off x="3549650" y="2481262"/>
            <a:ext cx="11161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NP</a:t>
            </a:r>
          </a:p>
        </p:txBody>
      </p:sp>
      <p:sp>
        <p:nvSpPr>
          <p:cNvPr id="72710" name="TextBox 19"/>
          <p:cNvSpPr txBox="1">
            <a:spLocks noChangeArrowheads="1"/>
          </p:cNvSpPr>
          <p:nvPr/>
        </p:nvSpPr>
        <p:spPr bwMode="auto">
          <a:xfrm>
            <a:off x="3513139" y="3131344"/>
            <a:ext cx="6463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a:t>
            </a:r>
          </a:p>
        </p:txBody>
      </p:sp>
      <p:cxnSp>
        <p:nvCxnSpPr>
          <p:cNvPr id="72711" name="Straight Connector 21"/>
          <p:cNvCxnSpPr>
            <a:cxnSpLocks noChangeShapeType="1"/>
          </p:cNvCxnSpPr>
          <p:nvPr/>
        </p:nvCxnSpPr>
        <p:spPr bwMode="auto">
          <a:xfrm rot="16200000" flipH="1">
            <a:off x="3715148" y="2913460"/>
            <a:ext cx="340519"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72712" name="Straight Connector 14"/>
          <p:cNvCxnSpPr>
            <a:cxnSpLocks noChangeShapeType="1"/>
            <a:stCxn id="72707" idx="2"/>
          </p:cNvCxnSpPr>
          <p:nvPr/>
        </p:nvCxnSpPr>
        <p:spPr bwMode="auto">
          <a:xfrm flipH="1">
            <a:off x="3946526" y="2260223"/>
            <a:ext cx="224369" cy="284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72713" name="Straight Connector 17"/>
          <p:cNvCxnSpPr>
            <a:cxnSpLocks noChangeShapeType="1"/>
            <a:stCxn id="72707" idx="2"/>
          </p:cNvCxnSpPr>
          <p:nvPr/>
        </p:nvCxnSpPr>
        <p:spPr bwMode="auto">
          <a:xfrm>
            <a:off x="4170895" y="2260223"/>
            <a:ext cx="388405" cy="284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72714" name="TextBox 10"/>
          <p:cNvSpPr txBox="1">
            <a:spLocks noChangeArrowheads="1"/>
          </p:cNvSpPr>
          <p:nvPr/>
        </p:nvSpPr>
        <p:spPr bwMode="auto">
          <a:xfrm>
            <a:off x="4391025" y="3121819"/>
            <a:ext cx="15416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     Nominal</a:t>
            </a:r>
          </a:p>
        </p:txBody>
      </p:sp>
      <p:cxnSp>
        <p:nvCxnSpPr>
          <p:cNvPr id="72715" name="Straight Connector 13"/>
          <p:cNvCxnSpPr>
            <a:cxnSpLocks noChangeShapeType="1"/>
          </p:cNvCxnSpPr>
          <p:nvPr/>
        </p:nvCxnSpPr>
        <p:spPr bwMode="auto">
          <a:xfrm rot="16200000" flipH="1">
            <a:off x="4417417" y="2920008"/>
            <a:ext cx="406004" cy="714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72716" name="Straight Connector 18"/>
          <p:cNvCxnSpPr>
            <a:cxnSpLocks noChangeShapeType="1"/>
          </p:cNvCxnSpPr>
          <p:nvPr/>
        </p:nvCxnSpPr>
        <p:spPr bwMode="auto">
          <a:xfrm>
            <a:off x="4584701" y="2715816"/>
            <a:ext cx="830263" cy="433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72717" name="TextBox 15"/>
          <p:cNvSpPr txBox="1">
            <a:spLocks noChangeArrowheads="1"/>
          </p:cNvSpPr>
          <p:nvPr/>
        </p:nvSpPr>
        <p:spPr bwMode="auto">
          <a:xfrm>
            <a:off x="4391026" y="3771900"/>
            <a:ext cx="5269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that</a:t>
            </a:r>
          </a:p>
        </p:txBody>
      </p:sp>
      <p:cxnSp>
        <p:nvCxnSpPr>
          <p:cNvPr id="72718" name="Straight Connector 20"/>
          <p:cNvCxnSpPr>
            <a:cxnSpLocks noChangeShapeType="1"/>
            <a:endCxn id="72717" idx="0"/>
          </p:cNvCxnSpPr>
          <p:nvPr/>
        </p:nvCxnSpPr>
        <p:spPr bwMode="auto">
          <a:xfrm flipH="1">
            <a:off x="4654480" y="3393281"/>
            <a:ext cx="49284" cy="3786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72719" name="TextBox 16"/>
          <p:cNvSpPr txBox="1">
            <a:spLocks noChangeArrowheads="1"/>
          </p:cNvSpPr>
          <p:nvPr/>
        </p:nvSpPr>
        <p:spPr bwMode="auto">
          <a:xfrm>
            <a:off x="5173664" y="3781425"/>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72720" name="Straight Connector 23"/>
          <p:cNvCxnSpPr>
            <a:cxnSpLocks noChangeShapeType="1"/>
          </p:cNvCxnSpPr>
          <p:nvPr/>
        </p:nvCxnSpPr>
        <p:spPr bwMode="auto">
          <a:xfrm rot="5400000">
            <a:off x="5216923" y="3589338"/>
            <a:ext cx="478631"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72721" name="TextBox 22"/>
          <p:cNvSpPr txBox="1">
            <a:spLocks noChangeArrowheads="1"/>
          </p:cNvSpPr>
          <p:nvPr/>
        </p:nvSpPr>
        <p:spPr bwMode="auto">
          <a:xfrm>
            <a:off x="5160963" y="4430316"/>
            <a:ext cx="6180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flight</a:t>
            </a:r>
          </a:p>
        </p:txBody>
      </p:sp>
      <p:cxnSp>
        <p:nvCxnSpPr>
          <p:cNvPr id="72722" name="Straight Connector 25"/>
          <p:cNvCxnSpPr>
            <a:cxnSpLocks noChangeShapeType="1"/>
            <a:stCxn id="72719" idx="2"/>
            <a:endCxn id="72721" idx="0"/>
          </p:cNvCxnSpPr>
          <p:nvPr/>
        </p:nvCxnSpPr>
        <p:spPr bwMode="auto">
          <a:xfrm flipH="1">
            <a:off x="5470002" y="4119979"/>
            <a:ext cx="41255" cy="3103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72724" name="Slide Number Placeholder 2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CAFB18B4-7A17-8F44-B4D6-8A1FAD5276B3}" type="slidenum">
              <a:rPr lang="en-US" sz="1400">
                <a:solidFill>
                  <a:srgbClr val="590A0E"/>
                </a:solidFill>
              </a:rPr>
              <a:pPr/>
              <a:t>45</a:t>
            </a:fld>
            <a:endParaRPr lang="en-US" sz="1400">
              <a:solidFill>
                <a:srgbClr val="590A0E"/>
              </a:solidFill>
            </a:endParaRPr>
          </a:p>
        </p:txBody>
      </p:sp>
    </p:spTree>
    <p:extLst>
      <p:ext uri="{BB962C8B-B14F-4D97-AF65-F5344CB8AC3E}">
        <p14:creationId xmlns:p14="http://schemas.microsoft.com/office/powerpoint/2010/main" val="358163800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5FD101B2-9D71-F24B-A48A-7A230F43ECC3}" type="slidenum">
              <a:rPr lang="en-US" sz="1400">
                <a:solidFill>
                  <a:srgbClr val="590A0E"/>
                </a:solidFill>
              </a:rPr>
              <a:pPr/>
              <a:t>46</a:t>
            </a:fld>
            <a:endParaRPr lang="en-US" sz="1400">
              <a:solidFill>
                <a:srgbClr val="590A0E"/>
              </a:solidFill>
            </a:endParaRPr>
          </a:p>
        </p:txBody>
      </p:sp>
      <p:sp>
        <p:nvSpPr>
          <p:cNvPr id="74756" name="Rectangle 2"/>
          <p:cNvSpPr>
            <a:spLocks noGrp="1" noChangeArrowheads="1"/>
          </p:cNvSpPr>
          <p:nvPr>
            <p:ph type="title"/>
          </p:nvPr>
        </p:nvSpPr>
        <p:spPr/>
        <p:txBody>
          <a:bodyPr/>
          <a:lstStyle/>
          <a:p>
            <a:r>
              <a:rPr lang="en-US">
                <a:latin typeface="Verdana" charset="0"/>
                <a:ea typeface="ＭＳ Ｐゴシック" charset="0"/>
              </a:rPr>
              <a:t>Bottom-Up Parsing</a:t>
            </a:r>
          </a:p>
        </p:txBody>
      </p:sp>
      <p:sp>
        <p:nvSpPr>
          <p:cNvPr id="74757" name="Rectangle 3"/>
          <p:cNvSpPr>
            <a:spLocks noGrp="1" noChangeArrowheads="1"/>
          </p:cNvSpPr>
          <p:nvPr>
            <p:ph type="body" idx="1"/>
          </p:nvPr>
        </p:nvSpPr>
        <p:spPr/>
        <p:txBody>
          <a:bodyPr/>
          <a:lstStyle/>
          <a:p>
            <a:r>
              <a:rPr lang="en-US">
                <a:latin typeface="Tahoma" charset="0"/>
                <a:ea typeface="ＭＳ Ｐゴシック" charset="0"/>
              </a:rPr>
              <a:t>Of course, we also want trees that cover the input words. So we might also start with trees that link up with the words in the right way.</a:t>
            </a:r>
          </a:p>
          <a:p>
            <a:r>
              <a:rPr lang="en-US">
                <a:latin typeface="Tahoma" charset="0"/>
                <a:ea typeface="ＭＳ Ｐゴシック" charset="0"/>
              </a:rPr>
              <a:t>Then work your way up from there to larger and larger trees.</a:t>
            </a:r>
          </a:p>
        </p:txBody>
      </p:sp>
    </p:spTree>
    <p:extLst>
      <p:ext uri="{BB962C8B-B14F-4D97-AF65-F5344CB8AC3E}">
        <p14:creationId xmlns:p14="http://schemas.microsoft.com/office/powerpoint/2010/main" val="407659141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r>
              <a:rPr lang="en-US">
                <a:latin typeface="Verdana" charset="0"/>
                <a:ea typeface="ＭＳ Ｐゴシック" charset="0"/>
              </a:rPr>
              <a:t>Bottom Up Parsing</a:t>
            </a:r>
          </a:p>
        </p:txBody>
      </p:sp>
      <p:sp>
        <p:nvSpPr>
          <p:cNvPr id="76802" name="Content Placeholder 7"/>
          <p:cNvSpPr>
            <a:spLocks noGrp="1"/>
          </p:cNvSpPr>
          <p:nvPr>
            <p:ph idx="1"/>
          </p:nvPr>
        </p:nvSpPr>
        <p:spPr/>
        <p:txBody>
          <a:bodyPr/>
          <a:lstStyle/>
          <a:p>
            <a:endParaRPr lang="en-US">
              <a:latin typeface="Tahoma" charset="0"/>
              <a:ea typeface="ＭＳ Ｐゴシック" charset="0"/>
            </a:endParaRPr>
          </a:p>
        </p:txBody>
      </p:sp>
      <p:sp>
        <p:nvSpPr>
          <p:cNvPr id="7680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l"/>
            <a:fld id="{AFA54BD5-522B-1A40-A4D4-126774534AAC}" type="slidenum">
              <a:rPr lang="en-US" sz="1000">
                <a:solidFill>
                  <a:srgbClr val="181813"/>
                </a:solidFill>
                <a:cs typeface="Arial" charset="0"/>
              </a:rPr>
              <a:pPr algn="l"/>
              <a:t>47</a:t>
            </a:fld>
            <a:endParaRPr lang="en-US" sz="1000">
              <a:solidFill>
                <a:srgbClr val="181813"/>
              </a:solidFill>
              <a:latin typeface="Tahoma" charset="0"/>
              <a:cs typeface="Arial" charset="0"/>
            </a:endParaRPr>
          </a:p>
        </p:txBody>
      </p:sp>
      <p:sp>
        <p:nvSpPr>
          <p:cNvPr id="76806" name="TextBox 4"/>
          <p:cNvSpPr txBox="1">
            <a:spLocks noChangeArrowheads="1"/>
          </p:cNvSpPr>
          <p:nvPr/>
        </p:nvSpPr>
        <p:spPr bwMode="auto">
          <a:xfrm>
            <a:off x="2984500" y="3943350"/>
            <a:ext cx="28874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flight</a:t>
            </a:r>
          </a:p>
        </p:txBody>
      </p:sp>
    </p:spTree>
    <p:extLst>
      <p:ext uri="{BB962C8B-B14F-4D97-AF65-F5344CB8AC3E}">
        <p14:creationId xmlns:p14="http://schemas.microsoft.com/office/powerpoint/2010/main" val="152065714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r>
              <a:rPr lang="en-US">
                <a:latin typeface="Verdana" charset="0"/>
                <a:ea typeface="ＭＳ Ｐゴシック" charset="0"/>
              </a:rPr>
              <a:t>Bottom Up Parsing</a:t>
            </a:r>
          </a:p>
        </p:txBody>
      </p:sp>
      <p:sp>
        <p:nvSpPr>
          <p:cNvPr id="78850" name="Content Placeholder 8"/>
          <p:cNvSpPr>
            <a:spLocks noGrp="1"/>
          </p:cNvSpPr>
          <p:nvPr>
            <p:ph idx="1"/>
          </p:nvPr>
        </p:nvSpPr>
        <p:spPr/>
        <p:txBody>
          <a:bodyPr/>
          <a:lstStyle/>
          <a:p>
            <a:endParaRPr lang="en-US">
              <a:latin typeface="Tahoma" charset="0"/>
              <a:ea typeface="ＭＳ Ｐゴシック" charset="0"/>
            </a:endParaRPr>
          </a:p>
        </p:txBody>
      </p:sp>
      <p:sp>
        <p:nvSpPr>
          <p:cNvPr id="7885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l"/>
            <a:fld id="{C9F1D2D3-D5B3-144F-92D1-23AEDC16AD4E}" type="slidenum">
              <a:rPr lang="en-US" sz="1000">
                <a:solidFill>
                  <a:srgbClr val="181813"/>
                </a:solidFill>
                <a:cs typeface="Arial" charset="0"/>
              </a:rPr>
              <a:pPr algn="l"/>
              <a:t>48</a:t>
            </a:fld>
            <a:endParaRPr lang="en-US" sz="1000">
              <a:solidFill>
                <a:srgbClr val="181813"/>
              </a:solidFill>
              <a:latin typeface="Tahoma" charset="0"/>
              <a:cs typeface="Arial" charset="0"/>
            </a:endParaRPr>
          </a:p>
        </p:txBody>
      </p:sp>
      <p:sp>
        <p:nvSpPr>
          <p:cNvPr id="78854" name="TextBox 4"/>
          <p:cNvSpPr txBox="1">
            <a:spLocks noChangeArrowheads="1"/>
          </p:cNvSpPr>
          <p:nvPr/>
        </p:nvSpPr>
        <p:spPr bwMode="auto">
          <a:xfrm>
            <a:off x="2984500" y="3943350"/>
            <a:ext cx="28874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flight</a:t>
            </a:r>
          </a:p>
        </p:txBody>
      </p:sp>
      <p:sp>
        <p:nvSpPr>
          <p:cNvPr id="78855" name="TextBox 5"/>
          <p:cNvSpPr txBox="1">
            <a:spLocks noChangeArrowheads="1"/>
          </p:cNvSpPr>
          <p:nvPr/>
        </p:nvSpPr>
        <p:spPr bwMode="auto">
          <a:xfrm>
            <a:off x="3008314" y="3456385"/>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78856" name="Straight Connector 7"/>
          <p:cNvCxnSpPr>
            <a:cxnSpLocks noChangeShapeType="1"/>
            <a:stCxn id="78855" idx="2"/>
          </p:cNvCxnSpPr>
          <p:nvPr/>
        </p:nvCxnSpPr>
        <p:spPr bwMode="auto">
          <a:xfrm>
            <a:off x="3345907" y="3794939"/>
            <a:ext cx="59281" cy="24723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5092508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a:lstStyle/>
          <a:p>
            <a:r>
              <a:rPr lang="en-US">
                <a:latin typeface="Verdana" charset="0"/>
                <a:ea typeface="ＭＳ Ｐゴシック" charset="0"/>
              </a:rPr>
              <a:t>Bottom Up Parsing</a:t>
            </a:r>
          </a:p>
        </p:txBody>
      </p:sp>
      <p:sp>
        <p:nvSpPr>
          <p:cNvPr id="80898" name="Content Placeholder 10"/>
          <p:cNvSpPr>
            <a:spLocks noGrp="1"/>
          </p:cNvSpPr>
          <p:nvPr>
            <p:ph idx="1"/>
          </p:nvPr>
        </p:nvSpPr>
        <p:spPr/>
        <p:txBody>
          <a:bodyPr/>
          <a:lstStyle/>
          <a:p>
            <a:endParaRPr lang="en-US">
              <a:latin typeface="Tahoma" charset="0"/>
              <a:ea typeface="ＭＳ Ｐゴシック" charset="0"/>
            </a:endParaRPr>
          </a:p>
        </p:txBody>
      </p:sp>
      <p:sp>
        <p:nvSpPr>
          <p:cNvPr id="8090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l"/>
            <a:fld id="{8E80F7F8-CD28-084C-B13B-605E110AEBF6}" type="slidenum">
              <a:rPr lang="en-US" sz="1000">
                <a:solidFill>
                  <a:srgbClr val="181813"/>
                </a:solidFill>
                <a:cs typeface="Arial" charset="0"/>
              </a:rPr>
              <a:pPr algn="l"/>
              <a:t>49</a:t>
            </a:fld>
            <a:endParaRPr lang="en-US" sz="1000">
              <a:solidFill>
                <a:srgbClr val="181813"/>
              </a:solidFill>
              <a:latin typeface="Tahoma" charset="0"/>
              <a:cs typeface="Arial" charset="0"/>
            </a:endParaRPr>
          </a:p>
        </p:txBody>
      </p:sp>
      <p:sp>
        <p:nvSpPr>
          <p:cNvPr id="80902" name="TextBox 4"/>
          <p:cNvSpPr txBox="1">
            <a:spLocks noChangeArrowheads="1"/>
          </p:cNvSpPr>
          <p:nvPr/>
        </p:nvSpPr>
        <p:spPr bwMode="auto">
          <a:xfrm>
            <a:off x="2984500" y="3943350"/>
            <a:ext cx="28874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flight</a:t>
            </a:r>
          </a:p>
        </p:txBody>
      </p:sp>
      <p:sp>
        <p:nvSpPr>
          <p:cNvPr id="80903" name="TextBox 5"/>
          <p:cNvSpPr txBox="1">
            <a:spLocks noChangeArrowheads="1"/>
          </p:cNvSpPr>
          <p:nvPr/>
        </p:nvSpPr>
        <p:spPr bwMode="auto">
          <a:xfrm>
            <a:off x="3008314" y="3456385"/>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80904" name="Straight Connector 7"/>
          <p:cNvCxnSpPr>
            <a:cxnSpLocks noChangeShapeType="1"/>
            <a:stCxn id="80903" idx="2"/>
          </p:cNvCxnSpPr>
          <p:nvPr/>
        </p:nvCxnSpPr>
        <p:spPr bwMode="auto">
          <a:xfrm>
            <a:off x="3345907" y="3794939"/>
            <a:ext cx="59281" cy="24723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0905" name="Straight Connector 9"/>
          <p:cNvCxnSpPr>
            <a:cxnSpLocks noChangeShapeType="1"/>
          </p:cNvCxnSpPr>
          <p:nvPr/>
        </p:nvCxnSpPr>
        <p:spPr bwMode="auto">
          <a:xfrm rot="-5400000" flipH="1" flipV="1">
            <a:off x="3159523" y="3228579"/>
            <a:ext cx="478631"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80906" name="TextBox 12"/>
          <p:cNvSpPr txBox="1">
            <a:spLocks noChangeArrowheads="1"/>
          </p:cNvSpPr>
          <p:nvPr/>
        </p:nvSpPr>
        <p:spPr bwMode="auto">
          <a:xfrm>
            <a:off x="2887663" y="2697956"/>
            <a:ext cx="9372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spTree>
    <p:extLst>
      <p:ext uri="{BB962C8B-B14F-4D97-AF65-F5344CB8AC3E}">
        <p14:creationId xmlns:p14="http://schemas.microsoft.com/office/powerpoint/2010/main" val="34393301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98F6628A-C989-AB46-B825-5D202E703D7B}" type="slidenum">
              <a:rPr lang="en-US" sz="1400">
                <a:solidFill>
                  <a:srgbClr val="590A0E"/>
                </a:solidFill>
              </a:rPr>
              <a:pPr/>
              <a:t>5</a:t>
            </a:fld>
            <a:endParaRPr lang="en-US" sz="1400">
              <a:solidFill>
                <a:srgbClr val="590A0E"/>
              </a:solidFill>
            </a:endParaRPr>
          </a:p>
        </p:txBody>
      </p:sp>
      <p:sp>
        <p:nvSpPr>
          <p:cNvPr id="39940" name="Rectangle 2"/>
          <p:cNvSpPr>
            <a:spLocks noGrp="1" noChangeArrowheads="1"/>
          </p:cNvSpPr>
          <p:nvPr>
            <p:ph type="title"/>
          </p:nvPr>
        </p:nvSpPr>
        <p:spPr/>
        <p:txBody>
          <a:bodyPr/>
          <a:lstStyle/>
          <a:p>
            <a:r>
              <a:rPr lang="en-US">
                <a:latin typeface="Verdana" charset="0"/>
                <a:ea typeface="ＭＳ Ｐゴシック" charset="0"/>
              </a:rPr>
              <a:t>Some NP Rules</a:t>
            </a:r>
          </a:p>
        </p:txBody>
      </p:sp>
      <p:sp>
        <p:nvSpPr>
          <p:cNvPr id="39941" name="Rectangle 3"/>
          <p:cNvSpPr>
            <a:spLocks noGrp="1" noChangeArrowheads="1"/>
          </p:cNvSpPr>
          <p:nvPr>
            <p:ph type="body" idx="1"/>
          </p:nvPr>
        </p:nvSpPr>
        <p:spPr>
          <a:xfrm>
            <a:off x="381000" y="1143000"/>
            <a:ext cx="8534400" cy="3943350"/>
          </a:xfrm>
        </p:spPr>
        <p:txBody>
          <a:bodyPr/>
          <a:lstStyle/>
          <a:p>
            <a:pPr>
              <a:lnSpc>
                <a:spcPct val="90000"/>
              </a:lnSpc>
            </a:pPr>
            <a:r>
              <a:rPr lang="en-US" dirty="0">
                <a:latin typeface="Tahoma" charset="0"/>
                <a:ea typeface="ＭＳ Ｐゴシック" charset="0"/>
              </a:rPr>
              <a:t>Here are some rules for our noun phrases</a:t>
            </a:r>
          </a:p>
          <a:p>
            <a:pPr>
              <a:lnSpc>
                <a:spcPct val="90000"/>
              </a:lnSpc>
            </a:pPr>
            <a:endParaRPr lang="en-US" dirty="0">
              <a:latin typeface="Tahoma" charset="0"/>
              <a:ea typeface="ＭＳ Ｐゴシック" charset="0"/>
            </a:endParaRPr>
          </a:p>
          <a:p>
            <a:pPr>
              <a:lnSpc>
                <a:spcPct val="90000"/>
              </a:lnSpc>
            </a:pPr>
            <a:endParaRPr lang="en-US" dirty="0">
              <a:latin typeface="Tahoma" charset="0"/>
              <a:ea typeface="ＭＳ Ｐゴシック" charset="0"/>
            </a:endParaRPr>
          </a:p>
          <a:p>
            <a:pPr>
              <a:lnSpc>
                <a:spcPct val="90000"/>
              </a:lnSpc>
              <a:buFont typeface="Wingdings" charset="0"/>
              <a:buNone/>
            </a:pPr>
            <a:endParaRPr lang="en-US" dirty="0">
              <a:latin typeface="Tahoma" charset="0"/>
              <a:ea typeface="ＭＳ Ｐゴシック" charset="0"/>
            </a:endParaRPr>
          </a:p>
          <a:p>
            <a:pPr>
              <a:lnSpc>
                <a:spcPct val="90000"/>
              </a:lnSpc>
            </a:pPr>
            <a:r>
              <a:rPr lang="en-US" dirty="0">
                <a:latin typeface="Tahoma" charset="0"/>
                <a:ea typeface="ＭＳ Ｐゴシック" charset="0"/>
              </a:rPr>
              <a:t>Together, these describe two kinds of NPs</a:t>
            </a:r>
            <a:r>
              <a:rPr lang="en-US" dirty="0" smtClean="0">
                <a:latin typeface="Tahoma" charset="0"/>
                <a:ea typeface="ＭＳ Ｐゴシック" charset="0"/>
              </a:rPr>
              <a:t>.</a:t>
            </a:r>
          </a:p>
          <a:p>
            <a:pPr>
              <a:lnSpc>
                <a:spcPct val="90000"/>
              </a:lnSpc>
            </a:pPr>
            <a:r>
              <a:rPr lang="en-US" sz="2000" dirty="0" smtClean="0">
                <a:latin typeface="Tahoma" charset="0"/>
                <a:ea typeface="ＭＳ Ｐゴシック" charset="0"/>
              </a:rPr>
              <a:t>The </a:t>
            </a:r>
            <a:r>
              <a:rPr lang="en-US" sz="2000" dirty="0">
                <a:latin typeface="Tahoma" charset="0"/>
                <a:ea typeface="ＭＳ Ｐゴシック" charset="0"/>
              </a:rPr>
              <a:t>third rule illustrates two things</a:t>
            </a:r>
          </a:p>
          <a:p>
            <a:pPr lvl="2">
              <a:lnSpc>
                <a:spcPct val="90000"/>
              </a:lnSpc>
            </a:pPr>
            <a:r>
              <a:rPr lang="en-US" sz="1800" dirty="0">
                <a:latin typeface="Tahoma" charset="0"/>
                <a:ea typeface="ＭＳ Ｐゴシック" charset="0"/>
              </a:rPr>
              <a:t>An explicit disjunction</a:t>
            </a:r>
          </a:p>
          <a:p>
            <a:pPr lvl="2">
              <a:lnSpc>
                <a:spcPct val="90000"/>
              </a:lnSpc>
            </a:pPr>
            <a:r>
              <a:rPr lang="en-US" sz="1800" dirty="0" smtClean="0">
                <a:latin typeface="Tahoma" charset="0"/>
                <a:ea typeface="ＭＳ Ｐゴシック" charset="0"/>
              </a:rPr>
              <a:t>A </a:t>
            </a:r>
            <a:r>
              <a:rPr lang="en-US" sz="1800" dirty="0">
                <a:latin typeface="Tahoma" charset="0"/>
                <a:ea typeface="ＭＳ Ｐゴシック" charset="0"/>
              </a:rPr>
              <a:t>recursive </a:t>
            </a:r>
            <a:r>
              <a:rPr lang="en-US" sz="1800" dirty="0" smtClean="0">
                <a:latin typeface="Tahoma" charset="0"/>
                <a:ea typeface="ＭＳ Ｐゴシック" charset="0"/>
              </a:rPr>
              <a:t>definition</a:t>
            </a:r>
            <a:endParaRPr lang="en-US" sz="1800" dirty="0">
              <a:latin typeface="Tahoma" charset="0"/>
              <a:ea typeface="ＭＳ Ｐゴシック" charset="0"/>
            </a:endParaRPr>
          </a:p>
        </p:txBody>
      </p:sp>
      <p:pic>
        <p:nvPicPr>
          <p:cNvPr id="39942" name="Picture 4" descr="np-ru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495425"/>
            <a:ext cx="59309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905109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r>
              <a:rPr lang="en-US">
                <a:latin typeface="Verdana" charset="0"/>
                <a:ea typeface="ＭＳ Ｐゴシック" charset="0"/>
              </a:rPr>
              <a:t>Bottom Up Parsing</a:t>
            </a:r>
          </a:p>
        </p:txBody>
      </p:sp>
      <p:sp>
        <p:nvSpPr>
          <p:cNvPr id="82946" name="Content Placeholder 13"/>
          <p:cNvSpPr>
            <a:spLocks noGrp="1"/>
          </p:cNvSpPr>
          <p:nvPr>
            <p:ph idx="1"/>
          </p:nvPr>
        </p:nvSpPr>
        <p:spPr/>
        <p:txBody>
          <a:bodyPr/>
          <a:lstStyle/>
          <a:p>
            <a:endParaRPr lang="en-US">
              <a:latin typeface="Tahoma" charset="0"/>
              <a:ea typeface="ＭＳ Ｐゴシック" charset="0"/>
            </a:endParaRPr>
          </a:p>
        </p:txBody>
      </p:sp>
      <p:sp>
        <p:nvSpPr>
          <p:cNvPr id="8294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l"/>
            <a:fld id="{1EECF416-C96E-4745-8D35-A743754AF1E9}" type="slidenum">
              <a:rPr lang="en-US" sz="1000">
                <a:solidFill>
                  <a:srgbClr val="181813"/>
                </a:solidFill>
                <a:cs typeface="Arial" charset="0"/>
              </a:rPr>
              <a:pPr algn="l"/>
              <a:t>50</a:t>
            </a:fld>
            <a:endParaRPr lang="en-US" sz="1000">
              <a:solidFill>
                <a:srgbClr val="181813"/>
              </a:solidFill>
              <a:latin typeface="Tahoma" charset="0"/>
              <a:cs typeface="Arial" charset="0"/>
            </a:endParaRPr>
          </a:p>
        </p:txBody>
      </p:sp>
      <p:sp>
        <p:nvSpPr>
          <p:cNvPr id="82950" name="TextBox 4"/>
          <p:cNvSpPr txBox="1">
            <a:spLocks noChangeArrowheads="1"/>
          </p:cNvSpPr>
          <p:nvPr/>
        </p:nvSpPr>
        <p:spPr bwMode="auto">
          <a:xfrm>
            <a:off x="2984500" y="3943350"/>
            <a:ext cx="28874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flight</a:t>
            </a:r>
          </a:p>
        </p:txBody>
      </p:sp>
      <p:sp>
        <p:nvSpPr>
          <p:cNvPr id="82951" name="TextBox 5"/>
          <p:cNvSpPr txBox="1">
            <a:spLocks noChangeArrowheads="1"/>
          </p:cNvSpPr>
          <p:nvPr/>
        </p:nvSpPr>
        <p:spPr bwMode="auto">
          <a:xfrm>
            <a:off x="3008314" y="3456385"/>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82952" name="Straight Connector 7"/>
          <p:cNvCxnSpPr>
            <a:cxnSpLocks noChangeShapeType="1"/>
            <a:stCxn id="82951" idx="2"/>
          </p:cNvCxnSpPr>
          <p:nvPr/>
        </p:nvCxnSpPr>
        <p:spPr bwMode="auto">
          <a:xfrm>
            <a:off x="3345907" y="3794939"/>
            <a:ext cx="59281" cy="24723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2953" name="Straight Connector 9"/>
          <p:cNvCxnSpPr>
            <a:cxnSpLocks noChangeShapeType="1"/>
          </p:cNvCxnSpPr>
          <p:nvPr/>
        </p:nvCxnSpPr>
        <p:spPr bwMode="auto">
          <a:xfrm rot="-5400000" flipH="1" flipV="1">
            <a:off x="3159523" y="3228579"/>
            <a:ext cx="478631"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82954" name="TextBox 12"/>
          <p:cNvSpPr txBox="1">
            <a:spLocks noChangeArrowheads="1"/>
          </p:cNvSpPr>
          <p:nvPr/>
        </p:nvSpPr>
        <p:spPr bwMode="auto">
          <a:xfrm>
            <a:off x="2887663" y="2697956"/>
            <a:ext cx="18268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       Noun</a:t>
            </a:r>
          </a:p>
        </p:txBody>
      </p:sp>
      <p:sp>
        <p:nvSpPr>
          <p:cNvPr id="82955" name="TextBox 8"/>
          <p:cNvSpPr txBox="1">
            <a:spLocks noChangeArrowheads="1"/>
          </p:cNvSpPr>
          <p:nvPr/>
        </p:nvSpPr>
        <p:spPr bwMode="auto">
          <a:xfrm>
            <a:off x="3557588" y="2118122"/>
            <a:ext cx="9372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82956" name="Straight Connector 11"/>
          <p:cNvCxnSpPr>
            <a:cxnSpLocks noChangeShapeType="1"/>
            <a:stCxn id="82955" idx="2"/>
          </p:cNvCxnSpPr>
          <p:nvPr/>
        </p:nvCxnSpPr>
        <p:spPr bwMode="auto">
          <a:xfrm flipH="1">
            <a:off x="3500439" y="2456676"/>
            <a:ext cx="525787" cy="304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2957" name="Straight Connector 14"/>
          <p:cNvCxnSpPr>
            <a:cxnSpLocks noChangeShapeType="1"/>
            <a:stCxn id="82955" idx="2"/>
          </p:cNvCxnSpPr>
          <p:nvPr/>
        </p:nvCxnSpPr>
        <p:spPr bwMode="auto">
          <a:xfrm>
            <a:off x="4026226" y="2456676"/>
            <a:ext cx="642613" cy="3222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8678529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r>
              <a:rPr lang="en-US">
                <a:latin typeface="Verdana" charset="0"/>
                <a:ea typeface="ＭＳ Ｐゴシック" charset="0"/>
              </a:rPr>
              <a:t>Bottom Up Parsing</a:t>
            </a:r>
          </a:p>
        </p:txBody>
      </p:sp>
      <p:sp>
        <p:nvSpPr>
          <p:cNvPr id="84994" name="Content Placeholder 16"/>
          <p:cNvSpPr>
            <a:spLocks noGrp="1"/>
          </p:cNvSpPr>
          <p:nvPr>
            <p:ph idx="1"/>
          </p:nvPr>
        </p:nvSpPr>
        <p:spPr/>
        <p:txBody>
          <a:bodyPr/>
          <a:lstStyle/>
          <a:p>
            <a:endParaRPr lang="en-US">
              <a:latin typeface="Tahoma" charset="0"/>
              <a:ea typeface="ＭＳ Ｐゴシック" charset="0"/>
            </a:endParaRPr>
          </a:p>
        </p:txBody>
      </p:sp>
      <p:sp>
        <p:nvSpPr>
          <p:cNvPr id="8499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l"/>
            <a:fld id="{1A83FB6B-A0D4-7A42-B435-7E9FB1D2EB66}" type="slidenum">
              <a:rPr lang="en-US" sz="1000">
                <a:solidFill>
                  <a:srgbClr val="181813"/>
                </a:solidFill>
                <a:cs typeface="Arial" charset="0"/>
              </a:rPr>
              <a:pPr algn="l"/>
              <a:t>51</a:t>
            </a:fld>
            <a:endParaRPr lang="en-US" sz="1000">
              <a:solidFill>
                <a:srgbClr val="181813"/>
              </a:solidFill>
              <a:latin typeface="Tahoma" charset="0"/>
              <a:cs typeface="Arial" charset="0"/>
            </a:endParaRPr>
          </a:p>
        </p:txBody>
      </p:sp>
      <p:sp>
        <p:nvSpPr>
          <p:cNvPr id="84998" name="TextBox 4"/>
          <p:cNvSpPr txBox="1">
            <a:spLocks noChangeArrowheads="1"/>
          </p:cNvSpPr>
          <p:nvPr/>
        </p:nvSpPr>
        <p:spPr bwMode="auto">
          <a:xfrm>
            <a:off x="2984500" y="3943350"/>
            <a:ext cx="28874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flight</a:t>
            </a:r>
          </a:p>
        </p:txBody>
      </p:sp>
      <p:sp>
        <p:nvSpPr>
          <p:cNvPr id="84999" name="TextBox 5"/>
          <p:cNvSpPr txBox="1">
            <a:spLocks noChangeArrowheads="1"/>
          </p:cNvSpPr>
          <p:nvPr/>
        </p:nvSpPr>
        <p:spPr bwMode="auto">
          <a:xfrm>
            <a:off x="3008314" y="3456385"/>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85000" name="Straight Connector 7"/>
          <p:cNvCxnSpPr>
            <a:cxnSpLocks noChangeShapeType="1"/>
            <a:stCxn id="84999" idx="2"/>
          </p:cNvCxnSpPr>
          <p:nvPr/>
        </p:nvCxnSpPr>
        <p:spPr bwMode="auto">
          <a:xfrm>
            <a:off x="3345907" y="3794939"/>
            <a:ext cx="59281" cy="24723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1" name="Straight Connector 9"/>
          <p:cNvCxnSpPr>
            <a:cxnSpLocks noChangeShapeType="1"/>
          </p:cNvCxnSpPr>
          <p:nvPr/>
        </p:nvCxnSpPr>
        <p:spPr bwMode="auto">
          <a:xfrm rot="-5400000" flipH="1" flipV="1">
            <a:off x="3159523" y="3228579"/>
            <a:ext cx="478631"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85002" name="TextBox 12"/>
          <p:cNvSpPr txBox="1">
            <a:spLocks noChangeArrowheads="1"/>
          </p:cNvSpPr>
          <p:nvPr/>
        </p:nvSpPr>
        <p:spPr bwMode="auto">
          <a:xfrm>
            <a:off x="2887663" y="2697956"/>
            <a:ext cx="18268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       Noun</a:t>
            </a:r>
          </a:p>
        </p:txBody>
      </p:sp>
      <p:sp>
        <p:nvSpPr>
          <p:cNvPr id="85003" name="TextBox 8"/>
          <p:cNvSpPr txBox="1">
            <a:spLocks noChangeArrowheads="1"/>
          </p:cNvSpPr>
          <p:nvPr/>
        </p:nvSpPr>
        <p:spPr bwMode="auto">
          <a:xfrm>
            <a:off x="3557588" y="2118122"/>
            <a:ext cx="9372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85004" name="Straight Connector 11"/>
          <p:cNvCxnSpPr>
            <a:cxnSpLocks noChangeShapeType="1"/>
            <a:stCxn id="85003" idx="2"/>
          </p:cNvCxnSpPr>
          <p:nvPr/>
        </p:nvCxnSpPr>
        <p:spPr bwMode="auto">
          <a:xfrm flipH="1">
            <a:off x="3500439" y="2456676"/>
            <a:ext cx="525787" cy="304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5" name="Straight Connector 14"/>
          <p:cNvCxnSpPr>
            <a:cxnSpLocks noChangeShapeType="1"/>
            <a:stCxn id="85003" idx="2"/>
          </p:cNvCxnSpPr>
          <p:nvPr/>
        </p:nvCxnSpPr>
        <p:spPr bwMode="auto">
          <a:xfrm>
            <a:off x="4026226" y="2456676"/>
            <a:ext cx="642613" cy="3222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85006" name="Group 13"/>
          <p:cNvGrpSpPr>
            <a:grpSpLocks/>
          </p:cNvGrpSpPr>
          <p:nvPr/>
        </p:nvGrpSpPr>
        <p:grpSpPr bwMode="auto">
          <a:xfrm>
            <a:off x="4391027" y="3005135"/>
            <a:ext cx="458379" cy="1010839"/>
            <a:chOff x="3152274" y="4415590"/>
            <a:chExt cx="458578" cy="637673"/>
          </a:xfrm>
        </p:grpSpPr>
        <p:sp>
          <p:nvSpPr>
            <p:cNvPr id="85007" name="TextBox 15"/>
            <p:cNvSpPr txBox="1">
              <a:spLocks noChangeArrowheads="1"/>
            </p:cNvSpPr>
            <p:nvPr/>
          </p:nvSpPr>
          <p:spPr bwMode="auto">
            <a:xfrm>
              <a:off x="3152274" y="4415590"/>
              <a:ext cx="458578" cy="36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3200"/>
                <a:t>X</a:t>
              </a:r>
            </a:p>
          </p:txBody>
        </p:sp>
        <p:cxnSp>
          <p:nvCxnSpPr>
            <p:cNvPr id="85008" name="Straight Connector 16"/>
            <p:cNvCxnSpPr>
              <a:cxnSpLocks noChangeShapeType="1"/>
              <a:stCxn id="85007" idx="0"/>
            </p:cNvCxnSpPr>
            <p:nvPr/>
          </p:nvCxnSpPr>
          <p:spPr bwMode="auto">
            <a:xfrm flipH="1">
              <a:off x="3380875" y="4415590"/>
              <a:ext cx="688" cy="6376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033100529"/>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r>
              <a:rPr lang="en-US">
                <a:latin typeface="Verdana" charset="0"/>
                <a:ea typeface="ＭＳ Ｐゴシック" charset="0"/>
              </a:rPr>
              <a:t>Bottom Up Parsing</a:t>
            </a:r>
          </a:p>
        </p:txBody>
      </p:sp>
      <p:sp>
        <p:nvSpPr>
          <p:cNvPr id="87042" name="Content Placeholder 14"/>
          <p:cNvSpPr>
            <a:spLocks noGrp="1"/>
          </p:cNvSpPr>
          <p:nvPr>
            <p:ph idx="1"/>
          </p:nvPr>
        </p:nvSpPr>
        <p:spPr/>
        <p:txBody>
          <a:bodyPr/>
          <a:lstStyle/>
          <a:p>
            <a:endParaRPr lang="en-US">
              <a:latin typeface="Tahoma" charset="0"/>
              <a:ea typeface="ＭＳ Ｐゴシック" charset="0"/>
            </a:endParaRPr>
          </a:p>
        </p:txBody>
      </p:sp>
      <p:sp>
        <p:nvSpPr>
          <p:cNvPr id="87045" name="Slide Number Placeholder 1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13543AC2-E972-9847-B507-1B370377E307}" type="slidenum">
              <a:rPr lang="en-US" sz="1400">
                <a:solidFill>
                  <a:srgbClr val="590A0E"/>
                </a:solidFill>
              </a:rPr>
              <a:pPr/>
              <a:t>52</a:t>
            </a:fld>
            <a:endParaRPr lang="en-US" sz="1400">
              <a:solidFill>
                <a:srgbClr val="590A0E"/>
              </a:solidFill>
            </a:endParaRPr>
          </a:p>
        </p:txBody>
      </p:sp>
      <p:sp>
        <p:nvSpPr>
          <p:cNvPr id="87046" name="TextBox 4"/>
          <p:cNvSpPr txBox="1">
            <a:spLocks noChangeArrowheads="1"/>
          </p:cNvSpPr>
          <p:nvPr/>
        </p:nvSpPr>
        <p:spPr bwMode="auto">
          <a:xfrm>
            <a:off x="2984500" y="3943350"/>
            <a:ext cx="28874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flight</a:t>
            </a:r>
          </a:p>
        </p:txBody>
      </p:sp>
      <p:sp>
        <p:nvSpPr>
          <p:cNvPr id="87047" name="TextBox 5"/>
          <p:cNvSpPr txBox="1">
            <a:spLocks noChangeArrowheads="1"/>
          </p:cNvSpPr>
          <p:nvPr/>
        </p:nvSpPr>
        <p:spPr bwMode="auto">
          <a:xfrm>
            <a:off x="3008314" y="3456385"/>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87048" name="Straight Connector 7"/>
          <p:cNvCxnSpPr>
            <a:cxnSpLocks noChangeShapeType="1"/>
            <a:stCxn id="87047" idx="2"/>
          </p:cNvCxnSpPr>
          <p:nvPr/>
        </p:nvCxnSpPr>
        <p:spPr bwMode="auto">
          <a:xfrm>
            <a:off x="3345907" y="3794939"/>
            <a:ext cx="59281" cy="24723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7049" name="Straight Connector 9"/>
          <p:cNvCxnSpPr>
            <a:cxnSpLocks noChangeShapeType="1"/>
          </p:cNvCxnSpPr>
          <p:nvPr/>
        </p:nvCxnSpPr>
        <p:spPr bwMode="auto">
          <a:xfrm rot="-5400000" flipH="1" flipV="1">
            <a:off x="3159523" y="3228579"/>
            <a:ext cx="478631"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87050" name="TextBox 12"/>
          <p:cNvSpPr txBox="1">
            <a:spLocks noChangeArrowheads="1"/>
          </p:cNvSpPr>
          <p:nvPr/>
        </p:nvSpPr>
        <p:spPr bwMode="auto">
          <a:xfrm>
            <a:off x="2887664" y="2697957"/>
            <a:ext cx="17203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         PP</a:t>
            </a:r>
          </a:p>
        </p:txBody>
      </p:sp>
      <p:sp>
        <p:nvSpPr>
          <p:cNvPr id="87051" name="TextBox 8"/>
          <p:cNvSpPr txBox="1">
            <a:spLocks noChangeArrowheads="1"/>
          </p:cNvSpPr>
          <p:nvPr/>
        </p:nvSpPr>
        <p:spPr bwMode="auto">
          <a:xfrm>
            <a:off x="3557588" y="2118122"/>
            <a:ext cx="9372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87052" name="Straight Connector 11"/>
          <p:cNvCxnSpPr>
            <a:cxnSpLocks noChangeShapeType="1"/>
            <a:stCxn id="87051" idx="2"/>
          </p:cNvCxnSpPr>
          <p:nvPr/>
        </p:nvCxnSpPr>
        <p:spPr bwMode="auto">
          <a:xfrm flipH="1">
            <a:off x="3500439" y="2456676"/>
            <a:ext cx="525787" cy="304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7053" name="Straight Connector 14"/>
          <p:cNvCxnSpPr>
            <a:cxnSpLocks noChangeShapeType="1"/>
            <a:stCxn id="87051" idx="2"/>
          </p:cNvCxnSpPr>
          <p:nvPr/>
        </p:nvCxnSpPr>
        <p:spPr bwMode="auto">
          <a:xfrm>
            <a:off x="4026226" y="2456676"/>
            <a:ext cx="642613" cy="3222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09725612"/>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r>
              <a:rPr lang="en-US">
                <a:latin typeface="Verdana" charset="0"/>
                <a:ea typeface="ＭＳ Ｐゴシック" charset="0"/>
              </a:rPr>
              <a:t>Bottom Up Parsing</a:t>
            </a:r>
          </a:p>
        </p:txBody>
      </p:sp>
      <p:sp>
        <p:nvSpPr>
          <p:cNvPr id="89090" name="Content Placeholder 16"/>
          <p:cNvSpPr>
            <a:spLocks noGrp="1"/>
          </p:cNvSpPr>
          <p:nvPr>
            <p:ph idx="1"/>
          </p:nvPr>
        </p:nvSpPr>
        <p:spPr/>
        <p:txBody>
          <a:bodyPr/>
          <a:lstStyle/>
          <a:p>
            <a:endParaRPr lang="en-US">
              <a:latin typeface="Tahoma" charset="0"/>
              <a:ea typeface="ＭＳ Ｐゴシック" charset="0"/>
            </a:endParaRPr>
          </a:p>
        </p:txBody>
      </p:sp>
      <p:sp>
        <p:nvSpPr>
          <p:cNvPr id="89093" name="Slide Number Placeholder 1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A38469BA-AF24-E44A-BE68-535150280EAD}" type="slidenum">
              <a:rPr lang="en-US" sz="1400">
                <a:solidFill>
                  <a:srgbClr val="590A0E"/>
                </a:solidFill>
              </a:rPr>
              <a:pPr/>
              <a:t>53</a:t>
            </a:fld>
            <a:endParaRPr lang="en-US" sz="1400">
              <a:solidFill>
                <a:srgbClr val="590A0E"/>
              </a:solidFill>
            </a:endParaRPr>
          </a:p>
        </p:txBody>
      </p:sp>
      <p:sp>
        <p:nvSpPr>
          <p:cNvPr id="89094" name="TextBox 4"/>
          <p:cNvSpPr txBox="1">
            <a:spLocks noChangeArrowheads="1"/>
          </p:cNvSpPr>
          <p:nvPr/>
        </p:nvSpPr>
        <p:spPr bwMode="auto">
          <a:xfrm>
            <a:off x="2984500" y="3943350"/>
            <a:ext cx="28874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flight</a:t>
            </a:r>
          </a:p>
        </p:txBody>
      </p:sp>
      <p:sp>
        <p:nvSpPr>
          <p:cNvPr id="89095" name="TextBox 5"/>
          <p:cNvSpPr txBox="1">
            <a:spLocks noChangeArrowheads="1"/>
          </p:cNvSpPr>
          <p:nvPr/>
        </p:nvSpPr>
        <p:spPr bwMode="auto">
          <a:xfrm>
            <a:off x="3008314" y="3456385"/>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 </a:t>
            </a:r>
          </a:p>
        </p:txBody>
      </p:sp>
      <p:cxnSp>
        <p:nvCxnSpPr>
          <p:cNvPr id="89096" name="Straight Connector 7"/>
          <p:cNvCxnSpPr>
            <a:cxnSpLocks noChangeShapeType="1"/>
            <a:stCxn id="89095" idx="2"/>
          </p:cNvCxnSpPr>
          <p:nvPr/>
        </p:nvCxnSpPr>
        <p:spPr bwMode="auto">
          <a:xfrm>
            <a:off x="3345907" y="3794939"/>
            <a:ext cx="89443" cy="2448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9097" name="Straight Connector 13"/>
          <p:cNvCxnSpPr>
            <a:cxnSpLocks noChangeShapeType="1"/>
          </p:cNvCxnSpPr>
          <p:nvPr/>
        </p:nvCxnSpPr>
        <p:spPr bwMode="auto">
          <a:xfrm rot="-5400000" flipH="1" flipV="1">
            <a:off x="3159523" y="3228579"/>
            <a:ext cx="478631"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89098"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cxnSp>
        <p:nvCxnSpPr>
          <p:cNvPr id="89099"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89100" name="TextBox 12"/>
          <p:cNvSpPr txBox="1">
            <a:spLocks noChangeArrowheads="1"/>
          </p:cNvSpPr>
          <p:nvPr/>
        </p:nvSpPr>
        <p:spPr bwMode="auto">
          <a:xfrm>
            <a:off x="2887664" y="2697957"/>
            <a:ext cx="17203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         PP</a:t>
            </a:r>
          </a:p>
        </p:txBody>
      </p:sp>
      <p:sp>
        <p:nvSpPr>
          <p:cNvPr id="89101" name="TextBox 8"/>
          <p:cNvSpPr txBox="1">
            <a:spLocks noChangeArrowheads="1"/>
          </p:cNvSpPr>
          <p:nvPr/>
        </p:nvSpPr>
        <p:spPr bwMode="auto">
          <a:xfrm>
            <a:off x="3557588" y="2118122"/>
            <a:ext cx="9372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89102" name="Straight Connector 11"/>
          <p:cNvCxnSpPr>
            <a:cxnSpLocks noChangeShapeType="1"/>
            <a:stCxn id="89101" idx="2"/>
          </p:cNvCxnSpPr>
          <p:nvPr/>
        </p:nvCxnSpPr>
        <p:spPr bwMode="auto">
          <a:xfrm flipH="1">
            <a:off x="3500439" y="2456676"/>
            <a:ext cx="525787" cy="304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9103" name="Straight Connector 14"/>
          <p:cNvCxnSpPr>
            <a:cxnSpLocks noChangeShapeType="1"/>
            <a:stCxn id="89101" idx="2"/>
          </p:cNvCxnSpPr>
          <p:nvPr/>
        </p:nvCxnSpPr>
        <p:spPr bwMode="auto">
          <a:xfrm>
            <a:off x="4026226" y="2456676"/>
            <a:ext cx="642613" cy="3222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228889164"/>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idx="4294967295"/>
          </p:nvPr>
        </p:nvSpPr>
        <p:spPr/>
        <p:txBody>
          <a:bodyPr/>
          <a:lstStyle/>
          <a:p>
            <a:r>
              <a:rPr lang="en-US">
                <a:latin typeface="Verdana" charset="0"/>
                <a:ea typeface="ＭＳ Ｐゴシック" charset="0"/>
              </a:rPr>
              <a:t>Bottom Up Parsing</a:t>
            </a:r>
          </a:p>
        </p:txBody>
      </p:sp>
      <p:sp>
        <p:nvSpPr>
          <p:cNvPr id="91138" name="TextBox 4"/>
          <p:cNvSpPr txBox="1">
            <a:spLocks noChangeArrowheads="1"/>
          </p:cNvSpPr>
          <p:nvPr/>
        </p:nvSpPr>
        <p:spPr bwMode="auto">
          <a:xfrm>
            <a:off x="2984500" y="3943350"/>
            <a:ext cx="28874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flight</a:t>
            </a:r>
          </a:p>
        </p:txBody>
      </p:sp>
      <p:sp>
        <p:nvSpPr>
          <p:cNvPr id="91139" name="TextBox 5"/>
          <p:cNvSpPr txBox="1">
            <a:spLocks noChangeArrowheads="1"/>
          </p:cNvSpPr>
          <p:nvPr/>
        </p:nvSpPr>
        <p:spPr bwMode="auto">
          <a:xfrm>
            <a:off x="3008314" y="3456385"/>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 </a:t>
            </a:r>
          </a:p>
        </p:txBody>
      </p:sp>
      <p:cxnSp>
        <p:nvCxnSpPr>
          <p:cNvPr id="91140" name="Straight Connector 7"/>
          <p:cNvCxnSpPr>
            <a:cxnSpLocks noChangeShapeType="1"/>
            <a:stCxn id="91139" idx="2"/>
          </p:cNvCxnSpPr>
          <p:nvPr/>
        </p:nvCxnSpPr>
        <p:spPr bwMode="auto">
          <a:xfrm>
            <a:off x="3345907" y="3794939"/>
            <a:ext cx="89443" cy="2448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91141" name="Straight Connector 13"/>
          <p:cNvCxnSpPr>
            <a:cxnSpLocks noChangeShapeType="1"/>
          </p:cNvCxnSpPr>
          <p:nvPr/>
        </p:nvCxnSpPr>
        <p:spPr bwMode="auto">
          <a:xfrm rot="-5400000" flipH="1" flipV="1">
            <a:off x="3159523" y="3228579"/>
            <a:ext cx="478631"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1142"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cxnSp>
        <p:nvCxnSpPr>
          <p:cNvPr id="91143"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1144" name="TextBox 17"/>
          <p:cNvSpPr txBox="1">
            <a:spLocks noChangeArrowheads="1"/>
          </p:cNvSpPr>
          <p:nvPr/>
        </p:nvSpPr>
        <p:spPr bwMode="auto">
          <a:xfrm>
            <a:off x="5053014" y="3076575"/>
            <a:ext cx="4667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
        <p:nvSpPr>
          <p:cNvPr id="91145" name="TextBox 19"/>
          <p:cNvSpPr txBox="1">
            <a:spLocks noChangeArrowheads="1"/>
          </p:cNvSpPr>
          <p:nvPr/>
        </p:nvSpPr>
        <p:spPr bwMode="auto">
          <a:xfrm>
            <a:off x="5426075" y="3482579"/>
            <a:ext cx="9372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91146" name="Straight Connector 21"/>
          <p:cNvCxnSpPr>
            <a:cxnSpLocks noChangeShapeType="1"/>
            <a:stCxn id="91144" idx="2"/>
          </p:cNvCxnSpPr>
          <p:nvPr/>
        </p:nvCxnSpPr>
        <p:spPr bwMode="auto">
          <a:xfrm flipH="1">
            <a:off x="4632327" y="3415129"/>
            <a:ext cx="654084" cy="167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91147" name="Straight Connector 23"/>
          <p:cNvCxnSpPr>
            <a:cxnSpLocks noChangeShapeType="1"/>
            <a:stCxn id="91144" idx="2"/>
          </p:cNvCxnSpPr>
          <p:nvPr/>
        </p:nvCxnSpPr>
        <p:spPr bwMode="auto">
          <a:xfrm>
            <a:off x="5286411" y="3415129"/>
            <a:ext cx="644489" cy="1579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1148" name="TextBox 12"/>
          <p:cNvSpPr txBox="1">
            <a:spLocks noChangeArrowheads="1"/>
          </p:cNvSpPr>
          <p:nvPr/>
        </p:nvSpPr>
        <p:spPr bwMode="auto">
          <a:xfrm>
            <a:off x="2887664" y="2697957"/>
            <a:ext cx="17203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         PP</a:t>
            </a:r>
          </a:p>
        </p:txBody>
      </p:sp>
      <p:sp>
        <p:nvSpPr>
          <p:cNvPr id="91149" name="TextBox 8"/>
          <p:cNvSpPr txBox="1">
            <a:spLocks noChangeArrowheads="1"/>
          </p:cNvSpPr>
          <p:nvPr/>
        </p:nvSpPr>
        <p:spPr bwMode="auto">
          <a:xfrm>
            <a:off x="3557588" y="2118122"/>
            <a:ext cx="9372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91150" name="Straight Connector 11"/>
          <p:cNvCxnSpPr>
            <a:cxnSpLocks noChangeShapeType="1"/>
            <a:stCxn id="91149" idx="2"/>
          </p:cNvCxnSpPr>
          <p:nvPr/>
        </p:nvCxnSpPr>
        <p:spPr bwMode="auto">
          <a:xfrm flipH="1">
            <a:off x="3500439" y="2456676"/>
            <a:ext cx="525787" cy="304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91151" name="Straight Connector 14"/>
          <p:cNvCxnSpPr>
            <a:cxnSpLocks noChangeShapeType="1"/>
            <a:stCxn id="91149" idx="2"/>
          </p:cNvCxnSpPr>
          <p:nvPr/>
        </p:nvCxnSpPr>
        <p:spPr bwMode="auto">
          <a:xfrm>
            <a:off x="4026226" y="2456676"/>
            <a:ext cx="642613" cy="3222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1153" name="Slide Number Placeholder 1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D5E64A03-AC83-C348-AA82-07989571D30E}" type="slidenum">
              <a:rPr lang="en-US" sz="1400">
                <a:solidFill>
                  <a:srgbClr val="590A0E"/>
                </a:solidFill>
              </a:rPr>
              <a:pPr/>
              <a:t>54</a:t>
            </a:fld>
            <a:endParaRPr lang="en-US" sz="1400">
              <a:solidFill>
                <a:srgbClr val="590A0E"/>
              </a:solidFill>
            </a:endParaRPr>
          </a:p>
        </p:txBody>
      </p:sp>
    </p:spTree>
    <p:extLst>
      <p:ext uri="{BB962C8B-B14F-4D97-AF65-F5344CB8AC3E}">
        <p14:creationId xmlns:p14="http://schemas.microsoft.com/office/powerpoint/2010/main" val="1384328728"/>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idx="4294967295"/>
          </p:nvPr>
        </p:nvSpPr>
        <p:spPr/>
        <p:txBody>
          <a:bodyPr/>
          <a:lstStyle/>
          <a:p>
            <a:r>
              <a:rPr lang="en-US">
                <a:latin typeface="Verdana" charset="0"/>
                <a:ea typeface="ＭＳ Ｐゴシック" charset="0"/>
              </a:rPr>
              <a:t>Bottom Up Parsing</a:t>
            </a:r>
          </a:p>
        </p:txBody>
      </p:sp>
      <p:sp>
        <p:nvSpPr>
          <p:cNvPr id="93186" name="TextBox 4"/>
          <p:cNvSpPr txBox="1">
            <a:spLocks noChangeArrowheads="1"/>
          </p:cNvSpPr>
          <p:nvPr/>
        </p:nvSpPr>
        <p:spPr bwMode="auto">
          <a:xfrm>
            <a:off x="2984500" y="3943350"/>
            <a:ext cx="17129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a:t>
            </a:r>
          </a:p>
        </p:txBody>
      </p:sp>
      <p:sp>
        <p:nvSpPr>
          <p:cNvPr id="93187" name="TextBox 5"/>
          <p:cNvSpPr txBox="1">
            <a:spLocks noChangeArrowheads="1"/>
          </p:cNvSpPr>
          <p:nvPr/>
        </p:nvSpPr>
        <p:spPr bwMode="auto">
          <a:xfrm>
            <a:off x="3008314" y="3456385"/>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 </a:t>
            </a:r>
          </a:p>
        </p:txBody>
      </p:sp>
      <p:cxnSp>
        <p:nvCxnSpPr>
          <p:cNvPr id="93188" name="Straight Connector 7"/>
          <p:cNvCxnSpPr>
            <a:cxnSpLocks noChangeShapeType="1"/>
            <a:stCxn id="93187" idx="2"/>
          </p:cNvCxnSpPr>
          <p:nvPr/>
        </p:nvCxnSpPr>
        <p:spPr bwMode="auto">
          <a:xfrm>
            <a:off x="3345907" y="3794939"/>
            <a:ext cx="89443" cy="2448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93189" name="Straight Connector 13"/>
          <p:cNvCxnSpPr>
            <a:cxnSpLocks noChangeShapeType="1"/>
          </p:cNvCxnSpPr>
          <p:nvPr/>
        </p:nvCxnSpPr>
        <p:spPr bwMode="auto">
          <a:xfrm rot="-5400000" flipH="1" flipV="1">
            <a:off x="3159523" y="3228579"/>
            <a:ext cx="478631"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3190"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cxnSp>
        <p:nvCxnSpPr>
          <p:cNvPr id="93191"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3192" name="TextBox 17"/>
          <p:cNvSpPr txBox="1">
            <a:spLocks noChangeArrowheads="1"/>
          </p:cNvSpPr>
          <p:nvPr/>
        </p:nvSpPr>
        <p:spPr bwMode="auto">
          <a:xfrm>
            <a:off x="5053014" y="3076575"/>
            <a:ext cx="4667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
        <p:nvSpPr>
          <p:cNvPr id="93193" name="TextBox 19"/>
          <p:cNvSpPr txBox="1">
            <a:spLocks noChangeArrowheads="1"/>
          </p:cNvSpPr>
          <p:nvPr/>
        </p:nvSpPr>
        <p:spPr bwMode="auto">
          <a:xfrm>
            <a:off x="5426075" y="3482579"/>
            <a:ext cx="9372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93194" name="Straight Connector 21"/>
          <p:cNvCxnSpPr>
            <a:cxnSpLocks noChangeShapeType="1"/>
            <a:stCxn id="93192" idx="2"/>
          </p:cNvCxnSpPr>
          <p:nvPr/>
        </p:nvCxnSpPr>
        <p:spPr bwMode="auto">
          <a:xfrm flipH="1">
            <a:off x="4632327" y="3415129"/>
            <a:ext cx="654084" cy="167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93195" name="Straight Connector 23"/>
          <p:cNvCxnSpPr>
            <a:cxnSpLocks noChangeShapeType="1"/>
            <a:stCxn id="93192" idx="2"/>
          </p:cNvCxnSpPr>
          <p:nvPr/>
        </p:nvCxnSpPr>
        <p:spPr bwMode="auto">
          <a:xfrm>
            <a:off x="5286411" y="3415129"/>
            <a:ext cx="644489" cy="1579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3196" name="TextBox 20"/>
          <p:cNvSpPr txBox="1">
            <a:spLocks noChangeArrowheads="1"/>
          </p:cNvSpPr>
          <p:nvPr/>
        </p:nvSpPr>
        <p:spPr bwMode="auto">
          <a:xfrm>
            <a:off x="5510213" y="4448175"/>
            <a:ext cx="6180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flight</a:t>
            </a:r>
          </a:p>
        </p:txBody>
      </p:sp>
      <p:sp>
        <p:nvSpPr>
          <p:cNvPr id="93197" name="TextBox 22"/>
          <p:cNvSpPr txBox="1">
            <a:spLocks noChangeArrowheads="1"/>
          </p:cNvSpPr>
          <p:nvPr/>
        </p:nvSpPr>
        <p:spPr bwMode="auto">
          <a:xfrm>
            <a:off x="5583238" y="3970735"/>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93198" name="Straight Connector 25"/>
          <p:cNvCxnSpPr>
            <a:cxnSpLocks noChangeShapeType="1"/>
          </p:cNvCxnSpPr>
          <p:nvPr/>
        </p:nvCxnSpPr>
        <p:spPr bwMode="auto">
          <a:xfrm rot="16200000" flipH="1">
            <a:off x="5791598" y="4354116"/>
            <a:ext cx="250031" cy="28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3199" name="TextBox 12"/>
          <p:cNvSpPr txBox="1">
            <a:spLocks noChangeArrowheads="1"/>
          </p:cNvSpPr>
          <p:nvPr/>
        </p:nvSpPr>
        <p:spPr bwMode="auto">
          <a:xfrm>
            <a:off x="2887664" y="2697957"/>
            <a:ext cx="17203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         PP</a:t>
            </a:r>
          </a:p>
        </p:txBody>
      </p:sp>
      <p:sp>
        <p:nvSpPr>
          <p:cNvPr id="93200" name="TextBox 8"/>
          <p:cNvSpPr txBox="1">
            <a:spLocks noChangeArrowheads="1"/>
          </p:cNvSpPr>
          <p:nvPr/>
        </p:nvSpPr>
        <p:spPr bwMode="auto">
          <a:xfrm>
            <a:off x="3557588" y="2118122"/>
            <a:ext cx="9372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93201" name="Straight Connector 11"/>
          <p:cNvCxnSpPr>
            <a:cxnSpLocks noChangeShapeType="1"/>
            <a:stCxn id="93200" idx="2"/>
          </p:cNvCxnSpPr>
          <p:nvPr/>
        </p:nvCxnSpPr>
        <p:spPr bwMode="auto">
          <a:xfrm flipH="1">
            <a:off x="3500439" y="2456676"/>
            <a:ext cx="525787" cy="304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93202" name="Straight Connector 14"/>
          <p:cNvCxnSpPr>
            <a:cxnSpLocks noChangeShapeType="1"/>
            <a:stCxn id="93200" idx="2"/>
          </p:cNvCxnSpPr>
          <p:nvPr/>
        </p:nvCxnSpPr>
        <p:spPr bwMode="auto">
          <a:xfrm>
            <a:off x="4026226" y="2456676"/>
            <a:ext cx="642613" cy="3222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3204" name="Slide Number Placeholder 2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0D081D35-D6F3-6443-B8D6-2978021E83EE}" type="slidenum">
              <a:rPr lang="en-US" sz="1400">
                <a:solidFill>
                  <a:srgbClr val="590A0E"/>
                </a:solidFill>
              </a:rPr>
              <a:pPr/>
              <a:t>55</a:t>
            </a:fld>
            <a:endParaRPr lang="en-US" sz="1400">
              <a:solidFill>
                <a:srgbClr val="590A0E"/>
              </a:solidFill>
            </a:endParaRPr>
          </a:p>
        </p:txBody>
      </p:sp>
    </p:spTree>
    <p:extLst>
      <p:ext uri="{BB962C8B-B14F-4D97-AF65-F5344CB8AC3E}">
        <p14:creationId xmlns:p14="http://schemas.microsoft.com/office/powerpoint/2010/main" val="256541378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idx="4294967295"/>
          </p:nvPr>
        </p:nvSpPr>
        <p:spPr/>
        <p:txBody>
          <a:bodyPr/>
          <a:lstStyle/>
          <a:p>
            <a:r>
              <a:rPr lang="en-US">
                <a:latin typeface="Verdana" charset="0"/>
                <a:ea typeface="ＭＳ Ｐゴシック" charset="0"/>
              </a:rPr>
              <a:t>Bottom Up Parsing</a:t>
            </a:r>
          </a:p>
        </p:txBody>
      </p:sp>
      <p:sp>
        <p:nvSpPr>
          <p:cNvPr id="95234" name="TextBox 4"/>
          <p:cNvSpPr txBox="1">
            <a:spLocks noChangeArrowheads="1"/>
          </p:cNvSpPr>
          <p:nvPr/>
        </p:nvSpPr>
        <p:spPr bwMode="auto">
          <a:xfrm>
            <a:off x="2984500" y="3943350"/>
            <a:ext cx="17129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a:t>
            </a:r>
          </a:p>
        </p:txBody>
      </p:sp>
      <p:sp>
        <p:nvSpPr>
          <p:cNvPr id="95235" name="TextBox 5"/>
          <p:cNvSpPr txBox="1">
            <a:spLocks noChangeArrowheads="1"/>
          </p:cNvSpPr>
          <p:nvPr/>
        </p:nvSpPr>
        <p:spPr bwMode="auto">
          <a:xfrm>
            <a:off x="3008314" y="3456385"/>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 </a:t>
            </a:r>
          </a:p>
        </p:txBody>
      </p:sp>
      <p:cxnSp>
        <p:nvCxnSpPr>
          <p:cNvPr id="95236" name="Straight Connector 7"/>
          <p:cNvCxnSpPr>
            <a:cxnSpLocks noChangeShapeType="1"/>
            <a:stCxn id="95235" idx="2"/>
          </p:cNvCxnSpPr>
          <p:nvPr/>
        </p:nvCxnSpPr>
        <p:spPr bwMode="auto">
          <a:xfrm>
            <a:off x="3345907" y="3794939"/>
            <a:ext cx="89443" cy="2448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95237" name="Straight Connector 13"/>
          <p:cNvCxnSpPr>
            <a:cxnSpLocks noChangeShapeType="1"/>
          </p:cNvCxnSpPr>
          <p:nvPr/>
        </p:nvCxnSpPr>
        <p:spPr bwMode="auto">
          <a:xfrm rot="-5400000" flipH="1" flipV="1">
            <a:off x="3159523" y="3228579"/>
            <a:ext cx="478631"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5238"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cxnSp>
        <p:nvCxnSpPr>
          <p:cNvPr id="95239"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5240" name="TextBox 17"/>
          <p:cNvSpPr txBox="1">
            <a:spLocks noChangeArrowheads="1"/>
          </p:cNvSpPr>
          <p:nvPr/>
        </p:nvSpPr>
        <p:spPr bwMode="auto">
          <a:xfrm>
            <a:off x="5053014" y="3076575"/>
            <a:ext cx="4667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
        <p:nvSpPr>
          <p:cNvPr id="95241" name="TextBox 19"/>
          <p:cNvSpPr txBox="1">
            <a:spLocks noChangeArrowheads="1"/>
          </p:cNvSpPr>
          <p:nvPr/>
        </p:nvSpPr>
        <p:spPr bwMode="auto">
          <a:xfrm>
            <a:off x="5426075" y="3482579"/>
            <a:ext cx="9372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95242" name="Straight Connector 21"/>
          <p:cNvCxnSpPr>
            <a:cxnSpLocks noChangeShapeType="1"/>
            <a:stCxn id="95240" idx="2"/>
          </p:cNvCxnSpPr>
          <p:nvPr/>
        </p:nvCxnSpPr>
        <p:spPr bwMode="auto">
          <a:xfrm flipH="1">
            <a:off x="4632327" y="3415129"/>
            <a:ext cx="654084" cy="167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95243" name="Straight Connector 23"/>
          <p:cNvCxnSpPr>
            <a:cxnSpLocks noChangeShapeType="1"/>
            <a:stCxn id="95240" idx="2"/>
          </p:cNvCxnSpPr>
          <p:nvPr/>
        </p:nvCxnSpPr>
        <p:spPr bwMode="auto">
          <a:xfrm>
            <a:off x="5286411" y="3415129"/>
            <a:ext cx="644489" cy="1579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5244" name="TextBox 20"/>
          <p:cNvSpPr txBox="1">
            <a:spLocks noChangeArrowheads="1"/>
          </p:cNvSpPr>
          <p:nvPr/>
        </p:nvSpPr>
        <p:spPr bwMode="auto">
          <a:xfrm>
            <a:off x="5510213" y="4448175"/>
            <a:ext cx="6180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flight</a:t>
            </a:r>
          </a:p>
        </p:txBody>
      </p:sp>
      <p:sp>
        <p:nvSpPr>
          <p:cNvPr id="95245" name="TextBox 22"/>
          <p:cNvSpPr txBox="1">
            <a:spLocks noChangeArrowheads="1"/>
          </p:cNvSpPr>
          <p:nvPr/>
        </p:nvSpPr>
        <p:spPr bwMode="auto">
          <a:xfrm>
            <a:off x="5583238" y="3970735"/>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95246" name="Straight Connector 25"/>
          <p:cNvCxnSpPr>
            <a:cxnSpLocks noChangeShapeType="1"/>
          </p:cNvCxnSpPr>
          <p:nvPr/>
        </p:nvCxnSpPr>
        <p:spPr bwMode="auto">
          <a:xfrm rot="16200000" flipH="1">
            <a:off x="5791598" y="4354116"/>
            <a:ext cx="250031" cy="28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95247" name="Straight Connector 26"/>
          <p:cNvCxnSpPr>
            <a:cxnSpLocks noChangeShapeType="1"/>
          </p:cNvCxnSpPr>
          <p:nvPr/>
        </p:nvCxnSpPr>
        <p:spPr bwMode="auto">
          <a:xfrm rot="5400000">
            <a:off x="5843390" y="3913387"/>
            <a:ext cx="279797" cy="158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5248" name="TextBox 12"/>
          <p:cNvSpPr txBox="1">
            <a:spLocks noChangeArrowheads="1"/>
          </p:cNvSpPr>
          <p:nvPr/>
        </p:nvSpPr>
        <p:spPr bwMode="auto">
          <a:xfrm>
            <a:off x="2887664" y="2697957"/>
            <a:ext cx="17203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         PP</a:t>
            </a:r>
          </a:p>
        </p:txBody>
      </p:sp>
      <p:sp>
        <p:nvSpPr>
          <p:cNvPr id="95249" name="TextBox 8"/>
          <p:cNvSpPr txBox="1">
            <a:spLocks noChangeArrowheads="1"/>
          </p:cNvSpPr>
          <p:nvPr/>
        </p:nvSpPr>
        <p:spPr bwMode="auto">
          <a:xfrm>
            <a:off x="3557588" y="2118122"/>
            <a:ext cx="9372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95250" name="Straight Connector 11"/>
          <p:cNvCxnSpPr>
            <a:cxnSpLocks noChangeShapeType="1"/>
            <a:stCxn id="95249" idx="2"/>
          </p:cNvCxnSpPr>
          <p:nvPr/>
        </p:nvCxnSpPr>
        <p:spPr bwMode="auto">
          <a:xfrm flipH="1">
            <a:off x="3500439" y="2456676"/>
            <a:ext cx="525787" cy="304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95251" name="Straight Connector 14"/>
          <p:cNvCxnSpPr>
            <a:cxnSpLocks noChangeShapeType="1"/>
            <a:stCxn id="95249" idx="2"/>
          </p:cNvCxnSpPr>
          <p:nvPr/>
        </p:nvCxnSpPr>
        <p:spPr bwMode="auto">
          <a:xfrm>
            <a:off x="4026226" y="2456676"/>
            <a:ext cx="642613" cy="3222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5253" name="Slide Number Placeholder 2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24A2B27A-0401-4F40-A33A-00DDF7425E24}" type="slidenum">
              <a:rPr lang="en-US" sz="1400">
                <a:solidFill>
                  <a:srgbClr val="590A0E"/>
                </a:solidFill>
              </a:rPr>
              <a:pPr/>
              <a:t>56</a:t>
            </a:fld>
            <a:endParaRPr lang="en-US" sz="1400">
              <a:solidFill>
                <a:srgbClr val="590A0E"/>
              </a:solidFill>
            </a:endParaRPr>
          </a:p>
        </p:txBody>
      </p:sp>
    </p:spTree>
    <p:extLst>
      <p:ext uri="{BB962C8B-B14F-4D97-AF65-F5344CB8AC3E}">
        <p14:creationId xmlns:p14="http://schemas.microsoft.com/office/powerpoint/2010/main" val="66928598"/>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idx="4294967295"/>
          </p:nvPr>
        </p:nvSpPr>
        <p:spPr/>
        <p:txBody>
          <a:bodyPr/>
          <a:lstStyle/>
          <a:p>
            <a:r>
              <a:rPr lang="en-US">
                <a:latin typeface="Verdana" charset="0"/>
                <a:ea typeface="ＭＳ Ｐゴシック" charset="0"/>
              </a:rPr>
              <a:t>Bottom Up Parsing</a:t>
            </a:r>
          </a:p>
        </p:txBody>
      </p:sp>
      <p:sp>
        <p:nvSpPr>
          <p:cNvPr id="97282" name="TextBox 4"/>
          <p:cNvSpPr txBox="1">
            <a:spLocks noChangeArrowheads="1"/>
          </p:cNvSpPr>
          <p:nvPr/>
        </p:nvSpPr>
        <p:spPr bwMode="auto">
          <a:xfrm>
            <a:off x="2984500" y="3943350"/>
            <a:ext cx="17129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a:t>
            </a:r>
          </a:p>
        </p:txBody>
      </p:sp>
      <p:sp>
        <p:nvSpPr>
          <p:cNvPr id="97283" name="TextBox 5"/>
          <p:cNvSpPr txBox="1">
            <a:spLocks noChangeArrowheads="1"/>
          </p:cNvSpPr>
          <p:nvPr/>
        </p:nvSpPr>
        <p:spPr bwMode="auto">
          <a:xfrm>
            <a:off x="3008314" y="3456385"/>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 </a:t>
            </a:r>
          </a:p>
        </p:txBody>
      </p:sp>
      <p:cxnSp>
        <p:nvCxnSpPr>
          <p:cNvPr id="97284" name="Straight Connector 7"/>
          <p:cNvCxnSpPr>
            <a:cxnSpLocks noChangeShapeType="1"/>
            <a:stCxn id="97283" idx="2"/>
          </p:cNvCxnSpPr>
          <p:nvPr/>
        </p:nvCxnSpPr>
        <p:spPr bwMode="auto">
          <a:xfrm>
            <a:off x="3345907" y="3794939"/>
            <a:ext cx="89443" cy="2448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97285" name="Straight Connector 13"/>
          <p:cNvCxnSpPr>
            <a:cxnSpLocks noChangeShapeType="1"/>
          </p:cNvCxnSpPr>
          <p:nvPr/>
        </p:nvCxnSpPr>
        <p:spPr bwMode="auto">
          <a:xfrm rot="-5400000" flipH="1" flipV="1">
            <a:off x="3159523" y="3228579"/>
            <a:ext cx="478631"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7286"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cxnSp>
        <p:nvCxnSpPr>
          <p:cNvPr id="97287"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7288" name="TextBox 17"/>
          <p:cNvSpPr txBox="1">
            <a:spLocks noChangeArrowheads="1"/>
          </p:cNvSpPr>
          <p:nvPr/>
        </p:nvSpPr>
        <p:spPr bwMode="auto">
          <a:xfrm>
            <a:off x="5053014" y="3076575"/>
            <a:ext cx="4667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
        <p:nvSpPr>
          <p:cNvPr id="97289" name="TextBox 19"/>
          <p:cNvSpPr txBox="1">
            <a:spLocks noChangeArrowheads="1"/>
          </p:cNvSpPr>
          <p:nvPr/>
        </p:nvSpPr>
        <p:spPr bwMode="auto">
          <a:xfrm>
            <a:off x="5426075" y="3482579"/>
            <a:ext cx="9372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97290" name="Straight Connector 21"/>
          <p:cNvCxnSpPr>
            <a:cxnSpLocks noChangeShapeType="1"/>
            <a:stCxn id="97288" idx="2"/>
          </p:cNvCxnSpPr>
          <p:nvPr/>
        </p:nvCxnSpPr>
        <p:spPr bwMode="auto">
          <a:xfrm flipH="1">
            <a:off x="4632327" y="3415129"/>
            <a:ext cx="654084" cy="167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97291" name="Straight Connector 23"/>
          <p:cNvCxnSpPr>
            <a:cxnSpLocks noChangeShapeType="1"/>
            <a:stCxn id="97288" idx="2"/>
          </p:cNvCxnSpPr>
          <p:nvPr/>
        </p:nvCxnSpPr>
        <p:spPr bwMode="auto">
          <a:xfrm>
            <a:off x="5286411" y="3415129"/>
            <a:ext cx="644489" cy="1579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7292" name="TextBox 20"/>
          <p:cNvSpPr txBox="1">
            <a:spLocks noChangeArrowheads="1"/>
          </p:cNvSpPr>
          <p:nvPr/>
        </p:nvSpPr>
        <p:spPr bwMode="auto">
          <a:xfrm>
            <a:off x="5510213" y="4448175"/>
            <a:ext cx="6180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flight</a:t>
            </a:r>
          </a:p>
        </p:txBody>
      </p:sp>
      <p:sp>
        <p:nvSpPr>
          <p:cNvPr id="97293" name="TextBox 22"/>
          <p:cNvSpPr txBox="1">
            <a:spLocks noChangeArrowheads="1"/>
          </p:cNvSpPr>
          <p:nvPr/>
        </p:nvSpPr>
        <p:spPr bwMode="auto">
          <a:xfrm>
            <a:off x="5583238" y="3970735"/>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97294" name="Straight Connector 25"/>
          <p:cNvCxnSpPr>
            <a:cxnSpLocks noChangeShapeType="1"/>
          </p:cNvCxnSpPr>
          <p:nvPr/>
        </p:nvCxnSpPr>
        <p:spPr bwMode="auto">
          <a:xfrm rot="16200000" flipH="1">
            <a:off x="5791598" y="4354116"/>
            <a:ext cx="250031" cy="28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97295" name="Straight Connector 26"/>
          <p:cNvCxnSpPr>
            <a:cxnSpLocks noChangeShapeType="1"/>
          </p:cNvCxnSpPr>
          <p:nvPr/>
        </p:nvCxnSpPr>
        <p:spPr bwMode="auto">
          <a:xfrm rot="5400000">
            <a:off x="5843390" y="3913387"/>
            <a:ext cx="279797" cy="158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7296" name="TextBox 24"/>
          <p:cNvSpPr txBox="1">
            <a:spLocks noChangeArrowheads="1"/>
          </p:cNvSpPr>
          <p:nvPr/>
        </p:nvSpPr>
        <p:spPr bwMode="auto">
          <a:xfrm>
            <a:off x="5727701" y="2607469"/>
            <a:ext cx="3215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97297" name="TextBox 27"/>
          <p:cNvSpPr txBox="1">
            <a:spLocks noChangeArrowheads="1"/>
          </p:cNvSpPr>
          <p:nvPr/>
        </p:nvSpPr>
        <p:spPr bwMode="auto">
          <a:xfrm>
            <a:off x="6569075" y="3113485"/>
            <a:ext cx="4546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VP</a:t>
            </a:r>
          </a:p>
        </p:txBody>
      </p:sp>
      <p:cxnSp>
        <p:nvCxnSpPr>
          <p:cNvPr id="97298" name="Straight Connector 29"/>
          <p:cNvCxnSpPr>
            <a:cxnSpLocks noChangeShapeType="1"/>
            <a:stCxn id="97296" idx="2"/>
            <a:endCxn id="97288" idx="0"/>
          </p:cNvCxnSpPr>
          <p:nvPr/>
        </p:nvCxnSpPr>
        <p:spPr bwMode="auto">
          <a:xfrm flipH="1">
            <a:off x="5286411" y="2946023"/>
            <a:ext cx="602051" cy="1305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97299" name="Straight Connector 31"/>
          <p:cNvCxnSpPr>
            <a:cxnSpLocks noChangeShapeType="1"/>
            <a:stCxn id="97296" idx="2"/>
            <a:endCxn id="97297" idx="0"/>
          </p:cNvCxnSpPr>
          <p:nvPr/>
        </p:nvCxnSpPr>
        <p:spPr bwMode="auto">
          <a:xfrm>
            <a:off x="5888462" y="2946023"/>
            <a:ext cx="907949" cy="167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7300" name="TextBox 12"/>
          <p:cNvSpPr txBox="1">
            <a:spLocks noChangeArrowheads="1"/>
          </p:cNvSpPr>
          <p:nvPr/>
        </p:nvSpPr>
        <p:spPr bwMode="auto">
          <a:xfrm>
            <a:off x="2887664" y="2697957"/>
            <a:ext cx="17203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         PP</a:t>
            </a:r>
          </a:p>
        </p:txBody>
      </p:sp>
      <p:sp>
        <p:nvSpPr>
          <p:cNvPr id="97301" name="TextBox 8"/>
          <p:cNvSpPr txBox="1">
            <a:spLocks noChangeArrowheads="1"/>
          </p:cNvSpPr>
          <p:nvPr/>
        </p:nvSpPr>
        <p:spPr bwMode="auto">
          <a:xfrm>
            <a:off x="3557588" y="2118122"/>
            <a:ext cx="9372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97302" name="Straight Connector 11"/>
          <p:cNvCxnSpPr>
            <a:cxnSpLocks noChangeShapeType="1"/>
            <a:stCxn id="97301" idx="2"/>
          </p:cNvCxnSpPr>
          <p:nvPr/>
        </p:nvCxnSpPr>
        <p:spPr bwMode="auto">
          <a:xfrm flipH="1">
            <a:off x="3500439" y="2456676"/>
            <a:ext cx="525787" cy="304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97303" name="Straight Connector 14"/>
          <p:cNvCxnSpPr>
            <a:cxnSpLocks noChangeShapeType="1"/>
            <a:stCxn id="97301" idx="2"/>
          </p:cNvCxnSpPr>
          <p:nvPr/>
        </p:nvCxnSpPr>
        <p:spPr bwMode="auto">
          <a:xfrm>
            <a:off x="4026226" y="2456676"/>
            <a:ext cx="642613" cy="3222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7305" name="Slide Number Placeholder 2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2FDA74B6-4E51-5446-AC84-17EAEF292C5D}" type="slidenum">
              <a:rPr lang="en-US" sz="1400">
                <a:solidFill>
                  <a:srgbClr val="590A0E"/>
                </a:solidFill>
              </a:rPr>
              <a:pPr/>
              <a:t>57</a:t>
            </a:fld>
            <a:endParaRPr lang="en-US" sz="1400">
              <a:solidFill>
                <a:srgbClr val="590A0E"/>
              </a:solidFill>
            </a:endParaRPr>
          </a:p>
        </p:txBody>
      </p:sp>
    </p:spTree>
    <p:extLst>
      <p:ext uri="{BB962C8B-B14F-4D97-AF65-F5344CB8AC3E}">
        <p14:creationId xmlns:p14="http://schemas.microsoft.com/office/powerpoint/2010/main" val="116088583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idx="4294967295"/>
          </p:nvPr>
        </p:nvSpPr>
        <p:spPr/>
        <p:txBody>
          <a:bodyPr/>
          <a:lstStyle/>
          <a:p>
            <a:r>
              <a:rPr lang="en-US">
                <a:latin typeface="Verdana" charset="0"/>
                <a:ea typeface="ＭＳ Ｐゴシック" charset="0"/>
              </a:rPr>
              <a:t>Bottom Up Parsing</a:t>
            </a:r>
          </a:p>
        </p:txBody>
      </p:sp>
      <p:sp>
        <p:nvSpPr>
          <p:cNvPr id="99330" name="TextBox 4"/>
          <p:cNvSpPr txBox="1">
            <a:spLocks noChangeArrowheads="1"/>
          </p:cNvSpPr>
          <p:nvPr/>
        </p:nvSpPr>
        <p:spPr bwMode="auto">
          <a:xfrm>
            <a:off x="2984500" y="3943350"/>
            <a:ext cx="17129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a:t>
            </a:r>
          </a:p>
        </p:txBody>
      </p:sp>
      <p:sp>
        <p:nvSpPr>
          <p:cNvPr id="99331" name="TextBox 5"/>
          <p:cNvSpPr txBox="1">
            <a:spLocks noChangeArrowheads="1"/>
          </p:cNvSpPr>
          <p:nvPr/>
        </p:nvSpPr>
        <p:spPr bwMode="auto">
          <a:xfrm>
            <a:off x="3008314" y="3456385"/>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 </a:t>
            </a:r>
          </a:p>
        </p:txBody>
      </p:sp>
      <p:cxnSp>
        <p:nvCxnSpPr>
          <p:cNvPr id="99332" name="Straight Connector 7"/>
          <p:cNvCxnSpPr>
            <a:cxnSpLocks noChangeShapeType="1"/>
            <a:stCxn id="99331" idx="2"/>
          </p:cNvCxnSpPr>
          <p:nvPr/>
        </p:nvCxnSpPr>
        <p:spPr bwMode="auto">
          <a:xfrm>
            <a:off x="3345907" y="3794939"/>
            <a:ext cx="89443" cy="2448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99333" name="Straight Connector 13"/>
          <p:cNvCxnSpPr>
            <a:cxnSpLocks noChangeShapeType="1"/>
          </p:cNvCxnSpPr>
          <p:nvPr/>
        </p:nvCxnSpPr>
        <p:spPr bwMode="auto">
          <a:xfrm rot="-5400000" flipH="1" flipV="1">
            <a:off x="3159523" y="3228579"/>
            <a:ext cx="478631"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9334"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cxnSp>
        <p:nvCxnSpPr>
          <p:cNvPr id="99335"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9336" name="TextBox 17"/>
          <p:cNvSpPr txBox="1">
            <a:spLocks noChangeArrowheads="1"/>
          </p:cNvSpPr>
          <p:nvPr/>
        </p:nvSpPr>
        <p:spPr bwMode="auto">
          <a:xfrm>
            <a:off x="5053014" y="3076575"/>
            <a:ext cx="4667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
        <p:nvSpPr>
          <p:cNvPr id="99337" name="TextBox 19"/>
          <p:cNvSpPr txBox="1">
            <a:spLocks noChangeArrowheads="1"/>
          </p:cNvSpPr>
          <p:nvPr/>
        </p:nvSpPr>
        <p:spPr bwMode="auto">
          <a:xfrm>
            <a:off x="5426075" y="3482579"/>
            <a:ext cx="9372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99338" name="Straight Connector 21"/>
          <p:cNvCxnSpPr>
            <a:cxnSpLocks noChangeShapeType="1"/>
            <a:stCxn id="99336" idx="2"/>
          </p:cNvCxnSpPr>
          <p:nvPr/>
        </p:nvCxnSpPr>
        <p:spPr bwMode="auto">
          <a:xfrm flipH="1">
            <a:off x="4632327" y="3415129"/>
            <a:ext cx="654084" cy="167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99339" name="Straight Connector 23"/>
          <p:cNvCxnSpPr>
            <a:cxnSpLocks noChangeShapeType="1"/>
            <a:stCxn id="99336" idx="2"/>
          </p:cNvCxnSpPr>
          <p:nvPr/>
        </p:nvCxnSpPr>
        <p:spPr bwMode="auto">
          <a:xfrm>
            <a:off x="5286411" y="3415129"/>
            <a:ext cx="644489" cy="1579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9340" name="TextBox 20"/>
          <p:cNvSpPr txBox="1">
            <a:spLocks noChangeArrowheads="1"/>
          </p:cNvSpPr>
          <p:nvPr/>
        </p:nvSpPr>
        <p:spPr bwMode="auto">
          <a:xfrm>
            <a:off x="5510213" y="4448175"/>
            <a:ext cx="6180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flight</a:t>
            </a:r>
          </a:p>
        </p:txBody>
      </p:sp>
      <p:sp>
        <p:nvSpPr>
          <p:cNvPr id="99341" name="TextBox 22"/>
          <p:cNvSpPr txBox="1">
            <a:spLocks noChangeArrowheads="1"/>
          </p:cNvSpPr>
          <p:nvPr/>
        </p:nvSpPr>
        <p:spPr bwMode="auto">
          <a:xfrm>
            <a:off x="5583238" y="3970735"/>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99342" name="Straight Connector 25"/>
          <p:cNvCxnSpPr>
            <a:cxnSpLocks noChangeShapeType="1"/>
          </p:cNvCxnSpPr>
          <p:nvPr/>
        </p:nvCxnSpPr>
        <p:spPr bwMode="auto">
          <a:xfrm rot="16200000" flipH="1">
            <a:off x="5791598" y="4354116"/>
            <a:ext cx="250031" cy="28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99343" name="Straight Connector 26"/>
          <p:cNvCxnSpPr>
            <a:cxnSpLocks noChangeShapeType="1"/>
          </p:cNvCxnSpPr>
          <p:nvPr/>
        </p:nvCxnSpPr>
        <p:spPr bwMode="auto">
          <a:xfrm rot="5400000">
            <a:off x="5843390" y="3913387"/>
            <a:ext cx="279797" cy="158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9344" name="TextBox 24"/>
          <p:cNvSpPr txBox="1">
            <a:spLocks noChangeArrowheads="1"/>
          </p:cNvSpPr>
          <p:nvPr/>
        </p:nvSpPr>
        <p:spPr bwMode="auto">
          <a:xfrm>
            <a:off x="5727701" y="2607469"/>
            <a:ext cx="3215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sp>
        <p:nvSpPr>
          <p:cNvPr id="99345" name="TextBox 27"/>
          <p:cNvSpPr txBox="1">
            <a:spLocks noChangeArrowheads="1"/>
          </p:cNvSpPr>
          <p:nvPr/>
        </p:nvSpPr>
        <p:spPr bwMode="auto">
          <a:xfrm>
            <a:off x="6569075" y="3113485"/>
            <a:ext cx="4546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VP</a:t>
            </a:r>
          </a:p>
        </p:txBody>
      </p:sp>
      <p:cxnSp>
        <p:nvCxnSpPr>
          <p:cNvPr id="99346" name="Straight Connector 29"/>
          <p:cNvCxnSpPr>
            <a:cxnSpLocks noChangeShapeType="1"/>
            <a:stCxn id="99344" idx="2"/>
            <a:endCxn id="99336" idx="0"/>
          </p:cNvCxnSpPr>
          <p:nvPr/>
        </p:nvCxnSpPr>
        <p:spPr bwMode="auto">
          <a:xfrm flipH="1">
            <a:off x="5286411" y="2946023"/>
            <a:ext cx="602051" cy="1305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99347" name="Straight Connector 31"/>
          <p:cNvCxnSpPr>
            <a:cxnSpLocks noChangeShapeType="1"/>
            <a:stCxn id="99344" idx="2"/>
            <a:endCxn id="99345" idx="0"/>
          </p:cNvCxnSpPr>
          <p:nvPr/>
        </p:nvCxnSpPr>
        <p:spPr bwMode="auto">
          <a:xfrm>
            <a:off x="5888462" y="2946023"/>
            <a:ext cx="907949" cy="167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99348" name="Group 28"/>
          <p:cNvGrpSpPr>
            <a:grpSpLocks/>
          </p:cNvGrpSpPr>
          <p:nvPr/>
        </p:nvGrpSpPr>
        <p:grpSpPr bwMode="auto">
          <a:xfrm>
            <a:off x="6592890" y="3330178"/>
            <a:ext cx="542557" cy="647919"/>
            <a:chOff x="4692315" y="5125453"/>
            <a:chExt cx="542839" cy="864199"/>
          </a:xfrm>
        </p:grpSpPr>
        <p:sp>
          <p:nvSpPr>
            <p:cNvPr id="99356" name="TextBox 30"/>
            <p:cNvSpPr txBox="1">
              <a:spLocks noChangeArrowheads="1"/>
            </p:cNvSpPr>
            <p:nvPr/>
          </p:nvSpPr>
          <p:spPr bwMode="auto">
            <a:xfrm>
              <a:off x="4776537" y="5209674"/>
              <a:ext cx="458617" cy="77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3200"/>
                <a:t>X</a:t>
              </a:r>
            </a:p>
          </p:txBody>
        </p:sp>
        <p:cxnSp>
          <p:nvCxnSpPr>
            <p:cNvPr id="99357" name="Straight Connector 32"/>
            <p:cNvCxnSpPr>
              <a:cxnSpLocks noChangeShapeType="1"/>
            </p:cNvCxnSpPr>
            <p:nvPr/>
          </p:nvCxnSpPr>
          <p:spPr bwMode="auto">
            <a:xfrm rot="-5400000" flipH="1" flipV="1">
              <a:off x="4692305" y="5510474"/>
              <a:ext cx="637674" cy="120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9358" name="TextBox 33"/>
            <p:cNvSpPr txBox="1">
              <a:spLocks noChangeArrowheads="1"/>
            </p:cNvSpPr>
            <p:nvPr/>
          </p:nvSpPr>
          <p:spPr bwMode="auto">
            <a:xfrm>
              <a:off x="4692315" y="5125453"/>
              <a:ext cx="184762" cy="451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endParaRPr lang="en-US"/>
            </a:p>
          </p:txBody>
        </p:sp>
      </p:grpSp>
      <p:sp>
        <p:nvSpPr>
          <p:cNvPr id="99349" name="TextBox 12"/>
          <p:cNvSpPr txBox="1">
            <a:spLocks noChangeArrowheads="1"/>
          </p:cNvSpPr>
          <p:nvPr/>
        </p:nvSpPr>
        <p:spPr bwMode="auto">
          <a:xfrm>
            <a:off x="2887664" y="2697957"/>
            <a:ext cx="17203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         PP</a:t>
            </a:r>
          </a:p>
        </p:txBody>
      </p:sp>
      <p:sp>
        <p:nvSpPr>
          <p:cNvPr id="99350" name="TextBox 8"/>
          <p:cNvSpPr txBox="1">
            <a:spLocks noChangeArrowheads="1"/>
          </p:cNvSpPr>
          <p:nvPr/>
        </p:nvSpPr>
        <p:spPr bwMode="auto">
          <a:xfrm>
            <a:off x="3557588" y="2118122"/>
            <a:ext cx="9372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99351" name="Straight Connector 11"/>
          <p:cNvCxnSpPr>
            <a:cxnSpLocks noChangeShapeType="1"/>
            <a:stCxn id="99350" idx="2"/>
          </p:cNvCxnSpPr>
          <p:nvPr/>
        </p:nvCxnSpPr>
        <p:spPr bwMode="auto">
          <a:xfrm flipH="1">
            <a:off x="3500439" y="2456676"/>
            <a:ext cx="525787" cy="304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99352" name="Straight Connector 14"/>
          <p:cNvCxnSpPr>
            <a:cxnSpLocks noChangeShapeType="1"/>
            <a:stCxn id="99350" idx="2"/>
          </p:cNvCxnSpPr>
          <p:nvPr/>
        </p:nvCxnSpPr>
        <p:spPr bwMode="auto">
          <a:xfrm>
            <a:off x="4026226" y="2456676"/>
            <a:ext cx="642613" cy="3222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9354" name="Slide Number Placeholder 3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7B608E7D-0DB6-6743-A722-9CE0C23E6A38}" type="slidenum">
              <a:rPr lang="en-US" sz="1400">
                <a:solidFill>
                  <a:srgbClr val="590A0E"/>
                </a:solidFill>
              </a:rPr>
              <a:pPr/>
              <a:t>58</a:t>
            </a:fld>
            <a:endParaRPr lang="en-US" sz="1400">
              <a:solidFill>
                <a:srgbClr val="590A0E"/>
              </a:solidFill>
            </a:endParaRPr>
          </a:p>
        </p:txBody>
      </p:sp>
    </p:spTree>
    <p:extLst>
      <p:ext uri="{BB962C8B-B14F-4D97-AF65-F5344CB8AC3E}">
        <p14:creationId xmlns:p14="http://schemas.microsoft.com/office/powerpoint/2010/main" val="3204724670"/>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idx="4294967295"/>
          </p:nvPr>
        </p:nvSpPr>
        <p:spPr/>
        <p:txBody>
          <a:bodyPr/>
          <a:lstStyle/>
          <a:p>
            <a:r>
              <a:rPr lang="en-US">
                <a:latin typeface="Verdana" charset="0"/>
                <a:ea typeface="ＭＳ Ｐゴシック" charset="0"/>
              </a:rPr>
              <a:t>Bottom Up Parsing</a:t>
            </a:r>
          </a:p>
        </p:txBody>
      </p:sp>
      <p:sp>
        <p:nvSpPr>
          <p:cNvPr id="101378" name="TextBox 4"/>
          <p:cNvSpPr txBox="1">
            <a:spLocks noChangeArrowheads="1"/>
          </p:cNvSpPr>
          <p:nvPr/>
        </p:nvSpPr>
        <p:spPr bwMode="auto">
          <a:xfrm>
            <a:off x="2984500" y="3943350"/>
            <a:ext cx="17129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a:t>
            </a:r>
          </a:p>
        </p:txBody>
      </p:sp>
      <p:sp>
        <p:nvSpPr>
          <p:cNvPr id="101379" name="TextBox 5"/>
          <p:cNvSpPr txBox="1">
            <a:spLocks noChangeArrowheads="1"/>
          </p:cNvSpPr>
          <p:nvPr/>
        </p:nvSpPr>
        <p:spPr bwMode="auto">
          <a:xfrm>
            <a:off x="3008314" y="3456385"/>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 </a:t>
            </a:r>
          </a:p>
        </p:txBody>
      </p:sp>
      <p:cxnSp>
        <p:nvCxnSpPr>
          <p:cNvPr id="101380" name="Straight Connector 7"/>
          <p:cNvCxnSpPr>
            <a:cxnSpLocks noChangeShapeType="1"/>
            <a:stCxn id="101379" idx="2"/>
          </p:cNvCxnSpPr>
          <p:nvPr/>
        </p:nvCxnSpPr>
        <p:spPr bwMode="auto">
          <a:xfrm>
            <a:off x="3345907" y="3794939"/>
            <a:ext cx="89443" cy="2448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01381" name="Straight Connector 13"/>
          <p:cNvCxnSpPr>
            <a:cxnSpLocks noChangeShapeType="1"/>
          </p:cNvCxnSpPr>
          <p:nvPr/>
        </p:nvCxnSpPr>
        <p:spPr bwMode="auto">
          <a:xfrm rot="-5400000" flipH="1" flipV="1">
            <a:off x="3159523" y="3228579"/>
            <a:ext cx="478631"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1382"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cxnSp>
        <p:nvCxnSpPr>
          <p:cNvPr id="101383"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1384" name="TextBox 17"/>
          <p:cNvSpPr txBox="1">
            <a:spLocks noChangeArrowheads="1"/>
          </p:cNvSpPr>
          <p:nvPr/>
        </p:nvSpPr>
        <p:spPr bwMode="auto">
          <a:xfrm>
            <a:off x="5053014" y="3076575"/>
            <a:ext cx="4667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
        <p:nvSpPr>
          <p:cNvPr id="101385" name="TextBox 19"/>
          <p:cNvSpPr txBox="1">
            <a:spLocks noChangeArrowheads="1"/>
          </p:cNvSpPr>
          <p:nvPr/>
        </p:nvSpPr>
        <p:spPr bwMode="auto">
          <a:xfrm>
            <a:off x="5426075" y="3482579"/>
            <a:ext cx="9372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101386" name="Straight Connector 21"/>
          <p:cNvCxnSpPr>
            <a:cxnSpLocks noChangeShapeType="1"/>
            <a:stCxn id="101384" idx="2"/>
          </p:cNvCxnSpPr>
          <p:nvPr/>
        </p:nvCxnSpPr>
        <p:spPr bwMode="auto">
          <a:xfrm flipH="1">
            <a:off x="4632327" y="3415129"/>
            <a:ext cx="654084" cy="167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01387" name="Straight Connector 23"/>
          <p:cNvCxnSpPr>
            <a:cxnSpLocks noChangeShapeType="1"/>
            <a:stCxn id="101384" idx="2"/>
          </p:cNvCxnSpPr>
          <p:nvPr/>
        </p:nvCxnSpPr>
        <p:spPr bwMode="auto">
          <a:xfrm>
            <a:off x="5286411" y="3415129"/>
            <a:ext cx="644489" cy="1579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1388" name="TextBox 20"/>
          <p:cNvSpPr txBox="1">
            <a:spLocks noChangeArrowheads="1"/>
          </p:cNvSpPr>
          <p:nvPr/>
        </p:nvSpPr>
        <p:spPr bwMode="auto">
          <a:xfrm>
            <a:off x="5510213" y="4448175"/>
            <a:ext cx="6180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flight</a:t>
            </a:r>
          </a:p>
        </p:txBody>
      </p:sp>
      <p:sp>
        <p:nvSpPr>
          <p:cNvPr id="101389" name="TextBox 22"/>
          <p:cNvSpPr txBox="1">
            <a:spLocks noChangeArrowheads="1"/>
          </p:cNvSpPr>
          <p:nvPr/>
        </p:nvSpPr>
        <p:spPr bwMode="auto">
          <a:xfrm>
            <a:off x="5583238" y="3970735"/>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101390" name="Straight Connector 25"/>
          <p:cNvCxnSpPr>
            <a:cxnSpLocks noChangeShapeType="1"/>
          </p:cNvCxnSpPr>
          <p:nvPr/>
        </p:nvCxnSpPr>
        <p:spPr bwMode="auto">
          <a:xfrm rot="16200000" flipH="1">
            <a:off x="5791598" y="4354116"/>
            <a:ext cx="250031" cy="28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01391" name="Straight Connector 26"/>
          <p:cNvCxnSpPr>
            <a:cxnSpLocks noChangeShapeType="1"/>
          </p:cNvCxnSpPr>
          <p:nvPr/>
        </p:nvCxnSpPr>
        <p:spPr bwMode="auto">
          <a:xfrm rot="5400000">
            <a:off x="5843390" y="3913387"/>
            <a:ext cx="279797" cy="158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1392" name="TextBox 12"/>
          <p:cNvSpPr txBox="1">
            <a:spLocks noChangeArrowheads="1"/>
          </p:cNvSpPr>
          <p:nvPr/>
        </p:nvSpPr>
        <p:spPr bwMode="auto">
          <a:xfrm>
            <a:off x="2887664" y="2697957"/>
            <a:ext cx="17203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         PP</a:t>
            </a:r>
          </a:p>
        </p:txBody>
      </p:sp>
      <p:sp>
        <p:nvSpPr>
          <p:cNvPr id="101393" name="TextBox 8"/>
          <p:cNvSpPr txBox="1">
            <a:spLocks noChangeArrowheads="1"/>
          </p:cNvSpPr>
          <p:nvPr/>
        </p:nvSpPr>
        <p:spPr bwMode="auto">
          <a:xfrm>
            <a:off x="3557588" y="2118122"/>
            <a:ext cx="9372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101394" name="Straight Connector 11"/>
          <p:cNvCxnSpPr>
            <a:cxnSpLocks noChangeShapeType="1"/>
            <a:stCxn id="101393" idx="2"/>
          </p:cNvCxnSpPr>
          <p:nvPr/>
        </p:nvCxnSpPr>
        <p:spPr bwMode="auto">
          <a:xfrm flipH="1">
            <a:off x="3500439" y="2456676"/>
            <a:ext cx="525787" cy="304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01395" name="Straight Connector 14"/>
          <p:cNvCxnSpPr>
            <a:cxnSpLocks noChangeShapeType="1"/>
            <a:stCxn id="101393" idx="2"/>
          </p:cNvCxnSpPr>
          <p:nvPr/>
        </p:nvCxnSpPr>
        <p:spPr bwMode="auto">
          <a:xfrm>
            <a:off x="4026226" y="2456676"/>
            <a:ext cx="642613" cy="3222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1396" name="Line 30"/>
          <p:cNvSpPr>
            <a:spLocks noChangeShapeType="1"/>
          </p:cNvSpPr>
          <p:nvPr/>
        </p:nvSpPr>
        <p:spPr bwMode="auto">
          <a:xfrm flipH="1">
            <a:off x="4559300" y="2971800"/>
            <a:ext cx="146050" cy="529829"/>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101397" name="Line 31"/>
          <p:cNvSpPr>
            <a:spLocks noChangeShapeType="1"/>
          </p:cNvSpPr>
          <p:nvPr/>
        </p:nvSpPr>
        <p:spPr bwMode="auto">
          <a:xfrm>
            <a:off x="4767263" y="2971801"/>
            <a:ext cx="487362" cy="164306"/>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101398" name="TextBox 30"/>
          <p:cNvSpPr txBox="1">
            <a:spLocks noChangeArrowheads="1"/>
          </p:cNvSpPr>
          <p:nvPr/>
        </p:nvSpPr>
        <p:spPr bwMode="auto">
          <a:xfrm>
            <a:off x="4579939" y="2762250"/>
            <a:ext cx="458379"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3200"/>
              <a:t>X</a:t>
            </a:r>
          </a:p>
        </p:txBody>
      </p:sp>
      <p:sp>
        <p:nvSpPr>
          <p:cNvPr id="101399" name="TextBox 33"/>
          <p:cNvSpPr txBox="1">
            <a:spLocks noChangeArrowheads="1"/>
          </p:cNvSpPr>
          <p:nvPr/>
        </p:nvSpPr>
        <p:spPr bwMode="auto">
          <a:xfrm>
            <a:off x="6592888" y="3330179"/>
            <a:ext cx="1846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endParaRPr lang="en-US"/>
          </a:p>
        </p:txBody>
      </p:sp>
      <p:sp>
        <p:nvSpPr>
          <p:cNvPr id="101401" name="Slide Number Placeholder 2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5ADF7B9A-70F7-B249-98A5-A31C5FD4096D}" type="slidenum">
              <a:rPr lang="en-US" sz="1400">
                <a:solidFill>
                  <a:srgbClr val="590A0E"/>
                </a:solidFill>
              </a:rPr>
              <a:pPr/>
              <a:t>59</a:t>
            </a:fld>
            <a:endParaRPr lang="en-US" sz="1400">
              <a:solidFill>
                <a:srgbClr val="590A0E"/>
              </a:solidFill>
            </a:endParaRPr>
          </a:p>
        </p:txBody>
      </p:sp>
    </p:spTree>
    <p:extLst>
      <p:ext uri="{BB962C8B-B14F-4D97-AF65-F5344CB8AC3E}">
        <p14:creationId xmlns:p14="http://schemas.microsoft.com/office/powerpoint/2010/main" val="15762417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EDA398DC-F2FC-B947-BB7C-160159944EEC}" type="slidenum">
              <a:rPr lang="en-US" sz="1400">
                <a:solidFill>
                  <a:srgbClr val="590A0E"/>
                </a:solidFill>
              </a:rPr>
              <a:pPr/>
              <a:t>6</a:t>
            </a:fld>
            <a:endParaRPr lang="en-US" sz="1400">
              <a:solidFill>
                <a:srgbClr val="590A0E"/>
              </a:solidFill>
            </a:endParaRPr>
          </a:p>
        </p:txBody>
      </p:sp>
      <p:sp>
        <p:nvSpPr>
          <p:cNvPr id="41988" name="Rectangle 2"/>
          <p:cNvSpPr>
            <a:spLocks noGrp="1" noChangeArrowheads="1"/>
          </p:cNvSpPr>
          <p:nvPr>
            <p:ph type="title"/>
          </p:nvPr>
        </p:nvSpPr>
        <p:spPr/>
        <p:txBody>
          <a:bodyPr/>
          <a:lstStyle/>
          <a:p>
            <a:r>
              <a:rPr lang="en-US">
                <a:latin typeface="Verdana" charset="0"/>
                <a:ea typeface="ＭＳ Ｐゴシック" charset="0"/>
              </a:rPr>
              <a:t>L0 Grammar</a:t>
            </a:r>
          </a:p>
        </p:txBody>
      </p:sp>
      <p:pic>
        <p:nvPicPr>
          <p:cNvPr id="41989" name="Picture 4" descr="L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200150"/>
            <a:ext cx="7213600" cy="3530368"/>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6482725"/>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p:cNvSpPr>
            <a:spLocks noGrp="1"/>
          </p:cNvSpPr>
          <p:nvPr>
            <p:ph type="title"/>
          </p:nvPr>
        </p:nvSpPr>
        <p:spPr/>
        <p:txBody>
          <a:bodyPr/>
          <a:lstStyle/>
          <a:p>
            <a:r>
              <a:rPr lang="en-US">
                <a:latin typeface="Verdana" charset="0"/>
                <a:ea typeface="ＭＳ Ｐゴシック" charset="0"/>
              </a:rPr>
              <a:t>Bottom Up Parsing</a:t>
            </a:r>
          </a:p>
        </p:txBody>
      </p:sp>
      <p:sp>
        <p:nvSpPr>
          <p:cNvPr id="103426" name="Content Placeholder 19"/>
          <p:cNvSpPr>
            <a:spLocks noGrp="1"/>
          </p:cNvSpPr>
          <p:nvPr>
            <p:ph idx="1"/>
          </p:nvPr>
        </p:nvSpPr>
        <p:spPr/>
        <p:txBody>
          <a:bodyPr/>
          <a:lstStyle/>
          <a:p>
            <a:endParaRPr lang="en-US">
              <a:latin typeface="Tahoma" charset="0"/>
              <a:ea typeface="ＭＳ Ｐゴシック" charset="0"/>
            </a:endParaRPr>
          </a:p>
        </p:txBody>
      </p:sp>
      <p:sp>
        <p:nvSpPr>
          <p:cNvPr id="10342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l"/>
            <a:fld id="{48CC432B-18B0-5A47-90D9-68C6D227CE98}" type="slidenum">
              <a:rPr lang="en-US" sz="1000">
                <a:solidFill>
                  <a:srgbClr val="181813"/>
                </a:solidFill>
                <a:cs typeface="Arial" charset="0"/>
              </a:rPr>
              <a:pPr algn="l"/>
              <a:t>60</a:t>
            </a:fld>
            <a:endParaRPr lang="en-US" sz="1000">
              <a:solidFill>
                <a:srgbClr val="181813"/>
              </a:solidFill>
              <a:latin typeface="Tahoma" charset="0"/>
              <a:cs typeface="Arial" charset="0"/>
            </a:endParaRPr>
          </a:p>
        </p:txBody>
      </p:sp>
      <p:sp>
        <p:nvSpPr>
          <p:cNvPr id="103430" name="TextBox 4"/>
          <p:cNvSpPr txBox="1">
            <a:spLocks noChangeArrowheads="1"/>
          </p:cNvSpPr>
          <p:nvPr/>
        </p:nvSpPr>
        <p:spPr bwMode="auto">
          <a:xfrm>
            <a:off x="2984500" y="3943351"/>
            <a:ext cx="17129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a:t>
            </a:r>
          </a:p>
        </p:txBody>
      </p:sp>
      <p:sp>
        <p:nvSpPr>
          <p:cNvPr id="103431" name="TextBox 5"/>
          <p:cNvSpPr txBox="1">
            <a:spLocks noChangeArrowheads="1"/>
          </p:cNvSpPr>
          <p:nvPr/>
        </p:nvSpPr>
        <p:spPr bwMode="auto">
          <a:xfrm>
            <a:off x="3008313" y="3456385"/>
            <a:ext cx="6067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a:t>
            </a:r>
          </a:p>
        </p:txBody>
      </p:sp>
      <p:cxnSp>
        <p:nvCxnSpPr>
          <p:cNvPr id="103432" name="Straight Connector 7"/>
          <p:cNvCxnSpPr>
            <a:cxnSpLocks noChangeShapeType="1"/>
            <a:stCxn id="103431" idx="2"/>
          </p:cNvCxnSpPr>
          <p:nvPr/>
        </p:nvCxnSpPr>
        <p:spPr bwMode="auto">
          <a:xfrm>
            <a:off x="3311692" y="3794939"/>
            <a:ext cx="93496" cy="2472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3433"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cxnSp>
        <p:nvCxnSpPr>
          <p:cNvPr id="103434"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3435" name="TextBox 17"/>
          <p:cNvSpPr txBox="1">
            <a:spLocks noChangeArrowheads="1"/>
          </p:cNvSpPr>
          <p:nvPr/>
        </p:nvSpPr>
        <p:spPr bwMode="auto">
          <a:xfrm>
            <a:off x="5053014" y="3076575"/>
            <a:ext cx="4667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
        <p:nvSpPr>
          <p:cNvPr id="103436" name="TextBox 19"/>
          <p:cNvSpPr txBox="1">
            <a:spLocks noChangeArrowheads="1"/>
          </p:cNvSpPr>
          <p:nvPr/>
        </p:nvSpPr>
        <p:spPr bwMode="auto">
          <a:xfrm>
            <a:off x="5426075" y="3482579"/>
            <a:ext cx="9372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103437" name="Straight Connector 21"/>
          <p:cNvCxnSpPr>
            <a:cxnSpLocks noChangeShapeType="1"/>
            <a:stCxn id="103435" idx="2"/>
          </p:cNvCxnSpPr>
          <p:nvPr/>
        </p:nvCxnSpPr>
        <p:spPr bwMode="auto">
          <a:xfrm flipH="1">
            <a:off x="4632327" y="3415129"/>
            <a:ext cx="654084" cy="167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03438" name="Straight Connector 23"/>
          <p:cNvCxnSpPr>
            <a:cxnSpLocks noChangeShapeType="1"/>
            <a:stCxn id="103435" idx="2"/>
          </p:cNvCxnSpPr>
          <p:nvPr/>
        </p:nvCxnSpPr>
        <p:spPr bwMode="auto">
          <a:xfrm>
            <a:off x="5286411" y="3415129"/>
            <a:ext cx="644489" cy="1579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3439" name="TextBox 20"/>
          <p:cNvSpPr txBox="1">
            <a:spLocks noChangeArrowheads="1"/>
          </p:cNvSpPr>
          <p:nvPr/>
        </p:nvSpPr>
        <p:spPr bwMode="auto">
          <a:xfrm>
            <a:off x="5510213" y="4448175"/>
            <a:ext cx="6180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flight</a:t>
            </a:r>
          </a:p>
        </p:txBody>
      </p:sp>
      <p:sp>
        <p:nvSpPr>
          <p:cNvPr id="103440" name="TextBox 22"/>
          <p:cNvSpPr txBox="1">
            <a:spLocks noChangeArrowheads="1"/>
          </p:cNvSpPr>
          <p:nvPr/>
        </p:nvSpPr>
        <p:spPr bwMode="auto">
          <a:xfrm>
            <a:off x="5583238" y="3970735"/>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103441" name="Straight Connector 25"/>
          <p:cNvCxnSpPr>
            <a:cxnSpLocks noChangeShapeType="1"/>
          </p:cNvCxnSpPr>
          <p:nvPr/>
        </p:nvCxnSpPr>
        <p:spPr bwMode="auto">
          <a:xfrm rot="16200000" flipH="1">
            <a:off x="5791598" y="4354116"/>
            <a:ext cx="250031" cy="28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03442" name="Straight Connector 26"/>
          <p:cNvCxnSpPr>
            <a:cxnSpLocks noChangeShapeType="1"/>
          </p:cNvCxnSpPr>
          <p:nvPr/>
        </p:nvCxnSpPr>
        <p:spPr bwMode="auto">
          <a:xfrm rot="5400000">
            <a:off x="5843390" y="3913387"/>
            <a:ext cx="279797" cy="158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3443" name="TextBox 33"/>
          <p:cNvSpPr txBox="1">
            <a:spLocks noChangeArrowheads="1"/>
          </p:cNvSpPr>
          <p:nvPr/>
        </p:nvSpPr>
        <p:spPr bwMode="auto">
          <a:xfrm>
            <a:off x="6592888" y="3330179"/>
            <a:ext cx="1846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endParaRPr lang="en-US"/>
          </a:p>
        </p:txBody>
      </p:sp>
    </p:spTree>
    <p:extLst>
      <p:ext uri="{BB962C8B-B14F-4D97-AF65-F5344CB8AC3E}">
        <p14:creationId xmlns:p14="http://schemas.microsoft.com/office/powerpoint/2010/main" val="932963234"/>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p:cNvSpPr>
            <a:spLocks noGrp="1"/>
          </p:cNvSpPr>
          <p:nvPr>
            <p:ph type="title"/>
          </p:nvPr>
        </p:nvSpPr>
        <p:spPr/>
        <p:txBody>
          <a:bodyPr/>
          <a:lstStyle/>
          <a:p>
            <a:r>
              <a:rPr lang="en-US">
                <a:latin typeface="Verdana" charset="0"/>
                <a:ea typeface="ＭＳ Ｐゴシック" charset="0"/>
              </a:rPr>
              <a:t>Bottom Up Parsing</a:t>
            </a:r>
          </a:p>
        </p:txBody>
      </p:sp>
      <p:sp>
        <p:nvSpPr>
          <p:cNvPr id="1054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l"/>
            <a:fld id="{FC952182-6855-554A-86D0-11AE57300482}" type="slidenum">
              <a:rPr lang="en-US" sz="1000">
                <a:solidFill>
                  <a:srgbClr val="181813"/>
                </a:solidFill>
                <a:cs typeface="Arial" charset="0"/>
              </a:rPr>
              <a:pPr algn="l"/>
              <a:t>61</a:t>
            </a:fld>
            <a:endParaRPr lang="en-US" sz="1000">
              <a:solidFill>
                <a:srgbClr val="181813"/>
              </a:solidFill>
              <a:latin typeface="Tahoma" charset="0"/>
              <a:cs typeface="Arial" charset="0"/>
            </a:endParaRPr>
          </a:p>
        </p:txBody>
      </p:sp>
      <p:sp>
        <p:nvSpPr>
          <p:cNvPr id="105477" name="Content Placeholder 21"/>
          <p:cNvSpPr>
            <a:spLocks noGrp="1"/>
          </p:cNvSpPr>
          <p:nvPr>
            <p:ph idx="1"/>
          </p:nvPr>
        </p:nvSpPr>
        <p:spPr/>
        <p:txBody>
          <a:bodyPr/>
          <a:lstStyle/>
          <a:p>
            <a:endParaRPr lang="en-US">
              <a:latin typeface="Tahoma" charset="0"/>
              <a:ea typeface="ＭＳ Ｐゴシック" charset="0"/>
            </a:endParaRPr>
          </a:p>
        </p:txBody>
      </p:sp>
      <p:sp>
        <p:nvSpPr>
          <p:cNvPr id="105478" name="TextBox 4"/>
          <p:cNvSpPr txBox="1">
            <a:spLocks noChangeArrowheads="1"/>
          </p:cNvSpPr>
          <p:nvPr/>
        </p:nvSpPr>
        <p:spPr bwMode="auto">
          <a:xfrm>
            <a:off x="2984500" y="3943351"/>
            <a:ext cx="17129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a:t>
            </a:r>
          </a:p>
        </p:txBody>
      </p:sp>
      <p:sp>
        <p:nvSpPr>
          <p:cNvPr id="105479" name="TextBox 5"/>
          <p:cNvSpPr txBox="1">
            <a:spLocks noChangeArrowheads="1"/>
          </p:cNvSpPr>
          <p:nvPr/>
        </p:nvSpPr>
        <p:spPr bwMode="auto">
          <a:xfrm>
            <a:off x="3008313" y="3456385"/>
            <a:ext cx="6067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a:t>
            </a:r>
          </a:p>
        </p:txBody>
      </p:sp>
      <p:cxnSp>
        <p:nvCxnSpPr>
          <p:cNvPr id="105480" name="Straight Connector 7"/>
          <p:cNvCxnSpPr>
            <a:cxnSpLocks noChangeShapeType="1"/>
            <a:stCxn id="105479" idx="2"/>
          </p:cNvCxnSpPr>
          <p:nvPr/>
        </p:nvCxnSpPr>
        <p:spPr bwMode="auto">
          <a:xfrm>
            <a:off x="3311692" y="3794939"/>
            <a:ext cx="93496" cy="2472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5481" name="TextBox 6"/>
          <p:cNvSpPr txBox="1">
            <a:spLocks noChangeArrowheads="1"/>
          </p:cNvSpPr>
          <p:nvPr/>
        </p:nvSpPr>
        <p:spPr bwMode="auto">
          <a:xfrm>
            <a:off x="3140075" y="2905125"/>
            <a:ext cx="4546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VP</a:t>
            </a:r>
          </a:p>
        </p:txBody>
      </p:sp>
      <p:cxnSp>
        <p:nvCxnSpPr>
          <p:cNvPr id="105482" name="Straight Connector 9"/>
          <p:cNvCxnSpPr>
            <a:cxnSpLocks noChangeShapeType="1"/>
            <a:stCxn id="105481" idx="2"/>
            <a:endCxn id="105479" idx="0"/>
          </p:cNvCxnSpPr>
          <p:nvPr/>
        </p:nvCxnSpPr>
        <p:spPr bwMode="auto">
          <a:xfrm flipH="1">
            <a:off x="3311692" y="3243679"/>
            <a:ext cx="55719" cy="2127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5483"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cxnSp>
        <p:nvCxnSpPr>
          <p:cNvPr id="105484"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5485" name="TextBox 17"/>
          <p:cNvSpPr txBox="1">
            <a:spLocks noChangeArrowheads="1"/>
          </p:cNvSpPr>
          <p:nvPr/>
        </p:nvSpPr>
        <p:spPr bwMode="auto">
          <a:xfrm>
            <a:off x="5053014" y="3076575"/>
            <a:ext cx="4667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
        <p:nvSpPr>
          <p:cNvPr id="105486" name="TextBox 19"/>
          <p:cNvSpPr txBox="1">
            <a:spLocks noChangeArrowheads="1"/>
          </p:cNvSpPr>
          <p:nvPr/>
        </p:nvSpPr>
        <p:spPr bwMode="auto">
          <a:xfrm>
            <a:off x="5426075" y="3482579"/>
            <a:ext cx="9372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105487" name="Straight Connector 21"/>
          <p:cNvCxnSpPr>
            <a:cxnSpLocks noChangeShapeType="1"/>
            <a:stCxn id="105485" idx="2"/>
          </p:cNvCxnSpPr>
          <p:nvPr/>
        </p:nvCxnSpPr>
        <p:spPr bwMode="auto">
          <a:xfrm flipH="1">
            <a:off x="4632327" y="3415129"/>
            <a:ext cx="654084" cy="167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05488" name="Straight Connector 23"/>
          <p:cNvCxnSpPr>
            <a:cxnSpLocks noChangeShapeType="1"/>
            <a:stCxn id="105485" idx="2"/>
          </p:cNvCxnSpPr>
          <p:nvPr/>
        </p:nvCxnSpPr>
        <p:spPr bwMode="auto">
          <a:xfrm>
            <a:off x="5286411" y="3415129"/>
            <a:ext cx="644489" cy="1579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5489" name="TextBox 20"/>
          <p:cNvSpPr txBox="1">
            <a:spLocks noChangeArrowheads="1"/>
          </p:cNvSpPr>
          <p:nvPr/>
        </p:nvSpPr>
        <p:spPr bwMode="auto">
          <a:xfrm>
            <a:off x="5510213" y="4448175"/>
            <a:ext cx="6180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flight</a:t>
            </a:r>
          </a:p>
        </p:txBody>
      </p:sp>
      <p:sp>
        <p:nvSpPr>
          <p:cNvPr id="105490" name="TextBox 22"/>
          <p:cNvSpPr txBox="1">
            <a:spLocks noChangeArrowheads="1"/>
          </p:cNvSpPr>
          <p:nvPr/>
        </p:nvSpPr>
        <p:spPr bwMode="auto">
          <a:xfrm>
            <a:off x="5583238" y="3970735"/>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105491" name="Straight Connector 25"/>
          <p:cNvCxnSpPr>
            <a:cxnSpLocks noChangeShapeType="1"/>
          </p:cNvCxnSpPr>
          <p:nvPr/>
        </p:nvCxnSpPr>
        <p:spPr bwMode="auto">
          <a:xfrm rot="16200000" flipH="1">
            <a:off x="5791598" y="4354116"/>
            <a:ext cx="250031" cy="28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05492" name="Straight Connector 26"/>
          <p:cNvCxnSpPr>
            <a:cxnSpLocks noChangeShapeType="1"/>
          </p:cNvCxnSpPr>
          <p:nvPr/>
        </p:nvCxnSpPr>
        <p:spPr bwMode="auto">
          <a:xfrm rot="5400000">
            <a:off x="5843390" y="3913387"/>
            <a:ext cx="279797" cy="158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5493" name="TextBox 33"/>
          <p:cNvSpPr txBox="1">
            <a:spLocks noChangeArrowheads="1"/>
          </p:cNvSpPr>
          <p:nvPr/>
        </p:nvSpPr>
        <p:spPr bwMode="auto">
          <a:xfrm>
            <a:off x="6592888" y="3330179"/>
            <a:ext cx="1846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endParaRPr lang="en-US"/>
          </a:p>
        </p:txBody>
      </p:sp>
    </p:spTree>
    <p:extLst>
      <p:ext uri="{BB962C8B-B14F-4D97-AF65-F5344CB8AC3E}">
        <p14:creationId xmlns:p14="http://schemas.microsoft.com/office/powerpoint/2010/main" val="1577524067"/>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sp>
        <p:nvSpPr>
          <p:cNvPr id="107522" name="Title 1"/>
          <p:cNvSpPr>
            <a:spLocks noGrp="1"/>
          </p:cNvSpPr>
          <p:nvPr>
            <p:ph type="title"/>
          </p:nvPr>
        </p:nvSpPr>
        <p:spPr/>
        <p:txBody>
          <a:bodyPr/>
          <a:lstStyle/>
          <a:p>
            <a:r>
              <a:rPr lang="en-US">
                <a:latin typeface="Verdana" charset="0"/>
                <a:ea typeface="ＭＳ Ｐゴシック" charset="0"/>
              </a:rPr>
              <a:t>Bottom Up Parsing</a:t>
            </a:r>
          </a:p>
        </p:txBody>
      </p:sp>
      <p:sp>
        <p:nvSpPr>
          <p:cNvPr id="107523" name="Content Placeholder 24"/>
          <p:cNvSpPr>
            <a:spLocks noGrp="1"/>
          </p:cNvSpPr>
          <p:nvPr>
            <p:ph idx="1"/>
          </p:nvPr>
        </p:nvSpPr>
        <p:spPr/>
        <p:txBody>
          <a:bodyPr/>
          <a:lstStyle/>
          <a:p>
            <a:endParaRPr lang="en-US">
              <a:latin typeface="Tahoma" charset="0"/>
              <a:ea typeface="ＭＳ Ｐゴシック" charset="0"/>
            </a:endParaRPr>
          </a:p>
        </p:txBody>
      </p:sp>
      <p:sp>
        <p:nvSpPr>
          <p:cNvPr id="10752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l"/>
            <a:fld id="{08C01F6E-03CD-3E49-B51A-F5930DA20936}" type="slidenum">
              <a:rPr lang="en-US" sz="1000">
                <a:solidFill>
                  <a:srgbClr val="181813"/>
                </a:solidFill>
                <a:cs typeface="Arial" charset="0"/>
              </a:rPr>
              <a:pPr algn="l"/>
              <a:t>62</a:t>
            </a:fld>
            <a:endParaRPr lang="en-US" sz="1000">
              <a:solidFill>
                <a:srgbClr val="181813"/>
              </a:solidFill>
              <a:latin typeface="Tahoma" charset="0"/>
              <a:cs typeface="Arial" charset="0"/>
            </a:endParaRPr>
          </a:p>
        </p:txBody>
      </p:sp>
      <p:sp>
        <p:nvSpPr>
          <p:cNvPr id="107527" name="TextBox 4"/>
          <p:cNvSpPr txBox="1">
            <a:spLocks noChangeArrowheads="1"/>
          </p:cNvSpPr>
          <p:nvPr/>
        </p:nvSpPr>
        <p:spPr bwMode="auto">
          <a:xfrm>
            <a:off x="2984500" y="3943351"/>
            <a:ext cx="17129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a:t>
            </a:r>
          </a:p>
        </p:txBody>
      </p:sp>
      <p:sp>
        <p:nvSpPr>
          <p:cNvPr id="107528" name="TextBox 5"/>
          <p:cNvSpPr txBox="1">
            <a:spLocks noChangeArrowheads="1"/>
          </p:cNvSpPr>
          <p:nvPr/>
        </p:nvSpPr>
        <p:spPr bwMode="auto">
          <a:xfrm>
            <a:off x="3008313" y="3456385"/>
            <a:ext cx="6067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a:t>
            </a:r>
          </a:p>
        </p:txBody>
      </p:sp>
      <p:cxnSp>
        <p:nvCxnSpPr>
          <p:cNvPr id="107529" name="Straight Connector 7"/>
          <p:cNvCxnSpPr>
            <a:cxnSpLocks noChangeShapeType="1"/>
            <a:stCxn id="107528" idx="2"/>
          </p:cNvCxnSpPr>
          <p:nvPr/>
        </p:nvCxnSpPr>
        <p:spPr bwMode="auto">
          <a:xfrm>
            <a:off x="3311692" y="3794939"/>
            <a:ext cx="93496" cy="2472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7530" name="TextBox 6"/>
          <p:cNvSpPr txBox="1">
            <a:spLocks noChangeArrowheads="1"/>
          </p:cNvSpPr>
          <p:nvPr/>
        </p:nvSpPr>
        <p:spPr bwMode="auto">
          <a:xfrm>
            <a:off x="3140075" y="2905125"/>
            <a:ext cx="4546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VP</a:t>
            </a:r>
          </a:p>
        </p:txBody>
      </p:sp>
      <p:cxnSp>
        <p:nvCxnSpPr>
          <p:cNvPr id="107531" name="Straight Connector 9"/>
          <p:cNvCxnSpPr>
            <a:cxnSpLocks noChangeShapeType="1"/>
            <a:stCxn id="107530" idx="2"/>
            <a:endCxn id="107528" idx="0"/>
          </p:cNvCxnSpPr>
          <p:nvPr/>
        </p:nvCxnSpPr>
        <p:spPr bwMode="auto">
          <a:xfrm flipH="1">
            <a:off x="3311692" y="3243679"/>
            <a:ext cx="55719" cy="2127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7532" name="TextBox 8"/>
          <p:cNvSpPr txBox="1">
            <a:spLocks noChangeArrowheads="1"/>
          </p:cNvSpPr>
          <p:nvPr/>
        </p:nvSpPr>
        <p:spPr bwMode="auto">
          <a:xfrm>
            <a:off x="3236914" y="2301478"/>
            <a:ext cx="3215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cxnSp>
        <p:nvCxnSpPr>
          <p:cNvPr id="107533" name="Straight Connector 11"/>
          <p:cNvCxnSpPr>
            <a:cxnSpLocks noChangeShapeType="1"/>
            <a:stCxn id="107532" idx="2"/>
            <a:endCxn id="107530" idx="0"/>
          </p:cNvCxnSpPr>
          <p:nvPr/>
        </p:nvCxnSpPr>
        <p:spPr bwMode="auto">
          <a:xfrm flipH="1">
            <a:off x="3367411" y="2640032"/>
            <a:ext cx="30264" cy="2650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07534" name="Straight Connector 13"/>
          <p:cNvCxnSpPr>
            <a:cxnSpLocks noChangeShapeType="1"/>
          </p:cNvCxnSpPr>
          <p:nvPr/>
        </p:nvCxnSpPr>
        <p:spPr bwMode="auto">
          <a:xfrm rot="-5400000" flipH="1" flipV="1">
            <a:off x="3159523" y="3228579"/>
            <a:ext cx="478631"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07535"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7536" name="TextBox 17"/>
          <p:cNvSpPr txBox="1">
            <a:spLocks noChangeArrowheads="1"/>
          </p:cNvSpPr>
          <p:nvPr/>
        </p:nvSpPr>
        <p:spPr bwMode="auto">
          <a:xfrm>
            <a:off x="5053014" y="3076575"/>
            <a:ext cx="4667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
        <p:nvSpPr>
          <p:cNvPr id="107537" name="TextBox 19"/>
          <p:cNvSpPr txBox="1">
            <a:spLocks noChangeArrowheads="1"/>
          </p:cNvSpPr>
          <p:nvPr/>
        </p:nvSpPr>
        <p:spPr bwMode="auto">
          <a:xfrm>
            <a:off x="5426075" y="3482579"/>
            <a:ext cx="9372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107538" name="Straight Connector 21"/>
          <p:cNvCxnSpPr>
            <a:cxnSpLocks noChangeShapeType="1"/>
            <a:stCxn id="107536" idx="2"/>
          </p:cNvCxnSpPr>
          <p:nvPr/>
        </p:nvCxnSpPr>
        <p:spPr bwMode="auto">
          <a:xfrm flipH="1">
            <a:off x="4632327" y="3415129"/>
            <a:ext cx="654084" cy="167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07539" name="Straight Connector 23"/>
          <p:cNvCxnSpPr>
            <a:cxnSpLocks noChangeShapeType="1"/>
            <a:stCxn id="107536" idx="2"/>
          </p:cNvCxnSpPr>
          <p:nvPr/>
        </p:nvCxnSpPr>
        <p:spPr bwMode="auto">
          <a:xfrm>
            <a:off x="5286411" y="3415129"/>
            <a:ext cx="644489" cy="1579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7540" name="TextBox 20"/>
          <p:cNvSpPr txBox="1">
            <a:spLocks noChangeArrowheads="1"/>
          </p:cNvSpPr>
          <p:nvPr/>
        </p:nvSpPr>
        <p:spPr bwMode="auto">
          <a:xfrm>
            <a:off x="5510213" y="4448175"/>
            <a:ext cx="6180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flight</a:t>
            </a:r>
          </a:p>
        </p:txBody>
      </p:sp>
      <p:sp>
        <p:nvSpPr>
          <p:cNvPr id="107541" name="TextBox 22"/>
          <p:cNvSpPr txBox="1">
            <a:spLocks noChangeArrowheads="1"/>
          </p:cNvSpPr>
          <p:nvPr/>
        </p:nvSpPr>
        <p:spPr bwMode="auto">
          <a:xfrm>
            <a:off x="5583238" y="3970735"/>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107542" name="Straight Connector 25"/>
          <p:cNvCxnSpPr>
            <a:cxnSpLocks noChangeShapeType="1"/>
          </p:cNvCxnSpPr>
          <p:nvPr/>
        </p:nvCxnSpPr>
        <p:spPr bwMode="auto">
          <a:xfrm rot="16200000" flipH="1">
            <a:off x="5791598" y="4354116"/>
            <a:ext cx="250031" cy="28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07543" name="Straight Connector 26"/>
          <p:cNvCxnSpPr>
            <a:cxnSpLocks noChangeShapeType="1"/>
          </p:cNvCxnSpPr>
          <p:nvPr/>
        </p:nvCxnSpPr>
        <p:spPr bwMode="auto">
          <a:xfrm rot="5400000">
            <a:off x="5843390" y="3913387"/>
            <a:ext cx="279797" cy="158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7544" name="TextBox 33"/>
          <p:cNvSpPr txBox="1">
            <a:spLocks noChangeArrowheads="1"/>
          </p:cNvSpPr>
          <p:nvPr/>
        </p:nvSpPr>
        <p:spPr bwMode="auto">
          <a:xfrm>
            <a:off x="6592888" y="3330179"/>
            <a:ext cx="1846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endParaRPr lang="en-US"/>
          </a:p>
        </p:txBody>
      </p:sp>
    </p:spTree>
    <p:extLst>
      <p:ext uri="{BB962C8B-B14F-4D97-AF65-F5344CB8AC3E}">
        <p14:creationId xmlns:p14="http://schemas.microsoft.com/office/powerpoint/2010/main" val="1217644918"/>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sp>
        <p:nvSpPr>
          <p:cNvPr id="109570" name="Title 1"/>
          <p:cNvSpPr>
            <a:spLocks noGrp="1"/>
          </p:cNvSpPr>
          <p:nvPr>
            <p:ph type="title" idx="4294967295"/>
          </p:nvPr>
        </p:nvSpPr>
        <p:spPr/>
        <p:txBody>
          <a:bodyPr/>
          <a:lstStyle/>
          <a:p>
            <a:r>
              <a:rPr lang="en-US">
                <a:latin typeface="Verdana" charset="0"/>
                <a:ea typeface="ＭＳ Ｐゴシック" charset="0"/>
              </a:rPr>
              <a:t>Bottom Up Parsing</a:t>
            </a:r>
          </a:p>
        </p:txBody>
      </p:sp>
      <p:sp>
        <p:nvSpPr>
          <p:cNvPr id="109571" name="TextBox 4"/>
          <p:cNvSpPr txBox="1">
            <a:spLocks noChangeArrowheads="1"/>
          </p:cNvSpPr>
          <p:nvPr/>
        </p:nvSpPr>
        <p:spPr bwMode="auto">
          <a:xfrm>
            <a:off x="2984500" y="3943351"/>
            <a:ext cx="17129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a:t>
            </a:r>
          </a:p>
        </p:txBody>
      </p:sp>
      <p:sp>
        <p:nvSpPr>
          <p:cNvPr id="109572" name="TextBox 5"/>
          <p:cNvSpPr txBox="1">
            <a:spLocks noChangeArrowheads="1"/>
          </p:cNvSpPr>
          <p:nvPr/>
        </p:nvSpPr>
        <p:spPr bwMode="auto">
          <a:xfrm>
            <a:off x="3008313" y="3456385"/>
            <a:ext cx="6067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a:t>
            </a:r>
          </a:p>
        </p:txBody>
      </p:sp>
      <p:cxnSp>
        <p:nvCxnSpPr>
          <p:cNvPr id="109573" name="Straight Connector 7"/>
          <p:cNvCxnSpPr>
            <a:cxnSpLocks noChangeShapeType="1"/>
            <a:stCxn id="109572" idx="2"/>
          </p:cNvCxnSpPr>
          <p:nvPr/>
        </p:nvCxnSpPr>
        <p:spPr bwMode="auto">
          <a:xfrm>
            <a:off x="3311692" y="3794939"/>
            <a:ext cx="93496" cy="2472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9574" name="TextBox 6"/>
          <p:cNvSpPr txBox="1">
            <a:spLocks noChangeArrowheads="1"/>
          </p:cNvSpPr>
          <p:nvPr/>
        </p:nvSpPr>
        <p:spPr bwMode="auto">
          <a:xfrm>
            <a:off x="3140075" y="2905125"/>
            <a:ext cx="4546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VP</a:t>
            </a:r>
          </a:p>
        </p:txBody>
      </p:sp>
      <p:cxnSp>
        <p:nvCxnSpPr>
          <p:cNvPr id="109575" name="Straight Connector 9"/>
          <p:cNvCxnSpPr>
            <a:cxnSpLocks noChangeShapeType="1"/>
            <a:stCxn id="109574" idx="2"/>
            <a:endCxn id="109572" idx="0"/>
          </p:cNvCxnSpPr>
          <p:nvPr/>
        </p:nvCxnSpPr>
        <p:spPr bwMode="auto">
          <a:xfrm flipH="1">
            <a:off x="3311692" y="3243679"/>
            <a:ext cx="55719" cy="2127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9576" name="TextBox 8"/>
          <p:cNvSpPr txBox="1">
            <a:spLocks noChangeArrowheads="1"/>
          </p:cNvSpPr>
          <p:nvPr/>
        </p:nvSpPr>
        <p:spPr bwMode="auto">
          <a:xfrm>
            <a:off x="3236914" y="2301478"/>
            <a:ext cx="3215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cxnSp>
        <p:nvCxnSpPr>
          <p:cNvPr id="109577" name="Straight Connector 11"/>
          <p:cNvCxnSpPr>
            <a:cxnSpLocks noChangeShapeType="1"/>
            <a:stCxn id="109576" idx="2"/>
            <a:endCxn id="109574" idx="0"/>
          </p:cNvCxnSpPr>
          <p:nvPr/>
        </p:nvCxnSpPr>
        <p:spPr bwMode="auto">
          <a:xfrm flipH="1">
            <a:off x="3367411" y="2640032"/>
            <a:ext cx="30264" cy="2650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09578" name="Straight Connector 13"/>
          <p:cNvCxnSpPr>
            <a:cxnSpLocks noChangeShapeType="1"/>
          </p:cNvCxnSpPr>
          <p:nvPr/>
        </p:nvCxnSpPr>
        <p:spPr bwMode="auto">
          <a:xfrm rot="-5400000" flipH="1" flipV="1">
            <a:off x="3159523" y="3228579"/>
            <a:ext cx="478631"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9579" name="TextBox 15"/>
          <p:cNvSpPr txBox="1">
            <a:spLocks noChangeArrowheads="1"/>
          </p:cNvSpPr>
          <p:nvPr/>
        </p:nvSpPr>
        <p:spPr bwMode="auto">
          <a:xfrm>
            <a:off x="4243389" y="2780110"/>
            <a:ext cx="458379"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3200"/>
              <a:t>X</a:t>
            </a:r>
          </a:p>
        </p:txBody>
      </p:sp>
      <p:cxnSp>
        <p:nvCxnSpPr>
          <p:cNvPr id="109580"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9581" name="TextBox 17"/>
          <p:cNvSpPr txBox="1">
            <a:spLocks noChangeArrowheads="1"/>
          </p:cNvSpPr>
          <p:nvPr/>
        </p:nvSpPr>
        <p:spPr bwMode="auto">
          <a:xfrm>
            <a:off x="5053014" y="3076575"/>
            <a:ext cx="4667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
        <p:nvSpPr>
          <p:cNvPr id="109582" name="TextBox 19"/>
          <p:cNvSpPr txBox="1">
            <a:spLocks noChangeArrowheads="1"/>
          </p:cNvSpPr>
          <p:nvPr/>
        </p:nvSpPr>
        <p:spPr bwMode="auto">
          <a:xfrm>
            <a:off x="5426075" y="3482579"/>
            <a:ext cx="9372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109583" name="Straight Connector 21"/>
          <p:cNvCxnSpPr>
            <a:cxnSpLocks noChangeShapeType="1"/>
            <a:stCxn id="109581" idx="2"/>
          </p:cNvCxnSpPr>
          <p:nvPr/>
        </p:nvCxnSpPr>
        <p:spPr bwMode="auto">
          <a:xfrm flipH="1">
            <a:off x="4632327" y="3415129"/>
            <a:ext cx="654084" cy="167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09584" name="Straight Connector 23"/>
          <p:cNvCxnSpPr>
            <a:cxnSpLocks noChangeShapeType="1"/>
            <a:stCxn id="109581" idx="2"/>
          </p:cNvCxnSpPr>
          <p:nvPr/>
        </p:nvCxnSpPr>
        <p:spPr bwMode="auto">
          <a:xfrm>
            <a:off x="5286411" y="3415129"/>
            <a:ext cx="644489" cy="1579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9585" name="TextBox 20"/>
          <p:cNvSpPr txBox="1">
            <a:spLocks noChangeArrowheads="1"/>
          </p:cNvSpPr>
          <p:nvPr/>
        </p:nvSpPr>
        <p:spPr bwMode="auto">
          <a:xfrm>
            <a:off x="5510213" y="4448175"/>
            <a:ext cx="6180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flight</a:t>
            </a:r>
          </a:p>
        </p:txBody>
      </p:sp>
      <p:sp>
        <p:nvSpPr>
          <p:cNvPr id="109586" name="TextBox 22"/>
          <p:cNvSpPr txBox="1">
            <a:spLocks noChangeArrowheads="1"/>
          </p:cNvSpPr>
          <p:nvPr/>
        </p:nvSpPr>
        <p:spPr bwMode="auto">
          <a:xfrm>
            <a:off x="5583238" y="3970735"/>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109587" name="Straight Connector 25"/>
          <p:cNvCxnSpPr>
            <a:cxnSpLocks noChangeShapeType="1"/>
          </p:cNvCxnSpPr>
          <p:nvPr/>
        </p:nvCxnSpPr>
        <p:spPr bwMode="auto">
          <a:xfrm rot="16200000" flipH="1">
            <a:off x="5791598" y="4354116"/>
            <a:ext cx="250031" cy="28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09588" name="Straight Connector 26"/>
          <p:cNvCxnSpPr>
            <a:cxnSpLocks noChangeShapeType="1"/>
          </p:cNvCxnSpPr>
          <p:nvPr/>
        </p:nvCxnSpPr>
        <p:spPr bwMode="auto">
          <a:xfrm rot="5400000">
            <a:off x="5843390" y="3913387"/>
            <a:ext cx="279797" cy="158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9589" name="TextBox 33"/>
          <p:cNvSpPr txBox="1">
            <a:spLocks noChangeArrowheads="1"/>
          </p:cNvSpPr>
          <p:nvPr/>
        </p:nvSpPr>
        <p:spPr bwMode="auto">
          <a:xfrm>
            <a:off x="6592888" y="3330179"/>
            <a:ext cx="1846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endParaRPr lang="en-US"/>
          </a:p>
        </p:txBody>
      </p:sp>
      <p:sp>
        <p:nvSpPr>
          <p:cNvPr id="109590" name="Line 24"/>
          <p:cNvSpPr>
            <a:spLocks noChangeShapeType="1"/>
          </p:cNvSpPr>
          <p:nvPr/>
        </p:nvSpPr>
        <p:spPr bwMode="auto">
          <a:xfrm flipH="1">
            <a:off x="4438651" y="3127772"/>
            <a:ext cx="47625" cy="219075"/>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109591" name="Line 25"/>
          <p:cNvSpPr>
            <a:spLocks noChangeShapeType="1"/>
          </p:cNvSpPr>
          <p:nvPr/>
        </p:nvSpPr>
        <p:spPr bwMode="auto">
          <a:xfrm>
            <a:off x="4608513" y="3090862"/>
            <a:ext cx="328612" cy="100013"/>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109593" name="Slide Number Placeholder 2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498A9520-1E45-5347-A379-A77784108CD0}" type="slidenum">
              <a:rPr lang="en-US" sz="1400">
                <a:solidFill>
                  <a:srgbClr val="590A0E"/>
                </a:solidFill>
              </a:rPr>
              <a:pPr/>
              <a:t>63</a:t>
            </a:fld>
            <a:endParaRPr lang="en-US" sz="1400">
              <a:solidFill>
                <a:srgbClr val="590A0E"/>
              </a:solidFill>
            </a:endParaRPr>
          </a:p>
        </p:txBody>
      </p:sp>
    </p:spTree>
    <p:extLst>
      <p:ext uri="{BB962C8B-B14F-4D97-AF65-F5344CB8AC3E}">
        <p14:creationId xmlns:p14="http://schemas.microsoft.com/office/powerpoint/2010/main" val="99577605"/>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p:cNvSpPr>
            <a:spLocks noGrp="1"/>
          </p:cNvSpPr>
          <p:nvPr>
            <p:ph type="title"/>
          </p:nvPr>
        </p:nvSpPr>
        <p:spPr/>
        <p:txBody>
          <a:bodyPr/>
          <a:lstStyle/>
          <a:p>
            <a:r>
              <a:rPr lang="en-US">
                <a:latin typeface="Verdana" charset="0"/>
                <a:ea typeface="ＭＳ Ｐゴシック" charset="0"/>
              </a:rPr>
              <a:t>Bottom Up Parsing</a:t>
            </a:r>
          </a:p>
        </p:txBody>
      </p:sp>
      <p:sp>
        <p:nvSpPr>
          <p:cNvPr id="111618" name="Content Placeholder 26"/>
          <p:cNvSpPr>
            <a:spLocks noGrp="1"/>
          </p:cNvSpPr>
          <p:nvPr>
            <p:ph idx="1"/>
          </p:nvPr>
        </p:nvSpPr>
        <p:spPr/>
        <p:txBody>
          <a:bodyPr/>
          <a:lstStyle/>
          <a:p>
            <a:endParaRPr lang="en-US">
              <a:latin typeface="Tahoma" charset="0"/>
              <a:ea typeface="ＭＳ Ｐゴシック" charset="0"/>
            </a:endParaRPr>
          </a:p>
        </p:txBody>
      </p:sp>
      <p:sp>
        <p:nvSpPr>
          <p:cNvPr id="11162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l"/>
            <a:fld id="{F6BEB304-94DE-2046-BB9D-1948209F0F9E}" type="slidenum">
              <a:rPr lang="en-US" sz="1000">
                <a:solidFill>
                  <a:srgbClr val="181813"/>
                </a:solidFill>
                <a:cs typeface="Arial" charset="0"/>
              </a:rPr>
              <a:pPr algn="l"/>
              <a:t>64</a:t>
            </a:fld>
            <a:endParaRPr lang="en-US" sz="1000">
              <a:solidFill>
                <a:srgbClr val="181813"/>
              </a:solidFill>
              <a:latin typeface="Tahoma" charset="0"/>
              <a:cs typeface="Arial" charset="0"/>
            </a:endParaRPr>
          </a:p>
        </p:txBody>
      </p:sp>
      <p:sp>
        <p:nvSpPr>
          <p:cNvPr id="111622" name="TextBox 4"/>
          <p:cNvSpPr txBox="1">
            <a:spLocks noChangeArrowheads="1"/>
          </p:cNvSpPr>
          <p:nvPr/>
        </p:nvSpPr>
        <p:spPr bwMode="auto">
          <a:xfrm>
            <a:off x="2984500" y="3943350"/>
            <a:ext cx="17129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a:t>
            </a:r>
          </a:p>
        </p:txBody>
      </p:sp>
      <p:sp>
        <p:nvSpPr>
          <p:cNvPr id="111623" name="TextBox 5"/>
          <p:cNvSpPr txBox="1">
            <a:spLocks noChangeArrowheads="1"/>
          </p:cNvSpPr>
          <p:nvPr/>
        </p:nvSpPr>
        <p:spPr bwMode="auto">
          <a:xfrm>
            <a:off x="3008313" y="3456385"/>
            <a:ext cx="6067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a:t>
            </a:r>
          </a:p>
        </p:txBody>
      </p:sp>
      <p:cxnSp>
        <p:nvCxnSpPr>
          <p:cNvPr id="111624" name="Straight Connector 7"/>
          <p:cNvCxnSpPr>
            <a:cxnSpLocks noChangeShapeType="1"/>
            <a:stCxn id="111623" idx="2"/>
          </p:cNvCxnSpPr>
          <p:nvPr/>
        </p:nvCxnSpPr>
        <p:spPr bwMode="auto">
          <a:xfrm>
            <a:off x="3311692" y="3794939"/>
            <a:ext cx="93496" cy="2472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1625" name="TextBox 6"/>
          <p:cNvSpPr txBox="1">
            <a:spLocks noChangeArrowheads="1"/>
          </p:cNvSpPr>
          <p:nvPr/>
        </p:nvSpPr>
        <p:spPr bwMode="auto">
          <a:xfrm>
            <a:off x="3140075" y="2905125"/>
            <a:ext cx="4546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VP</a:t>
            </a:r>
          </a:p>
        </p:txBody>
      </p:sp>
      <p:cxnSp>
        <p:nvCxnSpPr>
          <p:cNvPr id="111626" name="Straight Connector 9"/>
          <p:cNvCxnSpPr>
            <a:cxnSpLocks noChangeShapeType="1"/>
            <a:stCxn id="111625" idx="2"/>
            <a:endCxn id="111623" idx="0"/>
          </p:cNvCxnSpPr>
          <p:nvPr/>
        </p:nvCxnSpPr>
        <p:spPr bwMode="auto">
          <a:xfrm flipH="1">
            <a:off x="3311692" y="3243679"/>
            <a:ext cx="55719" cy="2127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1627" name="TextBox 8"/>
          <p:cNvSpPr txBox="1">
            <a:spLocks noChangeArrowheads="1"/>
          </p:cNvSpPr>
          <p:nvPr/>
        </p:nvSpPr>
        <p:spPr bwMode="auto">
          <a:xfrm>
            <a:off x="3778250" y="2256235"/>
            <a:ext cx="4546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VP</a:t>
            </a:r>
          </a:p>
        </p:txBody>
      </p:sp>
      <p:cxnSp>
        <p:nvCxnSpPr>
          <p:cNvPr id="111628" name="Straight Connector 11"/>
          <p:cNvCxnSpPr>
            <a:cxnSpLocks noChangeShapeType="1"/>
            <a:stCxn id="111627" idx="2"/>
            <a:endCxn id="111625" idx="0"/>
          </p:cNvCxnSpPr>
          <p:nvPr/>
        </p:nvCxnSpPr>
        <p:spPr bwMode="auto">
          <a:xfrm flipH="1">
            <a:off x="3367411" y="2594789"/>
            <a:ext cx="638175" cy="310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11629" name="Straight Connector 13"/>
          <p:cNvCxnSpPr>
            <a:cxnSpLocks noChangeShapeType="1"/>
          </p:cNvCxnSpPr>
          <p:nvPr/>
        </p:nvCxnSpPr>
        <p:spPr bwMode="auto">
          <a:xfrm rot="-5400000" flipH="1" flipV="1">
            <a:off x="3159523" y="3228579"/>
            <a:ext cx="478631"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1630" name="TextBox 14"/>
          <p:cNvSpPr txBox="1">
            <a:spLocks noChangeArrowheads="1"/>
          </p:cNvSpPr>
          <p:nvPr/>
        </p:nvSpPr>
        <p:spPr bwMode="auto">
          <a:xfrm>
            <a:off x="4211639" y="2905125"/>
            <a:ext cx="4546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PP</a:t>
            </a:r>
          </a:p>
        </p:txBody>
      </p:sp>
      <p:cxnSp>
        <p:nvCxnSpPr>
          <p:cNvPr id="111631" name="Straight Connector 16"/>
          <p:cNvCxnSpPr>
            <a:cxnSpLocks noChangeShapeType="1"/>
            <a:stCxn id="111627" idx="2"/>
            <a:endCxn id="111630" idx="0"/>
          </p:cNvCxnSpPr>
          <p:nvPr/>
        </p:nvCxnSpPr>
        <p:spPr bwMode="auto">
          <a:xfrm>
            <a:off x="4005586" y="2594789"/>
            <a:ext cx="433389" cy="310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1632"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cxnSp>
        <p:nvCxnSpPr>
          <p:cNvPr id="111633"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1634" name="TextBox 17"/>
          <p:cNvSpPr txBox="1">
            <a:spLocks noChangeArrowheads="1"/>
          </p:cNvSpPr>
          <p:nvPr/>
        </p:nvSpPr>
        <p:spPr bwMode="auto">
          <a:xfrm>
            <a:off x="5053014" y="3076575"/>
            <a:ext cx="4667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
        <p:nvSpPr>
          <p:cNvPr id="111635" name="TextBox 19"/>
          <p:cNvSpPr txBox="1">
            <a:spLocks noChangeArrowheads="1"/>
          </p:cNvSpPr>
          <p:nvPr/>
        </p:nvSpPr>
        <p:spPr bwMode="auto">
          <a:xfrm>
            <a:off x="5426075" y="3482579"/>
            <a:ext cx="9372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111636" name="Straight Connector 21"/>
          <p:cNvCxnSpPr>
            <a:cxnSpLocks noChangeShapeType="1"/>
            <a:stCxn id="111634" idx="2"/>
          </p:cNvCxnSpPr>
          <p:nvPr/>
        </p:nvCxnSpPr>
        <p:spPr bwMode="auto">
          <a:xfrm flipH="1">
            <a:off x="4632327" y="3415129"/>
            <a:ext cx="654084" cy="167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11637" name="Straight Connector 23"/>
          <p:cNvCxnSpPr>
            <a:cxnSpLocks noChangeShapeType="1"/>
            <a:stCxn id="111634" idx="2"/>
          </p:cNvCxnSpPr>
          <p:nvPr/>
        </p:nvCxnSpPr>
        <p:spPr bwMode="auto">
          <a:xfrm>
            <a:off x="5286411" y="3415129"/>
            <a:ext cx="644489" cy="1579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1638" name="TextBox 20"/>
          <p:cNvSpPr txBox="1">
            <a:spLocks noChangeArrowheads="1"/>
          </p:cNvSpPr>
          <p:nvPr/>
        </p:nvSpPr>
        <p:spPr bwMode="auto">
          <a:xfrm>
            <a:off x="5510213" y="4448175"/>
            <a:ext cx="6180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flight</a:t>
            </a:r>
          </a:p>
        </p:txBody>
      </p:sp>
      <p:sp>
        <p:nvSpPr>
          <p:cNvPr id="111639" name="TextBox 22"/>
          <p:cNvSpPr txBox="1">
            <a:spLocks noChangeArrowheads="1"/>
          </p:cNvSpPr>
          <p:nvPr/>
        </p:nvSpPr>
        <p:spPr bwMode="auto">
          <a:xfrm>
            <a:off x="5583238" y="3970735"/>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111640" name="Straight Connector 25"/>
          <p:cNvCxnSpPr>
            <a:cxnSpLocks noChangeShapeType="1"/>
          </p:cNvCxnSpPr>
          <p:nvPr/>
        </p:nvCxnSpPr>
        <p:spPr bwMode="auto">
          <a:xfrm rot="16200000" flipH="1">
            <a:off x="5791598" y="4354116"/>
            <a:ext cx="250031" cy="28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11641" name="Straight Connector 26"/>
          <p:cNvCxnSpPr>
            <a:cxnSpLocks noChangeShapeType="1"/>
          </p:cNvCxnSpPr>
          <p:nvPr/>
        </p:nvCxnSpPr>
        <p:spPr bwMode="auto">
          <a:xfrm rot="5400000">
            <a:off x="5843390" y="3913387"/>
            <a:ext cx="279797" cy="158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1642" name="TextBox 37"/>
          <p:cNvSpPr txBox="1">
            <a:spLocks noChangeArrowheads="1"/>
          </p:cNvSpPr>
          <p:nvPr/>
        </p:nvSpPr>
        <p:spPr bwMode="auto">
          <a:xfrm>
            <a:off x="4122738" y="3028950"/>
            <a:ext cx="1846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endParaRPr lang="en-US"/>
          </a:p>
        </p:txBody>
      </p:sp>
    </p:spTree>
    <p:extLst>
      <p:ext uri="{BB962C8B-B14F-4D97-AF65-F5344CB8AC3E}">
        <p14:creationId xmlns:p14="http://schemas.microsoft.com/office/powerpoint/2010/main" val="1431253518"/>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1"/>
          <p:cNvSpPr>
            <a:spLocks noGrp="1"/>
          </p:cNvSpPr>
          <p:nvPr>
            <p:ph type="title" idx="4294967295"/>
          </p:nvPr>
        </p:nvSpPr>
        <p:spPr/>
        <p:txBody>
          <a:bodyPr/>
          <a:lstStyle/>
          <a:p>
            <a:r>
              <a:rPr lang="en-US">
                <a:latin typeface="Verdana" charset="0"/>
                <a:ea typeface="ＭＳ Ｐゴシック" charset="0"/>
              </a:rPr>
              <a:t>Bottom Up Parsing</a:t>
            </a:r>
          </a:p>
        </p:txBody>
      </p:sp>
      <p:sp>
        <p:nvSpPr>
          <p:cNvPr id="113666" name="TextBox 4"/>
          <p:cNvSpPr txBox="1">
            <a:spLocks noChangeArrowheads="1"/>
          </p:cNvSpPr>
          <p:nvPr/>
        </p:nvSpPr>
        <p:spPr bwMode="auto">
          <a:xfrm>
            <a:off x="2984500" y="3943350"/>
            <a:ext cx="17129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a:t>
            </a:r>
          </a:p>
        </p:txBody>
      </p:sp>
      <p:sp>
        <p:nvSpPr>
          <p:cNvPr id="113667" name="TextBox 5"/>
          <p:cNvSpPr txBox="1">
            <a:spLocks noChangeArrowheads="1"/>
          </p:cNvSpPr>
          <p:nvPr/>
        </p:nvSpPr>
        <p:spPr bwMode="auto">
          <a:xfrm>
            <a:off x="3008313" y="3456385"/>
            <a:ext cx="6067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a:t>
            </a:r>
          </a:p>
        </p:txBody>
      </p:sp>
      <p:cxnSp>
        <p:nvCxnSpPr>
          <p:cNvPr id="113668" name="Straight Connector 7"/>
          <p:cNvCxnSpPr>
            <a:cxnSpLocks noChangeShapeType="1"/>
            <a:stCxn id="113667" idx="2"/>
          </p:cNvCxnSpPr>
          <p:nvPr/>
        </p:nvCxnSpPr>
        <p:spPr bwMode="auto">
          <a:xfrm>
            <a:off x="3311692" y="3794939"/>
            <a:ext cx="93496" cy="2472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3669" name="TextBox 6"/>
          <p:cNvSpPr txBox="1">
            <a:spLocks noChangeArrowheads="1"/>
          </p:cNvSpPr>
          <p:nvPr/>
        </p:nvSpPr>
        <p:spPr bwMode="auto">
          <a:xfrm>
            <a:off x="3140075" y="2905125"/>
            <a:ext cx="4546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VP</a:t>
            </a:r>
          </a:p>
        </p:txBody>
      </p:sp>
      <p:cxnSp>
        <p:nvCxnSpPr>
          <p:cNvPr id="113670" name="Straight Connector 9"/>
          <p:cNvCxnSpPr>
            <a:cxnSpLocks noChangeShapeType="1"/>
            <a:stCxn id="113669" idx="2"/>
            <a:endCxn id="113667" idx="0"/>
          </p:cNvCxnSpPr>
          <p:nvPr/>
        </p:nvCxnSpPr>
        <p:spPr bwMode="auto">
          <a:xfrm flipH="1">
            <a:off x="3311692" y="3243679"/>
            <a:ext cx="55719" cy="2127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3671" name="TextBox 8"/>
          <p:cNvSpPr txBox="1">
            <a:spLocks noChangeArrowheads="1"/>
          </p:cNvSpPr>
          <p:nvPr/>
        </p:nvSpPr>
        <p:spPr bwMode="auto">
          <a:xfrm>
            <a:off x="3778250" y="2256235"/>
            <a:ext cx="4546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VP</a:t>
            </a:r>
          </a:p>
        </p:txBody>
      </p:sp>
      <p:cxnSp>
        <p:nvCxnSpPr>
          <p:cNvPr id="113672" name="Straight Connector 11"/>
          <p:cNvCxnSpPr>
            <a:cxnSpLocks noChangeShapeType="1"/>
            <a:stCxn id="113671" idx="2"/>
            <a:endCxn id="113669" idx="0"/>
          </p:cNvCxnSpPr>
          <p:nvPr/>
        </p:nvCxnSpPr>
        <p:spPr bwMode="auto">
          <a:xfrm flipH="1">
            <a:off x="3367411" y="2594789"/>
            <a:ext cx="638175" cy="310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13673" name="Straight Connector 13"/>
          <p:cNvCxnSpPr>
            <a:cxnSpLocks noChangeShapeType="1"/>
          </p:cNvCxnSpPr>
          <p:nvPr/>
        </p:nvCxnSpPr>
        <p:spPr bwMode="auto">
          <a:xfrm rot="-5400000" flipH="1" flipV="1">
            <a:off x="3159523" y="3228579"/>
            <a:ext cx="478631"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3674" name="TextBox 14"/>
          <p:cNvSpPr txBox="1">
            <a:spLocks noChangeArrowheads="1"/>
          </p:cNvSpPr>
          <p:nvPr/>
        </p:nvSpPr>
        <p:spPr bwMode="auto">
          <a:xfrm>
            <a:off x="4211639" y="2905125"/>
            <a:ext cx="4546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PP</a:t>
            </a:r>
          </a:p>
        </p:txBody>
      </p:sp>
      <p:cxnSp>
        <p:nvCxnSpPr>
          <p:cNvPr id="113675" name="Straight Connector 16"/>
          <p:cNvCxnSpPr>
            <a:cxnSpLocks noChangeShapeType="1"/>
            <a:stCxn id="113671" idx="2"/>
            <a:endCxn id="113674" idx="0"/>
          </p:cNvCxnSpPr>
          <p:nvPr/>
        </p:nvCxnSpPr>
        <p:spPr bwMode="auto">
          <a:xfrm>
            <a:off x="4005586" y="2594789"/>
            <a:ext cx="433389" cy="310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3676"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cxnSp>
        <p:nvCxnSpPr>
          <p:cNvPr id="113677"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3678" name="TextBox 17"/>
          <p:cNvSpPr txBox="1">
            <a:spLocks noChangeArrowheads="1"/>
          </p:cNvSpPr>
          <p:nvPr/>
        </p:nvSpPr>
        <p:spPr bwMode="auto">
          <a:xfrm>
            <a:off x="5053014" y="3076575"/>
            <a:ext cx="4667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
        <p:nvSpPr>
          <p:cNvPr id="113679" name="TextBox 19"/>
          <p:cNvSpPr txBox="1">
            <a:spLocks noChangeArrowheads="1"/>
          </p:cNvSpPr>
          <p:nvPr/>
        </p:nvSpPr>
        <p:spPr bwMode="auto">
          <a:xfrm>
            <a:off x="5426075" y="3482579"/>
            <a:ext cx="9372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113680" name="Straight Connector 21"/>
          <p:cNvCxnSpPr>
            <a:cxnSpLocks noChangeShapeType="1"/>
            <a:stCxn id="113678" idx="2"/>
          </p:cNvCxnSpPr>
          <p:nvPr/>
        </p:nvCxnSpPr>
        <p:spPr bwMode="auto">
          <a:xfrm flipH="1">
            <a:off x="4632327" y="3415129"/>
            <a:ext cx="654084" cy="167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13681" name="Straight Connector 23"/>
          <p:cNvCxnSpPr>
            <a:cxnSpLocks noChangeShapeType="1"/>
            <a:stCxn id="113678" idx="2"/>
          </p:cNvCxnSpPr>
          <p:nvPr/>
        </p:nvCxnSpPr>
        <p:spPr bwMode="auto">
          <a:xfrm>
            <a:off x="5286411" y="3415129"/>
            <a:ext cx="644489" cy="1579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3682" name="TextBox 20"/>
          <p:cNvSpPr txBox="1">
            <a:spLocks noChangeArrowheads="1"/>
          </p:cNvSpPr>
          <p:nvPr/>
        </p:nvSpPr>
        <p:spPr bwMode="auto">
          <a:xfrm>
            <a:off x="5510213" y="4448175"/>
            <a:ext cx="6180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flight</a:t>
            </a:r>
          </a:p>
        </p:txBody>
      </p:sp>
      <p:sp>
        <p:nvSpPr>
          <p:cNvPr id="113683" name="TextBox 22"/>
          <p:cNvSpPr txBox="1">
            <a:spLocks noChangeArrowheads="1"/>
          </p:cNvSpPr>
          <p:nvPr/>
        </p:nvSpPr>
        <p:spPr bwMode="auto">
          <a:xfrm>
            <a:off x="5583238" y="3970735"/>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113684" name="Straight Connector 25"/>
          <p:cNvCxnSpPr>
            <a:cxnSpLocks noChangeShapeType="1"/>
          </p:cNvCxnSpPr>
          <p:nvPr/>
        </p:nvCxnSpPr>
        <p:spPr bwMode="auto">
          <a:xfrm rot="16200000" flipH="1">
            <a:off x="5791598" y="4354116"/>
            <a:ext cx="250031" cy="28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13685" name="Straight Connector 26"/>
          <p:cNvCxnSpPr>
            <a:cxnSpLocks noChangeShapeType="1"/>
          </p:cNvCxnSpPr>
          <p:nvPr/>
        </p:nvCxnSpPr>
        <p:spPr bwMode="auto">
          <a:xfrm rot="5400000">
            <a:off x="5843390" y="3913387"/>
            <a:ext cx="279797" cy="158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3686" name="TextBox 35"/>
          <p:cNvSpPr txBox="1">
            <a:spLocks noChangeArrowheads="1"/>
          </p:cNvSpPr>
          <p:nvPr/>
        </p:nvSpPr>
        <p:spPr bwMode="auto">
          <a:xfrm>
            <a:off x="4206876" y="3038475"/>
            <a:ext cx="458379"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3200"/>
              <a:t>X</a:t>
            </a:r>
          </a:p>
        </p:txBody>
      </p:sp>
      <p:sp>
        <p:nvSpPr>
          <p:cNvPr id="113687" name="TextBox 37"/>
          <p:cNvSpPr txBox="1">
            <a:spLocks noChangeArrowheads="1"/>
          </p:cNvSpPr>
          <p:nvPr/>
        </p:nvSpPr>
        <p:spPr bwMode="auto">
          <a:xfrm>
            <a:off x="4122738" y="3028950"/>
            <a:ext cx="1846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endParaRPr lang="en-US"/>
          </a:p>
        </p:txBody>
      </p:sp>
      <p:cxnSp>
        <p:nvCxnSpPr>
          <p:cNvPr id="113688" name="Straight Connector 39"/>
          <p:cNvCxnSpPr>
            <a:cxnSpLocks noChangeShapeType="1"/>
            <a:endCxn id="113676" idx="0"/>
          </p:cNvCxnSpPr>
          <p:nvPr/>
        </p:nvCxnSpPr>
        <p:spPr bwMode="auto">
          <a:xfrm flipH="1">
            <a:off x="4558870" y="3076574"/>
            <a:ext cx="13131" cy="415529"/>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cxnSp>
      <p:cxnSp>
        <p:nvCxnSpPr>
          <p:cNvPr id="113689" name="Straight Connector 41"/>
          <p:cNvCxnSpPr>
            <a:cxnSpLocks noChangeShapeType="1"/>
          </p:cNvCxnSpPr>
          <p:nvPr/>
        </p:nvCxnSpPr>
        <p:spPr bwMode="auto">
          <a:xfrm>
            <a:off x="4608514" y="3068241"/>
            <a:ext cx="517525" cy="90488"/>
          </a:xfrm>
          <a:prstGeom prst="line">
            <a:avLst/>
          </a:prstGeom>
          <a:noFill/>
          <a:ln w="12700">
            <a:solidFill>
              <a:schemeClr val="tx1"/>
            </a:solidFill>
            <a:prstDash val="dashDot"/>
            <a:round/>
            <a:headEnd/>
            <a:tailEnd/>
          </a:ln>
          <a:extLst>
            <a:ext uri="{909E8E84-426E-40dd-AFC4-6F175D3DCCD1}">
              <a14:hiddenFill xmlns:a14="http://schemas.microsoft.com/office/drawing/2010/main">
                <a:noFill/>
              </a14:hiddenFill>
            </a:ext>
          </a:extLst>
        </p:spPr>
      </p:cxnSp>
      <p:sp>
        <p:nvSpPr>
          <p:cNvPr id="113691" name="Slide Number Placeholder 2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204643DD-789D-9F44-9382-680D00EA8966}" type="slidenum">
              <a:rPr lang="en-US" sz="1400">
                <a:solidFill>
                  <a:srgbClr val="590A0E"/>
                </a:solidFill>
              </a:rPr>
              <a:pPr/>
              <a:t>65</a:t>
            </a:fld>
            <a:endParaRPr lang="en-US" sz="1400">
              <a:solidFill>
                <a:srgbClr val="590A0E"/>
              </a:solidFill>
            </a:endParaRPr>
          </a:p>
        </p:txBody>
      </p:sp>
    </p:spTree>
    <p:extLst>
      <p:ext uri="{BB962C8B-B14F-4D97-AF65-F5344CB8AC3E}">
        <p14:creationId xmlns:p14="http://schemas.microsoft.com/office/powerpoint/2010/main" val="757568389"/>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p:txBody>
          <a:bodyPr/>
          <a:lstStyle/>
          <a:p>
            <a:r>
              <a:rPr lang="en-US">
                <a:latin typeface="Verdana" charset="0"/>
                <a:ea typeface="ＭＳ Ｐゴシック" charset="0"/>
              </a:rPr>
              <a:t>Bottom Up Parsing</a:t>
            </a:r>
          </a:p>
        </p:txBody>
      </p:sp>
      <p:sp>
        <p:nvSpPr>
          <p:cNvPr id="115714" name="Content Placeholder 22"/>
          <p:cNvSpPr>
            <a:spLocks noGrp="1"/>
          </p:cNvSpPr>
          <p:nvPr>
            <p:ph idx="1"/>
          </p:nvPr>
        </p:nvSpPr>
        <p:spPr/>
        <p:txBody>
          <a:bodyPr/>
          <a:lstStyle/>
          <a:p>
            <a:endParaRPr lang="en-US">
              <a:latin typeface="Tahoma" charset="0"/>
              <a:ea typeface="ＭＳ Ｐゴシック" charset="0"/>
            </a:endParaRPr>
          </a:p>
        </p:txBody>
      </p:sp>
      <p:sp>
        <p:nvSpPr>
          <p:cNvPr id="11571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l"/>
            <a:fld id="{32F7681B-5E3C-BB4F-BD27-9BBA378F3059}" type="slidenum">
              <a:rPr lang="en-US" sz="1000">
                <a:solidFill>
                  <a:srgbClr val="181813"/>
                </a:solidFill>
                <a:cs typeface="Arial" charset="0"/>
              </a:rPr>
              <a:pPr algn="l"/>
              <a:t>66</a:t>
            </a:fld>
            <a:endParaRPr lang="en-US" sz="1000">
              <a:solidFill>
                <a:srgbClr val="181813"/>
              </a:solidFill>
              <a:latin typeface="Tahoma" charset="0"/>
              <a:cs typeface="Arial" charset="0"/>
            </a:endParaRPr>
          </a:p>
        </p:txBody>
      </p:sp>
      <p:sp>
        <p:nvSpPr>
          <p:cNvPr id="115718" name="TextBox 4"/>
          <p:cNvSpPr txBox="1">
            <a:spLocks noChangeArrowheads="1"/>
          </p:cNvSpPr>
          <p:nvPr/>
        </p:nvSpPr>
        <p:spPr bwMode="auto">
          <a:xfrm>
            <a:off x="2984500" y="3943350"/>
            <a:ext cx="17129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a:t>
            </a:r>
          </a:p>
        </p:txBody>
      </p:sp>
      <p:sp>
        <p:nvSpPr>
          <p:cNvPr id="115719" name="TextBox 5"/>
          <p:cNvSpPr txBox="1">
            <a:spLocks noChangeArrowheads="1"/>
          </p:cNvSpPr>
          <p:nvPr/>
        </p:nvSpPr>
        <p:spPr bwMode="auto">
          <a:xfrm>
            <a:off x="3008313" y="3456385"/>
            <a:ext cx="6067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a:t>
            </a:r>
          </a:p>
        </p:txBody>
      </p:sp>
      <p:cxnSp>
        <p:nvCxnSpPr>
          <p:cNvPr id="115720" name="Straight Connector 7"/>
          <p:cNvCxnSpPr>
            <a:cxnSpLocks noChangeShapeType="1"/>
            <a:stCxn id="115719" idx="2"/>
          </p:cNvCxnSpPr>
          <p:nvPr/>
        </p:nvCxnSpPr>
        <p:spPr bwMode="auto">
          <a:xfrm>
            <a:off x="3311692" y="3794939"/>
            <a:ext cx="93496" cy="2472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5721" name="TextBox 6"/>
          <p:cNvSpPr txBox="1">
            <a:spLocks noChangeArrowheads="1"/>
          </p:cNvSpPr>
          <p:nvPr/>
        </p:nvSpPr>
        <p:spPr bwMode="auto">
          <a:xfrm>
            <a:off x="3140075" y="2815828"/>
            <a:ext cx="4546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VP</a:t>
            </a:r>
          </a:p>
        </p:txBody>
      </p:sp>
      <p:cxnSp>
        <p:nvCxnSpPr>
          <p:cNvPr id="115722" name="Straight Connector 9"/>
          <p:cNvCxnSpPr>
            <a:cxnSpLocks noChangeShapeType="1"/>
            <a:stCxn id="115721" idx="2"/>
            <a:endCxn id="115719" idx="0"/>
          </p:cNvCxnSpPr>
          <p:nvPr/>
        </p:nvCxnSpPr>
        <p:spPr bwMode="auto">
          <a:xfrm flipH="1">
            <a:off x="3311692" y="3154382"/>
            <a:ext cx="55719" cy="3020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5723"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cxnSp>
        <p:nvCxnSpPr>
          <p:cNvPr id="115724"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5725" name="TextBox 17"/>
          <p:cNvSpPr txBox="1">
            <a:spLocks noChangeArrowheads="1"/>
          </p:cNvSpPr>
          <p:nvPr/>
        </p:nvSpPr>
        <p:spPr bwMode="auto">
          <a:xfrm>
            <a:off x="5053014" y="3076575"/>
            <a:ext cx="4667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
        <p:nvSpPr>
          <p:cNvPr id="115726" name="TextBox 19"/>
          <p:cNvSpPr txBox="1">
            <a:spLocks noChangeArrowheads="1"/>
          </p:cNvSpPr>
          <p:nvPr/>
        </p:nvSpPr>
        <p:spPr bwMode="auto">
          <a:xfrm>
            <a:off x="5426075" y="3482579"/>
            <a:ext cx="9372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115727" name="Straight Connector 21"/>
          <p:cNvCxnSpPr>
            <a:cxnSpLocks noChangeShapeType="1"/>
            <a:stCxn id="115725" idx="2"/>
          </p:cNvCxnSpPr>
          <p:nvPr/>
        </p:nvCxnSpPr>
        <p:spPr bwMode="auto">
          <a:xfrm flipH="1">
            <a:off x="4632327" y="3415129"/>
            <a:ext cx="654084" cy="167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15728" name="Straight Connector 23"/>
          <p:cNvCxnSpPr>
            <a:cxnSpLocks noChangeShapeType="1"/>
            <a:stCxn id="115725" idx="2"/>
          </p:cNvCxnSpPr>
          <p:nvPr/>
        </p:nvCxnSpPr>
        <p:spPr bwMode="auto">
          <a:xfrm>
            <a:off x="5286411" y="3415129"/>
            <a:ext cx="644489" cy="1579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5729" name="TextBox 20"/>
          <p:cNvSpPr txBox="1">
            <a:spLocks noChangeArrowheads="1"/>
          </p:cNvSpPr>
          <p:nvPr/>
        </p:nvSpPr>
        <p:spPr bwMode="auto">
          <a:xfrm>
            <a:off x="5510213" y="4448175"/>
            <a:ext cx="6180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flight</a:t>
            </a:r>
          </a:p>
        </p:txBody>
      </p:sp>
      <p:sp>
        <p:nvSpPr>
          <p:cNvPr id="115730" name="TextBox 22"/>
          <p:cNvSpPr txBox="1">
            <a:spLocks noChangeArrowheads="1"/>
          </p:cNvSpPr>
          <p:nvPr/>
        </p:nvSpPr>
        <p:spPr bwMode="auto">
          <a:xfrm>
            <a:off x="5583238" y="3970735"/>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115731" name="Straight Connector 25"/>
          <p:cNvCxnSpPr>
            <a:cxnSpLocks noChangeShapeType="1"/>
          </p:cNvCxnSpPr>
          <p:nvPr/>
        </p:nvCxnSpPr>
        <p:spPr bwMode="auto">
          <a:xfrm rot="16200000" flipH="1">
            <a:off x="5791598" y="4354116"/>
            <a:ext cx="250031" cy="28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15732" name="Straight Connector 26"/>
          <p:cNvCxnSpPr>
            <a:cxnSpLocks noChangeShapeType="1"/>
          </p:cNvCxnSpPr>
          <p:nvPr/>
        </p:nvCxnSpPr>
        <p:spPr bwMode="auto">
          <a:xfrm rot="5400000">
            <a:off x="5843390" y="3913387"/>
            <a:ext cx="279797" cy="158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15733" name="Straight Connector 40"/>
          <p:cNvCxnSpPr>
            <a:cxnSpLocks noChangeShapeType="1"/>
            <a:stCxn id="115721" idx="2"/>
          </p:cNvCxnSpPr>
          <p:nvPr/>
        </p:nvCxnSpPr>
        <p:spPr bwMode="auto">
          <a:xfrm>
            <a:off x="3367411" y="3154382"/>
            <a:ext cx="818827" cy="1936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5734" name="TextBox 42"/>
          <p:cNvSpPr txBox="1">
            <a:spLocks noChangeArrowheads="1"/>
          </p:cNvSpPr>
          <p:nvPr/>
        </p:nvSpPr>
        <p:spPr bwMode="auto">
          <a:xfrm>
            <a:off x="3886200" y="3302794"/>
            <a:ext cx="4667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Tree>
    <p:extLst>
      <p:ext uri="{BB962C8B-B14F-4D97-AF65-F5344CB8AC3E}">
        <p14:creationId xmlns:p14="http://schemas.microsoft.com/office/powerpoint/2010/main" val="4203040890"/>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p:cNvSpPr>
            <a:spLocks noGrp="1"/>
          </p:cNvSpPr>
          <p:nvPr>
            <p:ph type="title"/>
          </p:nvPr>
        </p:nvSpPr>
        <p:spPr/>
        <p:txBody>
          <a:bodyPr/>
          <a:lstStyle/>
          <a:p>
            <a:r>
              <a:rPr lang="en-US">
                <a:latin typeface="Verdana" charset="0"/>
                <a:ea typeface="ＭＳ Ｐゴシック" charset="0"/>
              </a:rPr>
              <a:t>Bottom Up Parsing</a:t>
            </a:r>
          </a:p>
        </p:txBody>
      </p:sp>
      <p:sp>
        <p:nvSpPr>
          <p:cNvPr id="117762" name="Content Placeholder 21"/>
          <p:cNvSpPr>
            <a:spLocks noGrp="1"/>
          </p:cNvSpPr>
          <p:nvPr>
            <p:ph idx="1"/>
          </p:nvPr>
        </p:nvSpPr>
        <p:spPr/>
        <p:txBody>
          <a:bodyPr/>
          <a:lstStyle/>
          <a:p>
            <a:endParaRPr lang="en-US">
              <a:latin typeface="Tahoma" charset="0"/>
              <a:ea typeface="ＭＳ Ｐゴシック" charset="0"/>
            </a:endParaRPr>
          </a:p>
        </p:txBody>
      </p:sp>
      <p:sp>
        <p:nvSpPr>
          <p:cNvPr id="11776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l"/>
            <a:fld id="{EA4BDD3F-8B49-F347-999D-946677023D17}" type="slidenum">
              <a:rPr lang="en-US" sz="1000">
                <a:solidFill>
                  <a:srgbClr val="181813"/>
                </a:solidFill>
                <a:cs typeface="Arial" charset="0"/>
              </a:rPr>
              <a:pPr algn="l"/>
              <a:t>67</a:t>
            </a:fld>
            <a:endParaRPr lang="en-US" sz="1000">
              <a:solidFill>
                <a:srgbClr val="181813"/>
              </a:solidFill>
              <a:latin typeface="Tahoma" charset="0"/>
              <a:cs typeface="Arial" charset="0"/>
            </a:endParaRPr>
          </a:p>
        </p:txBody>
      </p:sp>
      <p:sp>
        <p:nvSpPr>
          <p:cNvPr id="117766" name="TextBox 4"/>
          <p:cNvSpPr txBox="1">
            <a:spLocks noChangeArrowheads="1"/>
          </p:cNvSpPr>
          <p:nvPr/>
        </p:nvSpPr>
        <p:spPr bwMode="auto">
          <a:xfrm>
            <a:off x="2984500" y="3943350"/>
            <a:ext cx="17129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a:t>
            </a:r>
          </a:p>
        </p:txBody>
      </p:sp>
      <p:sp>
        <p:nvSpPr>
          <p:cNvPr id="117767" name="TextBox 5"/>
          <p:cNvSpPr txBox="1">
            <a:spLocks noChangeArrowheads="1"/>
          </p:cNvSpPr>
          <p:nvPr/>
        </p:nvSpPr>
        <p:spPr bwMode="auto">
          <a:xfrm>
            <a:off x="3008313" y="3456385"/>
            <a:ext cx="6067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a:t>
            </a:r>
          </a:p>
        </p:txBody>
      </p:sp>
      <p:cxnSp>
        <p:nvCxnSpPr>
          <p:cNvPr id="117768" name="Straight Connector 7"/>
          <p:cNvCxnSpPr>
            <a:cxnSpLocks noChangeShapeType="1"/>
            <a:stCxn id="117767" idx="2"/>
          </p:cNvCxnSpPr>
          <p:nvPr/>
        </p:nvCxnSpPr>
        <p:spPr bwMode="auto">
          <a:xfrm>
            <a:off x="3311692" y="3794939"/>
            <a:ext cx="93496" cy="2472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7769" name="TextBox 6"/>
          <p:cNvSpPr txBox="1">
            <a:spLocks noChangeArrowheads="1"/>
          </p:cNvSpPr>
          <p:nvPr/>
        </p:nvSpPr>
        <p:spPr bwMode="auto">
          <a:xfrm>
            <a:off x="3140075" y="2815828"/>
            <a:ext cx="4546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VP</a:t>
            </a:r>
          </a:p>
        </p:txBody>
      </p:sp>
      <p:cxnSp>
        <p:nvCxnSpPr>
          <p:cNvPr id="117770" name="Straight Connector 9"/>
          <p:cNvCxnSpPr>
            <a:cxnSpLocks noChangeShapeType="1"/>
            <a:stCxn id="117769" idx="2"/>
            <a:endCxn id="117767" idx="0"/>
          </p:cNvCxnSpPr>
          <p:nvPr/>
        </p:nvCxnSpPr>
        <p:spPr bwMode="auto">
          <a:xfrm flipH="1">
            <a:off x="3311692" y="3154382"/>
            <a:ext cx="55719" cy="3020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7771"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cxnSp>
        <p:nvCxnSpPr>
          <p:cNvPr id="117772"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7773" name="TextBox 17"/>
          <p:cNvSpPr txBox="1">
            <a:spLocks noChangeArrowheads="1"/>
          </p:cNvSpPr>
          <p:nvPr/>
        </p:nvSpPr>
        <p:spPr bwMode="auto">
          <a:xfrm>
            <a:off x="5053014" y="3076575"/>
            <a:ext cx="4667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
        <p:nvSpPr>
          <p:cNvPr id="117774" name="TextBox 19"/>
          <p:cNvSpPr txBox="1">
            <a:spLocks noChangeArrowheads="1"/>
          </p:cNvSpPr>
          <p:nvPr/>
        </p:nvSpPr>
        <p:spPr bwMode="auto">
          <a:xfrm>
            <a:off x="5426075" y="3482579"/>
            <a:ext cx="9372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117775" name="Straight Connector 21"/>
          <p:cNvCxnSpPr>
            <a:cxnSpLocks noChangeShapeType="1"/>
            <a:stCxn id="117773" idx="2"/>
          </p:cNvCxnSpPr>
          <p:nvPr/>
        </p:nvCxnSpPr>
        <p:spPr bwMode="auto">
          <a:xfrm flipH="1">
            <a:off x="4632327" y="3415129"/>
            <a:ext cx="654084" cy="167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17776" name="Straight Connector 23"/>
          <p:cNvCxnSpPr>
            <a:cxnSpLocks noChangeShapeType="1"/>
            <a:stCxn id="117773" idx="2"/>
          </p:cNvCxnSpPr>
          <p:nvPr/>
        </p:nvCxnSpPr>
        <p:spPr bwMode="auto">
          <a:xfrm>
            <a:off x="5286411" y="3415129"/>
            <a:ext cx="644489" cy="1579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7777" name="TextBox 20"/>
          <p:cNvSpPr txBox="1">
            <a:spLocks noChangeArrowheads="1"/>
          </p:cNvSpPr>
          <p:nvPr/>
        </p:nvSpPr>
        <p:spPr bwMode="auto">
          <a:xfrm>
            <a:off x="5510213" y="4448175"/>
            <a:ext cx="6180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flight</a:t>
            </a:r>
          </a:p>
        </p:txBody>
      </p:sp>
      <p:sp>
        <p:nvSpPr>
          <p:cNvPr id="117778" name="TextBox 22"/>
          <p:cNvSpPr txBox="1">
            <a:spLocks noChangeArrowheads="1"/>
          </p:cNvSpPr>
          <p:nvPr/>
        </p:nvSpPr>
        <p:spPr bwMode="auto">
          <a:xfrm>
            <a:off x="5583238" y="3970735"/>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117779" name="Straight Connector 25"/>
          <p:cNvCxnSpPr>
            <a:cxnSpLocks noChangeShapeType="1"/>
          </p:cNvCxnSpPr>
          <p:nvPr/>
        </p:nvCxnSpPr>
        <p:spPr bwMode="auto">
          <a:xfrm rot="16200000" flipH="1">
            <a:off x="5791598" y="4354116"/>
            <a:ext cx="250031" cy="28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17780" name="Straight Connector 26"/>
          <p:cNvCxnSpPr>
            <a:cxnSpLocks noChangeShapeType="1"/>
          </p:cNvCxnSpPr>
          <p:nvPr/>
        </p:nvCxnSpPr>
        <p:spPr bwMode="auto">
          <a:xfrm rot="5400000">
            <a:off x="5843390" y="3913387"/>
            <a:ext cx="279797" cy="158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17781" name="Straight Connector 40"/>
          <p:cNvCxnSpPr>
            <a:cxnSpLocks noChangeShapeType="1"/>
            <a:stCxn id="117769" idx="2"/>
            <a:endCxn id="117773" idx="1"/>
          </p:cNvCxnSpPr>
          <p:nvPr/>
        </p:nvCxnSpPr>
        <p:spPr bwMode="auto">
          <a:xfrm>
            <a:off x="3367411" y="3154382"/>
            <a:ext cx="1685603" cy="914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75216961"/>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itle 1"/>
          <p:cNvSpPr>
            <a:spLocks noGrp="1"/>
          </p:cNvSpPr>
          <p:nvPr>
            <p:ph type="title"/>
          </p:nvPr>
        </p:nvSpPr>
        <p:spPr/>
        <p:txBody>
          <a:bodyPr/>
          <a:lstStyle/>
          <a:p>
            <a:r>
              <a:rPr lang="en-US">
                <a:latin typeface="Verdana" charset="0"/>
                <a:ea typeface="ＭＳ Ｐゴシック" charset="0"/>
              </a:rPr>
              <a:t>Bottom Up Parsing</a:t>
            </a:r>
          </a:p>
        </p:txBody>
      </p:sp>
      <p:sp>
        <p:nvSpPr>
          <p:cNvPr id="119810" name="Content Placeholder 23"/>
          <p:cNvSpPr>
            <a:spLocks noGrp="1"/>
          </p:cNvSpPr>
          <p:nvPr>
            <p:ph idx="1"/>
          </p:nvPr>
        </p:nvSpPr>
        <p:spPr/>
        <p:txBody>
          <a:bodyPr/>
          <a:lstStyle/>
          <a:p>
            <a:endParaRPr lang="en-US">
              <a:latin typeface="Tahoma" charset="0"/>
              <a:ea typeface="ＭＳ Ｐゴシック" charset="0"/>
            </a:endParaRPr>
          </a:p>
        </p:txBody>
      </p:sp>
      <p:sp>
        <p:nvSpPr>
          <p:cNvPr id="11981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l"/>
            <a:fld id="{A9882C74-4883-5849-A20D-80FD48CCF221}" type="slidenum">
              <a:rPr lang="en-US" sz="1000">
                <a:solidFill>
                  <a:srgbClr val="181813"/>
                </a:solidFill>
                <a:cs typeface="Arial" charset="0"/>
              </a:rPr>
              <a:pPr algn="l"/>
              <a:t>68</a:t>
            </a:fld>
            <a:endParaRPr lang="en-US" sz="1000">
              <a:solidFill>
                <a:srgbClr val="181813"/>
              </a:solidFill>
              <a:latin typeface="Tahoma" charset="0"/>
              <a:cs typeface="Arial" charset="0"/>
            </a:endParaRPr>
          </a:p>
        </p:txBody>
      </p:sp>
      <p:sp>
        <p:nvSpPr>
          <p:cNvPr id="119814" name="TextBox 4"/>
          <p:cNvSpPr txBox="1">
            <a:spLocks noChangeArrowheads="1"/>
          </p:cNvSpPr>
          <p:nvPr/>
        </p:nvSpPr>
        <p:spPr bwMode="auto">
          <a:xfrm>
            <a:off x="2984500" y="3943350"/>
            <a:ext cx="17129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book             that  </a:t>
            </a:r>
          </a:p>
        </p:txBody>
      </p:sp>
      <p:sp>
        <p:nvSpPr>
          <p:cNvPr id="119815" name="TextBox 5"/>
          <p:cNvSpPr txBox="1">
            <a:spLocks noChangeArrowheads="1"/>
          </p:cNvSpPr>
          <p:nvPr/>
        </p:nvSpPr>
        <p:spPr bwMode="auto">
          <a:xfrm>
            <a:off x="3008313" y="3456385"/>
            <a:ext cx="6067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Verb </a:t>
            </a:r>
          </a:p>
        </p:txBody>
      </p:sp>
      <p:cxnSp>
        <p:nvCxnSpPr>
          <p:cNvPr id="119816" name="Straight Connector 7"/>
          <p:cNvCxnSpPr>
            <a:cxnSpLocks noChangeShapeType="1"/>
            <a:stCxn id="119815" idx="2"/>
          </p:cNvCxnSpPr>
          <p:nvPr/>
        </p:nvCxnSpPr>
        <p:spPr bwMode="auto">
          <a:xfrm>
            <a:off x="3311692" y="3794939"/>
            <a:ext cx="93496" cy="2472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9817" name="TextBox 6"/>
          <p:cNvSpPr txBox="1">
            <a:spLocks noChangeArrowheads="1"/>
          </p:cNvSpPr>
          <p:nvPr/>
        </p:nvSpPr>
        <p:spPr bwMode="auto">
          <a:xfrm>
            <a:off x="3140075" y="2815828"/>
            <a:ext cx="4546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VP</a:t>
            </a:r>
          </a:p>
        </p:txBody>
      </p:sp>
      <p:cxnSp>
        <p:nvCxnSpPr>
          <p:cNvPr id="119818" name="Straight Connector 9"/>
          <p:cNvCxnSpPr>
            <a:cxnSpLocks noChangeShapeType="1"/>
            <a:stCxn id="119817" idx="2"/>
            <a:endCxn id="119815" idx="0"/>
          </p:cNvCxnSpPr>
          <p:nvPr/>
        </p:nvCxnSpPr>
        <p:spPr bwMode="auto">
          <a:xfrm flipH="1">
            <a:off x="3311692" y="3154382"/>
            <a:ext cx="55719" cy="3020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9819" name="TextBox 15"/>
          <p:cNvSpPr txBox="1">
            <a:spLocks noChangeArrowheads="1"/>
          </p:cNvSpPr>
          <p:nvPr/>
        </p:nvSpPr>
        <p:spPr bwMode="auto">
          <a:xfrm>
            <a:off x="4306888" y="3492103"/>
            <a:ext cx="5039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Det</a:t>
            </a:r>
          </a:p>
        </p:txBody>
      </p:sp>
      <p:cxnSp>
        <p:nvCxnSpPr>
          <p:cNvPr id="119820" name="Straight Connector 18"/>
          <p:cNvCxnSpPr>
            <a:cxnSpLocks noChangeShapeType="1"/>
          </p:cNvCxnSpPr>
          <p:nvPr/>
        </p:nvCxnSpPr>
        <p:spPr bwMode="auto">
          <a:xfrm rot="5400000">
            <a:off x="4480124" y="3878064"/>
            <a:ext cx="244079"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9821" name="TextBox 17"/>
          <p:cNvSpPr txBox="1">
            <a:spLocks noChangeArrowheads="1"/>
          </p:cNvSpPr>
          <p:nvPr/>
        </p:nvSpPr>
        <p:spPr bwMode="auto">
          <a:xfrm>
            <a:off x="5053014" y="3076575"/>
            <a:ext cx="4667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NP</a:t>
            </a:r>
          </a:p>
        </p:txBody>
      </p:sp>
      <p:sp>
        <p:nvSpPr>
          <p:cNvPr id="119822" name="TextBox 19"/>
          <p:cNvSpPr txBox="1">
            <a:spLocks noChangeArrowheads="1"/>
          </p:cNvSpPr>
          <p:nvPr/>
        </p:nvSpPr>
        <p:spPr bwMode="auto">
          <a:xfrm>
            <a:off x="5426075" y="3482579"/>
            <a:ext cx="9372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Nominal</a:t>
            </a:r>
          </a:p>
        </p:txBody>
      </p:sp>
      <p:cxnSp>
        <p:nvCxnSpPr>
          <p:cNvPr id="119823" name="Straight Connector 21"/>
          <p:cNvCxnSpPr>
            <a:cxnSpLocks noChangeShapeType="1"/>
            <a:stCxn id="119821" idx="2"/>
          </p:cNvCxnSpPr>
          <p:nvPr/>
        </p:nvCxnSpPr>
        <p:spPr bwMode="auto">
          <a:xfrm flipH="1">
            <a:off x="4632327" y="3415129"/>
            <a:ext cx="654084" cy="167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19824" name="Straight Connector 23"/>
          <p:cNvCxnSpPr>
            <a:cxnSpLocks noChangeShapeType="1"/>
            <a:stCxn id="119821" idx="2"/>
          </p:cNvCxnSpPr>
          <p:nvPr/>
        </p:nvCxnSpPr>
        <p:spPr bwMode="auto">
          <a:xfrm>
            <a:off x="5286411" y="3415129"/>
            <a:ext cx="644489" cy="1579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9825" name="TextBox 20"/>
          <p:cNvSpPr txBox="1">
            <a:spLocks noChangeArrowheads="1"/>
          </p:cNvSpPr>
          <p:nvPr/>
        </p:nvSpPr>
        <p:spPr bwMode="auto">
          <a:xfrm>
            <a:off x="5510213" y="4448175"/>
            <a:ext cx="6180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flight</a:t>
            </a:r>
          </a:p>
        </p:txBody>
      </p:sp>
      <p:sp>
        <p:nvSpPr>
          <p:cNvPr id="119826" name="TextBox 22"/>
          <p:cNvSpPr txBox="1">
            <a:spLocks noChangeArrowheads="1"/>
          </p:cNvSpPr>
          <p:nvPr/>
        </p:nvSpPr>
        <p:spPr bwMode="auto">
          <a:xfrm>
            <a:off x="5583238" y="3970735"/>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Noun</a:t>
            </a:r>
          </a:p>
        </p:txBody>
      </p:sp>
      <p:cxnSp>
        <p:nvCxnSpPr>
          <p:cNvPr id="119827" name="Straight Connector 25"/>
          <p:cNvCxnSpPr>
            <a:cxnSpLocks noChangeShapeType="1"/>
          </p:cNvCxnSpPr>
          <p:nvPr/>
        </p:nvCxnSpPr>
        <p:spPr bwMode="auto">
          <a:xfrm rot="16200000" flipH="1">
            <a:off x="5791598" y="4354116"/>
            <a:ext cx="250031" cy="28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19828" name="Straight Connector 26"/>
          <p:cNvCxnSpPr>
            <a:cxnSpLocks noChangeShapeType="1"/>
          </p:cNvCxnSpPr>
          <p:nvPr/>
        </p:nvCxnSpPr>
        <p:spPr bwMode="auto">
          <a:xfrm rot="5400000">
            <a:off x="5843390" y="3913387"/>
            <a:ext cx="279797" cy="158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19829" name="Straight Connector 40"/>
          <p:cNvCxnSpPr>
            <a:cxnSpLocks noChangeShapeType="1"/>
            <a:stCxn id="119817" idx="2"/>
            <a:endCxn id="119821" idx="1"/>
          </p:cNvCxnSpPr>
          <p:nvPr/>
        </p:nvCxnSpPr>
        <p:spPr bwMode="auto">
          <a:xfrm>
            <a:off x="3367411" y="3154382"/>
            <a:ext cx="1685603" cy="914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19830" name="TextBox 28"/>
          <p:cNvSpPr txBox="1">
            <a:spLocks noChangeArrowheads="1"/>
          </p:cNvSpPr>
          <p:nvPr/>
        </p:nvSpPr>
        <p:spPr bwMode="auto">
          <a:xfrm>
            <a:off x="3255963" y="2189560"/>
            <a:ext cx="3215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a:t>S</a:t>
            </a:r>
          </a:p>
        </p:txBody>
      </p:sp>
      <p:cxnSp>
        <p:nvCxnSpPr>
          <p:cNvPr id="119831" name="Straight Connector 35"/>
          <p:cNvCxnSpPr>
            <a:cxnSpLocks noChangeShapeType="1"/>
            <a:stCxn id="119830" idx="2"/>
            <a:endCxn id="119817" idx="0"/>
          </p:cNvCxnSpPr>
          <p:nvPr/>
        </p:nvCxnSpPr>
        <p:spPr bwMode="auto">
          <a:xfrm flipH="1">
            <a:off x="3367411" y="2528114"/>
            <a:ext cx="49313" cy="2877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32185933"/>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5F8FDD0F-BB2B-304B-AAD0-66D71AB819B5}" type="slidenum">
              <a:rPr lang="en-US" sz="1400">
                <a:solidFill>
                  <a:srgbClr val="590A0E"/>
                </a:solidFill>
              </a:rPr>
              <a:pPr/>
              <a:t>69</a:t>
            </a:fld>
            <a:endParaRPr lang="en-US" sz="1400">
              <a:solidFill>
                <a:srgbClr val="590A0E"/>
              </a:solidFill>
            </a:endParaRPr>
          </a:p>
        </p:txBody>
      </p:sp>
      <p:sp>
        <p:nvSpPr>
          <p:cNvPr id="121860" name="Rectangle 2"/>
          <p:cNvSpPr>
            <a:spLocks noGrp="1" noChangeArrowheads="1"/>
          </p:cNvSpPr>
          <p:nvPr>
            <p:ph type="title"/>
          </p:nvPr>
        </p:nvSpPr>
        <p:spPr/>
        <p:txBody>
          <a:bodyPr/>
          <a:lstStyle/>
          <a:p>
            <a:r>
              <a:rPr lang="en-US">
                <a:latin typeface="Verdana" charset="0"/>
                <a:ea typeface="ＭＳ Ｐゴシック" charset="0"/>
              </a:rPr>
              <a:t>Top-Down and Bottom-Up</a:t>
            </a:r>
          </a:p>
        </p:txBody>
      </p:sp>
      <p:sp>
        <p:nvSpPr>
          <p:cNvPr id="121861" name="Rectangle 3"/>
          <p:cNvSpPr>
            <a:spLocks noGrp="1" noChangeArrowheads="1"/>
          </p:cNvSpPr>
          <p:nvPr>
            <p:ph type="body" idx="1"/>
          </p:nvPr>
        </p:nvSpPr>
        <p:spPr/>
        <p:txBody>
          <a:bodyPr/>
          <a:lstStyle/>
          <a:p>
            <a:r>
              <a:rPr lang="en-US">
                <a:latin typeface="Tahoma" charset="0"/>
                <a:ea typeface="ＭＳ Ｐゴシック" charset="0"/>
              </a:rPr>
              <a:t>Top-down</a:t>
            </a:r>
          </a:p>
          <a:p>
            <a:pPr lvl="1"/>
            <a:r>
              <a:rPr lang="en-US">
                <a:latin typeface="Tahoma" charset="0"/>
                <a:ea typeface="ＭＳ Ｐゴシック" charset="0"/>
              </a:rPr>
              <a:t>Only searches for trees that can be answers (i.e. S</a:t>
            </a:r>
            <a:r>
              <a:rPr lang="ja-JP" altLang="en-US">
                <a:latin typeface="Tahoma" charset="0"/>
                <a:ea typeface="ＭＳ Ｐゴシック" charset="0"/>
              </a:rPr>
              <a:t>’</a:t>
            </a:r>
            <a:r>
              <a:rPr lang="en-US" altLang="ja-JP">
                <a:latin typeface="Tahoma" charset="0"/>
                <a:ea typeface="ＭＳ Ｐゴシック" charset="0"/>
              </a:rPr>
              <a:t>s)</a:t>
            </a:r>
          </a:p>
          <a:p>
            <a:pPr lvl="1"/>
            <a:r>
              <a:rPr lang="en-US">
                <a:latin typeface="Tahoma" charset="0"/>
                <a:ea typeface="ＭＳ Ｐゴシック" charset="0"/>
              </a:rPr>
              <a:t>But also suggests trees that are not consistent with any of the words</a:t>
            </a:r>
          </a:p>
          <a:p>
            <a:r>
              <a:rPr lang="en-US">
                <a:latin typeface="Tahoma" charset="0"/>
                <a:ea typeface="ＭＳ Ｐゴシック" charset="0"/>
              </a:rPr>
              <a:t>Bottom-up</a:t>
            </a:r>
          </a:p>
          <a:p>
            <a:pPr lvl="1"/>
            <a:r>
              <a:rPr lang="en-US">
                <a:latin typeface="Tahoma" charset="0"/>
                <a:ea typeface="ＭＳ Ｐゴシック" charset="0"/>
              </a:rPr>
              <a:t>Only forms trees consistent with the words</a:t>
            </a:r>
          </a:p>
          <a:p>
            <a:pPr lvl="1"/>
            <a:r>
              <a:rPr lang="en-US">
                <a:latin typeface="Tahoma" charset="0"/>
                <a:ea typeface="ＭＳ Ｐゴシック" charset="0"/>
              </a:rPr>
              <a:t>But suggests trees that make no sense globally</a:t>
            </a:r>
          </a:p>
        </p:txBody>
      </p:sp>
    </p:spTree>
    <p:extLst>
      <p:ext uri="{BB962C8B-B14F-4D97-AF65-F5344CB8AC3E}">
        <p14:creationId xmlns:p14="http://schemas.microsoft.com/office/powerpoint/2010/main" val="416841499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E027098A-4CBE-164E-A175-95C26FC71F5E}" type="slidenum">
              <a:rPr lang="en-US" sz="1400">
                <a:solidFill>
                  <a:srgbClr val="590A0E"/>
                </a:solidFill>
              </a:rPr>
              <a:pPr/>
              <a:t>7</a:t>
            </a:fld>
            <a:endParaRPr lang="en-US" sz="1400">
              <a:solidFill>
                <a:srgbClr val="590A0E"/>
              </a:solidFill>
            </a:endParaRPr>
          </a:p>
        </p:txBody>
      </p:sp>
      <p:sp>
        <p:nvSpPr>
          <p:cNvPr id="44036" name="Rectangle 2"/>
          <p:cNvSpPr>
            <a:spLocks noGrp="1" noChangeArrowheads="1"/>
          </p:cNvSpPr>
          <p:nvPr>
            <p:ph type="title"/>
          </p:nvPr>
        </p:nvSpPr>
        <p:spPr/>
        <p:txBody>
          <a:bodyPr/>
          <a:lstStyle/>
          <a:p>
            <a:r>
              <a:rPr lang="en-US">
                <a:latin typeface="Verdana" charset="0"/>
                <a:ea typeface="ＭＳ Ｐゴシック" charset="0"/>
              </a:rPr>
              <a:t>Generativity</a:t>
            </a:r>
          </a:p>
        </p:txBody>
      </p:sp>
      <p:sp>
        <p:nvSpPr>
          <p:cNvPr id="44037" name="Rectangle 3"/>
          <p:cNvSpPr>
            <a:spLocks noGrp="1" noChangeArrowheads="1"/>
          </p:cNvSpPr>
          <p:nvPr>
            <p:ph type="body" idx="1"/>
          </p:nvPr>
        </p:nvSpPr>
        <p:spPr/>
        <p:txBody>
          <a:bodyPr/>
          <a:lstStyle/>
          <a:p>
            <a:r>
              <a:rPr lang="en-US">
                <a:latin typeface="Tahoma" charset="0"/>
                <a:ea typeface="ＭＳ Ｐゴシック" charset="0"/>
              </a:rPr>
              <a:t>As with FSAs (and FSTs), you can view these rules as either analysis or synthesis machines</a:t>
            </a:r>
          </a:p>
          <a:p>
            <a:pPr lvl="1"/>
            <a:r>
              <a:rPr lang="en-US">
                <a:latin typeface="Tahoma" charset="0"/>
                <a:ea typeface="ＭＳ Ｐゴシック" charset="0"/>
              </a:rPr>
              <a:t>Generate strings in the language</a:t>
            </a:r>
          </a:p>
          <a:p>
            <a:pPr lvl="1"/>
            <a:r>
              <a:rPr lang="en-US">
                <a:latin typeface="Tahoma" charset="0"/>
                <a:ea typeface="ＭＳ Ｐゴシック" charset="0"/>
              </a:rPr>
              <a:t>Reject strings not in the language</a:t>
            </a:r>
          </a:p>
          <a:p>
            <a:pPr lvl="1"/>
            <a:r>
              <a:rPr lang="en-US">
                <a:latin typeface="Tahoma" charset="0"/>
                <a:ea typeface="ＭＳ Ｐゴシック" charset="0"/>
              </a:rPr>
              <a:t>Impose structures (trees) on strings in the language</a:t>
            </a:r>
          </a:p>
        </p:txBody>
      </p:sp>
    </p:spTree>
    <p:extLst>
      <p:ext uri="{BB962C8B-B14F-4D97-AF65-F5344CB8AC3E}">
        <p14:creationId xmlns:p14="http://schemas.microsoft.com/office/powerpoint/2010/main" val="1931537765"/>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E25FBAE1-BF0D-754A-87DC-B9378B112D03}" type="slidenum">
              <a:rPr lang="en-US" sz="1400">
                <a:solidFill>
                  <a:srgbClr val="590A0E"/>
                </a:solidFill>
              </a:rPr>
              <a:pPr/>
              <a:t>70</a:t>
            </a:fld>
            <a:endParaRPr lang="en-US" sz="1400">
              <a:solidFill>
                <a:srgbClr val="590A0E"/>
              </a:solidFill>
            </a:endParaRPr>
          </a:p>
        </p:txBody>
      </p:sp>
      <p:sp>
        <p:nvSpPr>
          <p:cNvPr id="123908" name="Rectangle 2"/>
          <p:cNvSpPr>
            <a:spLocks noGrp="1" noChangeArrowheads="1"/>
          </p:cNvSpPr>
          <p:nvPr>
            <p:ph type="title"/>
          </p:nvPr>
        </p:nvSpPr>
        <p:spPr/>
        <p:txBody>
          <a:bodyPr/>
          <a:lstStyle/>
          <a:p>
            <a:r>
              <a:rPr lang="en-US">
                <a:latin typeface="Verdana" charset="0"/>
                <a:ea typeface="ＭＳ Ｐゴシック" charset="0"/>
              </a:rPr>
              <a:t>Control</a:t>
            </a:r>
          </a:p>
        </p:txBody>
      </p:sp>
      <p:sp>
        <p:nvSpPr>
          <p:cNvPr id="1603587" name="Rectangle 3"/>
          <p:cNvSpPr>
            <a:spLocks noGrp="1" noChangeArrowheads="1"/>
          </p:cNvSpPr>
          <p:nvPr>
            <p:ph type="body" idx="1"/>
          </p:nvPr>
        </p:nvSpPr>
        <p:spPr/>
        <p:txBody>
          <a:bodyPr/>
          <a:lstStyle/>
          <a:p>
            <a:r>
              <a:rPr lang="en-US">
                <a:latin typeface="Tahoma" charset="0"/>
                <a:ea typeface="ＭＳ Ｐゴシック" charset="0"/>
              </a:rPr>
              <a:t>Of course, in both cases we left out how to keep track of the search space and how to make choices</a:t>
            </a:r>
          </a:p>
          <a:p>
            <a:pPr lvl="1"/>
            <a:r>
              <a:rPr lang="en-US">
                <a:latin typeface="Tahoma" charset="0"/>
                <a:ea typeface="ＭＳ Ｐゴシック" charset="0"/>
              </a:rPr>
              <a:t>Which node to try to expand next</a:t>
            </a:r>
          </a:p>
          <a:p>
            <a:pPr lvl="1"/>
            <a:r>
              <a:rPr lang="en-US">
                <a:latin typeface="Tahoma" charset="0"/>
                <a:ea typeface="ＭＳ Ｐゴシック" charset="0"/>
              </a:rPr>
              <a:t>Which grammar rule to use to expand a node</a:t>
            </a:r>
          </a:p>
          <a:p>
            <a:r>
              <a:rPr lang="en-US">
                <a:latin typeface="Tahoma" charset="0"/>
                <a:ea typeface="ＭＳ Ｐゴシック" charset="0"/>
              </a:rPr>
              <a:t>One approach is called backtracking</a:t>
            </a:r>
          </a:p>
          <a:p>
            <a:pPr lvl="1"/>
            <a:r>
              <a:rPr lang="en-US">
                <a:latin typeface="Tahoma" charset="0"/>
                <a:ea typeface="ＭＳ Ｐゴシック" charset="0"/>
              </a:rPr>
              <a:t>Make a choice, if it works out then fine</a:t>
            </a:r>
          </a:p>
          <a:p>
            <a:pPr lvl="1"/>
            <a:r>
              <a:rPr lang="en-US">
                <a:latin typeface="Tahoma" charset="0"/>
                <a:ea typeface="ＭＳ Ｐゴシック" charset="0"/>
              </a:rPr>
              <a:t>If not then back up and make a different choice</a:t>
            </a:r>
          </a:p>
        </p:txBody>
      </p:sp>
    </p:spTree>
    <p:extLst>
      <p:ext uri="{BB962C8B-B14F-4D97-AF65-F5344CB8AC3E}">
        <p14:creationId xmlns:p14="http://schemas.microsoft.com/office/powerpoint/2010/main" val="16123682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603587">
                                            <p:txEl>
                                              <p:pRg st="1" end="1"/>
                                            </p:txEl>
                                          </p:spTgt>
                                        </p:tgtEl>
                                        <p:attrNameLst>
                                          <p:attrName>style.visibility</p:attrName>
                                        </p:attrNameLst>
                                      </p:cBhvr>
                                      <p:to>
                                        <p:strVal val="visible"/>
                                      </p:to>
                                    </p:set>
                                    <p:anim to="" calcmode="lin" valueType="num">
                                      <p:cBhvr>
                                        <p:cTn id="7" dur="1" fill="hold"/>
                                        <p:tgtEl>
                                          <p:spTgt spid="1603587">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603587">
                                            <p:txEl>
                                              <p:pRg st="2" end="2"/>
                                            </p:txEl>
                                          </p:spTgt>
                                        </p:tgtEl>
                                        <p:attrNameLst>
                                          <p:attrName>style.visibility</p:attrName>
                                        </p:attrNameLst>
                                      </p:cBhvr>
                                      <p:to>
                                        <p:strVal val="visible"/>
                                      </p:to>
                                    </p:set>
                                    <p:anim to="" calcmode="lin" valueType="num">
                                      <p:cBhvr>
                                        <p:cTn id="12" dur="1" fill="hold"/>
                                        <p:tgtEl>
                                          <p:spTgt spid="1603587">
                                            <p:txEl>
                                              <p:pRg st="2" end="2"/>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1603587">
                                            <p:txEl>
                                              <p:pRg st="3" end="3"/>
                                            </p:txEl>
                                          </p:spTgt>
                                        </p:tgtEl>
                                        <p:attrNameLst>
                                          <p:attrName>style.visibility</p:attrName>
                                        </p:attrNameLst>
                                      </p:cBhvr>
                                      <p:to>
                                        <p:strVal val="visible"/>
                                      </p:to>
                                    </p:set>
                                    <p:anim to="" calcmode="lin" valueType="num">
                                      <p:cBhvr>
                                        <p:cTn id="17" dur="1" fill="hold"/>
                                        <p:tgtEl>
                                          <p:spTgt spid="1603587">
                                            <p:txEl>
                                              <p:pRg st="3" end="3"/>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1603587">
                                            <p:txEl>
                                              <p:pRg st="4" end="4"/>
                                            </p:txEl>
                                          </p:spTgt>
                                        </p:tgtEl>
                                        <p:attrNameLst>
                                          <p:attrName>style.visibility</p:attrName>
                                        </p:attrNameLst>
                                      </p:cBhvr>
                                      <p:to>
                                        <p:strVal val="visible"/>
                                      </p:to>
                                    </p:set>
                                    <p:anim to="" calcmode="lin" valueType="num">
                                      <p:cBhvr>
                                        <p:cTn id="22" dur="1" fill="hold"/>
                                        <p:tgtEl>
                                          <p:spTgt spid="1603587">
                                            <p:txEl>
                                              <p:pRg st="4" end="4"/>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1603587">
                                            <p:txEl>
                                              <p:pRg st="5" end="5"/>
                                            </p:txEl>
                                          </p:spTgt>
                                        </p:tgtEl>
                                        <p:attrNameLst>
                                          <p:attrName>style.visibility</p:attrName>
                                        </p:attrNameLst>
                                      </p:cBhvr>
                                      <p:to>
                                        <p:strVal val="visible"/>
                                      </p:to>
                                    </p:set>
                                    <p:anim to="" calcmode="lin" valueType="num">
                                      <p:cBhvr>
                                        <p:cTn id="27" dur="1" fill="hold"/>
                                        <p:tgtEl>
                                          <p:spTgt spid="1603587">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0D79DE4D-0D28-FC44-B878-B73F8C00520C}" type="slidenum">
              <a:rPr lang="en-US" sz="1400">
                <a:solidFill>
                  <a:srgbClr val="590A0E"/>
                </a:solidFill>
              </a:rPr>
              <a:pPr/>
              <a:t>71</a:t>
            </a:fld>
            <a:endParaRPr lang="en-US" sz="1400">
              <a:solidFill>
                <a:srgbClr val="590A0E"/>
              </a:solidFill>
            </a:endParaRPr>
          </a:p>
        </p:txBody>
      </p:sp>
      <p:sp>
        <p:nvSpPr>
          <p:cNvPr id="125956" name="Rectangle 2"/>
          <p:cNvSpPr>
            <a:spLocks noGrp="1" noChangeArrowheads="1"/>
          </p:cNvSpPr>
          <p:nvPr>
            <p:ph type="title"/>
          </p:nvPr>
        </p:nvSpPr>
        <p:spPr/>
        <p:txBody>
          <a:bodyPr/>
          <a:lstStyle/>
          <a:p>
            <a:r>
              <a:rPr lang="en-US">
                <a:latin typeface="Verdana" charset="0"/>
                <a:ea typeface="ＭＳ Ｐゴシック" charset="0"/>
              </a:rPr>
              <a:t>Problems</a:t>
            </a:r>
          </a:p>
        </p:txBody>
      </p:sp>
      <p:sp>
        <p:nvSpPr>
          <p:cNvPr id="125957" name="Rectangle 3"/>
          <p:cNvSpPr>
            <a:spLocks noGrp="1" noChangeArrowheads="1"/>
          </p:cNvSpPr>
          <p:nvPr>
            <p:ph type="body" idx="1"/>
          </p:nvPr>
        </p:nvSpPr>
        <p:spPr>
          <a:xfrm>
            <a:off x="685801" y="1162050"/>
            <a:ext cx="8093075" cy="3086100"/>
          </a:xfrm>
        </p:spPr>
        <p:txBody>
          <a:bodyPr/>
          <a:lstStyle/>
          <a:p>
            <a:r>
              <a:rPr lang="en-US" dirty="0">
                <a:latin typeface="Tahoma" charset="0"/>
                <a:ea typeface="ＭＳ Ｐゴシック" charset="0"/>
              </a:rPr>
              <a:t>Even with the best filtering, backtracking methods are doomed because of ambiguity</a:t>
            </a:r>
          </a:p>
          <a:p>
            <a:pPr lvl="1"/>
            <a:r>
              <a:rPr lang="en-US" dirty="0">
                <a:latin typeface="Tahoma" charset="0"/>
                <a:ea typeface="ＭＳ Ｐゴシック" charset="0"/>
              </a:rPr>
              <a:t>Attachment ambiguity</a:t>
            </a:r>
          </a:p>
          <a:p>
            <a:pPr lvl="1"/>
            <a:r>
              <a:rPr lang="en-US" dirty="0">
                <a:latin typeface="Tahoma" charset="0"/>
                <a:ea typeface="ＭＳ Ｐゴシック" charset="0"/>
              </a:rPr>
              <a:t>Coordination ambiguity</a:t>
            </a:r>
          </a:p>
        </p:txBody>
      </p:sp>
    </p:spTree>
    <p:extLst>
      <p:ext uri="{BB962C8B-B14F-4D97-AF65-F5344CB8AC3E}">
        <p14:creationId xmlns:p14="http://schemas.microsoft.com/office/powerpoint/2010/main" val="68084087"/>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429883EB-C9F2-F34C-811C-BA9E1BECAF46}" type="slidenum">
              <a:rPr lang="en-US" sz="1400">
                <a:solidFill>
                  <a:srgbClr val="590A0E"/>
                </a:solidFill>
              </a:rPr>
              <a:pPr/>
              <a:t>72</a:t>
            </a:fld>
            <a:endParaRPr lang="en-US" sz="1400">
              <a:solidFill>
                <a:srgbClr val="590A0E"/>
              </a:solidFill>
            </a:endParaRPr>
          </a:p>
        </p:txBody>
      </p:sp>
      <p:sp>
        <p:nvSpPr>
          <p:cNvPr id="128004" name="Rectangle 2"/>
          <p:cNvSpPr>
            <a:spLocks noGrp="1" noChangeArrowheads="1"/>
          </p:cNvSpPr>
          <p:nvPr>
            <p:ph type="title"/>
          </p:nvPr>
        </p:nvSpPr>
        <p:spPr/>
        <p:txBody>
          <a:bodyPr/>
          <a:lstStyle/>
          <a:p>
            <a:r>
              <a:rPr lang="en-US">
                <a:latin typeface="Verdana" charset="0"/>
                <a:ea typeface="ＭＳ Ｐゴシック" charset="0"/>
              </a:rPr>
              <a:t>Ambiguity</a:t>
            </a:r>
          </a:p>
        </p:txBody>
      </p:sp>
      <p:pic>
        <p:nvPicPr>
          <p:cNvPr id="128005" name="Picture 4" descr="fig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8" y="1314450"/>
            <a:ext cx="8839200" cy="3001566"/>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4879192"/>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5BC2F412-5B9E-B340-B87C-AEA03E310F37}" type="slidenum">
              <a:rPr lang="en-US" sz="1400">
                <a:solidFill>
                  <a:srgbClr val="590A0E"/>
                </a:solidFill>
              </a:rPr>
              <a:pPr/>
              <a:t>73</a:t>
            </a:fld>
            <a:endParaRPr lang="en-US" sz="1400">
              <a:solidFill>
                <a:srgbClr val="590A0E"/>
              </a:solidFill>
            </a:endParaRPr>
          </a:p>
        </p:txBody>
      </p:sp>
      <p:sp>
        <p:nvSpPr>
          <p:cNvPr id="130052" name="Rectangle 2"/>
          <p:cNvSpPr>
            <a:spLocks noGrp="1" noChangeArrowheads="1"/>
          </p:cNvSpPr>
          <p:nvPr>
            <p:ph type="title"/>
          </p:nvPr>
        </p:nvSpPr>
        <p:spPr/>
        <p:txBody>
          <a:bodyPr/>
          <a:lstStyle/>
          <a:p>
            <a:r>
              <a:rPr lang="en-US">
                <a:latin typeface="Verdana" charset="0"/>
                <a:ea typeface="ＭＳ Ｐゴシック" charset="0"/>
              </a:rPr>
              <a:t>Dynamic Programming</a:t>
            </a:r>
          </a:p>
        </p:txBody>
      </p:sp>
      <p:sp>
        <p:nvSpPr>
          <p:cNvPr id="130053" name="Rectangle 3"/>
          <p:cNvSpPr>
            <a:spLocks noGrp="1" noChangeArrowheads="1"/>
          </p:cNvSpPr>
          <p:nvPr>
            <p:ph type="body" idx="1"/>
          </p:nvPr>
        </p:nvSpPr>
        <p:spPr/>
        <p:txBody>
          <a:bodyPr/>
          <a:lstStyle/>
          <a:p>
            <a:pPr>
              <a:lnSpc>
                <a:spcPct val="90000"/>
              </a:lnSpc>
            </a:pPr>
            <a:r>
              <a:rPr lang="en-US" dirty="0">
                <a:latin typeface="Tahoma" charset="0"/>
                <a:ea typeface="ＭＳ Ｐゴシック" charset="0"/>
              </a:rPr>
              <a:t>DP search methods fill tables with partial results and thereby</a:t>
            </a:r>
          </a:p>
          <a:p>
            <a:pPr lvl="1">
              <a:lnSpc>
                <a:spcPct val="90000"/>
              </a:lnSpc>
            </a:pPr>
            <a:r>
              <a:rPr lang="en-US" dirty="0">
                <a:latin typeface="Tahoma" charset="0"/>
                <a:ea typeface="ＭＳ Ｐゴシック" charset="0"/>
              </a:rPr>
              <a:t>Avoid doing avoidable repeated work</a:t>
            </a:r>
          </a:p>
          <a:p>
            <a:pPr lvl="1">
              <a:lnSpc>
                <a:spcPct val="90000"/>
              </a:lnSpc>
            </a:pPr>
            <a:r>
              <a:rPr lang="en-US" dirty="0">
                <a:latin typeface="Tahoma" charset="0"/>
                <a:ea typeface="ＭＳ Ｐゴシック" charset="0"/>
              </a:rPr>
              <a:t>Efficiently store ambiguous structures with shared sub-parts.</a:t>
            </a:r>
          </a:p>
          <a:p>
            <a:pPr>
              <a:lnSpc>
                <a:spcPct val="90000"/>
              </a:lnSpc>
            </a:pPr>
            <a:r>
              <a:rPr lang="en-US" dirty="0">
                <a:latin typeface="Tahoma" charset="0"/>
                <a:ea typeface="ＭＳ Ｐゴシック" charset="0"/>
              </a:rPr>
              <a:t>We</a:t>
            </a:r>
            <a:r>
              <a:rPr lang="ja-JP" altLang="en-US" dirty="0">
                <a:latin typeface="Tahoma" charset="0"/>
                <a:ea typeface="ＭＳ Ｐゴシック" charset="0"/>
              </a:rPr>
              <a:t>’</a:t>
            </a:r>
            <a:r>
              <a:rPr lang="en-US" altLang="ja-JP" dirty="0" err="1">
                <a:latin typeface="Tahoma" charset="0"/>
                <a:ea typeface="ＭＳ Ｐゴシック" charset="0"/>
              </a:rPr>
              <a:t>ll</a:t>
            </a:r>
            <a:r>
              <a:rPr lang="en-US" altLang="ja-JP" dirty="0">
                <a:latin typeface="Tahoma" charset="0"/>
                <a:ea typeface="ＭＳ Ｐゴシック" charset="0"/>
              </a:rPr>
              <a:t> cover two approaches that roughly correspond to top-down and bottom-up approaches:</a:t>
            </a:r>
          </a:p>
          <a:p>
            <a:pPr lvl="1">
              <a:lnSpc>
                <a:spcPct val="90000"/>
              </a:lnSpc>
            </a:pPr>
            <a:r>
              <a:rPr lang="en-US" dirty="0" err="1">
                <a:latin typeface="Tahoma" charset="0"/>
                <a:ea typeface="ＭＳ Ｐゴシック" charset="0"/>
              </a:rPr>
              <a:t>Cocke</a:t>
            </a:r>
            <a:r>
              <a:rPr lang="en-US" dirty="0">
                <a:latin typeface="Tahoma" charset="0"/>
                <a:ea typeface="ＭＳ Ｐゴシック" charset="0"/>
              </a:rPr>
              <a:t>-</a:t>
            </a:r>
            <a:r>
              <a:rPr lang="en-US" dirty="0" err="1">
                <a:latin typeface="Tahoma" charset="0"/>
                <a:ea typeface="ＭＳ Ｐゴシック" charset="0"/>
              </a:rPr>
              <a:t>Kasami</a:t>
            </a:r>
            <a:r>
              <a:rPr lang="en-US" dirty="0">
                <a:latin typeface="Tahoma" charset="0"/>
                <a:ea typeface="ＭＳ Ｐゴシック" charset="0"/>
              </a:rPr>
              <a:t>-Younger (CKY)</a:t>
            </a:r>
          </a:p>
          <a:p>
            <a:pPr lvl="1">
              <a:lnSpc>
                <a:spcPct val="90000"/>
              </a:lnSpc>
            </a:pPr>
            <a:r>
              <a:rPr lang="en-US" dirty="0" err="1">
                <a:latin typeface="Tahoma" charset="0"/>
                <a:ea typeface="ＭＳ Ｐゴシック" charset="0"/>
              </a:rPr>
              <a:t>Earley</a:t>
            </a:r>
            <a:r>
              <a:rPr lang="en-US" dirty="0">
                <a:latin typeface="Tahoma" charset="0"/>
                <a:ea typeface="ＭＳ Ｐゴシック" charset="0"/>
              </a:rPr>
              <a:t> parser</a:t>
            </a:r>
          </a:p>
          <a:p>
            <a:pPr lvl="1">
              <a:lnSpc>
                <a:spcPct val="90000"/>
              </a:lnSpc>
            </a:pPr>
            <a:endParaRPr lang="en-US" dirty="0">
              <a:latin typeface="Tahoma" charset="0"/>
              <a:ea typeface="ＭＳ Ｐゴシック" charset="0"/>
            </a:endParaRPr>
          </a:p>
        </p:txBody>
      </p:sp>
    </p:spTree>
    <p:extLst>
      <p:ext uri="{BB962C8B-B14F-4D97-AF65-F5344CB8AC3E}">
        <p14:creationId xmlns:p14="http://schemas.microsoft.com/office/powerpoint/2010/main" val="204187162"/>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F559F268-4DD2-5D47-BC99-4B11EDAF38C2}" type="slidenum">
              <a:rPr lang="en-US" sz="1400">
                <a:solidFill>
                  <a:srgbClr val="590A0E"/>
                </a:solidFill>
              </a:rPr>
              <a:pPr/>
              <a:t>74</a:t>
            </a:fld>
            <a:endParaRPr lang="en-US" sz="1400">
              <a:solidFill>
                <a:srgbClr val="590A0E"/>
              </a:solidFill>
            </a:endParaRPr>
          </a:p>
        </p:txBody>
      </p:sp>
      <p:sp>
        <p:nvSpPr>
          <p:cNvPr id="132100" name="Rectangle 2"/>
          <p:cNvSpPr>
            <a:spLocks noGrp="1" noChangeArrowheads="1"/>
          </p:cNvSpPr>
          <p:nvPr>
            <p:ph type="title"/>
          </p:nvPr>
        </p:nvSpPr>
        <p:spPr>
          <a:xfrm>
            <a:off x="762000" y="0"/>
            <a:ext cx="7772400" cy="857250"/>
          </a:xfrm>
        </p:spPr>
        <p:txBody>
          <a:bodyPr/>
          <a:lstStyle/>
          <a:p>
            <a:r>
              <a:rPr lang="en-US">
                <a:latin typeface="Verdana" charset="0"/>
                <a:ea typeface="ＭＳ Ｐゴシック" charset="0"/>
              </a:rPr>
              <a:t>CKY Parsing</a:t>
            </a:r>
          </a:p>
        </p:txBody>
      </p:sp>
      <p:sp>
        <p:nvSpPr>
          <p:cNvPr id="132101" name="Rectangle 3"/>
          <p:cNvSpPr>
            <a:spLocks noGrp="1" noChangeArrowheads="1"/>
          </p:cNvSpPr>
          <p:nvPr>
            <p:ph type="body" idx="1"/>
          </p:nvPr>
        </p:nvSpPr>
        <p:spPr>
          <a:xfrm>
            <a:off x="685800" y="1028700"/>
            <a:ext cx="7772400" cy="3257550"/>
          </a:xfrm>
        </p:spPr>
        <p:txBody>
          <a:bodyPr/>
          <a:lstStyle/>
          <a:p>
            <a:pPr>
              <a:lnSpc>
                <a:spcPct val="90000"/>
              </a:lnSpc>
            </a:pPr>
            <a:r>
              <a:rPr lang="en-US">
                <a:latin typeface="Tahoma" charset="0"/>
                <a:ea typeface="ＭＳ Ｐゴシック" charset="0"/>
              </a:rPr>
              <a:t>First we</a:t>
            </a:r>
            <a:r>
              <a:rPr lang="ja-JP" altLang="en-US">
                <a:latin typeface="Tahoma" charset="0"/>
                <a:ea typeface="ＭＳ Ｐゴシック" charset="0"/>
              </a:rPr>
              <a:t>’</a:t>
            </a:r>
            <a:r>
              <a:rPr lang="en-US" altLang="ja-JP">
                <a:latin typeface="Tahoma" charset="0"/>
                <a:ea typeface="ＭＳ Ｐゴシック" charset="0"/>
              </a:rPr>
              <a:t>ll limit our grammar to epsilon-free, binary rules (more later)</a:t>
            </a:r>
          </a:p>
          <a:p>
            <a:pPr>
              <a:lnSpc>
                <a:spcPct val="90000"/>
              </a:lnSpc>
            </a:pPr>
            <a:r>
              <a:rPr lang="en-US">
                <a:latin typeface="Tahoma" charset="0"/>
                <a:ea typeface="ＭＳ Ｐゴシック" charset="0"/>
              </a:rPr>
              <a:t>Consider the rule </a:t>
            </a:r>
            <a:r>
              <a:rPr lang="en-US" i="1">
                <a:solidFill>
                  <a:srgbClr val="008000"/>
                </a:solidFill>
                <a:latin typeface="Tahoma" charset="0"/>
                <a:ea typeface="ＭＳ Ｐゴシック" charset="0"/>
              </a:rPr>
              <a:t>A  </a:t>
            </a:r>
            <a:r>
              <a:rPr lang="en-US" sz="3600" b="1" i="1">
                <a:solidFill>
                  <a:srgbClr val="008000"/>
                </a:solidFill>
                <a:latin typeface="Tahoma" charset="0"/>
                <a:ea typeface="ＭＳ Ｐゴシック" charset="0"/>
                <a:sym typeface="Symbol" charset="0"/>
              </a:rPr>
              <a:t></a:t>
            </a:r>
            <a:r>
              <a:rPr lang="en-US" i="1">
                <a:solidFill>
                  <a:srgbClr val="008000"/>
                </a:solidFill>
                <a:latin typeface="Tahoma" charset="0"/>
                <a:ea typeface="ＭＳ Ｐゴシック" charset="0"/>
                <a:sym typeface="Symbol" charset="0"/>
              </a:rPr>
              <a:t> </a:t>
            </a:r>
            <a:r>
              <a:rPr lang="en-US" i="1">
                <a:solidFill>
                  <a:srgbClr val="008000"/>
                </a:solidFill>
                <a:latin typeface="Tahoma" charset="0"/>
                <a:ea typeface="ＭＳ Ｐゴシック" charset="0"/>
              </a:rPr>
              <a:t>BC</a:t>
            </a:r>
          </a:p>
          <a:p>
            <a:pPr lvl="1">
              <a:lnSpc>
                <a:spcPct val="90000"/>
              </a:lnSpc>
            </a:pPr>
            <a:r>
              <a:rPr lang="en-US">
                <a:latin typeface="Tahoma" charset="0"/>
                <a:ea typeface="ＭＳ Ｐゴシック" charset="0"/>
              </a:rPr>
              <a:t>If there is an </a:t>
            </a:r>
            <a:r>
              <a:rPr lang="en-US">
                <a:solidFill>
                  <a:srgbClr val="006600"/>
                </a:solidFill>
                <a:latin typeface="Tahoma" charset="0"/>
                <a:ea typeface="ＭＳ Ｐゴシック" charset="0"/>
              </a:rPr>
              <a:t>A</a:t>
            </a:r>
            <a:r>
              <a:rPr lang="en-US">
                <a:latin typeface="Tahoma" charset="0"/>
                <a:ea typeface="ＭＳ Ｐゴシック" charset="0"/>
              </a:rPr>
              <a:t> somewhere in the input then there must be a </a:t>
            </a:r>
            <a:r>
              <a:rPr lang="en-US">
                <a:solidFill>
                  <a:srgbClr val="008000"/>
                </a:solidFill>
                <a:latin typeface="Tahoma" charset="0"/>
                <a:ea typeface="ＭＳ Ｐゴシック" charset="0"/>
              </a:rPr>
              <a:t>B </a:t>
            </a:r>
            <a:r>
              <a:rPr lang="en-US">
                <a:latin typeface="Tahoma" charset="0"/>
                <a:ea typeface="ＭＳ Ｐゴシック" charset="0"/>
              </a:rPr>
              <a:t>followed by a </a:t>
            </a:r>
            <a:r>
              <a:rPr lang="en-US">
                <a:solidFill>
                  <a:srgbClr val="008000"/>
                </a:solidFill>
                <a:latin typeface="Tahoma" charset="0"/>
                <a:ea typeface="ＭＳ Ｐゴシック" charset="0"/>
              </a:rPr>
              <a:t>C</a:t>
            </a:r>
            <a:r>
              <a:rPr lang="en-US">
                <a:latin typeface="Tahoma" charset="0"/>
                <a:ea typeface="ＭＳ Ｐゴシック" charset="0"/>
              </a:rPr>
              <a:t> in the input.</a:t>
            </a:r>
          </a:p>
          <a:p>
            <a:pPr lvl="1">
              <a:lnSpc>
                <a:spcPct val="90000"/>
              </a:lnSpc>
            </a:pPr>
            <a:r>
              <a:rPr lang="en-US">
                <a:latin typeface="Tahoma" charset="0"/>
                <a:ea typeface="ＭＳ Ｐゴシック" charset="0"/>
              </a:rPr>
              <a:t>If the </a:t>
            </a:r>
            <a:r>
              <a:rPr lang="en-US">
                <a:solidFill>
                  <a:srgbClr val="008000"/>
                </a:solidFill>
                <a:latin typeface="Tahoma" charset="0"/>
                <a:ea typeface="ＭＳ Ｐゴシック" charset="0"/>
              </a:rPr>
              <a:t>A</a:t>
            </a:r>
            <a:r>
              <a:rPr lang="en-US">
                <a:latin typeface="Tahoma" charset="0"/>
                <a:ea typeface="ＭＳ Ｐゴシック" charset="0"/>
              </a:rPr>
              <a:t> spans from </a:t>
            </a:r>
            <a:r>
              <a:rPr lang="en-US">
                <a:solidFill>
                  <a:srgbClr val="A50021"/>
                </a:solidFill>
                <a:latin typeface="Tahoma" charset="0"/>
                <a:ea typeface="ＭＳ Ｐゴシック" charset="0"/>
              </a:rPr>
              <a:t>i to j</a:t>
            </a:r>
            <a:r>
              <a:rPr lang="en-US">
                <a:latin typeface="Tahoma" charset="0"/>
                <a:ea typeface="ＭＳ Ｐゴシック" charset="0"/>
              </a:rPr>
              <a:t> in the input then there must be some </a:t>
            </a:r>
            <a:r>
              <a:rPr lang="en-US">
                <a:solidFill>
                  <a:srgbClr val="A50021"/>
                </a:solidFill>
                <a:latin typeface="Tahoma" charset="0"/>
                <a:ea typeface="ＭＳ Ｐゴシック" charset="0"/>
              </a:rPr>
              <a:t>k s.t. i&lt;k&lt;j</a:t>
            </a:r>
          </a:p>
          <a:p>
            <a:pPr lvl="2">
              <a:lnSpc>
                <a:spcPct val="90000"/>
              </a:lnSpc>
            </a:pPr>
            <a:r>
              <a:rPr lang="en-US">
                <a:latin typeface="Tahoma" charset="0"/>
                <a:ea typeface="ＭＳ Ｐゴシック" charset="0"/>
              </a:rPr>
              <a:t>Ie. The </a:t>
            </a:r>
            <a:r>
              <a:rPr lang="en-US">
                <a:solidFill>
                  <a:srgbClr val="008000"/>
                </a:solidFill>
                <a:latin typeface="Tahoma" charset="0"/>
                <a:ea typeface="ＭＳ Ｐゴシック" charset="0"/>
              </a:rPr>
              <a:t>B</a:t>
            </a:r>
            <a:r>
              <a:rPr lang="en-US">
                <a:latin typeface="Tahoma" charset="0"/>
                <a:ea typeface="ＭＳ Ｐゴシック" charset="0"/>
              </a:rPr>
              <a:t> splits from the </a:t>
            </a:r>
            <a:r>
              <a:rPr lang="en-US">
                <a:solidFill>
                  <a:srgbClr val="008000"/>
                </a:solidFill>
                <a:latin typeface="Tahoma" charset="0"/>
                <a:ea typeface="ＭＳ Ｐゴシック" charset="0"/>
              </a:rPr>
              <a:t>C</a:t>
            </a:r>
            <a:r>
              <a:rPr lang="en-US">
                <a:latin typeface="Tahoma" charset="0"/>
                <a:ea typeface="ＭＳ Ｐゴシック" charset="0"/>
              </a:rPr>
              <a:t> someplace.</a:t>
            </a:r>
          </a:p>
        </p:txBody>
      </p:sp>
    </p:spTree>
    <p:extLst>
      <p:ext uri="{BB962C8B-B14F-4D97-AF65-F5344CB8AC3E}">
        <p14:creationId xmlns:p14="http://schemas.microsoft.com/office/powerpoint/2010/main" val="480378066"/>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7580F4D4-EE3E-C949-8B8A-02948B50C333}" type="slidenum">
              <a:rPr lang="en-US" sz="1400">
                <a:solidFill>
                  <a:srgbClr val="590A0E"/>
                </a:solidFill>
              </a:rPr>
              <a:pPr/>
              <a:t>75</a:t>
            </a:fld>
            <a:endParaRPr lang="en-US" sz="1400">
              <a:solidFill>
                <a:srgbClr val="590A0E"/>
              </a:solidFill>
            </a:endParaRPr>
          </a:p>
        </p:txBody>
      </p:sp>
      <p:sp>
        <p:nvSpPr>
          <p:cNvPr id="134148" name="Rectangle 2"/>
          <p:cNvSpPr>
            <a:spLocks noGrp="1" noChangeArrowheads="1"/>
          </p:cNvSpPr>
          <p:nvPr>
            <p:ph type="title"/>
          </p:nvPr>
        </p:nvSpPr>
        <p:spPr>
          <a:xfrm>
            <a:off x="762000" y="0"/>
            <a:ext cx="7772400" cy="857250"/>
          </a:xfrm>
        </p:spPr>
        <p:txBody>
          <a:bodyPr/>
          <a:lstStyle/>
          <a:p>
            <a:r>
              <a:rPr lang="en-US">
                <a:latin typeface="Verdana" charset="0"/>
                <a:ea typeface="ＭＳ Ｐゴシック" charset="0"/>
              </a:rPr>
              <a:t>Problem</a:t>
            </a:r>
          </a:p>
        </p:txBody>
      </p:sp>
      <p:sp>
        <p:nvSpPr>
          <p:cNvPr id="134149" name="Rectangle 3"/>
          <p:cNvSpPr>
            <a:spLocks noGrp="1" noChangeArrowheads="1"/>
          </p:cNvSpPr>
          <p:nvPr>
            <p:ph type="body" idx="1"/>
          </p:nvPr>
        </p:nvSpPr>
        <p:spPr>
          <a:xfrm>
            <a:off x="762000" y="914400"/>
            <a:ext cx="7772400" cy="3600450"/>
          </a:xfrm>
        </p:spPr>
        <p:txBody>
          <a:bodyPr/>
          <a:lstStyle/>
          <a:p>
            <a:pPr>
              <a:lnSpc>
                <a:spcPct val="90000"/>
              </a:lnSpc>
            </a:pPr>
            <a:r>
              <a:rPr lang="en-US">
                <a:latin typeface="Tahoma" charset="0"/>
                <a:ea typeface="ＭＳ Ｐゴシック" charset="0"/>
              </a:rPr>
              <a:t>What if your grammar isn’</a:t>
            </a:r>
            <a:r>
              <a:rPr lang="en-US" altLang="ja-JP">
                <a:latin typeface="Tahoma" charset="0"/>
                <a:ea typeface="ＭＳ Ｐゴシック" charset="0"/>
              </a:rPr>
              <a:t>t binary?</a:t>
            </a:r>
          </a:p>
          <a:p>
            <a:pPr lvl="1">
              <a:lnSpc>
                <a:spcPct val="90000"/>
              </a:lnSpc>
            </a:pPr>
            <a:r>
              <a:rPr lang="en-US" sz="2400">
                <a:latin typeface="Tahoma" charset="0"/>
                <a:ea typeface="ＭＳ Ｐゴシック" charset="0"/>
              </a:rPr>
              <a:t>As in the case of the TreeBank grammar?</a:t>
            </a:r>
          </a:p>
          <a:p>
            <a:pPr>
              <a:lnSpc>
                <a:spcPct val="90000"/>
              </a:lnSpc>
            </a:pPr>
            <a:r>
              <a:rPr lang="en-US">
                <a:latin typeface="Tahoma" charset="0"/>
                <a:ea typeface="ＭＳ Ｐゴシック" charset="0"/>
              </a:rPr>
              <a:t>Convert it to binary… any arbitrary CFG can be rewritten into Chomsky-Normal Form automatically.</a:t>
            </a:r>
          </a:p>
          <a:p>
            <a:pPr>
              <a:lnSpc>
                <a:spcPct val="90000"/>
              </a:lnSpc>
            </a:pPr>
            <a:r>
              <a:rPr lang="en-US">
                <a:latin typeface="Tahoma" charset="0"/>
                <a:ea typeface="ＭＳ Ｐゴシック" charset="0"/>
              </a:rPr>
              <a:t>What does this mean?</a:t>
            </a:r>
          </a:p>
        </p:txBody>
      </p:sp>
    </p:spTree>
    <p:extLst>
      <p:ext uri="{BB962C8B-B14F-4D97-AF65-F5344CB8AC3E}">
        <p14:creationId xmlns:p14="http://schemas.microsoft.com/office/powerpoint/2010/main" val="4253466770"/>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A024E4A7-CC1F-3842-BA1A-9D4E8200734B}" type="slidenum">
              <a:rPr lang="en-US" sz="1400">
                <a:solidFill>
                  <a:srgbClr val="590A0E"/>
                </a:solidFill>
              </a:rPr>
              <a:pPr/>
              <a:t>76</a:t>
            </a:fld>
            <a:endParaRPr lang="en-US" sz="1400">
              <a:solidFill>
                <a:srgbClr val="590A0E"/>
              </a:solidFill>
            </a:endParaRPr>
          </a:p>
        </p:txBody>
      </p:sp>
      <p:sp>
        <p:nvSpPr>
          <p:cNvPr id="136196" name="Rectangle 2"/>
          <p:cNvSpPr>
            <a:spLocks noGrp="1" noChangeArrowheads="1"/>
          </p:cNvSpPr>
          <p:nvPr>
            <p:ph type="title"/>
          </p:nvPr>
        </p:nvSpPr>
        <p:spPr/>
        <p:txBody>
          <a:bodyPr/>
          <a:lstStyle/>
          <a:p>
            <a:r>
              <a:rPr lang="en-US">
                <a:latin typeface="Verdana" charset="0"/>
                <a:ea typeface="ＭＳ Ｐゴシック" charset="0"/>
              </a:rPr>
              <a:t>Problem</a:t>
            </a:r>
          </a:p>
        </p:txBody>
      </p:sp>
      <p:sp>
        <p:nvSpPr>
          <p:cNvPr id="136197" name="Rectangle 3"/>
          <p:cNvSpPr>
            <a:spLocks noGrp="1" noChangeArrowheads="1"/>
          </p:cNvSpPr>
          <p:nvPr>
            <p:ph type="body" idx="1"/>
          </p:nvPr>
        </p:nvSpPr>
        <p:spPr/>
        <p:txBody>
          <a:bodyPr/>
          <a:lstStyle/>
          <a:p>
            <a:r>
              <a:rPr lang="en-US">
                <a:latin typeface="Tahoma" charset="0"/>
                <a:ea typeface="ＭＳ Ｐゴシック" charset="0"/>
              </a:rPr>
              <a:t>More specifically, we want our rules to be of the form</a:t>
            </a:r>
          </a:p>
          <a:p>
            <a:pPr lvl="1">
              <a:buFont typeface="Wingdings" charset="0"/>
              <a:buNone/>
            </a:pPr>
            <a:r>
              <a:rPr lang="en-US">
                <a:solidFill>
                  <a:srgbClr val="A50021"/>
                </a:solidFill>
                <a:latin typeface="Tahoma" charset="0"/>
                <a:ea typeface="ＭＳ Ｐゴシック" charset="0"/>
              </a:rPr>
              <a:t>A </a:t>
            </a:r>
            <a:r>
              <a:rPr lang="en-US" sz="3200" b="1" i="1">
                <a:solidFill>
                  <a:srgbClr val="A50021"/>
                </a:solidFill>
                <a:latin typeface="Tahoma" charset="0"/>
                <a:ea typeface="ＭＳ Ｐゴシック" charset="0"/>
                <a:sym typeface="Symbol" charset="0"/>
              </a:rPr>
              <a:t></a:t>
            </a:r>
            <a:r>
              <a:rPr lang="en-US">
                <a:solidFill>
                  <a:srgbClr val="A50021"/>
                </a:solidFill>
                <a:latin typeface="Tahoma" charset="0"/>
                <a:ea typeface="ＭＳ Ｐゴシック" charset="0"/>
              </a:rPr>
              <a:t> B C</a:t>
            </a:r>
          </a:p>
          <a:p>
            <a:pPr lvl="1">
              <a:buFont typeface="Wingdings" charset="0"/>
              <a:buNone/>
            </a:pPr>
            <a:r>
              <a:rPr lang="en-US">
                <a:latin typeface="Tahoma" charset="0"/>
                <a:ea typeface="ＭＳ Ｐゴシック" charset="0"/>
              </a:rPr>
              <a:t>Or</a:t>
            </a:r>
          </a:p>
          <a:p>
            <a:pPr lvl="1">
              <a:buFont typeface="Wingdings" charset="0"/>
              <a:buNone/>
            </a:pPr>
            <a:r>
              <a:rPr lang="en-US">
                <a:solidFill>
                  <a:srgbClr val="A50021"/>
                </a:solidFill>
                <a:latin typeface="Tahoma" charset="0"/>
                <a:ea typeface="ＭＳ Ｐゴシック" charset="0"/>
              </a:rPr>
              <a:t>A </a:t>
            </a:r>
            <a:r>
              <a:rPr lang="en-US" sz="3200" b="1" i="1">
                <a:solidFill>
                  <a:srgbClr val="A50021"/>
                </a:solidFill>
                <a:latin typeface="Tahoma" charset="0"/>
                <a:ea typeface="ＭＳ Ｐゴシック" charset="0"/>
                <a:sym typeface="Symbol" charset="0"/>
              </a:rPr>
              <a:t></a:t>
            </a:r>
            <a:r>
              <a:rPr lang="en-US">
                <a:solidFill>
                  <a:srgbClr val="A50021"/>
                </a:solidFill>
                <a:latin typeface="Tahoma" charset="0"/>
                <a:ea typeface="ＭＳ Ｐゴシック" charset="0"/>
              </a:rPr>
              <a:t>  </a:t>
            </a:r>
            <a:r>
              <a:rPr lang="en-US" i="1">
                <a:solidFill>
                  <a:srgbClr val="A50021"/>
                </a:solidFill>
                <a:latin typeface="Tahoma" charset="0"/>
                <a:ea typeface="ＭＳ Ｐゴシック" charset="0"/>
              </a:rPr>
              <a:t>w</a:t>
            </a:r>
          </a:p>
          <a:p>
            <a:pPr lvl="1">
              <a:buFont typeface="Wingdings" charset="0"/>
              <a:buNone/>
            </a:pPr>
            <a:endParaRPr lang="en-US" i="1">
              <a:solidFill>
                <a:srgbClr val="A50021"/>
              </a:solidFill>
              <a:latin typeface="Tahoma" charset="0"/>
              <a:ea typeface="ＭＳ Ｐゴシック" charset="0"/>
            </a:endParaRPr>
          </a:p>
          <a:p>
            <a:pPr lvl="1">
              <a:buFont typeface="Wingdings" charset="0"/>
              <a:buNone/>
            </a:pPr>
            <a:r>
              <a:rPr lang="en-US" i="1">
                <a:solidFill>
                  <a:srgbClr val="008000"/>
                </a:solidFill>
                <a:latin typeface="Tahoma" charset="0"/>
                <a:ea typeface="ＭＳ Ｐゴシック" charset="0"/>
              </a:rPr>
              <a:t>That is, rules can expand to either 2 non-terminals or to a single terminal.</a:t>
            </a:r>
          </a:p>
        </p:txBody>
      </p:sp>
    </p:spTree>
    <p:extLst>
      <p:ext uri="{BB962C8B-B14F-4D97-AF65-F5344CB8AC3E}">
        <p14:creationId xmlns:p14="http://schemas.microsoft.com/office/powerpoint/2010/main" val="4072223450"/>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1CB63784-8086-584A-A813-79629E735832}" type="slidenum">
              <a:rPr lang="en-US" sz="1400">
                <a:solidFill>
                  <a:srgbClr val="590A0E"/>
                </a:solidFill>
              </a:rPr>
              <a:pPr/>
              <a:t>77</a:t>
            </a:fld>
            <a:endParaRPr lang="en-US" sz="1400">
              <a:solidFill>
                <a:srgbClr val="590A0E"/>
              </a:solidFill>
            </a:endParaRPr>
          </a:p>
        </p:txBody>
      </p:sp>
      <p:sp>
        <p:nvSpPr>
          <p:cNvPr id="138244" name="Rectangle 2"/>
          <p:cNvSpPr>
            <a:spLocks noGrp="1" noChangeArrowheads="1"/>
          </p:cNvSpPr>
          <p:nvPr>
            <p:ph type="title"/>
          </p:nvPr>
        </p:nvSpPr>
        <p:spPr>
          <a:xfrm>
            <a:off x="685800" y="0"/>
            <a:ext cx="7772400" cy="857250"/>
          </a:xfrm>
        </p:spPr>
        <p:txBody>
          <a:bodyPr/>
          <a:lstStyle/>
          <a:p>
            <a:r>
              <a:rPr lang="en-US">
                <a:latin typeface="Verdana" charset="0"/>
                <a:ea typeface="ＭＳ Ｐゴシック" charset="0"/>
              </a:rPr>
              <a:t>Binarization Intuition</a:t>
            </a:r>
          </a:p>
        </p:txBody>
      </p:sp>
      <p:sp>
        <p:nvSpPr>
          <p:cNvPr id="138245" name="Rectangle 3"/>
          <p:cNvSpPr>
            <a:spLocks noGrp="1" noChangeArrowheads="1"/>
          </p:cNvSpPr>
          <p:nvPr>
            <p:ph type="body" idx="1"/>
          </p:nvPr>
        </p:nvSpPr>
        <p:spPr>
          <a:xfrm>
            <a:off x="685800" y="1028700"/>
            <a:ext cx="8153400" cy="3371850"/>
          </a:xfrm>
        </p:spPr>
        <p:txBody>
          <a:bodyPr/>
          <a:lstStyle/>
          <a:p>
            <a:pPr>
              <a:lnSpc>
                <a:spcPct val="90000"/>
              </a:lnSpc>
            </a:pPr>
            <a:r>
              <a:rPr lang="en-US" dirty="0">
                <a:latin typeface="Tahoma" charset="0"/>
                <a:ea typeface="ＭＳ Ｐゴシック" charset="0"/>
              </a:rPr>
              <a:t>Eliminate chains of unit productions.</a:t>
            </a:r>
          </a:p>
          <a:p>
            <a:pPr>
              <a:lnSpc>
                <a:spcPct val="90000"/>
              </a:lnSpc>
            </a:pPr>
            <a:r>
              <a:rPr lang="en-US" dirty="0">
                <a:latin typeface="Tahoma" charset="0"/>
                <a:ea typeface="ＭＳ Ｐゴシック" charset="0"/>
              </a:rPr>
              <a:t>Introduce new intermediate non-terminals into the grammar that distribute rules with </a:t>
            </a:r>
            <a:r>
              <a:rPr lang="en-US" dirty="0">
                <a:solidFill>
                  <a:srgbClr val="A50021"/>
                </a:solidFill>
                <a:latin typeface="Tahoma" charset="0"/>
                <a:ea typeface="ＭＳ Ｐゴシック" charset="0"/>
              </a:rPr>
              <a:t>length &gt; 2</a:t>
            </a:r>
            <a:r>
              <a:rPr lang="en-US" dirty="0">
                <a:latin typeface="Tahoma" charset="0"/>
                <a:ea typeface="ＭＳ Ｐゴシック" charset="0"/>
              </a:rPr>
              <a:t> over several rules. </a:t>
            </a:r>
          </a:p>
          <a:p>
            <a:pPr lvl="1">
              <a:lnSpc>
                <a:spcPct val="90000"/>
              </a:lnSpc>
            </a:pPr>
            <a:r>
              <a:rPr lang="en-US" dirty="0">
                <a:latin typeface="Tahoma" charset="0"/>
                <a:ea typeface="ＭＳ Ｐゴシック" charset="0"/>
              </a:rPr>
              <a:t>So… </a:t>
            </a:r>
            <a:r>
              <a:rPr lang="en-US" sz="2800" i="1" dirty="0">
                <a:solidFill>
                  <a:srgbClr val="006600"/>
                </a:solidFill>
                <a:latin typeface="Tahoma" charset="0"/>
                <a:ea typeface="ＭＳ Ｐゴシック" charset="0"/>
              </a:rPr>
              <a:t>S </a:t>
            </a:r>
            <a:r>
              <a:rPr lang="en-US" sz="1800" b="1" i="1" dirty="0">
                <a:solidFill>
                  <a:srgbClr val="006600"/>
                </a:solidFill>
                <a:latin typeface="Tahoma" charset="0"/>
                <a:ea typeface="ＭＳ Ｐゴシック" charset="0"/>
                <a:sym typeface="Symbol" charset="0"/>
              </a:rPr>
              <a:t></a:t>
            </a:r>
            <a:r>
              <a:rPr lang="en-US" sz="2800" i="1" dirty="0">
                <a:solidFill>
                  <a:srgbClr val="006600"/>
                </a:solidFill>
                <a:latin typeface="Tahoma" charset="0"/>
                <a:ea typeface="ＭＳ Ｐゴシック" charset="0"/>
              </a:rPr>
              <a:t> A B C </a:t>
            </a:r>
            <a:r>
              <a:rPr lang="en-US" sz="2800" i="1" dirty="0">
                <a:latin typeface="Tahoma" charset="0"/>
                <a:ea typeface="ＭＳ Ｐゴシック" charset="0"/>
              </a:rPr>
              <a:t>turns into </a:t>
            </a:r>
            <a:endParaRPr lang="en-US" sz="2800" dirty="0">
              <a:latin typeface="Tahoma" charset="0"/>
              <a:ea typeface="ＭＳ Ｐゴシック" charset="0"/>
            </a:endParaRPr>
          </a:p>
          <a:p>
            <a:pPr lvl="1">
              <a:lnSpc>
                <a:spcPct val="90000"/>
              </a:lnSpc>
              <a:buFont typeface="Wingdings" charset="0"/>
              <a:buNone/>
            </a:pPr>
            <a:r>
              <a:rPr lang="en-US" sz="2800" i="1" dirty="0">
                <a:solidFill>
                  <a:srgbClr val="006600"/>
                </a:solidFill>
                <a:latin typeface="Tahoma" charset="0"/>
                <a:ea typeface="ＭＳ Ｐゴシック" charset="0"/>
              </a:rPr>
              <a:t>S </a:t>
            </a:r>
            <a:r>
              <a:rPr lang="en-US" sz="1800" b="1" i="1" dirty="0">
                <a:solidFill>
                  <a:srgbClr val="006600"/>
                </a:solidFill>
                <a:latin typeface="Tahoma" charset="0"/>
                <a:ea typeface="ＭＳ Ｐゴシック" charset="0"/>
                <a:sym typeface="Symbol" charset="0"/>
              </a:rPr>
              <a:t></a:t>
            </a:r>
            <a:r>
              <a:rPr lang="en-US" sz="2800" i="1" dirty="0">
                <a:solidFill>
                  <a:srgbClr val="006600"/>
                </a:solidFill>
                <a:latin typeface="Tahoma" charset="0"/>
                <a:ea typeface="ＭＳ Ｐゴシック" charset="0"/>
              </a:rPr>
              <a:t> X C </a:t>
            </a:r>
            <a:r>
              <a:rPr lang="en-US" sz="2800" i="1" dirty="0">
                <a:latin typeface="Tahoma" charset="0"/>
                <a:ea typeface="ＭＳ Ｐゴシック" charset="0"/>
              </a:rPr>
              <a:t>and</a:t>
            </a:r>
            <a:endParaRPr lang="en-US" sz="2800" dirty="0">
              <a:solidFill>
                <a:srgbClr val="006600"/>
              </a:solidFill>
              <a:latin typeface="Tahoma" charset="0"/>
              <a:ea typeface="ＭＳ Ｐゴシック" charset="0"/>
            </a:endParaRPr>
          </a:p>
          <a:p>
            <a:pPr lvl="1">
              <a:lnSpc>
                <a:spcPct val="90000"/>
              </a:lnSpc>
              <a:buFont typeface="Wingdings" charset="0"/>
              <a:buNone/>
            </a:pPr>
            <a:r>
              <a:rPr lang="en-US" sz="2800" i="1" dirty="0">
                <a:solidFill>
                  <a:srgbClr val="006600"/>
                </a:solidFill>
                <a:latin typeface="Tahoma" charset="0"/>
                <a:ea typeface="ＭＳ Ｐゴシック" charset="0"/>
              </a:rPr>
              <a:t>X </a:t>
            </a:r>
            <a:r>
              <a:rPr lang="en-US" sz="1800" b="1" i="1" dirty="0">
                <a:solidFill>
                  <a:srgbClr val="006600"/>
                </a:solidFill>
                <a:latin typeface="Tahoma" charset="0"/>
                <a:ea typeface="ＭＳ Ｐゴシック" charset="0"/>
                <a:sym typeface="Symbol" charset="0"/>
              </a:rPr>
              <a:t></a:t>
            </a:r>
            <a:r>
              <a:rPr lang="en-US" sz="2800" i="1" dirty="0">
                <a:solidFill>
                  <a:srgbClr val="006600"/>
                </a:solidFill>
                <a:latin typeface="Tahoma" charset="0"/>
                <a:ea typeface="ＭＳ Ｐゴシック" charset="0"/>
              </a:rPr>
              <a:t> A B</a:t>
            </a:r>
          </a:p>
          <a:p>
            <a:pPr lvl="1">
              <a:lnSpc>
                <a:spcPct val="90000"/>
              </a:lnSpc>
              <a:buFont typeface="Wingdings" charset="0"/>
              <a:buNone/>
            </a:pPr>
            <a:r>
              <a:rPr lang="en-US" sz="2400" dirty="0">
                <a:latin typeface="Tahoma" charset="0"/>
                <a:ea typeface="ＭＳ Ｐゴシック" charset="0"/>
              </a:rPr>
              <a:t>Where </a:t>
            </a:r>
            <a:r>
              <a:rPr lang="en-US" sz="2400" dirty="0">
                <a:solidFill>
                  <a:schemeClr val="accent1"/>
                </a:solidFill>
                <a:latin typeface="Tahoma" charset="0"/>
                <a:ea typeface="ＭＳ Ｐゴシック" charset="0"/>
              </a:rPr>
              <a:t>X</a:t>
            </a:r>
            <a:r>
              <a:rPr lang="en-US" sz="2400" dirty="0">
                <a:latin typeface="Tahoma" charset="0"/>
                <a:ea typeface="ＭＳ Ｐゴシック" charset="0"/>
              </a:rPr>
              <a:t> is a symbol that </a:t>
            </a:r>
            <a:r>
              <a:rPr lang="en-US" sz="2400" dirty="0" err="1">
                <a:latin typeface="Tahoma" charset="0"/>
                <a:ea typeface="ＭＳ Ｐゴシック" charset="0"/>
              </a:rPr>
              <a:t>doesn</a:t>
            </a:r>
            <a:r>
              <a:rPr lang="ja-JP" altLang="en-US" sz="2400" dirty="0">
                <a:latin typeface="Tahoma" charset="0"/>
                <a:ea typeface="ＭＳ Ｐゴシック" charset="0"/>
              </a:rPr>
              <a:t>’</a:t>
            </a:r>
            <a:r>
              <a:rPr lang="en-US" altLang="ja-JP" sz="2400" dirty="0">
                <a:latin typeface="Tahoma" charset="0"/>
                <a:ea typeface="ＭＳ Ｐゴシック" charset="0"/>
              </a:rPr>
              <a:t>t occur anywhere else in the the grammar.</a:t>
            </a:r>
          </a:p>
          <a:p>
            <a:pPr>
              <a:lnSpc>
                <a:spcPct val="90000"/>
              </a:lnSpc>
              <a:buFont typeface="Wingdings" charset="0"/>
              <a:buNone/>
            </a:pPr>
            <a:endParaRPr lang="en-US" sz="2400" dirty="0">
              <a:latin typeface="Tahoma" charset="0"/>
              <a:ea typeface="ＭＳ Ｐゴシック" charset="0"/>
            </a:endParaRPr>
          </a:p>
          <a:p>
            <a:pPr>
              <a:lnSpc>
                <a:spcPct val="90000"/>
              </a:lnSpc>
              <a:buFont typeface="Wingdings" charset="0"/>
              <a:buNone/>
            </a:pPr>
            <a:endParaRPr lang="en-US" sz="2400" dirty="0">
              <a:latin typeface="Tahoma" charset="0"/>
              <a:ea typeface="ＭＳ Ｐゴシック" charset="0"/>
            </a:endParaRPr>
          </a:p>
        </p:txBody>
      </p:sp>
    </p:spTree>
    <p:extLst>
      <p:ext uri="{BB962C8B-B14F-4D97-AF65-F5344CB8AC3E}">
        <p14:creationId xmlns:p14="http://schemas.microsoft.com/office/powerpoint/2010/main" val="1528308697"/>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1DEB0E09-6C4D-A642-A395-02893BCDE87D}" type="slidenum">
              <a:rPr lang="en-US" sz="1400">
                <a:solidFill>
                  <a:srgbClr val="590A0E"/>
                </a:solidFill>
              </a:rPr>
              <a:pPr/>
              <a:t>78</a:t>
            </a:fld>
            <a:endParaRPr lang="en-US" sz="1400">
              <a:solidFill>
                <a:srgbClr val="590A0E"/>
              </a:solidFill>
            </a:endParaRPr>
          </a:p>
        </p:txBody>
      </p:sp>
      <p:sp>
        <p:nvSpPr>
          <p:cNvPr id="140292" name="Rectangle 1026"/>
          <p:cNvSpPr>
            <a:spLocks noGrp="1" noChangeArrowheads="1"/>
          </p:cNvSpPr>
          <p:nvPr>
            <p:ph type="title"/>
          </p:nvPr>
        </p:nvSpPr>
        <p:spPr>
          <a:xfrm>
            <a:off x="685800" y="0"/>
            <a:ext cx="7772400" cy="857250"/>
          </a:xfrm>
        </p:spPr>
        <p:txBody>
          <a:bodyPr/>
          <a:lstStyle/>
          <a:p>
            <a:r>
              <a:rPr lang="en-US">
                <a:latin typeface="Verdana" charset="0"/>
                <a:ea typeface="ＭＳ Ｐゴシック" charset="0"/>
              </a:rPr>
              <a:t>Sample L1 Grammar</a:t>
            </a:r>
          </a:p>
        </p:txBody>
      </p:sp>
      <p:pic>
        <p:nvPicPr>
          <p:cNvPr id="1680389" name="Picture 1029" descr="fig1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8600" y="857250"/>
            <a:ext cx="8686800" cy="3629025"/>
          </a:xfrm>
          <a:effectLst>
            <a:outerShdw blurRad="63500" dist="35921" dir="2700000" algn="ctr" rotWithShape="0">
              <a:srgbClr val="808080"/>
            </a:outerShdw>
          </a:effectLst>
        </p:spPr>
      </p:pic>
    </p:spTree>
    <p:extLst>
      <p:ext uri="{BB962C8B-B14F-4D97-AF65-F5344CB8AC3E}">
        <p14:creationId xmlns:p14="http://schemas.microsoft.com/office/powerpoint/2010/main" val="1284780829"/>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EF0F9082-F3E1-8C48-BEBE-75408CD49C29}" type="slidenum">
              <a:rPr lang="en-US" sz="1400">
                <a:solidFill>
                  <a:srgbClr val="590A0E"/>
                </a:solidFill>
              </a:rPr>
              <a:pPr/>
              <a:t>79</a:t>
            </a:fld>
            <a:endParaRPr lang="en-US" sz="1400">
              <a:solidFill>
                <a:srgbClr val="590A0E"/>
              </a:solidFill>
            </a:endParaRPr>
          </a:p>
        </p:txBody>
      </p:sp>
      <p:sp>
        <p:nvSpPr>
          <p:cNvPr id="142340" name="Rectangle 2"/>
          <p:cNvSpPr>
            <a:spLocks noGrp="1" noChangeArrowheads="1"/>
          </p:cNvSpPr>
          <p:nvPr>
            <p:ph type="title"/>
          </p:nvPr>
        </p:nvSpPr>
        <p:spPr>
          <a:xfrm>
            <a:off x="838200" y="0"/>
            <a:ext cx="7772400" cy="857250"/>
          </a:xfrm>
        </p:spPr>
        <p:txBody>
          <a:bodyPr/>
          <a:lstStyle/>
          <a:p>
            <a:r>
              <a:rPr lang="en-US">
                <a:latin typeface="Verdana" charset="0"/>
                <a:ea typeface="ＭＳ Ｐゴシック" charset="0"/>
              </a:rPr>
              <a:t>CNF Conversion</a:t>
            </a:r>
          </a:p>
        </p:txBody>
      </p:sp>
      <p:pic>
        <p:nvPicPr>
          <p:cNvPr id="1684485" name="Picture 5" descr="fig1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14400" y="1047750"/>
            <a:ext cx="6400800" cy="3680872"/>
          </a:xfrm>
          <a:effectLst>
            <a:outerShdw blurRad="63500" dist="35921" dir="2700000" algn="ctr" rotWithShape="0">
              <a:srgbClr val="808080"/>
            </a:outerShdw>
          </a:effectLst>
        </p:spPr>
      </p:pic>
    </p:spTree>
    <p:extLst>
      <p:ext uri="{BB962C8B-B14F-4D97-AF65-F5344CB8AC3E}">
        <p14:creationId xmlns:p14="http://schemas.microsoft.com/office/powerpoint/2010/main" val="369652694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01BDFD24-B3B3-0B48-9CE5-44FA4D773DC4}" type="slidenum">
              <a:rPr lang="en-US" sz="1400">
                <a:solidFill>
                  <a:srgbClr val="590A0E"/>
                </a:solidFill>
              </a:rPr>
              <a:pPr/>
              <a:t>8</a:t>
            </a:fld>
            <a:endParaRPr lang="en-US" sz="1400">
              <a:solidFill>
                <a:srgbClr val="590A0E"/>
              </a:solidFill>
            </a:endParaRPr>
          </a:p>
        </p:txBody>
      </p:sp>
      <p:sp>
        <p:nvSpPr>
          <p:cNvPr id="46084" name="Rectangle 2"/>
          <p:cNvSpPr>
            <a:spLocks noGrp="1" noChangeArrowheads="1"/>
          </p:cNvSpPr>
          <p:nvPr>
            <p:ph type="title"/>
          </p:nvPr>
        </p:nvSpPr>
        <p:spPr/>
        <p:txBody>
          <a:bodyPr/>
          <a:lstStyle/>
          <a:p>
            <a:r>
              <a:rPr lang="en-US">
                <a:latin typeface="Verdana" charset="0"/>
                <a:ea typeface="ＭＳ Ｐゴシック" charset="0"/>
              </a:rPr>
              <a:t>Derivations</a:t>
            </a:r>
          </a:p>
        </p:txBody>
      </p:sp>
      <p:sp>
        <p:nvSpPr>
          <p:cNvPr id="46085" name="Rectangle 3"/>
          <p:cNvSpPr>
            <a:spLocks noGrp="1" noChangeArrowheads="1"/>
          </p:cNvSpPr>
          <p:nvPr>
            <p:ph type="body" idx="1"/>
          </p:nvPr>
        </p:nvSpPr>
        <p:spPr>
          <a:xfrm>
            <a:off x="152400" y="1170963"/>
            <a:ext cx="4267200" cy="3943350"/>
          </a:xfrm>
        </p:spPr>
        <p:txBody>
          <a:bodyPr/>
          <a:lstStyle/>
          <a:p>
            <a:pPr>
              <a:lnSpc>
                <a:spcPct val="90000"/>
              </a:lnSpc>
            </a:pPr>
            <a:r>
              <a:rPr lang="en-US" sz="2000" dirty="0">
                <a:latin typeface="Tahoma" charset="0"/>
                <a:ea typeface="ＭＳ Ｐゴシック" charset="0"/>
              </a:rPr>
              <a:t>A derivation is a sequence of rules applied to a string that </a:t>
            </a:r>
            <a:r>
              <a:rPr lang="en-US" sz="2000" i="1" dirty="0">
                <a:latin typeface="Tahoma" charset="0"/>
                <a:ea typeface="ＭＳ Ｐゴシック" charset="0"/>
              </a:rPr>
              <a:t>accounts</a:t>
            </a:r>
            <a:r>
              <a:rPr lang="en-US" sz="2000" dirty="0">
                <a:latin typeface="Tahoma" charset="0"/>
                <a:ea typeface="ＭＳ Ｐゴシック" charset="0"/>
              </a:rPr>
              <a:t> for that string</a:t>
            </a:r>
          </a:p>
          <a:p>
            <a:pPr lvl="1">
              <a:lnSpc>
                <a:spcPct val="90000"/>
              </a:lnSpc>
            </a:pPr>
            <a:r>
              <a:rPr lang="en-US" sz="1800" dirty="0">
                <a:latin typeface="Tahoma" charset="0"/>
                <a:ea typeface="ＭＳ Ｐゴシック" charset="0"/>
              </a:rPr>
              <a:t>Covers all the elements in the string</a:t>
            </a:r>
          </a:p>
          <a:p>
            <a:pPr lvl="1">
              <a:lnSpc>
                <a:spcPct val="90000"/>
              </a:lnSpc>
            </a:pPr>
            <a:r>
              <a:rPr lang="en-US" sz="1800" dirty="0">
                <a:latin typeface="Tahoma" charset="0"/>
                <a:ea typeface="ＭＳ Ｐゴシック" charset="0"/>
              </a:rPr>
              <a:t>Covers only the elements in the string</a:t>
            </a:r>
          </a:p>
        </p:txBody>
      </p:sp>
      <p:pic>
        <p:nvPicPr>
          <p:cNvPr id="46086" name="Picture 5" descr="deri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028700"/>
            <a:ext cx="4762500" cy="3563541"/>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1412827"/>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1955" name="Rectangle 3"/>
          <p:cNvSpPr>
            <a:spLocks noGrp="1" noChangeArrowheads="1"/>
          </p:cNvSpPr>
          <p:nvPr>
            <p:ph idx="1"/>
          </p:nvPr>
        </p:nvSpPr>
        <p:spPr>
          <a:xfrm>
            <a:off x="304800" y="1200150"/>
            <a:ext cx="8534400" cy="3333750"/>
          </a:xfrm>
        </p:spPr>
        <p:txBody>
          <a:bodyPr/>
          <a:lstStyle/>
          <a:p>
            <a:r>
              <a:rPr lang="en-US" sz="2400" dirty="0">
                <a:solidFill>
                  <a:schemeClr val="tx1"/>
                </a:solidFill>
                <a:latin typeface="Tahoma" charset="0"/>
                <a:ea typeface="ＭＳ Ｐゴシック" charset="0"/>
              </a:rPr>
              <a:t>Consider the rule D → w</a:t>
            </a:r>
          </a:p>
          <a:p>
            <a:pPr lvl="1"/>
            <a:r>
              <a:rPr lang="en-US" sz="2000" dirty="0">
                <a:latin typeface="Tahoma" charset="0"/>
                <a:ea typeface="ＭＳ Ｐゴシック" charset="0"/>
              </a:rPr>
              <a:t>Terminal (word) forms a constituent</a:t>
            </a:r>
          </a:p>
          <a:p>
            <a:pPr lvl="1"/>
            <a:r>
              <a:rPr lang="en-US" sz="2000" dirty="0">
                <a:latin typeface="Tahoma" charset="0"/>
                <a:ea typeface="ＭＳ Ｐゴシック" charset="0"/>
              </a:rPr>
              <a:t>Trivial to apply</a:t>
            </a:r>
          </a:p>
          <a:p>
            <a:r>
              <a:rPr lang="en-US" sz="2400" dirty="0">
                <a:solidFill>
                  <a:schemeClr val="tx1"/>
                </a:solidFill>
                <a:latin typeface="Tahoma" charset="0"/>
                <a:ea typeface="ＭＳ Ｐゴシック" charset="0"/>
              </a:rPr>
              <a:t>Consider the rule A →</a:t>
            </a:r>
            <a:r>
              <a:rPr lang="en-US" sz="2400" dirty="0">
                <a:solidFill>
                  <a:schemeClr val="tx1"/>
                </a:solidFill>
                <a:latin typeface="Tahoma" charset="0"/>
                <a:ea typeface="ＭＳ Ｐゴシック" charset="0"/>
                <a:sym typeface="Symbol" charset="0"/>
              </a:rPr>
              <a:t> </a:t>
            </a:r>
            <a:r>
              <a:rPr lang="en-US" sz="2400" dirty="0">
                <a:solidFill>
                  <a:schemeClr val="tx1"/>
                </a:solidFill>
                <a:latin typeface="Tahoma" charset="0"/>
                <a:ea typeface="ＭＳ Ｐゴシック" charset="0"/>
              </a:rPr>
              <a:t>B C</a:t>
            </a:r>
          </a:p>
          <a:p>
            <a:pPr lvl="1"/>
            <a:r>
              <a:rPr lang="en-US" sz="2000" dirty="0">
                <a:latin typeface="Tahoma" charset="0"/>
                <a:ea typeface="ＭＳ Ｐゴシック" charset="0"/>
              </a:rPr>
              <a:t>If there is an A somewhere in the input then there must be a B followed by a C in the input</a:t>
            </a:r>
          </a:p>
          <a:p>
            <a:pPr lvl="1"/>
            <a:r>
              <a:rPr lang="en-US" sz="2000" dirty="0">
                <a:latin typeface="Tahoma" charset="0"/>
                <a:ea typeface="ＭＳ Ｐゴシック" charset="0"/>
              </a:rPr>
              <a:t>First, precisely define span [ </a:t>
            </a:r>
            <a:r>
              <a:rPr lang="en-US" sz="2000" i="1" dirty="0" err="1">
                <a:latin typeface="Tahoma" charset="0"/>
                <a:ea typeface="ＭＳ Ｐゴシック" charset="0"/>
              </a:rPr>
              <a:t>i</a:t>
            </a:r>
            <a:r>
              <a:rPr lang="en-US" sz="2000" dirty="0">
                <a:latin typeface="Tahoma" charset="0"/>
                <a:ea typeface="ＭＳ Ｐゴシック" charset="0"/>
              </a:rPr>
              <a:t>, </a:t>
            </a:r>
            <a:r>
              <a:rPr lang="en-US" sz="2000" i="1" dirty="0">
                <a:latin typeface="Tahoma" charset="0"/>
                <a:ea typeface="ＭＳ Ｐゴシック" charset="0"/>
              </a:rPr>
              <a:t>j</a:t>
            </a:r>
            <a:r>
              <a:rPr lang="en-US" sz="2000" dirty="0">
                <a:latin typeface="Tahoma" charset="0"/>
                <a:ea typeface="ＭＳ Ｐゴシック" charset="0"/>
              </a:rPr>
              <a:t> ] </a:t>
            </a:r>
          </a:p>
          <a:p>
            <a:pPr lvl="1"/>
            <a:r>
              <a:rPr lang="en-US" sz="2000" dirty="0">
                <a:latin typeface="Tahoma" charset="0"/>
                <a:ea typeface="ＭＳ Ｐゴシック" charset="0"/>
              </a:rPr>
              <a:t>If A spans from </a:t>
            </a:r>
            <a:r>
              <a:rPr lang="en-US" sz="2000" i="1" dirty="0" err="1">
                <a:latin typeface="Tahoma" charset="0"/>
                <a:ea typeface="ＭＳ Ｐゴシック" charset="0"/>
              </a:rPr>
              <a:t>i</a:t>
            </a:r>
            <a:r>
              <a:rPr lang="en-US" sz="2000" dirty="0">
                <a:latin typeface="Tahoma" charset="0"/>
                <a:ea typeface="ＭＳ Ｐゴシック" charset="0"/>
              </a:rPr>
              <a:t> to </a:t>
            </a:r>
            <a:r>
              <a:rPr lang="en-US" sz="2000" i="1" dirty="0">
                <a:latin typeface="Tahoma" charset="0"/>
                <a:ea typeface="ＭＳ Ｐゴシック" charset="0"/>
              </a:rPr>
              <a:t>j</a:t>
            </a:r>
            <a:r>
              <a:rPr lang="en-US" sz="2000" dirty="0">
                <a:latin typeface="Tahoma" charset="0"/>
                <a:ea typeface="ＭＳ Ｐゴシック" charset="0"/>
              </a:rPr>
              <a:t> in the input then there must be some </a:t>
            </a:r>
            <a:r>
              <a:rPr lang="en-US" sz="2000" i="1" dirty="0">
                <a:latin typeface="Tahoma" charset="0"/>
                <a:ea typeface="ＭＳ Ｐゴシック" charset="0"/>
              </a:rPr>
              <a:t>k</a:t>
            </a:r>
            <a:r>
              <a:rPr lang="en-US" sz="2000" dirty="0">
                <a:latin typeface="Tahoma" charset="0"/>
                <a:ea typeface="ＭＳ Ｐゴシック" charset="0"/>
              </a:rPr>
              <a:t> such that </a:t>
            </a:r>
            <a:r>
              <a:rPr lang="en-US" sz="2000" i="1" dirty="0" err="1">
                <a:latin typeface="Tahoma" charset="0"/>
                <a:ea typeface="ＭＳ Ｐゴシック" charset="0"/>
              </a:rPr>
              <a:t>i</a:t>
            </a:r>
            <a:r>
              <a:rPr lang="en-US" sz="2000" dirty="0">
                <a:latin typeface="Tahoma" charset="0"/>
                <a:ea typeface="ＭＳ Ｐゴシック" charset="0"/>
              </a:rPr>
              <a:t>&lt;</a:t>
            </a:r>
            <a:r>
              <a:rPr lang="en-US" sz="2000" i="1" dirty="0">
                <a:latin typeface="Tahoma" charset="0"/>
                <a:ea typeface="ＭＳ Ｐゴシック" charset="0"/>
              </a:rPr>
              <a:t>k</a:t>
            </a:r>
            <a:r>
              <a:rPr lang="en-US" sz="2000" dirty="0">
                <a:latin typeface="Tahoma" charset="0"/>
                <a:ea typeface="ＭＳ Ｐゴシック" charset="0"/>
              </a:rPr>
              <a:t>&lt;</a:t>
            </a:r>
            <a:r>
              <a:rPr lang="en-US" sz="2000" i="1" dirty="0">
                <a:latin typeface="Tahoma" charset="0"/>
                <a:ea typeface="ＭＳ Ｐゴシック" charset="0"/>
              </a:rPr>
              <a:t>j</a:t>
            </a:r>
          </a:p>
          <a:p>
            <a:pPr lvl="1"/>
            <a:r>
              <a:rPr lang="en-US" sz="2000" dirty="0">
                <a:latin typeface="Tahoma" charset="0"/>
                <a:ea typeface="ＭＳ Ｐゴシック" charset="0"/>
              </a:rPr>
              <a:t>Easy to apply: we just need to try different values for </a:t>
            </a:r>
            <a:r>
              <a:rPr lang="en-US" sz="2000" i="1" dirty="0">
                <a:latin typeface="Tahoma" charset="0"/>
                <a:ea typeface="ＭＳ Ｐゴシック" charset="0"/>
              </a:rPr>
              <a:t>k</a:t>
            </a:r>
          </a:p>
        </p:txBody>
      </p:sp>
      <p:sp>
        <p:nvSpPr>
          <p:cNvPr id="144386" name="Rectangle 2"/>
          <p:cNvSpPr>
            <a:spLocks noGrp="1" noChangeArrowheads="1"/>
          </p:cNvSpPr>
          <p:nvPr>
            <p:ph type="title"/>
          </p:nvPr>
        </p:nvSpPr>
        <p:spPr/>
        <p:txBody>
          <a:bodyPr/>
          <a:lstStyle/>
          <a:p>
            <a:r>
              <a:rPr lang="en-US">
                <a:latin typeface="Verdana" charset="0"/>
                <a:ea typeface="ＭＳ Ｐゴシック" charset="0"/>
              </a:rPr>
              <a:t>CKY Parsing: Intuition</a:t>
            </a:r>
          </a:p>
        </p:txBody>
      </p:sp>
      <p:sp>
        <p:nvSpPr>
          <p:cNvPr id="19" name="TextBox 18"/>
          <p:cNvSpPr txBox="1">
            <a:spLocks noChangeArrowheads="1"/>
          </p:cNvSpPr>
          <p:nvPr/>
        </p:nvSpPr>
        <p:spPr bwMode="auto">
          <a:xfrm>
            <a:off x="6324600" y="3943350"/>
            <a:ext cx="2811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i="1">
                <a:solidFill>
                  <a:schemeClr val="bg1"/>
                </a:solidFill>
              </a:rPr>
              <a:t>j</a:t>
            </a:r>
          </a:p>
        </p:txBody>
      </p:sp>
      <p:sp>
        <p:nvSpPr>
          <p:cNvPr id="144392"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81D976AA-8C97-B249-A437-0EA3149C89E3}" type="slidenum">
              <a:rPr lang="en-US" sz="1400">
                <a:solidFill>
                  <a:srgbClr val="590A0E"/>
                </a:solidFill>
              </a:rPr>
              <a:pPr/>
              <a:t>80</a:t>
            </a:fld>
            <a:endParaRPr lang="en-US" sz="1400">
              <a:solidFill>
                <a:srgbClr val="590A0E"/>
              </a:solidFill>
            </a:endParaRPr>
          </a:p>
        </p:txBody>
      </p:sp>
    </p:spTree>
    <p:extLst>
      <p:ext uri="{BB962C8B-B14F-4D97-AF65-F5344CB8AC3E}">
        <p14:creationId xmlns:p14="http://schemas.microsoft.com/office/powerpoint/2010/main" val="414849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1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619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619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619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619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619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6195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6195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1955" grpId="0" build="p"/>
      <p:bldP spid="1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ChangeArrowheads="1"/>
          </p:cNvSpPr>
          <p:nvPr>
            <p:ph type="title"/>
          </p:nvPr>
        </p:nvSpPr>
        <p:spPr/>
        <p:txBody>
          <a:bodyPr/>
          <a:lstStyle/>
          <a:p>
            <a:r>
              <a:rPr lang="en-US">
                <a:latin typeface="Verdana" charset="0"/>
                <a:ea typeface="ＭＳ Ｐゴシック" charset="0"/>
              </a:rPr>
              <a:t>CKY Parsing: Table</a:t>
            </a:r>
          </a:p>
        </p:txBody>
      </p:sp>
      <p:sp>
        <p:nvSpPr>
          <p:cNvPr id="146434" name="Rectangle 3"/>
          <p:cNvSpPr>
            <a:spLocks noGrp="1" noChangeArrowheads="1"/>
          </p:cNvSpPr>
          <p:nvPr>
            <p:ph type="body" idx="1"/>
          </p:nvPr>
        </p:nvSpPr>
        <p:spPr/>
        <p:txBody>
          <a:bodyPr/>
          <a:lstStyle/>
          <a:p>
            <a:r>
              <a:rPr lang="en-US">
                <a:latin typeface="Tahoma" charset="0"/>
                <a:ea typeface="ＭＳ Ｐゴシック" charset="0"/>
              </a:rPr>
              <a:t>Any constituent can conceivably span [</a:t>
            </a:r>
            <a:r>
              <a:rPr lang="en-US" i="1">
                <a:latin typeface="Tahoma" charset="0"/>
                <a:ea typeface="ＭＳ Ｐゴシック" charset="0"/>
              </a:rPr>
              <a:t>i</a:t>
            </a:r>
            <a:r>
              <a:rPr lang="en-US">
                <a:latin typeface="Tahoma" charset="0"/>
                <a:ea typeface="ＭＳ Ｐゴシック" charset="0"/>
              </a:rPr>
              <a:t>, </a:t>
            </a:r>
            <a:r>
              <a:rPr lang="en-US" i="1">
                <a:latin typeface="Tahoma" charset="0"/>
                <a:ea typeface="ＭＳ Ｐゴシック" charset="0"/>
              </a:rPr>
              <a:t>j</a:t>
            </a:r>
            <a:r>
              <a:rPr lang="en-US">
                <a:latin typeface="Tahoma" charset="0"/>
                <a:ea typeface="ＭＳ Ｐゴシック" charset="0"/>
              </a:rPr>
              <a:t>] for all 0≤</a:t>
            </a:r>
            <a:r>
              <a:rPr lang="en-US" i="1">
                <a:latin typeface="Tahoma" charset="0"/>
                <a:ea typeface="ＭＳ Ｐゴシック" charset="0"/>
              </a:rPr>
              <a:t>i&lt;j</a:t>
            </a:r>
            <a:r>
              <a:rPr lang="en-US">
                <a:latin typeface="Tahoma" charset="0"/>
                <a:ea typeface="ＭＳ Ｐゴシック" charset="0"/>
              </a:rPr>
              <a:t>≤</a:t>
            </a:r>
            <a:r>
              <a:rPr lang="en-US" i="1">
                <a:latin typeface="Tahoma" charset="0"/>
                <a:ea typeface="ＭＳ Ｐゴシック" charset="0"/>
              </a:rPr>
              <a:t>N</a:t>
            </a:r>
            <a:r>
              <a:rPr lang="en-US">
                <a:latin typeface="Tahoma" charset="0"/>
                <a:ea typeface="ＭＳ Ｐゴシック" charset="0"/>
              </a:rPr>
              <a:t>, where </a:t>
            </a:r>
            <a:r>
              <a:rPr lang="en-US" i="1">
                <a:latin typeface="Tahoma" charset="0"/>
                <a:ea typeface="ＭＳ Ｐゴシック" charset="0"/>
              </a:rPr>
              <a:t>N</a:t>
            </a:r>
            <a:r>
              <a:rPr lang="en-US">
                <a:latin typeface="Tahoma" charset="0"/>
                <a:ea typeface="ＭＳ Ｐゴシック" charset="0"/>
              </a:rPr>
              <a:t> = length of input string</a:t>
            </a:r>
          </a:p>
          <a:p>
            <a:pPr lvl="1"/>
            <a:r>
              <a:rPr lang="en-US">
                <a:latin typeface="Tahoma" charset="0"/>
                <a:ea typeface="ＭＳ Ｐゴシック" charset="0"/>
              </a:rPr>
              <a:t>We need an </a:t>
            </a:r>
            <a:r>
              <a:rPr lang="en-US" i="1">
                <a:latin typeface="Tahoma" charset="0"/>
                <a:ea typeface="ＭＳ Ｐゴシック" charset="0"/>
              </a:rPr>
              <a:t>N</a:t>
            </a:r>
            <a:r>
              <a:rPr lang="en-US">
                <a:latin typeface="Tahoma" charset="0"/>
                <a:ea typeface="ＭＳ Ｐゴシック" charset="0"/>
              </a:rPr>
              <a:t> × </a:t>
            </a:r>
            <a:r>
              <a:rPr lang="en-US" i="1">
                <a:latin typeface="Tahoma" charset="0"/>
                <a:ea typeface="ＭＳ Ｐゴシック" charset="0"/>
              </a:rPr>
              <a:t>N</a:t>
            </a:r>
            <a:r>
              <a:rPr lang="en-US">
                <a:latin typeface="Tahoma" charset="0"/>
                <a:ea typeface="ＭＳ Ｐゴシック" charset="0"/>
              </a:rPr>
              <a:t> table to keep track of all spans…</a:t>
            </a:r>
          </a:p>
          <a:p>
            <a:pPr lvl="1"/>
            <a:r>
              <a:rPr lang="en-US">
                <a:latin typeface="Tahoma" charset="0"/>
                <a:ea typeface="ＭＳ Ｐゴシック" charset="0"/>
              </a:rPr>
              <a:t>But we only need half of the table</a:t>
            </a:r>
          </a:p>
          <a:p>
            <a:r>
              <a:rPr lang="en-US">
                <a:latin typeface="Tahoma" charset="0"/>
                <a:ea typeface="ＭＳ Ｐゴシック" charset="0"/>
              </a:rPr>
              <a:t>Semantics of table: cell [</a:t>
            </a:r>
            <a:r>
              <a:rPr lang="en-US" i="1">
                <a:latin typeface="Tahoma" charset="0"/>
                <a:ea typeface="ＭＳ Ｐゴシック" charset="0"/>
              </a:rPr>
              <a:t>i</a:t>
            </a:r>
            <a:r>
              <a:rPr lang="en-US">
                <a:latin typeface="Tahoma" charset="0"/>
                <a:ea typeface="ＭＳ Ｐゴシック" charset="0"/>
              </a:rPr>
              <a:t>, </a:t>
            </a:r>
            <a:r>
              <a:rPr lang="en-US" i="1">
                <a:latin typeface="Tahoma" charset="0"/>
                <a:ea typeface="ＭＳ Ｐゴシック" charset="0"/>
              </a:rPr>
              <a:t>j</a:t>
            </a:r>
            <a:r>
              <a:rPr lang="en-US">
                <a:latin typeface="Tahoma" charset="0"/>
                <a:ea typeface="ＭＳ Ｐゴシック" charset="0"/>
              </a:rPr>
              <a:t>] contains A iff A spans </a:t>
            </a:r>
            <a:r>
              <a:rPr lang="en-US" i="1">
                <a:latin typeface="Tahoma" charset="0"/>
                <a:ea typeface="ＭＳ Ｐゴシック" charset="0"/>
              </a:rPr>
              <a:t>i</a:t>
            </a:r>
            <a:r>
              <a:rPr lang="en-US">
                <a:latin typeface="Tahoma" charset="0"/>
                <a:ea typeface="ＭＳ Ｐゴシック" charset="0"/>
              </a:rPr>
              <a:t> to </a:t>
            </a:r>
            <a:r>
              <a:rPr lang="en-US" i="1">
                <a:latin typeface="Tahoma" charset="0"/>
                <a:ea typeface="ＭＳ Ｐゴシック" charset="0"/>
              </a:rPr>
              <a:t>j</a:t>
            </a:r>
            <a:r>
              <a:rPr lang="en-US">
                <a:latin typeface="Tahoma" charset="0"/>
                <a:ea typeface="ＭＳ Ｐゴシック" charset="0"/>
              </a:rPr>
              <a:t> in the input string</a:t>
            </a:r>
          </a:p>
          <a:p>
            <a:pPr lvl="1"/>
            <a:r>
              <a:rPr lang="en-US">
                <a:latin typeface="Tahoma" charset="0"/>
                <a:ea typeface="ＭＳ Ｐゴシック" charset="0"/>
              </a:rPr>
              <a:t>Of course, must be allowed by the grammar!</a:t>
            </a:r>
          </a:p>
          <a:p>
            <a:endParaRPr lang="en-US">
              <a:latin typeface="Tahoma" charset="0"/>
              <a:ea typeface="ＭＳ Ｐゴシック" charset="0"/>
            </a:endParaRPr>
          </a:p>
        </p:txBody>
      </p:sp>
      <p:sp>
        <p:nvSpPr>
          <p:cNvPr id="14643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301888CA-FA98-164B-AEF8-B92977A5BE15}" type="slidenum">
              <a:rPr lang="en-US" sz="1400">
                <a:solidFill>
                  <a:srgbClr val="590A0E"/>
                </a:solidFill>
              </a:rPr>
              <a:pPr/>
              <a:t>81</a:t>
            </a:fld>
            <a:endParaRPr lang="en-US" sz="1400">
              <a:solidFill>
                <a:srgbClr val="590A0E"/>
              </a:solidFill>
            </a:endParaRPr>
          </a:p>
        </p:txBody>
      </p:sp>
    </p:spTree>
    <p:extLst>
      <p:ext uri="{BB962C8B-B14F-4D97-AF65-F5344CB8AC3E}">
        <p14:creationId xmlns:p14="http://schemas.microsoft.com/office/powerpoint/2010/main" val="55074916"/>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Title 1"/>
          <p:cNvSpPr>
            <a:spLocks noGrp="1"/>
          </p:cNvSpPr>
          <p:nvPr>
            <p:ph type="title"/>
          </p:nvPr>
        </p:nvSpPr>
        <p:spPr/>
        <p:txBody>
          <a:bodyPr/>
          <a:lstStyle/>
          <a:p>
            <a:r>
              <a:rPr lang="en-US">
                <a:latin typeface="Verdana" charset="0"/>
                <a:ea typeface="ＭＳ Ｐゴシック" charset="0"/>
              </a:rPr>
              <a:t>CKY Parsing: Table-Filling</a:t>
            </a:r>
          </a:p>
        </p:txBody>
      </p:sp>
      <p:sp>
        <p:nvSpPr>
          <p:cNvPr id="148482" name="Content Placeholder 2"/>
          <p:cNvSpPr>
            <a:spLocks noGrp="1"/>
          </p:cNvSpPr>
          <p:nvPr>
            <p:ph idx="1"/>
          </p:nvPr>
        </p:nvSpPr>
        <p:spPr/>
        <p:txBody>
          <a:bodyPr/>
          <a:lstStyle/>
          <a:p>
            <a:r>
              <a:rPr lang="en-US">
                <a:latin typeface="Tahoma" charset="0"/>
                <a:ea typeface="ＭＳ Ｐゴシック" charset="0"/>
              </a:rPr>
              <a:t>So let</a:t>
            </a:r>
            <a:r>
              <a:rPr lang="ja-JP" altLang="en-US">
                <a:latin typeface="Tahoma" charset="0"/>
                <a:ea typeface="ＭＳ Ｐゴシック" charset="0"/>
              </a:rPr>
              <a:t>’</a:t>
            </a:r>
            <a:r>
              <a:rPr lang="en-US" altLang="ja-JP">
                <a:latin typeface="Tahoma" charset="0"/>
                <a:ea typeface="ＭＳ Ｐゴシック" charset="0"/>
              </a:rPr>
              <a:t>s fill this table…</a:t>
            </a:r>
          </a:p>
          <a:p>
            <a:pPr lvl="1"/>
            <a:r>
              <a:rPr lang="en-US">
                <a:latin typeface="Tahoma" charset="0"/>
                <a:ea typeface="ＭＳ Ｐゴシック" charset="0"/>
              </a:rPr>
              <a:t>And look at the cell [ </a:t>
            </a:r>
            <a:r>
              <a:rPr lang="en-US" i="1">
                <a:latin typeface="Tahoma" charset="0"/>
                <a:ea typeface="ＭＳ Ｐゴシック" charset="0"/>
              </a:rPr>
              <a:t>0</a:t>
            </a:r>
            <a:r>
              <a:rPr lang="en-US">
                <a:latin typeface="Tahoma" charset="0"/>
                <a:ea typeface="ＭＳ Ｐゴシック" charset="0"/>
              </a:rPr>
              <a:t>, </a:t>
            </a:r>
            <a:r>
              <a:rPr lang="en-US" i="1">
                <a:latin typeface="Tahoma" charset="0"/>
                <a:ea typeface="ＭＳ Ｐゴシック" charset="0"/>
              </a:rPr>
              <a:t>N</a:t>
            </a:r>
            <a:r>
              <a:rPr lang="en-US">
                <a:latin typeface="Tahoma" charset="0"/>
                <a:ea typeface="ＭＳ Ｐゴシック" charset="0"/>
              </a:rPr>
              <a:t> ]: which means?</a:t>
            </a:r>
          </a:p>
          <a:p>
            <a:r>
              <a:rPr lang="en-US">
                <a:latin typeface="Tahoma" charset="0"/>
                <a:ea typeface="ＭＳ Ｐゴシック" charset="0"/>
              </a:rPr>
              <a:t>But how?</a:t>
            </a:r>
          </a:p>
          <a:p>
            <a:endParaRPr lang="en-US">
              <a:latin typeface="Tahoma" charset="0"/>
              <a:ea typeface="ＭＳ Ｐゴシック" charset="0"/>
            </a:endParaRPr>
          </a:p>
        </p:txBody>
      </p:sp>
      <p:sp>
        <p:nvSpPr>
          <p:cNvPr id="14848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895D33FA-E755-BD44-B5E4-193022201071}" type="slidenum">
              <a:rPr lang="en-US" sz="1400">
                <a:solidFill>
                  <a:srgbClr val="590A0E"/>
                </a:solidFill>
              </a:rPr>
              <a:pPr/>
              <a:t>82</a:t>
            </a:fld>
            <a:endParaRPr lang="en-US" sz="1400">
              <a:solidFill>
                <a:srgbClr val="590A0E"/>
              </a:solidFill>
            </a:endParaRPr>
          </a:p>
        </p:txBody>
      </p:sp>
    </p:spTree>
    <p:extLst>
      <p:ext uri="{BB962C8B-B14F-4D97-AF65-F5344CB8AC3E}">
        <p14:creationId xmlns:p14="http://schemas.microsoft.com/office/powerpoint/2010/main" val="30979308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ChangeArrowheads="1"/>
          </p:cNvSpPr>
          <p:nvPr>
            <p:ph type="title"/>
          </p:nvPr>
        </p:nvSpPr>
        <p:spPr/>
        <p:txBody>
          <a:bodyPr/>
          <a:lstStyle/>
          <a:p>
            <a:r>
              <a:rPr lang="en-US">
                <a:latin typeface="Verdana" charset="0"/>
                <a:ea typeface="ＭＳ Ｐゴシック" charset="0"/>
              </a:rPr>
              <a:t>CKY Parsing: Table-Filling</a:t>
            </a:r>
          </a:p>
        </p:txBody>
      </p:sp>
      <p:sp>
        <p:nvSpPr>
          <p:cNvPr id="149506" name="Rectangle 3"/>
          <p:cNvSpPr>
            <a:spLocks noGrp="1" noChangeArrowheads="1"/>
          </p:cNvSpPr>
          <p:nvPr>
            <p:ph type="body" idx="1"/>
          </p:nvPr>
        </p:nvSpPr>
        <p:spPr/>
        <p:txBody>
          <a:bodyPr/>
          <a:lstStyle/>
          <a:p>
            <a:r>
              <a:rPr lang="en-US">
                <a:latin typeface="Tahoma" charset="0"/>
                <a:ea typeface="ＭＳ Ｐゴシック" charset="0"/>
              </a:rPr>
              <a:t>In order for A to span [</a:t>
            </a:r>
            <a:r>
              <a:rPr lang="en-US" i="1">
                <a:latin typeface="Tahoma" charset="0"/>
                <a:ea typeface="ＭＳ Ｐゴシック" charset="0"/>
              </a:rPr>
              <a:t>i</a:t>
            </a:r>
            <a:r>
              <a:rPr lang="en-US">
                <a:latin typeface="Tahoma" charset="0"/>
                <a:ea typeface="ＭＳ Ｐゴシック" charset="0"/>
              </a:rPr>
              <a:t>, </a:t>
            </a:r>
            <a:r>
              <a:rPr lang="en-US" i="1">
                <a:latin typeface="Tahoma" charset="0"/>
                <a:ea typeface="ＭＳ Ｐゴシック" charset="0"/>
              </a:rPr>
              <a:t>j</a:t>
            </a:r>
            <a:r>
              <a:rPr lang="en-US">
                <a:latin typeface="Tahoma" charset="0"/>
                <a:ea typeface="ＭＳ Ｐゴシック" charset="0"/>
              </a:rPr>
              <a:t> ]:</a:t>
            </a:r>
          </a:p>
          <a:p>
            <a:pPr lvl="1"/>
            <a:r>
              <a:rPr lang="en-US">
                <a:latin typeface="Tahoma" charset="0"/>
                <a:ea typeface="ＭＳ Ｐゴシック" charset="0"/>
              </a:rPr>
              <a:t>A </a:t>
            </a:r>
            <a:r>
              <a:rPr lang="en-US">
                <a:latin typeface="Tahoma" charset="0"/>
                <a:ea typeface="ＭＳ Ｐゴシック" charset="0"/>
                <a:sym typeface="Symbol" charset="0"/>
              </a:rPr>
              <a:t> </a:t>
            </a:r>
            <a:r>
              <a:rPr lang="en-US">
                <a:latin typeface="Tahoma" charset="0"/>
                <a:ea typeface="ＭＳ Ｐゴシック" charset="0"/>
              </a:rPr>
              <a:t>B C is a rule in the grammar, and</a:t>
            </a:r>
          </a:p>
          <a:p>
            <a:pPr lvl="1"/>
            <a:r>
              <a:rPr lang="en-US">
                <a:latin typeface="Tahoma" charset="0"/>
                <a:ea typeface="ＭＳ Ｐゴシック" charset="0"/>
              </a:rPr>
              <a:t>There must be a B in [ </a:t>
            </a:r>
            <a:r>
              <a:rPr lang="en-US" i="1">
                <a:latin typeface="Tahoma" charset="0"/>
                <a:ea typeface="ＭＳ Ｐゴシック" charset="0"/>
              </a:rPr>
              <a:t>i</a:t>
            </a:r>
            <a:r>
              <a:rPr lang="en-US">
                <a:latin typeface="Tahoma" charset="0"/>
                <a:ea typeface="ＭＳ Ｐゴシック" charset="0"/>
              </a:rPr>
              <a:t>, </a:t>
            </a:r>
            <a:r>
              <a:rPr lang="en-US" i="1">
                <a:latin typeface="Tahoma" charset="0"/>
                <a:ea typeface="ＭＳ Ｐゴシック" charset="0"/>
              </a:rPr>
              <a:t>k</a:t>
            </a:r>
            <a:r>
              <a:rPr lang="en-US">
                <a:latin typeface="Tahoma" charset="0"/>
                <a:ea typeface="ＭＳ Ｐゴシック" charset="0"/>
              </a:rPr>
              <a:t> ] and a C in [ </a:t>
            </a:r>
            <a:r>
              <a:rPr lang="en-US" i="1">
                <a:latin typeface="Tahoma" charset="0"/>
                <a:ea typeface="ＭＳ Ｐゴシック" charset="0"/>
              </a:rPr>
              <a:t>k</a:t>
            </a:r>
            <a:r>
              <a:rPr lang="en-US">
                <a:latin typeface="Tahoma" charset="0"/>
                <a:ea typeface="ＭＳ Ｐゴシック" charset="0"/>
              </a:rPr>
              <a:t>, </a:t>
            </a:r>
            <a:r>
              <a:rPr lang="en-US" i="1">
                <a:latin typeface="Tahoma" charset="0"/>
                <a:ea typeface="ＭＳ Ｐゴシック" charset="0"/>
              </a:rPr>
              <a:t>j</a:t>
            </a:r>
            <a:r>
              <a:rPr lang="en-US">
                <a:latin typeface="Tahoma" charset="0"/>
                <a:ea typeface="ＭＳ Ｐゴシック" charset="0"/>
              </a:rPr>
              <a:t> ] for some </a:t>
            </a:r>
            <a:r>
              <a:rPr lang="en-US" i="1">
                <a:latin typeface="Tahoma" charset="0"/>
                <a:ea typeface="ＭＳ Ｐゴシック" charset="0"/>
              </a:rPr>
              <a:t>i</a:t>
            </a:r>
            <a:r>
              <a:rPr lang="en-US">
                <a:latin typeface="Tahoma" charset="0"/>
                <a:ea typeface="ＭＳ Ｐゴシック" charset="0"/>
              </a:rPr>
              <a:t>&lt;</a:t>
            </a:r>
            <a:r>
              <a:rPr lang="en-US" i="1">
                <a:latin typeface="Tahoma" charset="0"/>
                <a:ea typeface="ＭＳ Ｐゴシック" charset="0"/>
              </a:rPr>
              <a:t>k</a:t>
            </a:r>
            <a:r>
              <a:rPr lang="en-US">
                <a:latin typeface="Tahoma" charset="0"/>
                <a:ea typeface="ＭＳ Ｐゴシック" charset="0"/>
              </a:rPr>
              <a:t>&lt;</a:t>
            </a:r>
            <a:r>
              <a:rPr lang="en-US" i="1">
                <a:latin typeface="Tahoma" charset="0"/>
                <a:ea typeface="ＭＳ Ｐゴシック" charset="0"/>
              </a:rPr>
              <a:t>j</a:t>
            </a:r>
          </a:p>
          <a:p>
            <a:r>
              <a:rPr lang="en-US">
                <a:latin typeface="Tahoma" charset="0"/>
                <a:ea typeface="ＭＳ Ｐゴシック" charset="0"/>
              </a:rPr>
              <a:t>Operationally: </a:t>
            </a:r>
          </a:p>
          <a:p>
            <a:pPr lvl="1"/>
            <a:r>
              <a:rPr lang="en-US">
                <a:latin typeface="Tahoma" charset="0"/>
                <a:ea typeface="ＭＳ Ｐゴシック" charset="0"/>
              </a:rPr>
              <a:t>To apply rule A </a:t>
            </a:r>
            <a:r>
              <a:rPr lang="en-US">
                <a:latin typeface="Tahoma" charset="0"/>
                <a:ea typeface="ＭＳ Ｐゴシック" charset="0"/>
                <a:sym typeface="Symbol" charset="0"/>
              </a:rPr>
              <a:t> </a:t>
            </a:r>
            <a:r>
              <a:rPr lang="en-US">
                <a:latin typeface="Tahoma" charset="0"/>
                <a:ea typeface="ＭＳ Ｐゴシック" charset="0"/>
              </a:rPr>
              <a:t>B C, look for a B in [</a:t>
            </a:r>
            <a:r>
              <a:rPr lang="en-US" i="1">
                <a:latin typeface="Tahoma" charset="0"/>
                <a:ea typeface="ＭＳ Ｐゴシック" charset="0"/>
              </a:rPr>
              <a:t>i</a:t>
            </a:r>
            <a:r>
              <a:rPr lang="en-US">
                <a:latin typeface="Tahoma" charset="0"/>
                <a:ea typeface="ＭＳ Ｐゴシック" charset="0"/>
              </a:rPr>
              <a:t>, </a:t>
            </a:r>
            <a:r>
              <a:rPr lang="en-US" i="1">
                <a:latin typeface="Tahoma" charset="0"/>
                <a:ea typeface="ＭＳ Ｐゴシック" charset="0"/>
              </a:rPr>
              <a:t>k</a:t>
            </a:r>
            <a:r>
              <a:rPr lang="en-US">
                <a:latin typeface="Tahoma" charset="0"/>
                <a:ea typeface="ＭＳ Ｐゴシック" charset="0"/>
              </a:rPr>
              <a:t> ] and a C in [</a:t>
            </a:r>
            <a:r>
              <a:rPr lang="en-US" i="1">
                <a:latin typeface="Tahoma" charset="0"/>
                <a:ea typeface="ＭＳ Ｐゴシック" charset="0"/>
              </a:rPr>
              <a:t>k</a:t>
            </a:r>
            <a:r>
              <a:rPr lang="en-US">
                <a:latin typeface="Tahoma" charset="0"/>
                <a:ea typeface="ＭＳ Ｐゴシック" charset="0"/>
              </a:rPr>
              <a:t>, </a:t>
            </a:r>
            <a:r>
              <a:rPr lang="en-US" i="1">
                <a:latin typeface="Tahoma" charset="0"/>
                <a:ea typeface="ＭＳ Ｐゴシック" charset="0"/>
              </a:rPr>
              <a:t>j</a:t>
            </a:r>
            <a:r>
              <a:rPr lang="en-US">
                <a:latin typeface="Tahoma" charset="0"/>
                <a:ea typeface="ＭＳ Ｐゴシック" charset="0"/>
              </a:rPr>
              <a:t> ]</a:t>
            </a:r>
          </a:p>
          <a:p>
            <a:pPr lvl="1"/>
            <a:r>
              <a:rPr lang="en-US">
                <a:latin typeface="Tahoma" charset="0"/>
                <a:ea typeface="ＭＳ Ｐゴシック" charset="0"/>
              </a:rPr>
              <a:t>In the table: look left in the row and down in the column</a:t>
            </a:r>
          </a:p>
          <a:p>
            <a:endParaRPr lang="en-US">
              <a:latin typeface="Tahoma" charset="0"/>
              <a:ea typeface="ＭＳ Ｐゴシック" charset="0"/>
            </a:endParaRPr>
          </a:p>
          <a:p>
            <a:endParaRPr lang="en-US">
              <a:latin typeface="Tahoma" charset="0"/>
              <a:ea typeface="ＭＳ Ｐゴシック" charset="0"/>
            </a:endParaRPr>
          </a:p>
        </p:txBody>
      </p:sp>
      <p:sp>
        <p:nvSpPr>
          <p:cNvPr id="14950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EBDC7190-82F1-C346-B27A-50C69B69DB12}" type="slidenum">
              <a:rPr lang="en-US" sz="1400">
                <a:solidFill>
                  <a:srgbClr val="590A0E"/>
                </a:solidFill>
              </a:rPr>
              <a:pPr/>
              <a:t>83</a:t>
            </a:fld>
            <a:endParaRPr lang="en-US" sz="1400">
              <a:solidFill>
                <a:srgbClr val="590A0E"/>
              </a:solidFill>
            </a:endParaRPr>
          </a:p>
        </p:txBody>
      </p:sp>
    </p:spTree>
    <p:extLst>
      <p:ext uri="{BB962C8B-B14F-4D97-AF65-F5344CB8AC3E}">
        <p14:creationId xmlns:p14="http://schemas.microsoft.com/office/powerpoint/2010/main" val="3236340626"/>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44391021-1F7E-8A49-94BB-D9C84426BAD6}" type="slidenum">
              <a:rPr lang="en-US" sz="1400">
                <a:solidFill>
                  <a:srgbClr val="590A0E"/>
                </a:solidFill>
              </a:rPr>
              <a:pPr/>
              <a:t>84</a:t>
            </a:fld>
            <a:endParaRPr lang="en-US" sz="1400">
              <a:solidFill>
                <a:srgbClr val="590A0E"/>
              </a:solidFill>
            </a:endParaRPr>
          </a:p>
        </p:txBody>
      </p:sp>
      <p:sp>
        <p:nvSpPr>
          <p:cNvPr id="151556" name="Rectangle 2"/>
          <p:cNvSpPr>
            <a:spLocks noGrp="1" noChangeArrowheads="1"/>
          </p:cNvSpPr>
          <p:nvPr>
            <p:ph type="title"/>
          </p:nvPr>
        </p:nvSpPr>
        <p:spPr/>
        <p:txBody>
          <a:bodyPr/>
          <a:lstStyle/>
          <a:p>
            <a:r>
              <a:rPr lang="en-US">
                <a:latin typeface="Verdana" charset="0"/>
                <a:ea typeface="ＭＳ Ｐゴシック" charset="0"/>
              </a:rPr>
              <a:t>CKY Algorithm</a:t>
            </a:r>
          </a:p>
        </p:txBody>
      </p:sp>
      <p:pic>
        <p:nvPicPr>
          <p:cNvPr id="151557" name="Picture 5" descr="fig1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81000" y="1289448"/>
            <a:ext cx="8229600" cy="3193256"/>
          </a:xfrm>
        </p:spPr>
      </p:pic>
    </p:spTree>
    <p:extLst>
      <p:ext uri="{BB962C8B-B14F-4D97-AF65-F5344CB8AC3E}">
        <p14:creationId xmlns:p14="http://schemas.microsoft.com/office/powerpoint/2010/main" val="1633900226"/>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E81C10DB-BD3A-B14A-80EE-E0D2C37EA126}" type="slidenum">
              <a:rPr lang="en-US" sz="1400">
                <a:solidFill>
                  <a:srgbClr val="590A0E"/>
                </a:solidFill>
              </a:rPr>
              <a:pPr/>
              <a:t>85</a:t>
            </a:fld>
            <a:endParaRPr lang="en-US" sz="1400">
              <a:solidFill>
                <a:srgbClr val="590A0E"/>
              </a:solidFill>
            </a:endParaRPr>
          </a:p>
        </p:txBody>
      </p:sp>
      <p:sp>
        <p:nvSpPr>
          <p:cNvPr id="153604" name="Rectangle 2"/>
          <p:cNvSpPr>
            <a:spLocks noGrp="1" noChangeArrowheads="1"/>
          </p:cNvSpPr>
          <p:nvPr>
            <p:ph type="title"/>
          </p:nvPr>
        </p:nvSpPr>
        <p:spPr/>
        <p:txBody>
          <a:bodyPr/>
          <a:lstStyle/>
          <a:p>
            <a:r>
              <a:rPr lang="en-US">
                <a:latin typeface="Verdana" charset="0"/>
                <a:ea typeface="ＭＳ Ｐゴシック" charset="0"/>
              </a:rPr>
              <a:t>Note</a:t>
            </a:r>
          </a:p>
        </p:txBody>
      </p:sp>
      <p:sp>
        <p:nvSpPr>
          <p:cNvPr id="153605" name="Rectangle 3"/>
          <p:cNvSpPr>
            <a:spLocks noGrp="1" noChangeArrowheads="1"/>
          </p:cNvSpPr>
          <p:nvPr>
            <p:ph type="body" idx="1"/>
          </p:nvPr>
        </p:nvSpPr>
        <p:spPr/>
        <p:txBody>
          <a:bodyPr/>
          <a:lstStyle/>
          <a:p>
            <a:r>
              <a:rPr lang="en-US">
                <a:latin typeface="Tahoma" charset="0"/>
                <a:ea typeface="ＭＳ Ｐゴシック" charset="0"/>
              </a:rPr>
              <a:t>We arranged the loops to fill the table a column at a time, from left to right, bottom to top. </a:t>
            </a:r>
          </a:p>
          <a:p>
            <a:pPr lvl="1"/>
            <a:r>
              <a:rPr lang="en-US">
                <a:latin typeface="Tahoma" charset="0"/>
                <a:ea typeface="ＭＳ Ｐゴシック" charset="0"/>
              </a:rPr>
              <a:t>This assures us that whenever we</a:t>
            </a:r>
            <a:r>
              <a:rPr lang="ja-JP" altLang="en-US">
                <a:latin typeface="Tahoma" charset="0"/>
                <a:ea typeface="ＭＳ Ｐゴシック" charset="0"/>
              </a:rPr>
              <a:t>’</a:t>
            </a:r>
            <a:r>
              <a:rPr lang="en-US" altLang="ja-JP">
                <a:latin typeface="Tahoma" charset="0"/>
                <a:ea typeface="ＭＳ Ｐゴシック" charset="0"/>
              </a:rPr>
              <a:t>re filling a cell, the parts needed to fill it are already in the table (to the left and below)</a:t>
            </a:r>
          </a:p>
          <a:p>
            <a:pPr lvl="1"/>
            <a:r>
              <a:rPr lang="en-US">
                <a:latin typeface="Tahoma" charset="0"/>
                <a:ea typeface="ＭＳ Ｐゴシック" charset="0"/>
              </a:rPr>
              <a:t>It</a:t>
            </a:r>
            <a:r>
              <a:rPr lang="ja-JP" altLang="en-US">
                <a:latin typeface="Tahoma" charset="0"/>
                <a:ea typeface="ＭＳ Ｐゴシック" charset="0"/>
              </a:rPr>
              <a:t>’</a:t>
            </a:r>
            <a:r>
              <a:rPr lang="en-US" altLang="ja-JP">
                <a:latin typeface="Tahoma" charset="0"/>
                <a:ea typeface="ＭＳ Ｐゴシック" charset="0"/>
              </a:rPr>
              <a:t>s somewhat natural in that it processes the input  left to right a word at a time</a:t>
            </a:r>
          </a:p>
          <a:p>
            <a:pPr lvl="2"/>
            <a:r>
              <a:rPr lang="en-US">
                <a:latin typeface="Tahoma" charset="0"/>
                <a:ea typeface="ＭＳ Ｐゴシック" charset="0"/>
              </a:rPr>
              <a:t>Known as online</a:t>
            </a:r>
          </a:p>
          <a:p>
            <a:pPr lvl="1">
              <a:buFont typeface="Wingdings" charset="0"/>
              <a:buNone/>
            </a:pPr>
            <a:endParaRPr lang="en-US">
              <a:latin typeface="Tahoma" charset="0"/>
              <a:ea typeface="ＭＳ Ｐゴシック" charset="0"/>
            </a:endParaRPr>
          </a:p>
        </p:txBody>
      </p:sp>
    </p:spTree>
    <p:extLst>
      <p:ext uri="{BB962C8B-B14F-4D97-AF65-F5344CB8AC3E}">
        <p14:creationId xmlns:p14="http://schemas.microsoft.com/office/powerpoint/2010/main" val="888065393"/>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593948F6-236A-B04D-AC91-A27CA6550E4D}" type="slidenum">
              <a:rPr lang="en-US" sz="1400">
                <a:solidFill>
                  <a:srgbClr val="590A0E"/>
                </a:solidFill>
              </a:rPr>
              <a:pPr/>
              <a:t>86</a:t>
            </a:fld>
            <a:endParaRPr lang="en-US" sz="1400">
              <a:solidFill>
                <a:srgbClr val="590A0E"/>
              </a:solidFill>
            </a:endParaRPr>
          </a:p>
        </p:txBody>
      </p:sp>
      <p:sp>
        <p:nvSpPr>
          <p:cNvPr id="155652" name="Rectangle 2"/>
          <p:cNvSpPr>
            <a:spLocks noGrp="1" noChangeArrowheads="1"/>
          </p:cNvSpPr>
          <p:nvPr>
            <p:ph type="title"/>
          </p:nvPr>
        </p:nvSpPr>
        <p:spPr/>
        <p:txBody>
          <a:bodyPr/>
          <a:lstStyle/>
          <a:p>
            <a:r>
              <a:rPr lang="en-US">
                <a:latin typeface="Verdana" charset="0"/>
                <a:ea typeface="ＭＳ Ｐゴシック" charset="0"/>
              </a:rPr>
              <a:t>Example</a:t>
            </a:r>
          </a:p>
        </p:txBody>
      </p:sp>
      <p:pic>
        <p:nvPicPr>
          <p:cNvPr id="1676293" name="Picture 5" descr="new-book-fligh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33400" y="1257300"/>
            <a:ext cx="8077200" cy="3239691"/>
          </a:xfrm>
          <a:effectLst>
            <a:outerShdw blurRad="63500" dist="35921" dir="2700000" algn="ctr" rotWithShape="0">
              <a:srgbClr val="808080"/>
            </a:outerShdw>
          </a:effectLst>
        </p:spPr>
      </p:pic>
    </p:spTree>
    <p:extLst>
      <p:ext uri="{BB962C8B-B14F-4D97-AF65-F5344CB8AC3E}">
        <p14:creationId xmlns:p14="http://schemas.microsoft.com/office/powerpoint/2010/main" val="2940110130"/>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itle 1"/>
          <p:cNvSpPr>
            <a:spLocks noGrp="1"/>
          </p:cNvSpPr>
          <p:nvPr>
            <p:ph type="title"/>
          </p:nvPr>
        </p:nvSpPr>
        <p:spPr/>
        <p:txBody>
          <a:bodyPr/>
          <a:lstStyle/>
          <a:p>
            <a:r>
              <a:rPr lang="en-US" dirty="0">
                <a:latin typeface="Verdana" charset="0"/>
                <a:ea typeface="ＭＳ Ｐゴシック" charset="0"/>
              </a:rPr>
              <a:t>CKY </a:t>
            </a:r>
            <a:r>
              <a:rPr lang="en-US" dirty="0" smtClean="0">
                <a:latin typeface="Verdana" charset="0"/>
                <a:ea typeface="ＭＳ Ｐゴシック" charset="0"/>
              </a:rPr>
              <a:t>Parser Example</a:t>
            </a:r>
            <a:endParaRPr lang="en-US" dirty="0">
              <a:latin typeface="Verdana" charset="0"/>
              <a:ea typeface="ＭＳ Ｐゴシック" charset="0"/>
            </a:endParaRPr>
          </a:p>
        </p:txBody>
      </p:sp>
      <p:sp>
        <p:nvSpPr>
          <p:cNvPr id="1577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l"/>
            <a:fld id="{0D53CA07-01EF-2344-A357-CC6FB81B08D3}" type="slidenum">
              <a:rPr lang="en-US" sz="1000">
                <a:solidFill>
                  <a:srgbClr val="181813"/>
                </a:solidFill>
                <a:cs typeface="Arial" charset="0"/>
              </a:rPr>
              <a:pPr algn="l"/>
              <a:t>87</a:t>
            </a:fld>
            <a:endParaRPr lang="en-US" sz="1000">
              <a:solidFill>
                <a:srgbClr val="181813"/>
              </a:solidFill>
              <a:latin typeface="Tahoma" charset="0"/>
              <a:cs typeface="Arial" charset="0"/>
            </a:endParaRPr>
          </a:p>
        </p:txBody>
      </p:sp>
    </p:spTree>
    <p:extLst>
      <p:ext uri="{BB962C8B-B14F-4D97-AF65-F5344CB8AC3E}">
        <p14:creationId xmlns:p14="http://schemas.microsoft.com/office/powerpoint/2010/main" val="1223469230"/>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F21FE594-6808-9C49-9209-7AB0F8C8EDBF}" type="slidenum">
              <a:rPr lang="en-US" sz="1400">
                <a:solidFill>
                  <a:srgbClr val="590A0E"/>
                </a:solidFill>
              </a:rPr>
              <a:pPr/>
              <a:t>88</a:t>
            </a:fld>
            <a:endParaRPr lang="en-US" sz="1400">
              <a:solidFill>
                <a:srgbClr val="590A0E"/>
              </a:solidFill>
            </a:endParaRPr>
          </a:p>
        </p:txBody>
      </p:sp>
      <p:sp>
        <p:nvSpPr>
          <p:cNvPr id="190468" name="Rectangle 2"/>
          <p:cNvSpPr>
            <a:spLocks noGrp="1" noChangeArrowheads="1"/>
          </p:cNvSpPr>
          <p:nvPr>
            <p:ph type="title"/>
          </p:nvPr>
        </p:nvSpPr>
        <p:spPr/>
        <p:txBody>
          <a:bodyPr/>
          <a:lstStyle/>
          <a:p>
            <a:r>
              <a:rPr lang="en-US">
                <a:latin typeface="Verdana" charset="0"/>
                <a:ea typeface="ＭＳ Ｐゴシック" charset="0"/>
              </a:rPr>
              <a:t>CKY Notes</a:t>
            </a:r>
          </a:p>
        </p:txBody>
      </p:sp>
      <p:sp>
        <p:nvSpPr>
          <p:cNvPr id="190469" name="Rectangle 3"/>
          <p:cNvSpPr>
            <a:spLocks noGrp="1" noChangeArrowheads="1"/>
          </p:cNvSpPr>
          <p:nvPr>
            <p:ph type="body" idx="1"/>
          </p:nvPr>
        </p:nvSpPr>
        <p:spPr>
          <a:xfrm>
            <a:off x="228600" y="1181100"/>
            <a:ext cx="8229600" cy="3600450"/>
          </a:xfrm>
        </p:spPr>
        <p:txBody>
          <a:bodyPr/>
          <a:lstStyle/>
          <a:p>
            <a:r>
              <a:rPr lang="en-US" dirty="0">
                <a:latin typeface="Tahoma" charset="0"/>
                <a:ea typeface="ＭＳ Ｐゴシック" charset="0"/>
              </a:rPr>
              <a:t>Since it</a:t>
            </a:r>
            <a:r>
              <a:rPr lang="ja-JP" altLang="en-US" dirty="0">
                <a:latin typeface="Tahoma" charset="0"/>
                <a:ea typeface="ＭＳ Ｐゴシック" charset="0"/>
              </a:rPr>
              <a:t>’</a:t>
            </a:r>
            <a:r>
              <a:rPr lang="en-US" altLang="ja-JP" dirty="0">
                <a:latin typeface="Tahoma" charset="0"/>
                <a:ea typeface="ＭＳ Ｐゴシック" charset="0"/>
              </a:rPr>
              <a:t>s bottom up, CKY populates the table with a lot of phantom constituents.</a:t>
            </a:r>
          </a:p>
          <a:p>
            <a:pPr lvl="1"/>
            <a:r>
              <a:rPr lang="en-US" dirty="0">
                <a:latin typeface="Tahoma" charset="0"/>
                <a:ea typeface="ＭＳ Ｐゴシック" charset="0"/>
              </a:rPr>
              <a:t>To avoid this we can switch to a top-down control strategy</a:t>
            </a:r>
          </a:p>
          <a:p>
            <a:pPr lvl="1"/>
            <a:r>
              <a:rPr lang="en-US" dirty="0">
                <a:latin typeface="Tahoma" charset="0"/>
                <a:ea typeface="ＭＳ Ｐゴシック" charset="0"/>
              </a:rPr>
              <a:t>Or we can add some kind of filtering that blocks constituents where they can not happen in a final analysis.</a:t>
            </a:r>
          </a:p>
          <a:p>
            <a:r>
              <a:rPr lang="en-US" sz="2000" dirty="0">
                <a:latin typeface="Tahoma" charset="0"/>
                <a:ea typeface="ＭＳ Ｐゴシック" charset="0"/>
              </a:rPr>
              <a:t>Is there a parsing algorithm for arbitrary CFGs that combines dynamic programming and top-down control?</a:t>
            </a:r>
          </a:p>
          <a:p>
            <a:endParaRPr lang="en-US" sz="2000" dirty="0">
              <a:latin typeface="Tahoma" charset="0"/>
              <a:ea typeface="ＭＳ Ｐゴシック" charset="0"/>
            </a:endParaRPr>
          </a:p>
        </p:txBody>
      </p:sp>
    </p:spTree>
    <p:extLst>
      <p:ext uri="{BB962C8B-B14F-4D97-AF65-F5344CB8AC3E}">
        <p14:creationId xmlns:p14="http://schemas.microsoft.com/office/powerpoint/2010/main" val="3143337725"/>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2C788416-1FEE-C048-9EC3-7EAEE37B9B75}" type="slidenum">
              <a:rPr lang="en-US" sz="1400">
                <a:solidFill>
                  <a:srgbClr val="590A0E"/>
                </a:solidFill>
              </a:rPr>
              <a:pPr/>
              <a:t>89</a:t>
            </a:fld>
            <a:endParaRPr lang="en-US" sz="1400">
              <a:solidFill>
                <a:srgbClr val="590A0E"/>
              </a:solidFill>
            </a:endParaRPr>
          </a:p>
        </p:txBody>
      </p:sp>
      <p:sp>
        <p:nvSpPr>
          <p:cNvPr id="192516" name="Rectangle 2"/>
          <p:cNvSpPr>
            <a:spLocks noGrp="1" noChangeArrowheads="1"/>
          </p:cNvSpPr>
          <p:nvPr>
            <p:ph type="title"/>
          </p:nvPr>
        </p:nvSpPr>
        <p:spPr/>
        <p:txBody>
          <a:bodyPr/>
          <a:lstStyle/>
          <a:p>
            <a:r>
              <a:rPr lang="en-US">
                <a:latin typeface="Verdana" charset="0"/>
                <a:ea typeface="ＭＳ Ｐゴシック" charset="0"/>
              </a:rPr>
              <a:t>Earley Parsing</a:t>
            </a:r>
          </a:p>
        </p:txBody>
      </p:sp>
      <p:sp>
        <p:nvSpPr>
          <p:cNvPr id="1750019" name="Rectangle 3"/>
          <p:cNvSpPr>
            <a:spLocks noGrp="1" noChangeArrowheads="1"/>
          </p:cNvSpPr>
          <p:nvPr>
            <p:ph type="body" idx="1"/>
          </p:nvPr>
        </p:nvSpPr>
        <p:spPr/>
        <p:txBody>
          <a:bodyPr/>
          <a:lstStyle/>
          <a:p>
            <a:pPr>
              <a:lnSpc>
                <a:spcPct val="90000"/>
              </a:lnSpc>
              <a:buFont typeface="Wingdings" pitchFamily="64" charset="2"/>
              <a:buChar char="§"/>
              <a:defRPr/>
            </a:pPr>
            <a:r>
              <a:rPr lang="en-US" dirty="0" smtClean="0">
                <a:cs typeface="+mn-cs"/>
              </a:rPr>
              <a:t>Allows arbitrary CFGs</a:t>
            </a:r>
          </a:p>
          <a:p>
            <a:pPr>
              <a:lnSpc>
                <a:spcPct val="90000"/>
              </a:lnSpc>
              <a:buFont typeface="Wingdings" pitchFamily="64" charset="2"/>
              <a:buChar char="§"/>
              <a:defRPr/>
            </a:pPr>
            <a:r>
              <a:rPr lang="en-US" dirty="0" smtClean="0">
                <a:cs typeface="+mn-cs"/>
              </a:rPr>
              <a:t>Top-down control</a:t>
            </a:r>
          </a:p>
          <a:p>
            <a:pPr>
              <a:lnSpc>
                <a:spcPct val="90000"/>
              </a:lnSpc>
              <a:buFont typeface="Wingdings" pitchFamily="64" charset="2"/>
              <a:buChar char="§"/>
              <a:defRPr/>
            </a:pPr>
            <a:r>
              <a:rPr lang="en-US" dirty="0" smtClean="0">
                <a:cs typeface="+mn-cs"/>
              </a:rPr>
              <a:t>Fills a table in a single sweep over the input</a:t>
            </a:r>
          </a:p>
          <a:p>
            <a:pPr lvl="1">
              <a:lnSpc>
                <a:spcPct val="90000"/>
              </a:lnSpc>
              <a:buFont typeface="Wingdings" pitchFamily="64" charset="2"/>
              <a:buChar char="§"/>
              <a:defRPr/>
            </a:pPr>
            <a:r>
              <a:rPr lang="en-US" dirty="0" smtClean="0"/>
              <a:t>Table is length N+1; N is number of words</a:t>
            </a:r>
          </a:p>
          <a:p>
            <a:pPr lvl="1">
              <a:lnSpc>
                <a:spcPct val="90000"/>
              </a:lnSpc>
              <a:buFont typeface="Wingdings" pitchFamily="64" charset="2"/>
              <a:buChar char="§"/>
              <a:defRPr/>
            </a:pPr>
            <a:r>
              <a:rPr lang="en-US" dirty="0" smtClean="0"/>
              <a:t>Table entries represent a set of states (</a:t>
            </a:r>
            <a:r>
              <a:rPr lang="en-US" dirty="0" err="1" smtClean="0"/>
              <a:t>s</a:t>
            </a:r>
            <a:r>
              <a:rPr lang="en-US" baseline="-25000" dirty="0" err="1" smtClean="0"/>
              <a:t>i</a:t>
            </a:r>
            <a:r>
              <a:rPr lang="en-US" dirty="0" smtClean="0"/>
              <a:t>):</a:t>
            </a:r>
          </a:p>
          <a:p>
            <a:pPr lvl="2">
              <a:buFont typeface="Wingdings" pitchFamily="64" charset="2"/>
              <a:buChar char="§"/>
              <a:defRPr/>
            </a:pPr>
            <a:r>
              <a:rPr lang="en-US" dirty="0" smtClean="0"/>
              <a:t>A grammar rule</a:t>
            </a:r>
          </a:p>
          <a:p>
            <a:pPr lvl="2">
              <a:buFont typeface="Wingdings" pitchFamily="64" charset="2"/>
              <a:buChar char="§"/>
              <a:defRPr/>
            </a:pPr>
            <a:r>
              <a:rPr lang="en-US" dirty="0" smtClean="0"/>
              <a:t>Information about progress made in completing the sub-tree represented by the rule</a:t>
            </a:r>
          </a:p>
          <a:p>
            <a:pPr lvl="2">
              <a:buFont typeface="Wingdings" pitchFamily="64" charset="2"/>
              <a:buChar char="§"/>
              <a:defRPr/>
            </a:pPr>
            <a:r>
              <a:rPr lang="en-US" dirty="0" smtClean="0"/>
              <a:t>Span of the sub-tree</a:t>
            </a:r>
          </a:p>
          <a:p>
            <a:pPr marL="1143000" lvl="2">
              <a:lnSpc>
                <a:spcPct val="90000"/>
              </a:lnSpc>
              <a:buFont typeface="Wingdings" pitchFamily="64" charset="2"/>
              <a:buNone/>
              <a:defRPr/>
            </a:pPr>
            <a:endParaRPr lang="en-US" sz="2000" dirty="0" smtClean="0"/>
          </a:p>
        </p:txBody>
      </p:sp>
    </p:spTree>
    <p:extLst>
      <p:ext uri="{BB962C8B-B14F-4D97-AF65-F5344CB8AC3E}">
        <p14:creationId xmlns:p14="http://schemas.microsoft.com/office/powerpoint/2010/main" val="62334241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5ED7D8F3-7264-714E-B23B-1A01F113E4EB}" type="slidenum">
              <a:rPr lang="en-US" sz="1400">
                <a:solidFill>
                  <a:srgbClr val="590A0E"/>
                </a:solidFill>
              </a:rPr>
              <a:pPr/>
              <a:t>9</a:t>
            </a:fld>
            <a:endParaRPr lang="en-US" sz="1400">
              <a:solidFill>
                <a:srgbClr val="590A0E"/>
              </a:solidFill>
            </a:endParaRPr>
          </a:p>
        </p:txBody>
      </p:sp>
      <p:sp>
        <p:nvSpPr>
          <p:cNvPr id="48132" name="Rectangle 2"/>
          <p:cNvSpPr>
            <a:spLocks noGrp="1" noChangeArrowheads="1"/>
          </p:cNvSpPr>
          <p:nvPr>
            <p:ph type="title"/>
          </p:nvPr>
        </p:nvSpPr>
        <p:spPr/>
        <p:txBody>
          <a:bodyPr/>
          <a:lstStyle/>
          <a:p>
            <a:r>
              <a:rPr lang="en-US">
                <a:latin typeface="Verdana" charset="0"/>
                <a:ea typeface="ＭＳ Ｐゴシック" charset="0"/>
              </a:rPr>
              <a:t>Definition</a:t>
            </a:r>
          </a:p>
        </p:txBody>
      </p:sp>
      <p:sp>
        <p:nvSpPr>
          <p:cNvPr id="48133" name="Rectangle 3"/>
          <p:cNvSpPr>
            <a:spLocks noGrp="1" noChangeArrowheads="1"/>
          </p:cNvSpPr>
          <p:nvPr>
            <p:ph type="body" idx="1"/>
          </p:nvPr>
        </p:nvSpPr>
        <p:spPr>
          <a:xfrm>
            <a:off x="381000" y="1085850"/>
            <a:ext cx="8229600" cy="571500"/>
          </a:xfrm>
        </p:spPr>
        <p:txBody>
          <a:bodyPr/>
          <a:lstStyle/>
          <a:p>
            <a:r>
              <a:rPr lang="en-US" dirty="0">
                <a:latin typeface="Tahoma" charset="0"/>
                <a:ea typeface="ＭＳ Ｐゴシック" charset="0"/>
              </a:rPr>
              <a:t>More formally, a CFG consists of </a:t>
            </a:r>
          </a:p>
        </p:txBody>
      </p:sp>
      <p:pic>
        <p:nvPicPr>
          <p:cNvPr id="48134" name="Picture 4" descr="cfg-de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1771650"/>
            <a:ext cx="8724900" cy="2074069"/>
          </a:xfrm>
          <a:prstGeom prst="rect">
            <a:avLst/>
          </a:prstGeom>
          <a:noFill/>
          <a:ln>
            <a:noFill/>
          </a:ln>
          <a:effectLst>
            <a:outerShdw dist="35921" dir="2700000" algn="ctr" rotWithShape="0">
              <a:schemeClr val="accent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4286985"/>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2844AAD6-C8BE-F740-B878-CE7A39FB774A}" type="slidenum">
              <a:rPr lang="en-US" sz="1400">
                <a:solidFill>
                  <a:srgbClr val="590A0E"/>
                </a:solidFill>
              </a:rPr>
              <a:pPr/>
              <a:t>90</a:t>
            </a:fld>
            <a:endParaRPr lang="en-US" sz="1400">
              <a:solidFill>
                <a:srgbClr val="590A0E"/>
              </a:solidFill>
            </a:endParaRPr>
          </a:p>
        </p:txBody>
      </p:sp>
      <p:sp>
        <p:nvSpPr>
          <p:cNvPr id="194564" name="Rectangle 2"/>
          <p:cNvSpPr>
            <a:spLocks noGrp="1" noChangeArrowheads="1"/>
          </p:cNvSpPr>
          <p:nvPr>
            <p:ph type="title"/>
          </p:nvPr>
        </p:nvSpPr>
        <p:spPr/>
        <p:txBody>
          <a:bodyPr/>
          <a:lstStyle/>
          <a:p>
            <a:r>
              <a:rPr lang="en-US">
                <a:latin typeface="Verdana" charset="0"/>
                <a:ea typeface="ＭＳ Ｐゴシック" charset="0"/>
              </a:rPr>
              <a:t>States/Locations</a:t>
            </a:r>
          </a:p>
        </p:txBody>
      </p:sp>
      <p:sp>
        <p:nvSpPr>
          <p:cNvPr id="194565" name="Rectangle 3"/>
          <p:cNvSpPr>
            <a:spLocks noGrp="1" noChangeArrowheads="1"/>
          </p:cNvSpPr>
          <p:nvPr>
            <p:ph type="body" sz="half" idx="1"/>
          </p:nvPr>
        </p:nvSpPr>
        <p:spPr>
          <a:xfrm>
            <a:off x="381000" y="1028700"/>
            <a:ext cx="4033838" cy="3943350"/>
          </a:xfrm>
        </p:spPr>
        <p:txBody>
          <a:bodyPr/>
          <a:lstStyle/>
          <a:p>
            <a:r>
              <a:rPr lang="en-US" sz="2000">
                <a:solidFill>
                  <a:srgbClr val="A50021"/>
                </a:solidFill>
                <a:latin typeface="Tahoma" charset="0"/>
                <a:ea typeface="ＭＳ Ｐゴシック" charset="0"/>
              </a:rPr>
              <a:t>S </a:t>
            </a:r>
            <a:r>
              <a:rPr lang="en-US" sz="2400" b="1" i="1">
                <a:solidFill>
                  <a:srgbClr val="A50021"/>
                </a:solidFill>
                <a:latin typeface="Tahoma" charset="0"/>
                <a:ea typeface="ＭＳ Ｐゴシック" charset="0"/>
                <a:sym typeface="Symbol" charset="0"/>
              </a:rPr>
              <a:t></a:t>
            </a:r>
            <a:r>
              <a:rPr lang="en-US" sz="2000">
                <a:solidFill>
                  <a:srgbClr val="A50021"/>
                </a:solidFill>
                <a:latin typeface="Tahoma" charset="0"/>
                <a:ea typeface="ＭＳ Ｐゴシック" charset="0"/>
              </a:rPr>
              <a:t> </a:t>
            </a:r>
            <a:r>
              <a:rPr lang="el-GR" sz="1400">
                <a:solidFill>
                  <a:srgbClr val="A50021"/>
                </a:solidFill>
                <a:latin typeface="Lucida Grande" charset="0"/>
                <a:ea typeface="ＭＳ Ｐゴシック" charset="0"/>
                <a:sym typeface="Monotype Sorts" charset="0"/>
              </a:rPr>
              <a:t></a:t>
            </a:r>
            <a:r>
              <a:rPr lang="en-US" sz="2000">
                <a:solidFill>
                  <a:srgbClr val="A50021"/>
                </a:solidFill>
                <a:latin typeface="Tahoma" charset="0"/>
                <a:ea typeface="ＭＳ Ｐゴシック" charset="0"/>
              </a:rPr>
              <a:t> VP, [0,0]</a:t>
            </a:r>
          </a:p>
          <a:p>
            <a:endParaRPr lang="en-US" sz="2000">
              <a:solidFill>
                <a:srgbClr val="A50021"/>
              </a:solidFill>
              <a:latin typeface="Tahoma" charset="0"/>
              <a:ea typeface="ＭＳ Ｐゴシック" charset="0"/>
            </a:endParaRPr>
          </a:p>
          <a:p>
            <a:endParaRPr lang="en-US" sz="2000">
              <a:solidFill>
                <a:srgbClr val="A50021"/>
              </a:solidFill>
              <a:latin typeface="Tahoma" charset="0"/>
              <a:ea typeface="ＭＳ Ｐゴシック" charset="0"/>
            </a:endParaRPr>
          </a:p>
          <a:p>
            <a:pPr>
              <a:buFont typeface="Wingdings" charset="0"/>
              <a:buNone/>
            </a:pPr>
            <a:endParaRPr lang="en-US" sz="2000">
              <a:solidFill>
                <a:srgbClr val="A50021"/>
              </a:solidFill>
              <a:latin typeface="Tahoma" charset="0"/>
              <a:ea typeface="ＭＳ Ｐゴシック" charset="0"/>
            </a:endParaRPr>
          </a:p>
          <a:p>
            <a:r>
              <a:rPr lang="en-US" sz="2000">
                <a:solidFill>
                  <a:srgbClr val="A50021"/>
                </a:solidFill>
                <a:latin typeface="Tahoma" charset="0"/>
                <a:ea typeface="ＭＳ Ｐゴシック" charset="0"/>
              </a:rPr>
              <a:t>NP </a:t>
            </a:r>
            <a:r>
              <a:rPr lang="en-US" sz="2400" b="1" i="1">
                <a:solidFill>
                  <a:srgbClr val="A50021"/>
                </a:solidFill>
                <a:latin typeface="Tahoma" charset="0"/>
                <a:ea typeface="ＭＳ Ｐゴシック" charset="0"/>
                <a:sym typeface="Symbol" charset="0"/>
              </a:rPr>
              <a:t></a:t>
            </a:r>
            <a:r>
              <a:rPr lang="en-US" sz="2000">
                <a:solidFill>
                  <a:srgbClr val="A50021"/>
                </a:solidFill>
                <a:latin typeface="Tahoma" charset="0"/>
                <a:ea typeface="ＭＳ Ｐゴシック" charset="0"/>
              </a:rPr>
              <a:t> Det </a:t>
            </a:r>
            <a:r>
              <a:rPr lang="el-GR" sz="1400">
                <a:solidFill>
                  <a:srgbClr val="A50021"/>
                </a:solidFill>
                <a:latin typeface="Lucida Grande" charset="0"/>
                <a:ea typeface="ＭＳ Ｐゴシック" charset="0"/>
                <a:sym typeface="Monotype Sorts" charset="0"/>
              </a:rPr>
              <a:t></a:t>
            </a:r>
            <a:r>
              <a:rPr lang="en-US" sz="2000">
                <a:solidFill>
                  <a:srgbClr val="A50021"/>
                </a:solidFill>
                <a:latin typeface="Tahoma" charset="0"/>
                <a:ea typeface="ＭＳ Ｐゴシック" charset="0"/>
              </a:rPr>
              <a:t> Nominal, [1,2]</a:t>
            </a:r>
          </a:p>
          <a:p>
            <a:pPr>
              <a:buFont typeface="Wingdings" charset="0"/>
              <a:buNone/>
            </a:pPr>
            <a:endParaRPr lang="en-US" sz="2000">
              <a:solidFill>
                <a:srgbClr val="A50021"/>
              </a:solidFill>
              <a:latin typeface="Tahoma" charset="0"/>
              <a:ea typeface="ＭＳ Ｐゴシック" charset="0"/>
            </a:endParaRPr>
          </a:p>
          <a:p>
            <a:pPr>
              <a:buFont typeface="Wingdings" charset="0"/>
              <a:buNone/>
            </a:pPr>
            <a:endParaRPr lang="en-US" sz="2000">
              <a:solidFill>
                <a:srgbClr val="A50021"/>
              </a:solidFill>
              <a:latin typeface="Tahoma" charset="0"/>
              <a:ea typeface="ＭＳ Ｐゴシック" charset="0"/>
            </a:endParaRPr>
          </a:p>
          <a:p>
            <a:pPr>
              <a:buFont typeface="Wingdings" charset="0"/>
              <a:buNone/>
            </a:pPr>
            <a:endParaRPr lang="en-US" sz="2000">
              <a:solidFill>
                <a:srgbClr val="A50021"/>
              </a:solidFill>
              <a:latin typeface="Tahoma" charset="0"/>
              <a:ea typeface="ＭＳ Ｐゴシック" charset="0"/>
            </a:endParaRPr>
          </a:p>
          <a:p>
            <a:r>
              <a:rPr lang="en-US" sz="2000">
                <a:solidFill>
                  <a:srgbClr val="A50021"/>
                </a:solidFill>
                <a:latin typeface="Tahoma" charset="0"/>
                <a:ea typeface="ＭＳ Ｐゴシック" charset="0"/>
              </a:rPr>
              <a:t>VP </a:t>
            </a:r>
            <a:r>
              <a:rPr lang="en-US" sz="2400" b="1" i="1">
                <a:solidFill>
                  <a:srgbClr val="A50021"/>
                </a:solidFill>
                <a:latin typeface="Tahoma" charset="0"/>
                <a:ea typeface="ＭＳ Ｐゴシック" charset="0"/>
                <a:sym typeface="Symbol" charset="0"/>
              </a:rPr>
              <a:t></a:t>
            </a:r>
            <a:r>
              <a:rPr lang="en-US" sz="2000">
                <a:solidFill>
                  <a:srgbClr val="A50021"/>
                </a:solidFill>
                <a:latin typeface="Tahoma" charset="0"/>
                <a:ea typeface="ＭＳ Ｐゴシック" charset="0"/>
              </a:rPr>
              <a:t> V NP </a:t>
            </a:r>
            <a:r>
              <a:rPr lang="el-GR">
                <a:solidFill>
                  <a:srgbClr val="A50021"/>
                </a:solidFill>
                <a:latin typeface="Lucida Grande" charset="0"/>
                <a:ea typeface="ＭＳ Ｐゴシック" charset="0"/>
              </a:rPr>
              <a:t> </a:t>
            </a:r>
            <a:r>
              <a:rPr lang="el-GR" sz="1400">
                <a:solidFill>
                  <a:srgbClr val="A50021"/>
                </a:solidFill>
                <a:latin typeface="Lucida Grande" charset="0"/>
                <a:ea typeface="ＭＳ Ｐゴシック" charset="0"/>
                <a:sym typeface="Monotype Sorts" charset="0"/>
              </a:rPr>
              <a:t></a:t>
            </a:r>
            <a:r>
              <a:rPr lang="en-US" sz="2000">
                <a:solidFill>
                  <a:srgbClr val="A50021"/>
                </a:solidFill>
                <a:latin typeface="Tahoma" charset="0"/>
                <a:ea typeface="ＭＳ Ｐゴシック" charset="0"/>
              </a:rPr>
              <a:t> , [0,3]</a:t>
            </a:r>
          </a:p>
          <a:p>
            <a:endParaRPr lang="en-US" sz="2000">
              <a:solidFill>
                <a:srgbClr val="A50021"/>
              </a:solidFill>
              <a:latin typeface="Tahoma" charset="0"/>
              <a:ea typeface="ＭＳ Ｐゴシック" charset="0"/>
            </a:endParaRPr>
          </a:p>
        </p:txBody>
      </p:sp>
      <p:sp>
        <p:nvSpPr>
          <p:cNvPr id="194566" name="Rectangle 4"/>
          <p:cNvSpPr>
            <a:spLocks noGrp="1" noChangeArrowheads="1"/>
          </p:cNvSpPr>
          <p:nvPr>
            <p:ph type="body" sz="half" idx="2"/>
          </p:nvPr>
        </p:nvSpPr>
        <p:spPr>
          <a:xfrm>
            <a:off x="4572000" y="1139428"/>
            <a:ext cx="3810000" cy="3584972"/>
          </a:xfrm>
        </p:spPr>
        <p:txBody>
          <a:bodyPr/>
          <a:lstStyle/>
          <a:p>
            <a:pPr>
              <a:lnSpc>
                <a:spcPct val="90000"/>
              </a:lnSpc>
            </a:pPr>
            <a:r>
              <a:rPr lang="en-US" sz="2000">
                <a:latin typeface="Tahoma" charset="0"/>
                <a:ea typeface="ＭＳ Ｐゴシック" charset="0"/>
              </a:rPr>
              <a:t>A VP is predicted at the start of the sentence</a:t>
            </a:r>
          </a:p>
          <a:p>
            <a:pPr>
              <a:lnSpc>
                <a:spcPct val="90000"/>
              </a:lnSpc>
              <a:buFont typeface="Wingdings" charset="0"/>
              <a:buNone/>
            </a:pPr>
            <a:endParaRPr lang="en-US" sz="2000">
              <a:latin typeface="Tahoma" charset="0"/>
              <a:ea typeface="ＭＳ Ｐゴシック" charset="0"/>
            </a:endParaRPr>
          </a:p>
          <a:p>
            <a:pPr>
              <a:lnSpc>
                <a:spcPct val="90000"/>
              </a:lnSpc>
              <a:buFont typeface="Wingdings" charset="0"/>
              <a:buNone/>
            </a:pPr>
            <a:endParaRPr lang="en-US" sz="2000">
              <a:latin typeface="Tahoma" charset="0"/>
              <a:ea typeface="ＭＳ Ｐゴシック" charset="0"/>
            </a:endParaRPr>
          </a:p>
          <a:p>
            <a:pPr>
              <a:lnSpc>
                <a:spcPct val="90000"/>
              </a:lnSpc>
            </a:pPr>
            <a:r>
              <a:rPr lang="en-US" sz="2000">
                <a:latin typeface="Tahoma" charset="0"/>
                <a:ea typeface="ＭＳ Ｐゴシック" charset="0"/>
              </a:rPr>
              <a:t>An NP is in progress; the Det goes from 1 to 2</a:t>
            </a:r>
          </a:p>
          <a:p>
            <a:pPr>
              <a:lnSpc>
                <a:spcPct val="90000"/>
              </a:lnSpc>
              <a:buFont typeface="Wingdings" charset="0"/>
              <a:buNone/>
            </a:pPr>
            <a:endParaRPr lang="en-US" sz="2000">
              <a:latin typeface="Tahoma" charset="0"/>
              <a:ea typeface="ＭＳ Ｐゴシック" charset="0"/>
            </a:endParaRPr>
          </a:p>
          <a:p>
            <a:pPr>
              <a:lnSpc>
                <a:spcPct val="90000"/>
              </a:lnSpc>
              <a:buFont typeface="Wingdings" charset="0"/>
              <a:buNone/>
            </a:pPr>
            <a:endParaRPr lang="en-US" sz="2000">
              <a:latin typeface="Tahoma" charset="0"/>
              <a:ea typeface="ＭＳ Ｐゴシック" charset="0"/>
            </a:endParaRPr>
          </a:p>
          <a:p>
            <a:pPr>
              <a:lnSpc>
                <a:spcPct val="90000"/>
              </a:lnSpc>
              <a:buFont typeface="Wingdings" charset="0"/>
              <a:buNone/>
            </a:pPr>
            <a:endParaRPr lang="en-US" sz="2000">
              <a:latin typeface="Tahoma" charset="0"/>
              <a:ea typeface="ＭＳ Ｐゴシック" charset="0"/>
            </a:endParaRPr>
          </a:p>
          <a:p>
            <a:pPr>
              <a:lnSpc>
                <a:spcPct val="90000"/>
              </a:lnSpc>
            </a:pPr>
            <a:r>
              <a:rPr lang="en-US" sz="2000">
                <a:latin typeface="Tahoma" charset="0"/>
                <a:ea typeface="ＭＳ Ｐゴシック" charset="0"/>
              </a:rPr>
              <a:t>A VP has been found starting at 0 and ending at 3</a:t>
            </a:r>
          </a:p>
          <a:p>
            <a:pPr>
              <a:lnSpc>
                <a:spcPct val="90000"/>
              </a:lnSpc>
              <a:buFont typeface="Wingdings" charset="0"/>
              <a:buNone/>
            </a:pPr>
            <a:endParaRPr lang="en-US" sz="2000">
              <a:latin typeface="Tahoma" charset="0"/>
              <a:ea typeface="ＭＳ Ｐゴシック" charset="0"/>
            </a:endParaRPr>
          </a:p>
        </p:txBody>
      </p:sp>
    </p:spTree>
    <p:extLst>
      <p:ext uri="{BB962C8B-B14F-4D97-AF65-F5344CB8AC3E}">
        <p14:creationId xmlns:p14="http://schemas.microsoft.com/office/powerpoint/2010/main" val="2186075560"/>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80E249D0-CECD-8C45-B6F5-201989DC702D}" type="slidenum">
              <a:rPr lang="en-US" sz="1400">
                <a:solidFill>
                  <a:srgbClr val="590A0E"/>
                </a:solidFill>
              </a:rPr>
              <a:pPr/>
              <a:t>91</a:t>
            </a:fld>
            <a:endParaRPr lang="en-US" sz="1400">
              <a:solidFill>
                <a:srgbClr val="590A0E"/>
              </a:solidFill>
            </a:endParaRPr>
          </a:p>
        </p:txBody>
      </p:sp>
      <p:sp>
        <p:nvSpPr>
          <p:cNvPr id="196612" name="Rectangle 2"/>
          <p:cNvSpPr>
            <a:spLocks noGrp="1" noChangeArrowheads="1"/>
          </p:cNvSpPr>
          <p:nvPr>
            <p:ph type="title"/>
          </p:nvPr>
        </p:nvSpPr>
        <p:spPr/>
        <p:txBody>
          <a:bodyPr/>
          <a:lstStyle/>
          <a:p>
            <a:r>
              <a:rPr lang="en-US">
                <a:latin typeface="Verdana" charset="0"/>
                <a:ea typeface="ＭＳ Ｐゴシック" charset="0"/>
              </a:rPr>
              <a:t>Earley</a:t>
            </a:r>
          </a:p>
        </p:txBody>
      </p:sp>
      <p:sp>
        <p:nvSpPr>
          <p:cNvPr id="196613" name="Rectangle 3"/>
          <p:cNvSpPr>
            <a:spLocks noGrp="1" noChangeArrowheads="1"/>
          </p:cNvSpPr>
          <p:nvPr>
            <p:ph type="body" idx="1"/>
          </p:nvPr>
        </p:nvSpPr>
        <p:spPr/>
        <p:txBody>
          <a:bodyPr/>
          <a:lstStyle/>
          <a:p>
            <a:r>
              <a:rPr lang="en-US">
                <a:latin typeface="Tahoma" charset="0"/>
                <a:ea typeface="ＭＳ Ｐゴシック" charset="0"/>
              </a:rPr>
              <a:t>As with most dynamic programming approaches, the answer is found by looking in the table in the right place.</a:t>
            </a:r>
          </a:p>
          <a:p>
            <a:r>
              <a:rPr lang="en-US">
                <a:latin typeface="Tahoma" charset="0"/>
                <a:ea typeface="ＭＳ Ｐゴシック" charset="0"/>
              </a:rPr>
              <a:t>In this case, there should be an </a:t>
            </a:r>
            <a:r>
              <a:rPr lang="en-US" i="1">
                <a:latin typeface="Tahoma" charset="0"/>
                <a:ea typeface="ＭＳ Ｐゴシック" charset="0"/>
              </a:rPr>
              <a:t>S</a:t>
            </a:r>
            <a:r>
              <a:rPr lang="en-US">
                <a:latin typeface="Tahoma" charset="0"/>
                <a:ea typeface="ＭＳ Ｐゴシック" charset="0"/>
              </a:rPr>
              <a:t> state in the final column that spans from 0 to N and is complete.  That is,</a:t>
            </a:r>
          </a:p>
          <a:p>
            <a:pPr lvl="1"/>
            <a:r>
              <a:rPr lang="en-US">
                <a:latin typeface="Tahoma" charset="0"/>
                <a:ea typeface="ＭＳ Ｐゴシック" charset="0"/>
              </a:rPr>
              <a:t>S </a:t>
            </a:r>
            <a:r>
              <a:rPr lang="en-US" sz="3200" b="1" i="1">
                <a:latin typeface="Tahoma" charset="0"/>
                <a:ea typeface="ＭＳ Ｐゴシック" charset="0"/>
                <a:sym typeface="Symbol" charset="0"/>
              </a:rPr>
              <a:t></a:t>
            </a:r>
            <a:r>
              <a:rPr lang="en-US">
                <a:latin typeface="Tahoma" charset="0"/>
                <a:ea typeface="ＭＳ Ｐゴシック" charset="0"/>
              </a:rPr>
              <a:t> </a:t>
            </a:r>
            <a:r>
              <a:rPr lang="el-GR">
                <a:latin typeface="Lucida Grande" charset="0"/>
                <a:ea typeface="ＭＳ Ｐゴシック" charset="0"/>
              </a:rPr>
              <a:t>α</a:t>
            </a:r>
            <a:r>
              <a:rPr lang="en-US">
                <a:latin typeface="Tahoma" charset="0"/>
                <a:ea typeface="ＭＳ Ｐゴシック" charset="0"/>
              </a:rPr>
              <a:t> </a:t>
            </a:r>
            <a:r>
              <a:rPr lang="el-GR" sz="1600">
                <a:latin typeface="Lucida Grande" charset="0"/>
                <a:ea typeface="ＭＳ Ｐゴシック" charset="0"/>
                <a:sym typeface="Monotype Sorts" charset="0"/>
              </a:rPr>
              <a:t></a:t>
            </a:r>
            <a:r>
              <a:rPr lang="en-US">
                <a:latin typeface="Tahoma" charset="0"/>
                <a:ea typeface="ＭＳ Ｐゴシック" charset="0"/>
              </a:rPr>
              <a:t> [0,N]</a:t>
            </a:r>
          </a:p>
          <a:p>
            <a:r>
              <a:rPr lang="en-US">
                <a:latin typeface="Tahoma" charset="0"/>
                <a:ea typeface="ＭＳ Ｐゴシック" charset="0"/>
              </a:rPr>
              <a:t>If that</a:t>
            </a:r>
            <a:r>
              <a:rPr lang="ja-JP" altLang="en-US">
                <a:latin typeface="Tahoma" charset="0"/>
                <a:ea typeface="ＭＳ Ｐゴシック" charset="0"/>
              </a:rPr>
              <a:t>’</a:t>
            </a:r>
            <a:r>
              <a:rPr lang="en-US" altLang="ja-JP">
                <a:latin typeface="Tahoma" charset="0"/>
                <a:ea typeface="ＭＳ Ｐゴシック" charset="0"/>
              </a:rPr>
              <a:t>s the case you</a:t>
            </a:r>
            <a:r>
              <a:rPr lang="ja-JP" altLang="en-US">
                <a:latin typeface="Tahoma" charset="0"/>
                <a:ea typeface="ＭＳ Ｐゴシック" charset="0"/>
              </a:rPr>
              <a:t>’</a:t>
            </a:r>
            <a:r>
              <a:rPr lang="en-US" altLang="ja-JP">
                <a:latin typeface="Tahoma" charset="0"/>
                <a:ea typeface="ＭＳ Ｐゴシック" charset="0"/>
              </a:rPr>
              <a:t>re done.</a:t>
            </a:r>
          </a:p>
          <a:p>
            <a:pPr lvl="1"/>
            <a:endParaRPr lang="el-GR">
              <a:latin typeface="Tahoma" charset="0"/>
              <a:ea typeface="ＭＳ Ｐゴシック" charset="0"/>
            </a:endParaRPr>
          </a:p>
        </p:txBody>
      </p:sp>
    </p:spTree>
    <p:extLst>
      <p:ext uri="{BB962C8B-B14F-4D97-AF65-F5344CB8AC3E}">
        <p14:creationId xmlns:p14="http://schemas.microsoft.com/office/powerpoint/2010/main" val="3107974279"/>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937F2D21-7C82-6C4C-BA26-807090B138C8}" type="slidenum">
              <a:rPr lang="en-US" sz="1400">
                <a:solidFill>
                  <a:srgbClr val="590A0E"/>
                </a:solidFill>
              </a:rPr>
              <a:pPr/>
              <a:t>92</a:t>
            </a:fld>
            <a:endParaRPr lang="en-US" sz="1400">
              <a:solidFill>
                <a:srgbClr val="590A0E"/>
              </a:solidFill>
            </a:endParaRPr>
          </a:p>
        </p:txBody>
      </p:sp>
      <p:sp>
        <p:nvSpPr>
          <p:cNvPr id="198660" name="Rectangle 2"/>
          <p:cNvSpPr>
            <a:spLocks noGrp="1" noChangeArrowheads="1"/>
          </p:cNvSpPr>
          <p:nvPr>
            <p:ph type="title"/>
          </p:nvPr>
        </p:nvSpPr>
        <p:spPr/>
        <p:txBody>
          <a:bodyPr/>
          <a:lstStyle/>
          <a:p>
            <a:r>
              <a:rPr lang="en-US">
                <a:latin typeface="Verdana" charset="0"/>
                <a:ea typeface="ＭＳ Ｐゴシック" charset="0"/>
              </a:rPr>
              <a:t>Earley</a:t>
            </a:r>
          </a:p>
        </p:txBody>
      </p:sp>
      <p:sp>
        <p:nvSpPr>
          <p:cNvPr id="198661" name="Rectangle 3"/>
          <p:cNvSpPr>
            <a:spLocks noGrp="1" noChangeArrowheads="1"/>
          </p:cNvSpPr>
          <p:nvPr>
            <p:ph type="body" idx="1"/>
          </p:nvPr>
        </p:nvSpPr>
        <p:spPr/>
        <p:txBody>
          <a:bodyPr/>
          <a:lstStyle/>
          <a:p>
            <a:r>
              <a:rPr lang="en-US">
                <a:latin typeface="Tahoma" charset="0"/>
                <a:ea typeface="ＭＳ Ｐゴシック" charset="0"/>
              </a:rPr>
              <a:t>So sweep through the table from 0 to N…</a:t>
            </a:r>
          </a:p>
          <a:p>
            <a:pPr lvl="1"/>
            <a:r>
              <a:rPr lang="en-US">
                <a:latin typeface="Tahoma" charset="0"/>
                <a:ea typeface="ＭＳ Ｐゴシック" charset="0"/>
              </a:rPr>
              <a:t>New predicted states are created by starting top-down from S</a:t>
            </a:r>
          </a:p>
          <a:p>
            <a:pPr lvl="1"/>
            <a:r>
              <a:rPr lang="en-US">
                <a:latin typeface="Tahoma" charset="0"/>
                <a:ea typeface="ＭＳ Ｐゴシック" charset="0"/>
              </a:rPr>
              <a:t>New incomplete states are created by advancing existing states as new constituents are discovered</a:t>
            </a:r>
          </a:p>
          <a:p>
            <a:pPr lvl="1"/>
            <a:r>
              <a:rPr lang="en-US">
                <a:latin typeface="Tahoma" charset="0"/>
                <a:ea typeface="ＭＳ Ｐゴシック" charset="0"/>
              </a:rPr>
              <a:t>New complete states are created in the same way. </a:t>
            </a:r>
          </a:p>
          <a:p>
            <a:pPr lvl="1"/>
            <a:endParaRPr lang="en-US">
              <a:latin typeface="Tahoma" charset="0"/>
              <a:ea typeface="ＭＳ Ｐゴシック" charset="0"/>
            </a:endParaRPr>
          </a:p>
        </p:txBody>
      </p:sp>
    </p:spTree>
    <p:extLst>
      <p:ext uri="{BB962C8B-B14F-4D97-AF65-F5344CB8AC3E}">
        <p14:creationId xmlns:p14="http://schemas.microsoft.com/office/powerpoint/2010/main" val="3063274365"/>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E4996992-1752-E848-8D91-395F8719CFB3}" type="slidenum">
              <a:rPr lang="en-US" sz="1400">
                <a:solidFill>
                  <a:srgbClr val="590A0E"/>
                </a:solidFill>
              </a:rPr>
              <a:pPr/>
              <a:t>93</a:t>
            </a:fld>
            <a:endParaRPr lang="en-US" sz="1400">
              <a:solidFill>
                <a:srgbClr val="590A0E"/>
              </a:solidFill>
            </a:endParaRPr>
          </a:p>
        </p:txBody>
      </p:sp>
      <p:sp>
        <p:nvSpPr>
          <p:cNvPr id="200708" name="Rectangle 2"/>
          <p:cNvSpPr>
            <a:spLocks noGrp="1" noChangeArrowheads="1"/>
          </p:cNvSpPr>
          <p:nvPr>
            <p:ph type="title"/>
          </p:nvPr>
        </p:nvSpPr>
        <p:spPr/>
        <p:txBody>
          <a:bodyPr/>
          <a:lstStyle/>
          <a:p>
            <a:r>
              <a:rPr lang="en-US">
                <a:latin typeface="Verdana" charset="0"/>
                <a:ea typeface="ＭＳ Ｐゴシック" charset="0"/>
              </a:rPr>
              <a:t>Earley</a:t>
            </a:r>
          </a:p>
        </p:txBody>
      </p:sp>
      <p:sp>
        <p:nvSpPr>
          <p:cNvPr id="200709" name="Rectangle 3"/>
          <p:cNvSpPr>
            <a:spLocks noGrp="1" noChangeArrowheads="1"/>
          </p:cNvSpPr>
          <p:nvPr>
            <p:ph type="body" idx="1"/>
          </p:nvPr>
        </p:nvSpPr>
        <p:spPr/>
        <p:txBody>
          <a:bodyPr/>
          <a:lstStyle/>
          <a:p>
            <a:pPr marL="533400" indent="-533400"/>
            <a:r>
              <a:rPr lang="en-US">
                <a:latin typeface="Tahoma" charset="0"/>
                <a:ea typeface="ＭＳ Ｐゴシック" charset="0"/>
              </a:rPr>
              <a:t>More specifically…</a:t>
            </a:r>
          </a:p>
          <a:p>
            <a:pPr marL="914400" lvl="1" indent="-457200">
              <a:buFontTx/>
              <a:buAutoNum type="arabicPeriod"/>
            </a:pPr>
            <a:r>
              <a:rPr lang="en-US">
                <a:solidFill>
                  <a:srgbClr val="A50021"/>
                </a:solidFill>
                <a:latin typeface="Tahoma" charset="0"/>
                <a:ea typeface="ＭＳ Ｐゴシック" charset="0"/>
              </a:rPr>
              <a:t>Predict</a:t>
            </a:r>
            <a:r>
              <a:rPr lang="en-US">
                <a:latin typeface="Tahoma" charset="0"/>
                <a:ea typeface="ＭＳ Ｐゴシック" charset="0"/>
              </a:rPr>
              <a:t> all the states you can upfront</a:t>
            </a:r>
          </a:p>
          <a:p>
            <a:pPr marL="914400" lvl="1" indent="-457200">
              <a:buFontTx/>
              <a:buAutoNum type="arabicPeriod"/>
            </a:pPr>
            <a:r>
              <a:rPr lang="en-US">
                <a:latin typeface="Tahoma" charset="0"/>
                <a:ea typeface="ＭＳ Ｐゴシック" charset="0"/>
              </a:rPr>
              <a:t>Read a word</a:t>
            </a:r>
          </a:p>
          <a:p>
            <a:pPr marL="1295400" lvl="2" indent="-381000">
              <a:buFontTx/>
              <a:buAutoNum type="arabicPeriod"/>
            </a:pPr>
            <a:r>
              <a:rPr lang="en-US">
                <a:latin typeface="Tahoma" charset="0"/>
                <a:ea typeface="ＭＳ Ｐゴシック" charset="0"/>
              </a:rPr>
              <a:t>Extend states based on matches</a:t>
            </a:r>
          </a:p>
          <a:p>
            <a:pPr marL="1295400" lvl="2" indent="-381000">
              <a:buFontTx/>
              <a:buAutoNum type="arabicPeriod"/>
            </a:pPr>
            <a:r>
              <a:rPr lang="en-US">
                <a:latin typeface="Tahoma" charset="0"/>
                <a:ea typeface="ＭＳ Ｐゴシック" charset="0"/>
              </a:rPr>
              <a:t>Generate new predictions</a:t>
            </a:r>
          </a:p>
          <a:p>
            <a:pPr marL="1295400" lvl="2" indent="-381000">
              <a:buFontTx/>
              <a:buAutoNum type="arabicPeriod"/>
            </a:pPr>
            <a:r>
              <a:rPr lang="en-US">
                <a:latin typeface="Tahoma" charset="0"/>
                <a:ea typeface="ＭＳ Ｐゴシック" charset="0"/>
              </a:rPr>
              <a:t>Go to step 2</a:t>
            </a:r>
          </a:p>
          <a:p>
            <a:pPr marL="914400" lvl="1" indent="-457200">
              <a:buFontTx/>
              <a:buAutoNum type="arabicPeriod"/>
            </a:pPr>
            <a:r>
              <a:rPr lang="en-US">
                <a:latin typeface="Tahoma" charset="0"/>
                <a:ea typeface="ＭＳ Ｐゴシック" charset="0"/>
              </a:rPr>
              <a:t>When you</a:t>
            </a:r>
            <a:r>
              <a:rPr lang="ja-JP" altLang="en-US">
                <a:latin typeface="Tahoma" charset="0"/>
                <a:ea typeface="ＭＳ Ｐゴシック" charset="0"/>
              </a:rPr>
              <a:t>’</a:t>
            </a:r>
            <a:r>
              <a:rPr lang="en-US" altLang="ja-JP">
                <a:latin typeface="Tahoma" charset="0"/>
                <a:ea typeface="ＭＳ Ｐゴシック" charset="0"/>
              </a:rPr>
              <a:t>re out of words, look at the chart to see if you have a winner</a:t>
            </a:r>
          </a:p>
          <a:p>
            <a:pPr marL="1295400" lvl="2" indent="-381000"/>
            <a:endParaRPr lang="en-US">
              <a:latin typeface="Tahoma" charset="0"/>
              <a:ea typeface="ＭＳ Ｐゴシック" charset="0"/>
            </a:endParaRPr>
          </a:p>
        </p:txBody>
      </p:sp>
    </p:spTree>
    <p:extLst>
      <p:ext uri="{BB962C8B-B14F-4D97-AF65-F5344CB8AC3E}">
        <p14:creationId xmlns:p14="http://schemas.microsoft.com/office/powerpoint/2010/main" val="3292944342"/>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BEBAED3A-8B99-5346-9E21-DA06E8D9022B}" type="slidenum">
              <a:rPr lang="en-US" sz="1400">
                <a:solidFill>
                  <a:srgbClr val="590A0E"/>
                </a:solidFill>
              </a:rPr>
              <a:pPr/>
              <a:t>94</a:t>
            </a:fld>
            <a:endParaRPr lang="en-US" sz="1400">
              <a:solidFill>
                <a:srgbClr val="590A0E"/>
              </a:solidFill>
            </a:endParaRPr>
          </a:p>
        </p:txBody>
      </p:sp>
      <p:sp>
        <p:nvSpPr>
          <p:cNvPr id="202756" name="Rectangle 2"/>
          <p:cNvSpPr>
            <a:spLocks noGrp="1" noChangeArrowheads="1"/>
          </p:cNvSpPr>
          <p:nvPr>
            <p:ph type="title"/>
          </p:nvPr>
        </p:nvSpPr>
        <p:spPr/>
        <p:txBody>
          <a:bodyPr/>
          <a:lstStyle/>
          <a:p>
            <a:r>
              <a:rPr lang="en-US">
                <a:latin typeface="Verdana" charset="0"/>
                <a:ea typeface="ＭＳ Ｐゴシック" charset="0"/>
              </a:rPr>
              <a:t>Earley</a:t>
            </a:r>
          </a:p>
        </p:txBody>
      </p:sp>
      <p:sp>
        <p:nvSpPr>
          <p:cNvPr id="202757" name="Rectangle 3"/>
          <p:cNvSpPr>
            <a:spLocks noGrp="1" noChangeArrowheads="1"/>
          </p:cNvSpPr>
          <p:nvPr>
            <p:ph type="body" idx="1"/>
          </p:nvPr>
        </p:nvSpPr>
        <p:spPr>
          <a:xfrm>
            <a:off x="381000" y="1123950"/>
            <a:ext cx="8305800" cy="3943350"/>
          </a:xfrm>
        </p:spPr>
        <p:txBody>
          <a:bodyPr/>
          <a:lstStyle/>
          <a:p>
            <a:r>
              <a:rPr lang="en-US" sz="2000" dirty="0">
                <a:latin typeface="Tahoma" charset="0"/>
                <a:ea typeface="ＭＳ Ｐゴシック" charset="0"/>
              </a:rPr>
              <a:t>Proceeds </a:t>
            </a:r>
            <a:r>
              <a:rPr lang="en-US" sz="2000" u="sng" dirty="0">
                <a:latin typeface="Tahoma" charset="0"/>
                <a:ea typeface="ＭＳ Ｐゴシック" charset="0"/>
              </a:rPr>
              <a:t>incrementally</a:t>
            </a:r>
            <a:r>
              <a:rPr lang="en-US" sz="2000" b="1" dirty="0">
                <a:latin typeface="Tahoma" charset="0"/>
                <a:ea typeface="ＭＳ Ｐゴシック" charset="0"/>
              </a:rPr>
              <a:t>,</a:t>
            </a:r>
            <a:r>
              <a:rPr lang="en-US" sz="2000" dirty="0">
                <a:latin typeface="Tahoma" charset="0"/>
                <a:ea typeface="ＭＳ Ｐゴシック" charset="0"/>
              </a:rPr>
              <a:t> left-to-right</a:t>
            </a:r>
          </a:p>
          <a:p>
            <a:pPr lvl="1"/>
            <a:r>
              <a:rPr lang="en-US" dirty="0">
                <a:latin typeface="Tahoma" charset="0"/>
                <a:ea typeface="ＭＳ Ｐゴシック" charset="0"/>
              </a:rPr>
              <a:t>Before it reads word 5, it has already built all hypotheses that are consistent with first 4 words</a:t>
            </a:r>
          </a:p>
          <a:p>
            <a:pPr lvl="1"/>
            <a:r>
              <a:rPr lang="en-US" dirty="0">
                <a:latin typeface="Tahoma" charset="0"/>
                <a:ea typeface="ＭＳ Ｐゴシック" charset="0"/>
              </a:rPr>
              <a:t>Reads word 5 &amp; attaches it to immediately preceding hypotheses.  Might yield new constituents that are then attached to hypotheses immediately preceding </a:t>
            </a:r>
            <a:r>
              <a:rPr lang="en-US" i="1" dirty="0">
                <a:latin typeface="Tahoma" charset="0"/>
                <a:ea typeface="ＭＳ Ｐゴシック" charset="0"/>
              </a:rPr>
              <a:t>them …</a:t>
            </a:r>
          </a:p>
          <a:p>
            <a:pPr lvl="1"/>
            <a:r>
              <a:rPr lang="en-US" dirty="0">
                <a:latin typeface="Tahoma" charset="0"/>
                <a:ea typeface="ＭＳ Ｐゴシック" charset="0"/>
              </a:rPr>
              <a:t>E.g., attaching </a:t>
            </a:r>
            <a:r>
              <a:rPr lang="en-US" dirty="0">
                <a:solidFill>
                  <a:srgbClr val="3399FF"/>
                </a:solidFill>
                <a:latin typeface="Tahoma" charset="0"/>
                <a:ea typeface="ＭＳ Ｐゴシック" charset="0"/>
              </a:rPr>
              <a:t>D</a:t>
            </a:r>
            <a:r>
              <a:rPr lang="en-US" dirty="0">
                <a:latin typeface="Tahoma" charset="0"/>
                <a:ea typeface="ＭＳ Ｐゴシック" charset="0"/>
              </a:rPr>
              <a:t> to </a:t>
            </a:r>
            <a:r>
              <a:rPr lang="en-US" dirty="0">
                <a:solidFill>
                  <a:srgbClr val="3399FF"/>
                </a:solidFill>
                <a:latin typeface="Tahoma" charset="0"/>
                <a:ea typeface="ＭＳ Ｐゴシック" charset="0"/>
              </a:rPr>
              <a:t>A </a:t>
            </a:r>
            <a:r>
              <a:rPr lang="en-US" dirty="0">
                <a:solidFill>
                  <a:srgbClr val="3399FF"/>
                </a:solidFill>
                <a:latin typeface="Tahoma" charset="0"/>
                <a:ea typeface="ＭＳ Ｐゴシック" charset="0"/>
                <a:sym typeface="Symbol" charset="0"/>
              </a:rPr>
              <a:t></a:t>
            </a:r>
            <a:r>
              <a:rPr lang="en-US" dirty="0">
                <a:solidFill>
                  <a:srgbClr val="3399FF"/>
                </a:solidFill>
                <a:latin typeface="Tahoma" charset="0"/>
                <a:ea typeface="ＭＳ Ｐゴシック" charset="0"/>
              </a:rPr>
              <a:t> B C . D E </a:t>
            </a:r>
            <a:r>
              <a:rPr lang="en-US" dirty="0">
                <a:latin typeface="Tahoma" charset="0"/>
                <a:ea typeface="ＭＳ Ｐゴシック" charset="0"/>
              </a:rPr>
              <a:t>gives </a:t>
            </a:r>
            <a:r>
              <a:rPr lang="en-US" dirty="0">
                <a:solidFill>
                  <a:srgbClr val="3399FF"/>
                </a:solidFill>
                <a:latin typeface="Tahoma" charset="0"/>
                <a:ea typeface="ＭＳ Ｐゴシック" charset="0"/>
              </a:rPr>
              <a:t>A </a:t>
            </a:r>
            <a:r>
              <a:rPr lang="en-US" dirty="0">
                <a:solidFill>
                  <a:srgbClr val="3399FF"/>
                </a:solidFill>
                <a:latin typeface="Tahoma" charset="0"/>
                <a:ea typeface="ＭＳ Ｐゴシック" charset="0"/>
                <a:sym typeface="Symbol" charset="0"/>
              </a:rPr>
              <a:t></a:t>
            </a:r>
            <a:r>
              <a:rPr lang="en-US" dirty="0">
                <a:solidFill>
                  <a:srgbClr val="3399FF"/>
                </a:solidFill>
                <a:latin typeface="Tahoma" charset="0"/>
                <a:ea typeface="ＭＳ Ｐゴシック" charset="0"/>
              </a:rPr>
              <a:t> B C D . E </a:t>
            </a:r>
            <a:endParaRPr lang="en-US" dirty="0">
              <a:latin typeface="Tahoma" charset="0"/>
              <a:ea typeface="ＭＳ Ｐゴシック" charset="0"/>
            </a:endParaRPr>
          </a:p>
          <a:p>
            <a:pPr lvl="1"/>
            <a:r>
              <a:rPr lang="en-US" dirty="0">
                <a:latin typeface="Tahoma" charset="0"/>
                <a:ea typeface="ＭＳ Ｐゴシック" charset="0"/>
              </a:rPr>
              <a:t>Attaching </a:t>
            </a:r>
            <a:r>
              <a:rPr lang="en-US" dirty="0">
                <a:solidFill>
                  <a:srgbClr val="3399FF"/>
                </a:solidFill>
                <a:latin typeface="Tahoma" charset="0"/>
                <a:ea typeface="ＭＳ Ｐゴシック" charset="0"/>
              </a:rPr>
              <a:t>E</a:t>
            </a:r>
            <a:r>
              <a:rPr lang="en-US" dirty="0">
                <a:latin typeface="Tahoma" charset="0"/>
                <a:ea typeface="ＭＳ Ｐゴシック" charset="0"/>
              </a:rPr>
              <a:t> to that gives </a:t>
            </a:r>
            <a:r>
              <a:rPr lang="en-US" dirty="0">
                <a:solidFill>
                  <a:srgbClr val="3399FF"/>
                </a:solidFill>
                <a:latin typeface="Tahoma" charset="0"/>
                <a:ea typeface="ＭＳ Ｐゴシック" charset="0"/>
              </a:rPr>
              <a:t>A </a:t>
            </a:r>
            <a:r>
              <a:rPr lang="en-US" dirty="0">
                <a:solidFill>
                  <a:srgbClr val="3399FF"/>
                </a:solidFill>
                <a:latin typeface="Tahoma" charset="0"/>
                <a:ea typeface="ＭＳ Ｐゴシック" charset="0"/>
                <a:sym typeface="Symbol" charset="0"/>
              </a:rPr>
              <a:t></a:t>
            </a:r>
            <a:r>
              <a:rPr lang="en-US" dirty="0">
                <a:solidFill>
                  <a:srgbClr val="3399FF"/>
                </a:solidFill>
                <a:latin typeface="Tahoma" charset="0"/>
                <a:ea typeface="ＭＳ Ｐゴシック" charset="0"/>
              </a:rPr>
              <a:t> B C D E .</a:t>
            </a:r>
            <a:endParaRPr lang="en-US" dirty="0">
              <a:latin typeface="Tahoma" charset="0"/>
              <a:ea typeface="ＭＳ Ｐゴシック" charset="0"/>
            </a:endParaRPr>
          </a:p>
          <a:p>
            <a:pPr lvl="1"/>
            <a:r>
              <a:rPr lang="en-US" dirty="0">
                <a:latin typeface="Tahoma" charset="0"/>
                <a:ea typeface="ＭＳ Ｐゴシック" charset="0"/>
              </a:rPr>
              <a:t>Now we have a complete </a:t>
            </a:r>
            <a:r>
              <a:rPr lang="en-US" dirty="0">
                <a:solidFill>
                  <a:srgbClr val="3399FF"/>
                </a:solidFill>
                <a:latin typeface="Tahoma" charset="0"/>
                <a:ea typeface="ＭＳ Ｐゴシック" charset="0"/>
              </a:rPr>
              <a:t>A </a:t>
            </a:r>
            <a:r>
              <a:rPr lang="en-US" dirty="0">
                <a:latin typeface="Tahoma" charset="0"/>
                <a:ea typeface="ＭＳ Ｐゴシック" charset="0"/>
              </a:rPr>
              <a:t>that we can attach to hypotheses immediately preceding the </a:t>
            </a:r>
            <a:r>
              <a:rPr lang="en-US" dirty="0">
                <a:solidFill>
                  <a:srgbClr val="3399FF"/>
                </a:solidFill>
                <a:latin typeface="Tahoma" charset="0"/>
                <a:ea typeface="ＭＳ Ｐゴシック" charset="0"/>
              </a:rPr>
              <a:t>A</a:t>
            </a:r>
            <a:r>
              <a:rPr lang="en-US" dirty="0">
                <a:latin typeface="Tahoma" charset="0"/>
                <a:ea typeface="ＭＳ Ｐゴシック" charset="0"/>
              </a:rPr>
              <a:t>, etc.</a:t>
            </a:r>
          </a:p>
          <a:p>
            <a:pPr marL="1295400" lvl="2" indent="-381000"/>
            <a:endParaRPr lang="en-US" sz="1800" dirty="0">
              <a:latin typeface="Tahoma" charset="0"/>
              <a:ea typeface="ＭＳ Ｐゴシック" charset="0"/>
            </a:endParaRPr>
          </a:p>
        </p:txBody>
      </p:sp>
    </p:spTree>
    <p:extLst>
      <p:ext uri="{BB962C8B-B14F-4D97-AF65-F5344CB8AC3E}">
        <p14:creationId xmlns:p14="http://schemas.microsoft.com/office/powerpoint/2010/main" val="3864414277"/>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6901D7E9-0A6B-0D4B-8501-1F31D2967C96}" type="slidenum">
              <a:rPr lang="en-US" sz="1400">
                <a:solidFill>
                  <a:srgbClr val="590A0E"/>
                </a:solidFill>
              </a:rPr>
              <a:pPr/>
              <a:t>95</a:t>
            </a:fld>
            <a:endParaRPr lang="en-US" sz="1400">
              <a:solidFill>
                <a:srgbClr val="590A0E"/>
              </a:solidFill>
            </a:endParaRPr>
          </a:p>
        </p:txBody>
      </p:sp>
      <p:sp>
        <p:nvSpPr>
          <p:cNvPr id="204804" name="Rectangle 2"/>
          <p:cNvSpPr>
            <a:spLocks noGrp="1" noChangeArrowheads="1"/>
          </p:cNvSpPr>
          <p:nvPr>
            <p:ph type="title"/>
          </p:nvPr>
        </p:nvSpPr>
        <p:spPr/>
        <p:txBody>
          <a:bodyPr/>
          <a:lstStyle/>
          <a:p>
            <a:r>
              <a:rPr lang="en-US">
                <a:latin typeface="Verdana" charset="0"/>
                <a:ea typeface="ＭＳ Ｐゴシック" charset="0"/>
              </a:rPr>
              <a:t>Earley</a:t>
            </a:r>
          </a:p>
        </p:txBody>
      </p:sp>
      <p:sp>
        <p:nvSpPr>
          <p:cNvPr id="204805" name="Rectangle 3"/>
          <p:cNvSpPr>
            <a:spLocks noGrp="1" noChangeArrowheads="1"/>
          </p:cNvSpPr>
          <p:nvPr>
            <p:ph type="body" idx="1"/>
          </p:nvPr>
        </p:nvSpPr>
        <p:spPr/>
        <p:txBody>
          <a:bodyPr/>
          <a:lstStyle/>
          <a:p>
            <a:r>
              <a:rPr lang="en-US" sz="2000" dirty="0">
                <a:latin typeface="Tahoma" charset="0"/>
                <a:ea typeface="ＭＳ Ｐゴシック" charset="0"/>
              </a:rPr>
              <a:t>Three Main Operators:</a:t>
            </a:r>
          </a:p>
          <a:p>
            <a:pPr lvl="1"/>
            <a:r>
              <a:rPr lang="en-US" dirty="0">
                <a:latin typeface="Tahoma" charset="0"/>
                <a:ea typeface="ＭＳ Ｐゴシック" charset="0"/>
              </a:rPr>
              <a:t>Predictor: If state </a:t>
            </a:r>
            <a:r>
              <a:rPr lang="en-US" dirty="0" err="1">
                <a:latin typeface="Tahoma" charset="0"/>
                <a:ea typeface="ＭＳ Ｐゴシック" charset="0"/>
              </a:rPr>
              <a:t>s</a:t>
            </a:r>
            <a:r>
              <a:rPr lang="en-US" baseline="-25000" dirty="0" err="1">
                <a:latin typeface="Tahoma" charset="0"/>
                <a:ea typeface="ＭＳ Ｐゴシック" charset="0"/>
              </a:rPr>
              <a:t>i</a:t>
            </a:r>
            <a:r>
              <a:rPr lang="en-US" dirty="0">
                <a:latin typeface="Tahoma" charset="0"/>
                <a:ea typeface="ＭＳ Ｐゴシック" charset="0"/>
              </a:rPr>
              <a:t> has a non terminal to the right we add to </a:t>
            </a:r>
            <a:r>
              <a:rPr lang="en-US" dirty="0" err="1">
                <a:latin typeface="Tahoma" charset="0"/>
                <a:ea typeface="ＭＳ Ｐゴシック" charset="0"/>
              </a:rPr>
              <a:t>s</a:t>
            </a:r>
            <a:r>
              <a:rPr lang="en-US" baseline="-25000" dirty="0" err="1">
                <a:latin typeface="Tahoma" charset="0"/>
                <a:ea typeface="ＭＳ Ｐゴシック" charset="0"/>
              </a:rPr>
              <a:t>i</a:t>
            </a:r>
            <a:r>
              <a:rPr lang="en-US" dirty="0">
                <a:latin typeface="Tahoma" charset="0"/>
                <a:ea typeface="ＭＳ Ｐゴシック" charset="0"/>
              </a:rPr>
              <a:t> all alternatives to generate the non terminal</a:t>
            </a:r>
            <a:endParaRPr lang="en-US" i="1" dirty="0">
              <a:latin typeface="Tahoma" charset="0"/>
              <a:ea typeface="ＭＳ Ｐゴシック" charset="0"/>
            </a:endParaRPr>
          </a:p>
          <a:p>
            <a:pPr lvl="1"/>
            <a:r>
              <a:rPr lang="en-US" dirty="0">
                <a:latin typeface="Tahoma" charset="0"/>
                <a:ea typeface="ＭＳ Ｐゴシック" charset="0"/>
              </a:rPr>
              <a:t>Scanner: when there is POS to the right of the dot in </a:t>
            </a:r>
            <a:r>
              <a:rPr lang="en-US" dirty="0" err="1">
                <a:latin typeface="Tahoma" charset="0"/>
                <a:ea typeface="ＭＳ Ｐゴシック" charset="0"/>
              </a:rPr>
              <a:t>s</a:t>
            </a:r>
            <a:r>
              <a:rPr lang="en-US" baseline="-25000" dirty="0" err="1">
                <a:latin typeface="Tahoma" charset="0"/>
                <a:ea typeface="ＭＳ Ｐゴシック" charset="0"/>
              </a:rPr>
              <a:t>i</a:t>
            </a:r>
            <a:r>
              <a:rPr lang="en-US" dirty="0">
                <a:latin typeface="Tahoma" charset="0"/>
                <a:ea typeface="ＭＳ Ｐゴシック" charset="0"/>
              </a:rPr>
              <a:t> then scanner will try to match it with an input word and if a successful match is found the new state will be added to </a:t>
            </a:r>
            <a:r>
              <a:rPr lang="en-US" dirty="0" err="1">
                <a:latin typeface="Tahoma" charset="0"/>
                <a:ea typeface="ＭＳ Ｐゴシック" charset="0"/>
              </a:rPr>
              <a:t>s</a:t>
            </a:r>
            <a:r>
              <a:rPr lang="en-US" baseline="-25000" dirty="0" err="1">
                <a:latin typeface="Tahoma" charset="0"/>
                <a:ea typeface="ＭＳ Ｐゴシック" charset="0"/>
              </a:rPr>
              <a:t>i</a:t>
            </a:r>
            <a:endParaRPr lang="en-US" dirty="0">
              <a:latin typeface="Tahoma" charset="0"/>
              <a:ea typeface="ＭＳ Ｐゴシック" charset="0"/>
            </a:endParaRPr>
          </a:p>
          <a:p>
            <a:pPr lvl="1"/>
            <a:r>
              <a:rPr lang="en-US" dirty="0">
                <a:latin typeface="Tahoma" charset="0"/>
                <a:ea typeface="ＭＳ Ｐゴシック" charset="0"/>
              </a:rPr>
              <a:t>Completer: if the dot is at the end of the production then the completer looks for all states looking for the non terminal that has been found and advances the position of the dot for those states.</a:t>
            </a:r>
            <a:endParaRPr lang="en-US" sz="1800" dirty="0">
              <a:latin typeface="Tahoma" charset="0"/>
              <a:ea typeface="ＭＳ Ｐゴシック" charset="0"/>
            </a:endParaRPr>
          </a:p>
        </p:txBody>
      </p:sp>
    </p:spTree>
    <p:extLst>
      <p:ext uri="{BB962C8B-B14F-4D97-AF65-F5344CB8AC3E}">
        <p14:creationId xmlns:p14="http://schemas.microsoft.com/office/powerpoint/2010/main" val="1893021761"/>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89EAFE1D-0F9A-354F-92C1-E010AF78C7DB}" type="slidenum">
              <a:rPr lang="en-US" sz="1400">
                <a:solidFill>
                  <a:srgbClr val="590A0E"/>
                </a:solidFill>
              </a:rPr>
              <a:pPr/>
              <a:t>96</a:t>
            </a:fld>
            <a:endParaRPr lang="en-US" sz="1400">
              <a:solidFill>
                <a:srgbClr val="590A0E"/>
              </a:solidFill>
            </a:endParaRPr>
          </a:p>
        </p:txBody>
      </p:sp>
      <p:sp>
        <p:nvSpPr>
          <p:cNvPr id="206852" name="Rectangle 2"/>
          <p:cNvSpPr>
            <a:spLocks noGrp="1" noChangeArrowheads="1"/>
          </p:cNvSpPr>
          <p:nvPr>
            <p:ph type="title"/>
          </p:nvPr>
        </p:nvSpPr>
        <p:spPr>
          <a:xfrm>
            <a:off x="685800" y="0"/>
            <a:ext cx="7772400" cy="857250"/>
          </a:xfrm>
        </p:spPr>
        <p:txBody>
          <a:bodyPr/>
          <a:lstStyle/>
          <a:p>
            <a:r>
              <a:rPr lang="en-US">
                <a:latin typeface="Verdana" charset="0"/>
                <a:ea typeface="ＭＳ Ｐゴシック" charset="0"/>
              </a:rPr>
              <a:t>Core Earley Code</a:t>
            </a:r>
          </a:p>
        </p:txBody>
      </p:sp>
      <p:pic>
        <p:nvPicPr>
          <p:cNvPr id="206853" name="Picture 5" descr="earley-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14400"/>
            <a:ext cx="6648450" cy="3845719"/>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8341551"/>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2"/>
          <p:cNvSpPr>
            <a:spLocks noGrp="1" noChangeArrowheads="1"/>
          </p:cNvSpPr>
          <p:nvPr>
            <p:ph type="title"/>
          </p:nvPr>
        </p:nvSpPr>
        <p:spPr/>
        <p:txBody>
          <a:bodyPr/>
          <a:lstStyle/>
          <a:p>
            <a:r>
              <a:rPr lang="en-US">
                <a:latin typeface="Verdana" charset="0"/>
                <a:ea typeface="ＭＳ Ｐゴシック" charset="0"/>
              </a:rPr>
              <a:t>Earley Code</a:t>
            </a:r>
          </a:p>
        </p:txBody>
      </p:sp>
      <p:sp>
        <p:nvSpPr>
          <p:cNvPr id="207876" name="Slide Number Placeholder 5"/>
          <p:cNvSpPr>
            <a:spLocks noGrp="1"/>
          </p:cNvSpPr>
          <p:nvPr>
            <p:ph type="sldNum" sz="quarter" idx="12"/>
          </p:nvPr>
        </p:nvSpPr>
        <p:spPr>
          <a:xfrm>
            <a:off x="8305800" y="4857750"/>
            <a:ext cx="83820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6593388D-418A-BC48-BF91-31F30A0A69E6}" type="slidenum">
              <a:rPr lang="en-US" sz="1400">
                <a:solidFill>
                  <a:srgbClr val="590A0E"/>
                </a:solidFill>
              </a:rPr>
              <a:pPr/>
              <a:t>97</a:t>
            </a:fld>
            <a:endParaRPr lang="en-US" sz="1400">
              <a:solidFill>
                <a:srgbClr val="590A0E"/>
              </a:solidFill>
            </a:endParaRPr>
          </a:p>
        </p:txBody>
      </p:sp>
      <p:pic>
        <p:nvPicPr>
          <p:cNvPr id="207877" name="Picture 5" descr="earley-supp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00150"/>
            <a:ext cx="8915400" cy="340995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9260895"/>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Slide Number Placeholder 5"/>
          <p:cNvSpPr>
            <a:spLocks noGrp="1"/>
          </p:cNvSpPr>
          <p:nvPr>
            <p:ph type="sldNum" sz="quarter" idx="12"/>
          </p:nvPr>
        </p:nvSpPr>
        <p:spPr>
          <a:xfrm>
            <a:off x="8382000" y="4800600"/>
            <a:ext cx="762000" cy="342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4EEF5DD8-29D1-F444-97F9-F03072607D35}" type="slidenum">
              <a:rPr lang="en-US" sz="1400">
                <a:solidFill>
                  <a:srgbClr val="590A0E"/>
                </a:solidFill>
              </a:rPr>
              <a:pPr/>
              <a:t>98</a:t>
            </a:fld>
            <a:endParaRPr lang="en-US" sz="1400">
              <a:solidFill>
                <a:srgbClr val="590A0E"/>
              </a:solidFill>
            </a:endParaRPr>
          </a:p>
        </p:txBody>
      </p:sp>
      <p:sp>
        <p:nvSpPr>
          <p:cNvPr id="208900" name="Rectangle 2"/>
          <p:cNvSpPr>
            <a:spLocks noGrp="1" noChangeArrowheads="1"/>
          </p:cNvSpPr>
          <p:nvPr>
            <p:ph type="title"/>
          </p:nvPr>
        </p:nvSpPr>
        <p:spPr/>
        <p:txBody>
          <a:bodyPr/>
          <a:lstStyle/>
          <a:p>
            <a:r>
              <a:rPr lang="en-US">
                <a:latin typeface="Verdana" charset="0"/>
                <a:ea typeface="ＭＳ Ｐゴシック" charset="0"/>
              </a:rPr>
              <a:t>Example</a:t>
            </a:r>
          </a:p>
        </p:txBody>
      </p:sp>
      <p:sp>
        <p:nvSpPr>
          <p:cNvPr id="208901" name="Rectangle 3"/>
          <p:cNvSpPr>
            <a:spLocks noGrp="1" noChangeArrowheads="1"/>
          </p:cNvSpPr>
          <p:nvPr>
            <p:ph type="body" idx="1"/>
          </p:nvPr>
        </p:nvSpPr>
        <p:spPr>
          <a:xfrm>
            <a:off x="381000" y="1181100"/>
            <a:ext cx="8229600" cy="3829050"/>
          </a:xfrm>
        </p:spPr>
        <p:txBody>
          <a:bodyPr/>
          <a:lstStyle/>
          <a:p>
            <a:r>
              <a:rPr lang="en-US" dirty="0">
                <a:solidFill>
                  <a:srgbClr val="008000"/>
                </a:solidFill>
                <a:latin typeface="Tahoma" charset="0"/>
                <a:ea typeface="ＭＳ Ｐゴシック" charset="0"/>
              </a:rPr>
              <a:t>Book that flight</a:t>
            </a:r>
          </a:p>
          <a:p>
            <a:r>
              <a:rPr lang="en-US" dirty="0">
                <a:latin typeface="Tahoma" charset="0"/>
                <a:ea typeface="ＭＳ Ｐゴシック" charset="0"/>
              </a:rPr>
              <a:t>We should find… an S from 0 to 3 that is a completed state…</a:t>
            </a:r>
          </a:p>
        </p:txBody>
      </p:sp>
    </p:spTree>
    <p:extLst>
      <p:ext uri="{BB962C8B-B14F-4D97-AF65-F5344CB8AC3E}">
        <p14:creationId xmlns:p14="http://schemas.microsoft.com/office/powerpoint/2010/main" val="2526508247"/>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Slide Number Placeholder 5"/>
          <p:cNvSpPr>
            <a:spLocks noGrp="1"/>
          </p:cNvSpPr>
          <p:nvPr>
            <p:ph type="sldNum" sz="quarter" idx="12"/>
          </p:nvPr>
        </p:nvSpPr>
        <p:spPr>
          <a:xfrm>
            <a:off x="8305800" y="4857750"/>
            <a:ext cx="838200" cy="28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fld id="{2418CFF3-192F-F149-87AC-9F4A28723621}" type="slidenum">
              <a:rPr lang="en-US" sz="1400">
                <a:solidFill>
                  <a:srgbClr val="590A0E"/>
                </a:solidFill>
              </a:rPr>
              <a:pPr/>
              <a:t>99</a:t>
            </a:fld>
            <a:endParaRPr lang="en-US" sz="1400">
              <a:solidFill>
                <a:srgbClr val="590A0E"/>
              </a:solidFill>
            </a:endParaRPr>
          </a:p>
        </p:txBody>
      </p:sp>
      <p:sp>
        <p:nvSpPr>
          <p:cNvPr id="210948" name="Rectangle 2"/>
          <p:cNvSpPr>
            <a:spLocks noGrp="1" noChangeArrowheads="1"/>
          </p:cNvSpPr>
          <p:nvPr>
            <p:ph type="title"/>
          </p:nvPr>
        </p:nvSpPr>
        <p:spPr/>
        <p:txBody>
          <a:bodyPr/>
          <a:lstStyle/>
          <a:p>
            <a:r>
              <a:rPr lang="en-US">
                <a:latin typeface="Verdana" charset="0"/>
                <a:ea typeface="ＭＳ Ｐゴシック" charset="0"/>
              </a:rPr>
              <a:t>Chart[0]</a:t>
            </a:r>
          </a:p>
        </p:txBody>
      </p:sp>
      <p:pic>
        <p:nvPicPr>
          <p:cNvPr id="210949" name="Picture 5" descr="chart0"/>
          <p:cNvPicPr>
            <a:picLocks noChangeAspect="1" noChangeArrowheads="1"/>
          </p:cNvPicPr>
          <p:nvPr/>
        </p:nvPicPr>
        <p:blipFill>
          <a:blip r:embed="rId4">
            <a:extLst>
              <a:ext uri="{28A0092B-C50C-407E-A947-70E740481C1C}">
                <a14:useLocalDpi xmlns:a14="http://schemas.microsoft.com/office/drawing/2010/main" val="0"/>
              </a:ext>
            </a:extLst>
          </a:blip>
          <a:srcRect b="92419"/>
          <a:stretch>
            <a:fillRect/>
          </a:stretch>
        </p:blipFill>
        <p:spPr bwMode="auto">
          <a:xfrm>
            <a:off x="228600" y="1085850"/>
            <a:ext cx="8686800" cy="22860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8454" name="Text Box 6"/>
          <p:cNvSpPr txBox="1">
            <a:spLocks noChangeArrowheads="1"/>
          </p:cNvSpPr>
          <p:nvPr/>
        </p:nvSpPr>
        <p:spPr bwMode="auto">
          <a:xfrm>
            <a:off x="1127126" y="4156473"/>
            <a:ext cx="6721475" cy="830997"/>
          </a:xfrm>
          <a:prstGeom prst="rect">
            <a:avLst/>
          </a:prstGeom>
          <a:solidFill>
            <a:schemeClr val="accent1">
              <a:alpha val="76077"/>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en-US" sz="2400">
                <a:latin typeface="Tahoma" charset="0"/>
              </a:rPr>
              <a:t>Note that given a grammar, these entries are the same for all inputs; they can be pre-loaded.</a:t>
            </a:r>
          </a:p>
        </p:txBody>
      </p:sp>
      <p:pic>
        <p:nvPicPr>
          <p:cNvPr id="8" name="Picture 5" descr="chart0"/>
          <p:cNvPicPr>
            <a:picLocks noChangeAspect="1" noChangeArrowheads="1"/>
          </p:cNvPicPr>
          <p:nvPr/>
        </p:nvPicPr>
        <p:blipFill>
          <a:blip r:embed="rId4">
            <a:extLst>
              <a:ext uri="{28A0092B-C50C-407E-A947-70E740481C1C}">
                <a14:useLocalDpi xmlns:a14="http://schemas.microsoft.com/office/drawing/2010/main" val="0"/>
              </a:ext>
            </a:extLst>
          </a:blip>
          <a:srcRect b="67786"/>
          <a:stretch>
            <a:fillRect/>
          </a:stretch>
        </p:blipFill>
        <p:spPr bwMode="auto">
          <a:xfrm>
            <a:off x="228600" y="1085850"/>
            <a:ext cx="8686800" cy="97155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chart0"/>
          <p:cNvPicPr>
            <a:picLocks noChangeAspect="1" noChangeArrowheads="1"/>
          </p:cNvPicPr>
          <p:nvPr/>
        </p:nvPicPr>
        <p:blipFill>
          <a:blip r:embed="rId4">
            <a:extLst>
              <a:ext uri="{28A0092B-C50C-407E-A947-70E740481C1C}">
                <a14:useLocalDpi xmlns:a14="http://schemas.microsoft.com/office/drawing/2010/main" val="0"/>
              </a:ext>
            </a:extLst>
          </a:blip>
          <a:srcRect b="43150"/>
          <a:stretch>
            <a:fillRect/>
          </a:stretch>
        </p:blipFill>
        <p:spPr bwMode="auto">
          <a:xfrm>
            <a:off x="228600" y="1085850"/>
            <a:ext cx="8686800" cy="171450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chart0"/>
          <p:cNvPicPr>
            <a:picLocks noChangeAspect="1" noChangeArrowheads="1"/>
          </p:cNvPicPr>
          <p:nvPr/>
        </p:nvPicPr>
        <p:blipFill>
          <a:blip r:embed="rId4">
            <a:extLst>
              <a:ext uri="{28A0092B-C50C-407E-A947-70E740481C1C}">
                <a14:useLocalDpi xmlns:a14="http://schemas.microsoft.com/office/drawing/2010/main" val="0"/>
              </a:ext>
            </a:extLst>
          </a:blip>
          <a:srcRect b="-433"/>
          <a:stretch>
            <a:fillRect/>
          </a:stretch>
        </p:blipFill>
        <p:spPr bwMode="auto">
          <a:xfrm>
            <a:off x="228600" y="1085850"/>
            <a:ext cx="8686800" cy="302895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954" name="TextBox 5"/>
          <p:cNvSpPr txBox="1">
            <a:spLocks noChangeArrowheads="1"/>
          </p:cNvSpPr>
          <p:nvPr/>
        </p:nvSpPr>
        <p:spPr bwMode="auto">
          <a:xfrm>
            <a:off x="1828801" y="800100"/>
            <a:ext cx="56626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algn="ctr" eaLnBrk="1" hangingPunct="1"/>
            <a:r>
              <a:rPr lang="en-US"/>
              <a:t>  </a:t>
            </a:r>
            <a:r>
              <a:rPr lang="en-US" baseline="-25000"/>
              <a:t>0</a:t>
            </a:r>
            <a:r>
              <a:rPr lang="en-US"/>
              <a:t>Book  </a:t>
            </a:r>
            <a:r>
              <a:rPr lang="en-US" baseline="-25000"/>
              <a:t>1</a:t>
            </a:r>
            <a:r>
              <a:rPr lang="en-US"/>
              <a:t>     the  </a:t>
            </a:r>
            <a:r>
              <a:rPr lang="en-US" baseline="-25000"/>
              <a:t>2</a:t>
            </a:r>
            <a:r>
              <a:rPr lang="en-US"/>
              <a:t>       flight  </a:t>
            </a:r>
            <a:r>
              <a:rPr lang="en-US" baseline="-25000"/>
              <a:t>3</a:t>
            </a:r>
            <a:r>
              <a:rPr lang="en-US"/>
              <a:t> </a:t>
            </a:r>
          </a:p>
        </p:txBody>
      </p:sp>
    </p:spTree>
    <p:extLst>
      <p:ext uri="{BB962C8B-B14F-4D97-AF65-F5344CB8AC3E}">
        <p14:creationId xmlns:p14="http://schemas.microsoft.com/office/powerpoint/2010/main" val="37183262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68454"/>
                                        </p:tgtEl>
                                        <p:attrNameLst>
                                          <p:attrName>style.visibility</p:attrName>
                                        </p:attrNameLst>
                                      </p:cBhvr>
                                      <p:to>
                                        <p:strVal val="visible"/>
                                      </p:to>
                                    </p:set>
                                    <p:anim calcmode="lin" valueType="num">
                                      <p:cBhvr additive="base">
                                        <p:cTn id="19" dur="500" fill="hold"/>
                                        <p:tgtEl>
                                          <p:spTgt spid="1768454"/>
                                        </p:tgtEl>
                                        <p:attrNameLst>
                                          <p:attrName>ppt_x</p:attrName>
                                        </p:attrNameLst>
                                      </p:cBhvr>
                                      <p:tavLst>
                                        <p:tav tm="0">
                                          <p:val>
                                            <p:strVal val="0-#ppt_w/2"/>
                                          </p:val>
                                        </p:tav>
                                        <p:tav tm="100000">
                                          <p:val>
                                            <p:strVal val="#ppt_x"/>
                                          </p:val>
                                        </p:tav>
                                      </p:tavLst>
                                    </p:anim>
                                    <p:anim calcmode="lin" valueType="num">
                                      <p:cBhvr additive="base">
                                        <p:cTn id="20" dur="500" fill="hold"/>
                                        <p:tgtEl>
                                          <p:spTgt spid="176845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8454" grpId="0" animBg="1" autoUpdateAnimBg="0"/>
    </p:bldLst>
  </p:timing>
</p:sld>
</file>

<file path=ppt/theme/theme1.xml><?xml version="1.0" encoding="utf-8"?>
<a:theme xmlns:a="http://schemas.openxmlformats.org/drawingml/2006/main" name="NLP-jurafsky">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78AC3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NLP-jurafsky.potx</Template>
  <TotalTime>10655</TotalTime>
  <Words>3188</Words>
  <Application>Microsoft Macintosh PowerPoint</Application>
  <PresentationFormat>On-screen Show (16:9)</PresentationFormat>
  <Paragraphs>818</Paragraphs>
  <Slides>106</Slides>
  <Notes>102</Notes>
  <HiddenSlides>0</HiddenSlides>
  <MMClips>0</MMClips>
  <ScaleCrop>false</ScaleCrop>
  <HeadingPairs>
    <vt:vector size="4" baseType="variant">
      <vt:variant>
        <vt:lpstr>Theme</vt:lpstr>
      </vt:variant>
      <vt:variant>
        <vt:i4>1</vt:i4>
      </vt:variant>
      <vt:variant>
        <vt:lpstr>Slide Titles</vt:lpstr>
      </vt:variant>
      <vt:variant>
        <vt:i4>106</vt:i4>
      </vt:variant>
    </vt:vector>
  </HeadingPairs>
  <TitlesOfParts>
    <vt:vector size="107" baseType="lpstr">
      <vt:lpstr>NLP-jurafsky</vt:lpstr>
      <vt:lpstr>Parsing</vt:lpstr>
      <vt:lpstr>Today</vt:lpstr>
      <vt:lpstr>Context-Free Grammars</vt:lpstr>
      <vt:lpstr>Context-Free Grammars</vt:lpstr>
      <vt:lpstr>Some NP Rules</vt:lpstr>
      <vt:lpstr>L0 Grammar</vt:lpstr>
      <vt:lpstr>Generativity</vt:lpstr>
      <vt:lpstr>Derivations</vt:lpstr>
      <vt:lpstr>Definition</vt:lpstr>
      <vt:lpstr>Parsing</vt:lpstr>
      <vt:lpstr>An English Grammar Fragment</vt:lpstr>
      <vt:lpstr>L0 Grammar</vt:lpstr>
      <vt:lpstr>Sentence Types</vt:lpstr>
      <vt:lpstr>Notes on CFGs</vt:lpstr>
      <vt:lpstr>Treebanks</vt:lpstr>
      <vt:lpstr>Treebanks</vt:lpstr>
      <vt:lpstr>Treebank Grammars</vt:lpstr>
      <vt:lpstr>Penn Treebank</vt:lpstr>
      <vt:lpstr>Treebank Grammars</vt:lpstr>
      <vt:lpstr>Parsing with CFGs</vt:lpstr>
      <vt:lpstr>Parsing with CFGs</vt:lpstr>
      <vt:lpstr>For Now</vt:lpstr>
      <vt:lpstr>Top-Down Search</vt:lpstr>
      <vt:lpstr>Top Down Parsing</vt:lpstr>
      <vt:lpstr>Top Down Parsing</vt:lpstr>
      <vt:lpstr>Top Down Parsing</vt:lpstr>
      <vt:lpstr>Top Down Parsing</vt:lpstr>
      <vt:lpstr>Top Down Parsing</vt:lpstr>
      <vt:lpstr>Top Down Parsing</vt:lpstr>
      <vt:lpstr>Top Down Parsing</vt:lpstr>
      <vt:lpstr>Top Down Parsing</vt:lpstr>
      <vt:lpstr>Top Down Parsing</vt:lpstr>
      <vt:lpstr>Top Down Parsing</vt:lpstr>
      <vt:lpstr>Top Down Parsing</vt:lpstr>
      <vt:lpstr>Top Down Parsing</vt:lpstr>
      <vt:lpstr>Top Down Parsing</vt:lpstr>
      <vt:lpstr>Top Down Parsing</vt:lpstr>
      <vt:lpstr>Top Down Parsing</vt:lpstr>
      <vt:lpstr>Top Down Parsing</vt:lpstr>
      <vt:lpstr>Top Down Parsing</vt:lpstr>
      <vt:lpstr>Top Down Parsing</vt:lpstr>
      <vt:lpstr>Top Down Parsing</vt:lpstr>
      <vt:lpstr>Top Down Parsing</vt:lpstr>
      <vt:lpstr>Top Down Parsing</vt:lpstr>
      <vt:lpstr>Top Down Parsing</vt:lpstr>
      <vt:lpstr>Bottom-Up Parsing</vt:lpstr>
      <vt:lpstr>Bottom Up Parsing</vt:lpstr>
      <vt:lpstr>Bottom Up Parsing</vt:lpstr>
      <vt:lpstr>Bottom Up Parsing</vt:lpstr>
      <vt:lpstr>Bottom Up Parsing</vt:lpstr>
      <vt:lpstr>Bottom Up Parsing</vt:lpstr>
      <vt:lpstr>Bottom Up Parsing</vt:lpstr>
      <vt:lpstr>Bottom Up Parsing</vt:lpstr>
      <vt:lpstr>Bottom Up Parsing</vt:lpstr>
      <vt:lpstr>Bottom Up Parsing</vt:lpstr>
      <vt:lpstr>Bottom Up Parsing</vt:lpstr>
      <vt:lpstr>Bottom Up Parsing</vt:lpstr>
      <vt:lpstr>Bottom Up Parsing</vt:lpstr>
      <vt:lpstr>Bottom Up Parsing</vt:lpstr>
      <vt:lpstr>Bottom Up Parsing</vt:lpstr>
      <vt:lpstr>Bottom Up Parsing</vt:lpstr>
      <vt:lpstr>Bottom Up Parsing</vt:lpstr>
      <vt:lpstr>Bottom Up Parsing</vt:lpstr>
      <vt:lpstr>Bottom Up Parsing</vt:lpstr>
      <vt:lpstr>Bottom Up Parsing</vt:lpstr>
      <vt:lpstr>Bottom Up Parsing</vt:lpstr>
      <vt:lpstr>Bottom Up Parsing</vt:lpstr>
      <vt:lpstr>Bottom Up Parsing</vt:lpstr>
      <vt:lpstr>Top-Down and Bottom-Up</vt:lpstr>
      <vt:lpstr>Control</vt:lpstr>
      <vt:lpstr>Problems</vt:lpstr>
      <vt:lpstr>Ambiguity</vt:lpstr>
      <vt:lpstr>Dynamic Programming</vt:lpstr>
      <vt:lpstr>CKY Parsing</vt:lpstr>
      <vt:lpstr>Problem</vt:lpstr>
      <vt:lpstr>Problem</vt:lpstr>
      <vt:lpstr>Binarization Intuition</vt:lpstr>
      <vt:lpstr>Sample L1 Grammar</vt:lpstr>
      <vt:lpstr>CNF Conversion</vt:lpstr>
      <vt:lpstr>CKY Parsing: Intuition</vt:lpstr>
      <vt:lpstr>CKY Parsing: Table</vt:lpstr>
      <vt:lpstr>CKY Parsing: Table-Filling</vt:lpstr>
      <vt:lpstr>CKY Parsing: Table-Filling</vt:lpstr>
      <vt:lpstr>CKY Algorithm</vt:lpstr>
      <vt:lpstr>Note</vt:lpstr>
      <vt:lpstr>Example</vt:lpstr>
      <vt:lpstr>CKY Parser Example</vt:lpstr>
      <vt:lpstr>CKY Notes</vt:lpstr>
      <vt:lpstr>Earley Parsing</vt:lpstr>
      <vt:lpstr>States/Locations</vt:lpstr>
      <vt:lpstr>Earley</vt:lpstr>
      <vt:lpstr>Earley</vt:lpstr>
      <vt:lpstr>Earley</vt:lpstr>
      <vt:lpstr>Earley</vt:lpstr>
      <vt:lpstr>Earley</vt:lpstr>
      <vt:lpstr>Core Earley Code</vt:lpstr>
      <vt:lpstr>Earley Code</vt:lpstr>
      <vt:lpstr>Example</vt:lpstr>
      <vt:lpstr>Chart[0]</vt:lpstr>
      <vt:lpstr>Chart[1]</vt:lpstr>
      <vt:lpstr>Charts[2] and [3]</vt:lpstr>
      <vt:lpstr>Efficiency</vt:lpstr>
      <vt:lpstr>Details</vt:lpstr>
      <vt:lpstr>Back to Ambiguity</vt:lpstr>
      <vt:lpstr>Ambiguity</vt:lpstr>
      <vt:lpstr>Ambiguity</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Thamar Solorio</cp:lastModifiedBy>
  <cp:revision>280</cp:revision>
  <cp:lastPrinted>2009-04-20T16:46:08Z</cp:lastPrinted>
  <dcterms:created xsi:type="dcterms:W3CDTF">2010-04-19T15:31:24Z</dcterms:created>
  <dcterms:modified xsi:type="dcterms:W3CDTF">2016-06-22T02:21:28Z</dcterms:modified>
</cp:coreProperties>
</file>