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Microsoft_Equation2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51"/>
  </p:notesMasterIdLst>
  <p:handoutMasterIdLst>
    <p:handoutMasterId r:id="rId52"/>
  </p:handout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4" r:id="rId11"/>
    <p:sldId id="395" r:id="rId12"/>
    <p:sldId id="396" r:id="rId13"/>
    <p:sldId id="448" r:id="rId14"/>
    <p:sldId id="407" r:id="rId15"/>
    <p:sldId id="408" r:id="rId16"/>
    <p:sldId id="409" r:id="rId17"/>
    <p:sldId id="410" r:id="rId18"/>
    <p:sldId id="411" r:id="rId19"/>
    <p:sldId id="414" r:id="rId20"/>
    <p:sldId id="415" r:id="rId21"/>
    <p:sldId id="416" r:id="rId22"/>
    <p:sldId id="417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86907" autoAdjust="0"/>
  </p:normalViewPr>
  <p:slideViewPr>
    <p:cSldViewPr>
      <p:cViewPr varScale="1">
        <p:scale>
          <a:sx n="113" d="100"/>
          <a:sy n="113" d="100"/>
        </p:scale>
        <p:origin x="-63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4C85A6-25CF-5C49-B8FF-23A31CD2E1A2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92100" y="704850"/>
            <a:ext cx="6264275" cy="35242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2707" y="4463296"/>
            <a:ext cx="5019887" cy="422838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7891" name="Slide Number Placeholder 3"/>
          <p:cNvSpPr txBox="1">
            <a:spLocks noGrp="1"/>
          </p:cNvSpPr>
          <p:nvPr/>
        </p:nvSpPr>
        <p:spPr bwMode="auto">
          <a:xfrm>
            <a:off x="3879003" y="8926592"/>
            <a:ext cx="2966297" cy="46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2E27B47-8D44-BF42-BA50-D3612A59FE41}" type="slidenum">
              <a:rPr lang="en-US" sz="1200">
                <a:latin typeface="Times New Roman" charset="0"/>
              </a:rPr>
              <a:pPr algn="r" eaLnBrk="1" hangingPunct="1"/>
              <a:t>11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2469" y="704731"/>
            <a:ext cx="4563533" cy="352365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2707" y="4463296"/>
            <a:ext cx="5019887" cy="422838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9939" name="Slide Number Placeholder 3"/>
          <p:cNvSpPr txBox="1">
            <a:spLocks noGrp="1"/>
          </p:cNvSpPr>
          <p:nvPr/>
        </p:nvSpPr>
        <p:spPr bwMode="auto">
          <a:xfrm>
            <a:off x="3879003" y="8926592"/>
            <a:ext cx="2966297" cy="46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56D5B12-BB6E-FF4A-9EC4-770E942AEC28}" type="slidenum">
              <a:rPr lang="en-US" sz="1200">
                <a:latin typeface="Times New Roman" charset="0"/>
              </a:rPr>
              <a:pPr algn="r" eaLnBrk="1" hangingPunct="1"/>
              <a:t>12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A2C6DC-9D69-3E42-B934-B2290ACFD96E}" type="slidenum">
              <a:rPr lang="en-US" sz="1200" b="1">
                <a:solidFill>
                  <a:srgbClr val="000000"/>
                </a:solidFill>
                <a:latin typeface="Times New Roman" charset="0"/>
              </a:rPr>
              <a:pPr eaLnBrk="1" hangingPunct="1"/>
              <a:t>14</a:t>
            </a:fld>
            <a:endParaRPr lang="en-US" sz="1200" b="1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1A60E7-5585-7C4D-84C6-FD52F1513BB1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56255B-1C89-C44A-AF03-0BE7D56CDE6D}" type="slidenum">
              <a:rPr lang="en-US" sz="1200" b="1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sz="1200" b="1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AF041A-7D54-9444-969B-5A1F7F5C855E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2570CB-1B52-774D-80D9-857D1ED9053B}" type="slidenum">
              <a:rPr lang="en-US" sz="1200" b="1">
                <a:solidFill>
                  <a:srgbClr val="000000"/>
                </a:solidFill>
                <a:latin typeface="Times New Roman" charset="0"/>
              </a:rPr>
              <a:pPr eaLnBrk="1" hangingPunct="1"/>
              <a:t>18</a:t>
            </a:fld>
            <a:endParaRPr lang="en-US" sz="1200" b="1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198CC5-58DD-B74C-8BEE-05DDBB8284AB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9DF546-39EA-F94B-9BAD-60045EA93C01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635268-F752-DA41-AB59-80CCD94F2376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D125A0-E2CB-0A47-8391-1B94B375B5F1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63A12-115E-E54C-8196-824E0C83F92C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40802F-E5DA-564B-91F6-52FF49AFA54D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AC0F3B-6B6E-BE4F-ABB8-F96220589518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7E180E-BB95-F646-9328-33E839E94929}" type="slidenum">
              <a:rPr lang="en-US" sz="1200">
                <a:latin typeface="Calibri" charset="0"/>
              </a:rPr>
              <a:pPr eaLnBrk="1" hangingPunct="1"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53D1F3-D990-2447-AD30-6E6BE06CEE9C}" type="slidenum">
              <a:rPr lang="en-US" sz="1200">
                <a:latin typeface="Calibri" charset="0"/>
              </a:rPr>
              <a:pPr eaLnBrk="1" hangingPunct="1"/>
              <a:t>26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A14979-44D8-DE46-901D-FB4208BF48BC}" type="slidenum">
              <a:rPr lang="en-US" sz="1200" b="1">
                <a:solidFill>
                  <a:srgbClr val="000000"/>
                </a:solidFill>
                <a:latin typeface="Times New Roman" charset="0"/>
              </a:rPr>
              <a:pPr eaLnBrk="1" hangingPunct="1"/>
              <a:t>27</a:t>
            </a:fld>
            <a:endParaRPr lang="en-US" sz="1200" b="1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C430B0-46F4-4B47-B3B6-B765ED4DD6F4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C938E-6323-3B4E-8823-535D4BE130A2}" type="slidenum">
              <a:rPr lang="en-US" sz="1200" b="1">
                <a:solidFill>
                  <a:srgbClr val="000000"/>
                </a:solidFill>
                <a:latin typeface="Times New Roman" charset="0"/>
              </a:rPr>
              <a:pPr eaLnBrk="1" hangingPunct="1"/>
              <a:t>29</a:t>
            </a:fld>
            <a:endParaRPr lang="en-US" sz="1200" b="1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ADB37B-589A-F149-B11C-5CDF98786E4C}" type="slidenum">
              <a:rPr lang="en-US" sz="1200">
                <a:latin typeface="Calibri" charset="0"/>
              </a:rPr>
              <a:pPr eaLnBrk="1" hangingPunct="1"/>
              <a:t>30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1E2BF5-1177-B74C-AFF9-D1E2E67BED5D}" type="slidenum">
              <a:rPr lang="en-US" sz="1200" b="1">
                <a:solidFill>
                  <a:srgbClr val="000000"/>
                </a:solidFill>
                <a:latin typeface="Times New Roman" charset="0"/>
              </a:rPr>
              <a:pPr eaLnBrk="1" hangingPunct="1"/>
              <a:t>3</a:t>
            </a:fld>
            <a:endParaRPr lang="en-US" sz="1200" b="1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B4200E-7023-D44E-AFE6-05D74BE7C330}" type="slidenum">
              <a:rPr lang="en-US" sz="1200" b="1">
                <a:solidFill>
                  <a:srgbClr val="000000"/>
                </a:solidFill>
                <a:latin typeface="Times New Roman" charset="0"/>
              </a:rPr>
              <a:pPr eaLnBrk="1" hangingPunct="1"/>
              <a:t>31</a:t>
            </a:fld>
            <a:endParaRPr lang="en-US" sz="1200" b="1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2CDCAB-A927-9548-9B8E-61D6DC602063}" type="slidenum">
              <a:rPr lang="en-US" sz="1200">
                <a:latin typeface="Calibri" charset="0"/>
              </a:rPr>
              <a:pPr eaLnBrk="1" hangingPunct="1"/>
              <a:t>32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FAC485-705B-0C43-B616-BBD4558FB9DA}" type="slidenum">
              <a:rPr lang="en-US" sz="1200">
                <a:latin typeface="Calibri" charset="0"/>
              </a:rPr>
              <a:pPr eaLnBrk="1" hangingPunct="1"/>
              <a:t>33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C97D0E-F465-2C4D-8A5D-F0BBC37FD9E7}" type="slidenum">
              <a:rPr lang="en-US" sz="1200">
                <a:latin typeface="Calibri" charset="0"/>
              </a:rPr>
              <a:pPr eaLnBrk="1" hangingPunct="1"/>
              <a:t>34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5F9843-9B44-DD43-9EDA-86B6675D5665}" type="slidenum">
              <a:rPr lang="en-US" sz="1200">
                <a:latin typeface="Calibri" charset="0"/>
              </a:rPr>
              <a:pPr eaLnBrk="1" hangingPunct="1"/>
              <a:t>35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8C287D-FDF3-F642-B787-5A9A46490236}" type="slidenum">
              <a:rPr lang="en-US" sz="1200">
                <a:latin typeface="Calibri" charset="0"/>
              </a:rPr>
              <a:pPr eaLnBrk="1" hangingPunct="1"/>
              <a:t>36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4683CB-DDD5-0B48-B5C2-56F74CF5E2E3}" type="slidenum">
              <a:rPr lang="en-US" sz="1200">
                <a:latin typeface="Calibri" charset="0"/>
              </a:rPr>
              <a:pPr eaLnBrk="1" hangingPunct="1"/>
              <a:t>37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EE1614-E4ED-F846-A1E6-21415F4BF11F}" type="slidenum">
              <a:rPr lang="en-US" sz="1200">
                <a:latin typeface="Calibri" charset="0"/>
              </a:rPr>
              <a:pPr eaLnBrk="1" hangingPunct="1"/>
              <a:t>38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7CB21C-F48A-4C49-BF18-353C3AAFFA2F}" type="slidenum">
              <a:rPr lang="en-US" sz="1200">
                <a:latin typeface="Calibri" charset="0"/>
              </a:rPr>
              <a:pPr eaLnBrk="1" hangingPunct="1"/>
              <a:t>46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8F3BF2-30AE-4947-987E-6BAF906EDEEF}" type="slidenum">
              <a:rPr lang="en-US" sz="1200">
                <a:latin typeface="Calibri" charset="0"/>
              </a:rPr>
              <a:pPr eaLnBrk="1" hangingPunct="1"/>
              <a:t>47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3DD057-1AC3-3F46-8142-1E173A7F3DF5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8C5A9C-AD9D-1E42-B13A-6DEA4ACF2B45}" type="slidenum">
              <a:rPr lang="en-US" sz="1200">
                <a:latin typeface="Calibri" charset="0"/>
              </a:rPr>
              <a:pPr eaLnBrk="1" hangingPunct="1"/>
              <a:t>48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B5E999-12E0-0C4D-AF73-73C46C9C5DE4}" type="slidenum">
              <a:rPr lang="en-US" sz="1200" b="1">
                <a:solidFill>
                  <a:srgbClr val="000000"/>
                </a:solidFill>
                <a:latin typeface="Times New Roman" charset="0"/>
              </a:rPr>
              <a:pPr eaLnBrk="1" hangingPunct="1"/>
              <a:t>5</a:t>
            </a:fld>
            <a:endParaRPr lang="en-US" sz="1200" b="1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0B20D-0ADB-E84C-A7DD-814CEA9DFFD6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454705-2D73-2A48-BDBD-A0FC61BEB53A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058699-720C-4845-8444-959857839940}" type="slidenum">
              <a:rPr lang="en-US" sz="1200" b="1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US" sz="1200" b="1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747" name="Slide Number Placeholder 3"/>
          <p:cNvSpPr txBox="1">
            <a:spLocks noGrp="1"/>
          </p:cNvSpPr>
          <p:nvPr/>
        </p:nvSpPr>
        <p:spPr bwMode="auto">
          <a:xfrm>
            <a:off x="3877419" y="8924961"/>
            <a:ext cx="2966297" cy="46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6A4031DC-174C-514D-B091-524A59B5B51F}" type="slidenum">
              <a:rPr lang="en-US" sz="1200" b="1">
                <a:solidFill>
                  <a:srgbClr val="000000"/>
                </a:solidFill>
                <a:latin typeface="Times New Roman" charset="0"/>
              </a:rPr>
              <a:pPr algn="r" eaLnBrk="1" hangingPunct="1"/>
              <a:t>9</a:t>
            </a:fld>
            <a:endParaRPr lang="en-US" sz="1200" b="1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733550"/>
            <a:ext cx="3810000" cy="1143000"/>
          </a:xfrm>
        </p:spPr>
        <p:txBody>
          <a:bodyPr/>
          <a:lstStyle/>
          <a:p>
            <a:pPr eaLnBrk="1" hangingPunct="1"/>
            <a:r>
              <a:rPr sz="4400" dirty="0"/>
              <a:t/>
            </a:r>
            <a:br>
              <a:rPr sz="4400" dirty="0"/>
            </a:br>
            <a:r>
              <a:rPr lang="en-US" sz="4400" dirty="0" smtClean="0"/>
              <a:t>Statistical Parsing</a:t>
            </a:r>
            <a:endParaRPr sz="4400" dirty="0"/>
          </a:p>
        </p:txBody>
      </p:sp>
      <p:pic>
        <p:nvPicPr>
          <p:cNvPr id="4" name="Picture 3" descr="Screen Shot 2016-06-12 at 8.54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4656667" cy="1676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4629150"/>
            <a:ext cx="731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IP disclosure: Content borrowed from J&amp;M 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edition and Raymond Mooney.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6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Probabilistic CKY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CKY can be modified for PCFG parsing by including in each cell a probability for each non-terminal.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Cell[</a:t>
            </a:r>
            <a:r>
              <a:rPr lang="en-US" i="1" smtClean="0">
                <a:ea typeface="+mn-ea"/>
                <a:cs typeface="+mn-cs"/>
              </a:rPr>
              <a:t>i</a:t>
            </a:r>
            <a:r>
              <a:rPr lang="en-US" smtClean="0">
                <a:ea typeface="+mn-ea"/>
                <a:cs typeface="+mn-cs"/>
              </a:rPr>
              <a:t>,</a:t>
            </a:r>
            <a:r>
              <a:rPr lang="en-US" i="1" smtClean="0">
                <a:ea typeface="+mn-ea"/>
                <a:cs typeface="+mn-cs"/>
              </a:rPr>
              <a:t>j</a:t>
            </a:r>
            <a:r>
              <a:rPr lang="en-US" smtClean="0">
                <a:ea typeface="+mn-ea"/>
                <a:cs typeface="+mn-cs"/>
              </a:rPr>
              <a:t>] must retain the </a:t>
            </a:r>
            <a:r>
              <a:rPr lang="en-US" i="1" smtClean="0">
                <a:ea typeface="+mn-ea"/>
                <a:cs typeface="+mn-cs"/>
              </a:rPr>
              <a:t>most probable</a:t>
            </a:r>
            <a:r>
              <a:rPr lang="en-US" smtClean="0">
                <a:ea typeface="+mn-ea"/>
                <a:cs typeface="+mn-cs"/>
              </a:rPr>
              <a:t> derivation of each constituent (non-terminal) covering words </a:t>
            </a:r>
            <a:r>
              <a:rPr lang="en-US" i="1" smtClean="0">
                <a:ea typeface="+mn-ea"/>
                <a:cs typeface="+mn-cs"/>
              </a:rPr>
              <a:t>i</a:t>
            </a:r>
            <a:r>
              <a:rPr lang="en-US" smtClean="0">
                <a:ea typeface="+mn-ea"/>
                <a:cs typeface="+mn-cs"/>
              </a:rPr>
              <a:t> +1 through </a:t>
            </a:r>
            <a:r>
              <a:rPr lang="en-US" i="1" smtClean="0">
                <a:ea typeface="+mn-ea"/>
                <a:cs typeface="+mn-cs"/>
              </a:rPr>
              <a:t>j </a:t>
            </a:r>
            <a:r>
              <a:rPr lang="en-US" smtClean="0">
                <a:ea typeface="+mn-ea"/>
                <a:cs typeface="+mn-cs"/>
              </a:rPr>
              <a:t>together with its associated probability.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When transforming the grammar to CNF, must set production probabilities to preserve the probability of derivations.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68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42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 Probabilistic Grammar Conversion</a:t>
            </a:r>
          </a:p>
        </p:txBody>
      </p:sp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609600" y="971550"/>
            <a:ext cx="3621088" cy="408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Times New Roman" charset="0"/>
              </a:rPr>
              <a:t>S </a:t>
            </a:r>
            <a:r>
              <a:rPr lang="en-US" sz="1800" b="1" dirty="0">
                <a:latin typeface="Times New Roman" charset="0"/>
                <a:cs typeface="Times New Roman" charset="0"/>
              </a:rPr>
              <a:t>→ NP VP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Times New Roman" charset="0"/>
                <a:cs typeface="Times New Roman" charset="0"/>
              </a:rPr>
              <a:t>S → Aux NP </a:t>
            </a:r>
            <a:r>
              <a:rPr lang="en-US" sz="1800" b="1" dirty="0" smtClean="0">
                <a:latin typeface="Times New Roman" charset="0"/>
                <a:cs typeface="Times New Roman" charset="0"/>
              </a:rPr>
              <a:t>VP</a:t>
            </a:r>
            <a:endParaRPr lang="en-US" sz="1800" b="1" dirty="0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Times New Roman" charset="0"/>
                <a:cs typeface="Times New Roman" charset="0"/>
              </a:rPr>
              <a:t>S → </a:t>
            </a:r>
            <a:r>
              <a:rPr lang="en-US" sz="1800" b="1" dirty="0" smtClean="0">
                <a:latin typeface="Times New Roman" charset="0"/>
                <a:cs typeface="Times New Roman" charset="0"/>
              </a:rPr>
              <a:t>VP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Times New Roman" charset="0"/>
                <a:cs typeface="Times New Roman" charset="0"/>
              </a:rPr>
              <a:t>NP → </a:t>
            </a:r>
            <a:r>
              <a:rPr lang="en-US" sz="1800" b="1" dirty="0" smtClean="0">
                <a:latin typeface="Times New Roman" charset="0"/>
                <a:cs typeface="Times New Roman" charset="0"/>
              </a:rPr>
              <a:t>Pronoun</a:t>
            </a:r>
            <a:endParaRPr lang="en-US" sz="1800" b="1" dirty="0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Times New Roman" charset="0"/>
                <a:cs typeface="Times New Roman" charset="0"/>
              </a:rPr>
              <a:t>NP → Proper-</a:t>
            </a:r>
            <a:r>
              <a:rPr lang="en-US" sz="1800" b="1" dirty="0" smtClean="0">
                <a:latin typeface="Times New Roman" charset="0"/>
                <a:cs typeface="Times New Roman" charset="0"/>
              </a:rPr>
              <a:t>Noun</a:t>
            </a:r>
            <a:endParaRPr lang="en-US" sz="1800" b="1" dirty="0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Times New Roman" charset="0"/>
                <a:cs typeface="Times New Roman" charset="0"/>
              </a:rPr>
              <a:t>NP → </a:t>
            </a:r>
            <a:r>
              <a:rPr lang="en-US" sz="1800" b="1" dirty="0" err="1">
                <a:latin typeface="Times New Roman" charset="0"/>
                <a:cs typeface="Times New Roman" charset="0"/>
              </a:rPr>
              <a:t>Det</a:t>
            </a:r>
            <a:r>
              <a:rPr lang="en-US" sz="1800" b="1" dirty="0">
                <a:latin typeface="Times New Roman" charset="0"/>
                <a:cs typeface="Times New Roman" charset="0"/>
              </a:rPr>
              <a:t> Nominal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Times New Roman" charset="0"/>
                <a:cs typeface="Times New Roman" charset="0"/>
              </a:rPr>
              <a:t>Nominal → Noun 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Times New Roman" charset="0"/>
                <a:cs typeface="Times New Roman" charset="0"/>
              </a:rPr>
              <a:t>Nominal → Nominal Noun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Times New Roman" charset="0"/>
                <a:cs typeface="Times New Roman" charset="0"/>
              </a:rPr>
              <a:t>Nominal → Nominal PP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Times New Roman" charset="0"/>
                <a:cs typeface="Times New Roman" charset="0"/>
              </a:rPr>
              <a:t>VP → Verb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Times New Roman" charset="0"/>
                <a:cs typeface="Times New Roman" charset="0"/>
              </a:rPr>
              <a:t>VP → Verb NP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Times New Roman" charset="0"/>
                <a:cs typeface="Times New Roman" charset="0"/>
              </a:rPr>
              <a:t>VP → VP PP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Times New Roman" charset="0"/>
                <a:cs typeface="Times New Roman" charset="0"/>
              </a:rPr>
              <a:t>PP → Prep NP</a:t>
            </a:r>
          </a:p>
        </p:txBody>
      </p:sp>
      <p:sp>
        <p:nvSpPr>
          <p:cNvPr id="36867" name="Text Box 7"/>
          <p:cNvSpPr txBox="1">
            <a:spLocks noChangeArrowheads="1"/>
          </p:cNvSpPr>
          <p:nvPr/>
        </p:nvSpPr>
        <p:spPr bwMode="auto">
          <a:xfrm>
            <a:off x="685800" y="571500"/>
            <a:ext cx="269777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  <a:latin typeface="Times New Roman" charset="0"/>
              </a:rPr>
              <a:t>Original Grammar</a:t>
            </a:r>
          </a:p>
        </p:txBody>
      </p:sp>
      <p:sp>
        <p:nvSpPr>
          <p:cNvPr id="36868" name="Text Box 8"/>
          <p:cNvSpPr txBox="1">
            <a:spLocks noChangeArrowheads="1"/>
          </p:cNvSpPr>
          <p:nvPr/>
        </p:nvSpPr>
        <p:spPr bwMode="auto">
          <a:xfrm>
            <a:off x="4648200" y="571500"/>
            <a:ext cx="332760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  <a:latin typeface="Times New Roman" charset="0"/>
              </a:rPr>
              <a:t>Chomsky Normal Form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5068887" y="954882"/>
            <a:ext cx="3998913" cy="41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</a:rPr>
              <a:t>S </a:t>
            </a:r>
            <a:r>
              <a:rPr lang="en-US" sz="1400" b="1" dirty="0">
                <a:latin typeface="Times New Roman" charset="0"/>
                <a:cs typeface="Times New Roman" charset="0"/>
              </a:rPr>
              <a:t>→ NP VP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S → X1 VP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X1 → Aux NP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S → book | include | prefer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/>
              <a:t>          </a:t>
            </a:r>
            <a:r>
              <a:rPr lang="en-US" sz="1400" b="1" dirty="0">
                <a:latin typeface="Times New Roman" charset="0"/>
              </a:rPr>
              <a:t>0.01     0.004    0.006</a:t>
            </a:r>
            <a:endParaRPr lang="en-US" sz="1400" b="1" dirty="0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S → Verb NP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S → VP PP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NP →  I   |  he  |  she |  me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          0.1   0.02  0.02    0.06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NP → Houston | NWA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             0.16           .04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NP → </a:t>
            </a:r>
            <a:r>
              <a:rPr lang="en-US" sz="1400" b="1" dirty="0" err="1">
                <a:latin typeface="Times New Roman" charset="0"/>
                <a:cs typeface="Times New Roman" charset="0"/>
              </a:rPr>
              <a:t>Det</a:t>
            </a:r>
            <a:r>
              <a:rPr lang="en-US" sz="1400" b="1" dirty="0">
                <a:latin typeface="Times New Roman" charset="0"/>
                <a:cs typeface="Times New Roman" charset="0"/>
              </a:rPr>
              <a:t> Nominal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Nominal → book | flight | meal | money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                      0.03    0.15   0.06     0.06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Nominal → Nominal Noun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Nominal → Nominal PP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VP → book | include | prefer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             0.1      0.04        0.06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VP → Verb NP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VP → VP PP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Times New Roman" charset="0"/>
                <a:cs typeface="Times New Roman" charset="0"/>
              </a:rPr>
              <a:t>PP → Prep NP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352800" y="971550"/>
            <a:ext cx="533400" cy="408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dirty="0">
                <a:cs typeface="Times New Roman" charset="0"/>
              </a:rPr>
              <a:t>0.8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0.1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0.1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0.2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0.2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0.6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0.3</a:t>
            </a:r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0.2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0.5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0.2</a:t>
            </a:r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0.5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0.3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1.0</a:t>
            </a:r>
          </a:p>
        </p:txBody>
      </p:sp>
      <p:sp>
        <p:nvSpPr>
          <p:cNvPr id="36871" name="Text Box 4"/>
          <p:cNvSpPr txBox="1">
            <a:spLocks noChangeArrowheads="1"/>
          </p:cNvSpPr>
          <p:nvPr/>
        </p:nvSpPr>
        <p:spPr bwMode="auto">
          <a:xfrm>
            <a:off x="8077200" y="971550"/>
            <a:ext cx="838200" cy="41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400" dirty="0">
                <a:cs typeface="Times New Roman" charset="0"/>
              </a:rPr>
              <a:t>0.8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/>
              <a:t>0.1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/>
              <a:t>1.0</a:t>
            </a:r>
          </a:p>
          <a:p>
            <a:pPr eaLnBrk="1" hangingPunct="1">
              <a:lnSpc>
                <a:spcPct val="90000"/>
              </a:lnSpc>
            </a:pPr>
            <a:endParaRPr lang="en-US" sz="1400" dirty="0"/>
          </a:p>
          <a:p>
            <a:pPr eaLnBrk="1" hangingPunct="1">
              <a:lnSpc>
                <a:spcPct val="90000"/>
              </a:lnSpc>
            </a:pPr>
            <a:endParaRPr lang="en-US" sz="1400" dirty="0"/>
          </a:p>
          <a:p>
            <a:pPr eaLnBrk="1" hangingPunct="1">
              <a:lnSpc>
                <a:spcPct val="90000"/>
              </a:lnSpc>
            </a:pPr>
            <a:r>
              <a:rPr lang="en-US" sz="1400" dirty="0"/>
              <a:t>0.05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/>
              <a:t>0.03</a:t>
            </a:r>
          </a:p>
          <a:p>
            <a:pPr eaLnBrk="1" hangingPunct="1">
              <a:lnSpc>
                <a:spcPct val="90000"/>
              </a:lnSpc>
            </a:pPr>
            <a:endParaRPr lang="en-US" sz="1400" dirty="0"/>
          </a:p>
          <a:p>
            <a:pPr eaLnBrk="1" hangingPunct="1">
              <a:lnSpc>
                <a:spcPct val="90000"/>
              </a:lnSpc>
            </a:pPr>
            <a:endParaRPr lang="en-US" sz="1400" dirty="0"/>
          </a:p>
          <a:p>
            <a:pPr eaLnBrk="1" hangingPunct="1">
              <a:lnSpc>
                <a:spcPct val="90000"/>
              </a:lnSpc>
            </a:pPr>
            <a:endParaRPr lang="en-US" sz="1400" dirty="0"/>
          </a:p>
          <a:p>
            <a:pPr eaLnBrk="1" hangingPunct="1">
              <a:lnSpc>
                <a:spcPct val="90000"/>
              </a:lnSpc>
            </a:pPr>
            <a:endParaRPr lang="en-US" sz="1400" dirty="0"/>
          </a:p>
          <a:p>
            <a:pPr eaLnBrk="1" hangingPunct="1">
              <a:lnSpc>
                <a:spcPct val="90000"/>
              </a:lnSpc>
            </a:pPr>
            <a:r>
              <a:rPr lang="en-US" sz="1400" dirty="0"/>
              <a:t>0.6</a:t>
            </a:r>
          </a:p>
          <a:p>
            <a:pPr eaLnBrk="1" hangingPunct="1">
              <a:lnSpc>
                <a:spcPct val="90000"/>
              </a:lnSpc>
            </a:pPr>
            <a:endParaRPr lang="en-US" sz="1400" dirty="0"/>
          </a:p>
          <a:p>
            <a:pPr eaLnBrk="1" hangingPunct="1">
              <a:lnSpc>
                <a:spcPct val="90000"/>
              </a:lnSpc>
            </a:pPr>
            <a:endParaRPr lang="en-US" sz="1400" dirty="0"/>
          </a:p>
          <a:p>
            <a:pPr eaLnBrk="1" hangingPunct="1">
              <a:lnSpc>
                <a:spcPct val="90000"/>
              </a:lnSpc>
            </a:pPr>
            <a:r>
              <a:rPr lang="en-US" sz="1400" dirty="0"/>
              <a:t>0.2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/>
              <a:t>0.5</a:t>
            </a:r>
          </a:p>
          <a:p>
            <a:pPr eaLnBrk="1" hangingPunct="1">
              <a:lnSpc>
                <a:spcPct val="90000"/>
              </a:lnSpc>
            </a:pPr>
            <a:endParaRPr lang="en-US" sz="1400" dirty="0"/>
          </a:p>
          <a:p>
            <a:pPr eaLnBrk="1" hangingPunct="1">
              <a:lnSpc>
                <a:spcPct val="90000"/>
              </a:lnSpc>
            </a:pPr>
            <a:endParaRPr lang="en-US" sz="1400" dirty="0"/>
          </a:p>
          <a:p>
            <a:pPr eaLnBrk="1" hangingPunct="1">
              <a:lnSpc>
                <a:spcPct val="90000"/>
              </a:lnSpc>
            </a:pPr>
            <a:r>
              <a:rPr lang="en-US" sz="1400" dirty="0"/>
              <a:t>0.5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/>
              <a:t>0.3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13938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42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 Probabilistic Grammar Conversion</a:t>
            </a:r>
          </a:p>
        </p:txBody>
      </p:sp>
      <p:sp>
        <p:nvSpPr>
          <p:cNvPr id="38914" name="Text Box 7"/>
          <p:cNvSpPr txBox="1">
            <a:spLocks noChangeArrowheads="1"/>
          </p:cNvSpPr>
          <p:nvPr/>
        </p:nvSpPr>
        <p:spPr bwMode="auto">
          <a:xfrm>
            <a:off x="685800" y="571500"/>
            <a:ext cx="257499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  <a:latin typeface="Times New Roman" charset="0"/>
              </a:rPr>
              <a:t>The lexical entries 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85801" y="971550"/>
            <a:ext cx="3998913" cy="1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>
                <a:latin typeface="Times New Roman" charset="0"/>
                <a:cs typeface="Times New Roman" charset="0"/>
              </a:rPr>
              <a:t>Noun → book | flight | meal | money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>
                <a:latin typeface="Times New Roman" charset="0"/>
                <a:cs typeface="Times New Roman" charset="0"/>
              </a:rPr>
              <a:t>                 0.1      0.5      0.3     0.1</a:t>
            </a:r>
          </a:p>
          <a:p>
            <a:pPr eaLnBrk="1" hangingPunct="1">
              <a:lnSpc>
                <a:spcPct val="90000"/>
              </a:lnSpc>
            </a:pPr>
            <a:endParaRPr lang="en-US" sz="1800" b="1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800" b="1">
              <a:latin typeface="Times New Roman" charset="0"/>
              <a:cs typeface="Times New Roman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09601" y="1428750"/>
            <a:ext cx="3998913" cy="159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b="1">
                <a:latin typeface="Times New Roman" charset="0"/>
                <a:cs typeface="Times New Roman" charset="0"/>
              </a:rPr>
              <a:t>Proper-Noun → Houston | NWA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>
                <a:latin typeface="Times New Roman" charset="0"/>
                <a:cs typeface="Times New Roman" charset="0"/>
              </a:rPr>
              <a:t>                                 0.8         0.2 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>
                <a:latin typeface="Times New Roman" charset="0"/>
                <a:cs typeface="Times New Roman" charset="0"/>
              </a:rPr>
              <a:t>Verb → book | include | prefer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>
                <a:latin typeface="Times New Roman" charset="0"/>
                <a:cs typeface="Times New Roman" charset="0"/>
              </a:rPr>
              <a:t>             0.5      0.2        0.3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>
                <a:latin typeface="Times New Roman" charset="0"/>
                <a:cs typeface="Times New Roman" charset="0"/>
              </a:rPr>
              <a:t>Det </a:t>
            </a:r>
            <a:r>
              <a:rPr lang="en-US" sz="1800" b="1">
                <a:latin typeface="Times New Roman" charset="0"/>
                <a:cs typeface="Times New Roman" charset="0"/>
                <a:sym typeface="Wingdings" charset="0"/>
              </a:rPr>
              <a:t> the | a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>
                <a:latin typeface="Times New Roman" charset="0"/>
                <a:cs typeface="Times New Roman" charset="0"/>
                <a:sym typeface="Wingdings" charset="0"/>
              </a:rPr>
              <a:t>            0.6   0.4</a:t>
            </a:r>
            <a:endParaRPr lang="en-US" sz="1800" b="1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9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CKY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1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PCFG: Observation Likelihood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08484"/>
            <a:ext cx="7772400" cy="235386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There is an analog to Forward algorithm for HMMs called the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Inside algorithm</a:t>
            </a:r>
            <a:r>
              <a:rPr lang="en-US" sz="2000" dirty="0">
                <a:latin typeface="Calibri" charset="0"/>
              </a:rPr>
              <a:t> for efficiently determining how likely a string is to be produced by a PCFG.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Can use a PCFG as a language model to choose between alternative sentences for speech recognition or machine translation. 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8E42FB-93D2-744C-88AB-F01A1DDF34EE}" type="slidenum">
              <a:rPr lang="en-US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  <p:pic>
        <p:nvPicPr>
          <p:cNvPr id="2" name="Picture 1" descr="Screen Shot 2016-06-21 at 9.47.0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"/>
          <a:stretch/>
        </p:blipFill>
        <p:spPr>
          <a:xfrm>
            <a:off x="2133600" y="2800350"/>
            <a:ext cx="4673600" cy="21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Inside Algorithm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Use CKY probabilistic parsing algorithm but combine probabilities of multiple derivations of any constituent using </a:t>
            </a:r>
            <a:r>
              <a:rPr lang="en-US" b="1">
                <a:solidFill>
                  <a:srgbClr val="FF0000"/>
                </a:solidFill>
                <a:latin typeface="Calibri" charset="0"/>
              </a:rPr>
              <a:t>addition</a:t>
            </a:r>
            <a:r>
              <a:rPr lang="en-US">
                <a:latin typeface="Calibri" charset="0"/>
              </a:rPr>
              <a:t> instead of </a:t>
            </a:r>
            <a:r>
              <a:rPr lang="en-US" b="1">
                <a:solidFill>
                  <a:srgbClr val="FF0000"/>
                </a:solidFill>
                <a:latin typeface="Calibri" charset="0"/>
              </a:rPr>
              <a:t>max</a:t>
            </a:r>
            <a:r>
              <a:rPr lang="en-US">
                <a:latin typeface="Calibri" charset="0"/>
              </a:rPr>
              <a:t>.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1498C8-3565-E942-8420-E5CC1221EBAA}" type="slidenum">
              <a:rPr lang="en-US" sz="1200">
                <a:solidFill>
                  <a:srgbClr val="898989"/>
                </a:solidFill>
              </a:rPr>
              <a:pPr eaLnBrk="1" hangingPunct="1"/>
              <a:t>15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0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PCFG: Supervised Training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515939" y="1028701"/>
            <a:ext cx="8270875" cy="1412081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If parse trees are provided for training sentences, a grammar and its parameters can all be estimated directly from counts accumulated from the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tree-bank </a:t>
            </a:r>
            <a:r>
              <a:rPr lang="en-US" dirty="0">
                <a:latin typeface="Calibri" charset="0"/>
              </a:rPr>
              <a:t>(with appropriate smoothing).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pic>
        <p:nvPicPr>
          <p:cNvPr id="4" name="Picture 3" descr="Screen Shot 2016-06-21 at 9.4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95550"/>
            <a:ext cx="4724400" cy="2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0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Estimating Production Probabilities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685800" y="1028700"/>
            <a:ext cx="7772400" cy="17716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Set of production rules can be taken directly from the set of rewrites in the treebank.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Parameters can be directly estimated from frequency counts in the treebank.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325931-926E-1A4D-8486-CF2519FC0F09}" type="slidenum">
              <a:rPr lang="en-US" sz="1200">
                <a:solidFill>
                  <a:srgbClr val="898989"/>
                </a:solidFill>
              </a:rPr>
              <a:pPr eaLnBrk="1" hangingPunct="1"/>
              <a:t>17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  <p:graphicFrame>
        <p:nvGraphicFramePr>
          <p:cNvPr id="67588" name="Object 2"/>
          <p:cNvGraphicFramePr>
            <a:graphicFrameLocks noChangeAspect="1"/>
          </p:cNvGraphicFramePr>
          <p:nvPr/>
        </p:nvGraphicFramePr>
        <p:xfrm>
          <a:off x="1371600" y="2971800"/>
          <a:ext cx="622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4" name="Equation" r:id="rId4" imgW="3111500" imgH="558800" progId="Equation.3">
                  <p:embed/>
                </p:oleObj>
              </mc:Choice>
              <mc:Fallback>
                <p:oleObj name="Equation" r:id="rId4" imgW="31115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6223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01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Vanilla PCFG Limitations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Lack ability to model relationships across the parse tree.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Only general structural disambiguation is possible (e.g. prefer to attach PPs to </a:t>
            </a:r>
            <a:r>
              <a:rPr lang="en-US" dirty="0" err="1">
                <a:latin typeface="Calibri" charset="0"/>
              </a:rPr>
              <a:t>Nominals</a:t>
            </a:r>
            <a:r>
              <a:rPr lang="en-US" dirty="0">
                <a:latin typeface="Calibri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Consequently, vanilla PCFGs cannot resolve syntactic ambiguities that require semantics to resolve, e.g. ate with fork vs. meatballs.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In order to work well, PCFGs must be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lexicalized </a:t>
            </a:r>
            <a:r>
              <a:rPr lang="en-US" dirty="0">
                <a:latin typeface="Calibri" charset="0"/>
              </a:rPr>
              <a:t>(e.g. VP-ate).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4E766D-0080-E240-85D0-EFD7DD91F9E9}" type="slidenum">
              <a:rPr lang="en-US" sz="1200">
                <a:solidFill>
                  <a:srgbClr val="898989"/>
                </a:solidFill>
              </a:rPr>
              <a:pPr eaLnBrk="1" hangingPunct="1"/>
              <a:t>18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Head Words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Syntactic phrases usually have a word in them that is most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central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to the phrase.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Linguists have defined the concept of a lexical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head</a:t>
            </a:r>
            <a:r>
              <a:rPr lang="en-US" dirty="0">
                <a:latin typeface="Calibri" charset="0"/>
              </a:rPr>
              <a:t> of a phrase.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Simple rules can identify the head of any phrase by percolating head words up the parse tree.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Head of a VP is the main verb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Head of an NP is the main noun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Head of a PP is the preposition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Head of a sentence is the head of its VP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9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Statistical Parsing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Statistical parsing uses a probabilistic model of syntax in order to assign probabilities to each parse tree.</a:t>
            </a:r>
          </a:p>
          <a:p>
            <a:pPr eaLnBrk="1" hangingPunct="1"/>
            <a:r>
              <a:rPr lang="en-US" dirty="0">
                <a:latin typeface="Calibri" charset="0"/>
              </a:rPr>
              <a:t>Provides principled approach to resolving syntactic ambiguity.</a:t>
            </a:r>
          </a:p>
          <a:p>
            <a:pPr eaLnBrk="1" hangingPunct="1"/>
            <a:r>
              <a:rPr lang="en-US" dirty="0">
                <a:latin typeface="Calibri" charset="0"/>
              </a:rPr>
              <a:t>Allows supervised learning of parsers from tree-banks of parse trees provided by human linguists.</a:t>
            </a:r>
          </a:p>
          <a:p>
            <a:pPr eaLnBrk="1" hangingPunct="1"/>
            <a:r>
              <a:rPr lang="en-US" dirty="0">
                <a:latin typeface="Calibri" charset="0"/>
              </a:rPr>
              <a:t>Also allows unsupervised learning of parsers from </a:t>
            </a:r>
            <a:r>
              <a:rPr lang="en-US" dirty="0" err="1">
                <a:latin typeface="Calibri" charset="0"/>
              </a:rPr>
              <a:t>unannotated</a:t>
            </a:r>
            <a:r>
              <a:rPr lang="en-US" dirty="0">
                <a:latin typeface="Calibri" charset="0"/>
              </a:rPr>
              <a:t> text, but the accuracy of such parsers has been limited</a:t>
            </a:r>
            <a:r>
              <a:rPr lang="en-US" sz="2000" dirty="0">
                <a:latin typeface="Calibri" charset="0"/>
              </a:rPr>
              <a:t>.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F0775A-6629-2D46-9966-14AC7101C5FD}" type="slidenum">
              <a:rPr 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1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Lexicalized Productions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28700"/>
            <a:ext cx="7772400" cy="1028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Specialized productions can be generated by including the head word and its POS of each non-terminal as part of that non-terminal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altLang="ja-JP" dirty="0">
                <a:latin typeface="Calibri" charset="0"/>
              </a:rPr>
              <a:t>s symbol.</a:t>
            </a:r>
            <a:endParaRPr lang="en-US" dirty="0">
              <a:latin typeface="Calibri" charset="0"/>
            </a:endParaRP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1487488" y="2171700"/>
            <a:ext cx="31861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S</a:t>
            </a:r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2266951" y="2596754"/>
            <a:ext cx="45176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VP</a:t>
            </a:r>
          </a:p>
        </p:txBody>
      </p:sp>
      <p:sp>
        <p:nvSpPr>
          <p:cNvPr id="77829" name="Text Box 6"/>
          <p:cNvSpPr txBox="1">
            <a:spLocks noChangeArrowheads="1"/>
          </p:cNvSpPr>
          <p:nvPr/>
        </p:nvSpPr>
        <p:spPr bwMode="auto">
          <a:xfrm>
            <a:off x="1792289" y="2900363"/>
            <a:ext cx="145504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VBD          NP</a:t>
            </a:r>
          </a:p>
        </p:txBody>
      </p:sp>
      <p:sp>
        <p:nvSpPr>
          <p:cNvPr id="77830" name="Text Box 7"/>
          <p:cNvSpPr txBox="1">
            <a:spLocks noChangeArrowheads="1"/>
          </p:cNvSpPr>
          <p:nvPr/>
        </p:nvSpPr>
        <p:spPr bwMode="auto">
          <a:xfrm>
            <a:off x="2398714" y="3183732"/>
            <a:ext cx="171723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   DT    Nominal</a:t>
            </a:r>
          </a:p>
        </p:txBody>
      </p:sp>
      <p:sp>
        <p:nvSpPr>
          <p:cNvPr id="77831" name="Text Box 8"/>
          <p:cNvSpPr txBox="1">
            <a:spLocks noChangeArrowheads="1"/>
          </p:cNvSpPr>
          <p:nvPr/>
        </p:nvSpPr>
        <p:spPr bwMode="auto">
          <a:xfrm>
            <a:off x="3011489" y="3486150"/>
            <a:ext cx="137539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Nominal   PP</a:t>
            </a:r>
          </a:p>
        </p:txBody>
      </p:sp>
      <p:sp>
        <p:nvSpPr>
          <p:cNvPr id="77832" name="Text Box 9"/>
          <p:cNvSpPr txBox="1">
            <a:spLocks noChangeArrowheads="1"/>
          </p:cNvSpPr>
          <p:nvPr/>
        </p:nvSpPr>
        <p:spPr bwMode="auto">
          <a:xfrm>
            <a:off x="1812926" y="3193257"/>
            <a:ext cx="6037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liked</a:t>
            </a:r>
          </a:p>
        </p:txBody>
      </p:sp>
      <p:sp>
        <p:nvSpPr>
          <p:cNvPr id="77833" name="Text Box 10"/>
          <p:cNvSpPr txBox="1">
            <a:spLocks noChangeArrowheads="1"/>
          </p:cNvSpPr>
          <p:nvPr/>
        </p:nvSpPr>
        <p:spPr bwMode="auto">
          <a:xfrm>
            <a:off x="3703639" y="3818335"/>
            <a:ext cx="1352351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IN            NP</a:t>
            </a:r>
          </a:p>
        </p:txBody>
      </p:sp>
      <p:sp>
        <p:nvSpPr>
          <p:cNvPr id="77834" name="Text Box 11"/>
          <p:cNvSpPr txBox="1">
            <a:spLocks noChangeArrowheads="1"/>
          </p:cNvSpPr>
          <p:nvPr/>
        </p:nvSpPr>
        <p:spPr bwMode="auto">
          <a:xfrm>
            <a:off x="3773489" y="4114800"/>
            <a:ext cx="34145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in</a:t>
            </a:r>
          </a:p>
        </p:txBody>
      </p:sp>
      <p:sp>
        <p:nvSpPr>
          <p:cNvPr id="77835" name="Text Box 14"/>
          <p:cNvSpPr txBox="1">
            <a:spLocks noChangeArrowheads="1"/>
          </p:cNvSpPr>
          <p:nvPr/>
        </p:nvSpPr>
        <p:spPr bwMode="auto">
          <a:xfrm>
            <a:off x="2520950" y="3527822"/>
            <a:ext cx="46699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the</a:t>
            </a:r>
          </a:p>
        </p:txBody>
      </p:sp>
      <p:sp>
        <p:nvSpPr>
          <p:cNvPr id="77836" name="Text Box 15"/>
          <p:cNvSpPr txBox="1">
            <a:spLocks noChangeArrowheads="1"/>
          </p:cNvSpPr>
          <p:nvPr/>
        </p:nvSpPr>
        <p:spPr bwMode="auto">
          <a:xfrm>
            <a:off x="2867026" y="4086225"/>
            <a:ext cx="524099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dog</a:t>
            </a:r>
          </a:p>
        </p:txBody>
      </p:sp>
      <p:sp>
        <p:nvSpPr>
          <p:cNvPr id="77837" name="Line 17"/>
          <p:cNvSpPr>
            <a:spLocks noChangeShapeType="1"/>
          </p:cNvSpPr>
          <p:nvPr/>
        </p:nvSpPr>
        <p:spPr bwMode="auto">
          <a:xfrm flipH="1">
            <a:off x="2105026" y="2767013"/>
            <a:ext cx="354013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2000"/>
          </a:p>
        </p:txBody>
      </p:sp>
      <p:sp>
        <p:nvSpPr>
          <p:cNvPr id="77838" name="Line 18"/>
          <p:cNvSpPr>
            <a:spLocks noChangeShapeType="1"/>
          </p:cNvSpPr>
          <p:nvPr/>
        </p:nvSpPr>
        <p:spPr bwMode="auto">
          <a:xfrm>
            <a:off x="2459038" y="2774157"/>
            <a:ext cx="652462" cy="1738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2000"/>
          </a:p>
        </p:txBody>
      </p:sp>
      <p:sp>
        <p:nvSpPr>
          <p:cNvPr id="77839" name="Line 19"/>
          <p:cNvSpPr>
            <a:spLocks noChangeShapeType="1"/>
          </p:cNvSpPr>
          <p:nvPr/>
        </p:nvSpPr>
        <p:spPr bwMode="auto">
          <a:xfrm>
            <a:off x="2055814" y="3080147"/>
            <a:ext cx="9525" cy="189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 sz="2000"/>
          </a:p>
        </p:txBody>
      </p:sp>
      <p:sp>
        <p:nvSpPr>
          <p:cNvPr id="77840" name="Line 20"/>
          <p:cNvSpPr>
            <a:spLocks noChangeShapeType="1"/>
          </p:cNvSpPr>
          <p:nvPr/>
        </p:nvSpPr>
        <p:spPr bwMode="auto">
          <a:xfrm flipH="1">
            <a:off x="2889250" y="3067050"/>
            <a:ext cx="20320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2000"/>
          </a:p>
        </p:txBody>
      </p:sp>
      <p:sp>
        <p:nvSpPr>
          <p:cNvPr id="77841" name="Line 21"/>
          <p:cNvSpPr>
            <a:spLocks noChangeShapeType="1"/>
          </p:cNvSpPr>
          <p:nvPr/>
        </p:nvSpPr>
        <p:spPr bwMode="auto">
          <a:xfrm>
            <a:off x="3092451" y="3074194"/>
            <a:ext cx="422275" cy="1738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2000"/>
          </a:p>
        </p:txBody>
      </p:sp>
      <p:sp>
        <p:nvSpPr>
          <p:cNvPr id="77842" name="Line 22"/>
          <p:cNvSpPr>
            <a:spLocks noChangeShapeType="1"/>
          </p:cNvSpPr>
          <p:nvPr/>
        </p:nvSpPr>
        <p:spPr bwMode="auto">
          <a:xfrm flipH="1">
            <a:off x="2727326" y="3352800"/>
            <a:ext cx="144463" cy="2440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2000"/>
          </a:p>
        </p:txBody>
      </p:sp>
      <p:sp>
        <p:nvSpPr>
          <p:cNvPr id="77843" name="Line 23"/>
          <p:cNvSpPr>
            <a:spLocks noChangeShapeType="1"/>
          </p:cNvSpPr>
          <p:nvPr/>
        </p:nvSpPr>
        <p:spPr bwMode="auto">
          <a:xfrm flipH="1">
            <a:off x="3389313" y="3365898"/>
            <a:ext cx="144462" cy="2309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2000"/>
          </a:p>
        </p:txBody>
      </p:sp>
      <p:sp>
        <p:nvSpPr>
          <p:cNvPr id="77844" name="Line 24"/>
          <p:cNvSpPr>
            <a:spLocks noChangeShapeType="1"/>
          </p:cNvSpPr>
          <p:nvPr/>
        </p:nvSpPr>
        <p:spPr bwMode="auto">
          <a:xfrm>
            <a:off x="3533776" y="3373041"/>
            <a:ext cx="631825" cy="1881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2000"/>
          </a:p>
        </p:txBody>
      </p:sp>
      <p:sp>
        <p:nvSpPr>
          <p:cNvPr id="77845" name="Text Box 25"/>
          <p:cNvSpPr txBox="1">
            <a:spLocks noChangeArrowheads="1"/>
          </p:cNvSpPr>
          <p:nvPr/>
        </p:nvSpPr>
        <p:spPr bwMode="auto">
          <a:xfrm>
            <a:off x="2901951" y="3821907"/>
            <a:ext cx="47811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NN</a:t>
            </a:r>
          </a:p>
        </p:txBody>
      </p:sp>
      <p:sp>
        <p:nvSpPr>
          <p:cNvPr id="77846" name="Line 26"/>
          <p:cNvSpPr>
            <a:spLocks noChangeShapeType="1"/>
          </p:cNvSpPr>
          <p:nvPr/>
        </p:nvSpPr>
        <p:spPr bwMode="auto">
          <a:xfrm flipH="1">
            <a:off x="3225800" y="3708797"/>
            <a:ext cx="134938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2000"/>
          </a:p>
        </p:txBody>
      </p:sp>
      <p:sp>
        <p:nvSpPr>
          <p:cNvPr id="77847" name="Line 27"/>
          <p:cNvSpPr>
            <a:spLocks noChangeShapeType="1"/>
          </p:cNvSpPr>
          <p:nvPr/>
        </p:nvSpPr>
        <p:spPr bwMode="auto">
          <a:xfrm>
            <a:off x="3187700" y="4001691"/>
            <a:ext cx="0" cy="1678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2000"/>
          </a:p>
        </p:txBody>
      </p:sp>
      <p:sp>
        <p:nvSpPr>
          <p:cNvPr id="77848" name="Line 28"/>
          <p:cNvSpPr>
            <a:spLocks noChangeShapeType="1"/>
          </p:cNvSpPr>
          <p:nvPr/>
        </p:nvSpPr>
        <p:spPr bwMode="auto">
          <a:xfrm flipH="1">
            <a:off x="3994151" y="3687367"/>
            <a:ext cx="182563" cy="2024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2000"/>
          </a:p>
        </p:txBody>
      </p:sp>
      <p:sp>
        <p:nvSpPr>
          <p:cNvPr id="77849" name="Line 29"/>
          <p:cNvSpPr>
            <a:spLocks noChangeShapeType="1"/>
          </p:cNvSpPr>
          <p:nvPr/>
        </p:nvSpPr>
        <p:spPr bwMode="auto">
          <a:xfrm>
            <a:off x="4176714" y="3687366"/>
            <a:ext cx="661987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2000"/>
          </a:p>
        </p:txBody>
      </p:sp>
      <p:sp>
        <p:nvSpPr>
          <p:cNvPr id="77850" name="Line 30"/>
          <p:cNvSpPr>
            <a:spLocks noChangeShapeType="1"/>
          </p:cNvSpPr>
          <p:nvPr/>
        </p:nvSpPr>
        <p:spPr bwMode="auto">
          <a:xfrm>
            <a:off x="3944938" y="3994548"/>
            <a:ext cx="0" cy="1881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2000"/>
          </a:p>
        </p:txBody>
      </p:sp>
      <p:sp>
        <p:nvSpPr>
          <p:cNvPr id="77851" name="Text Box 7"/>
          <p:cNvSpPr txBox="1">
            <a:spLocks noChangeArrowheads="1"/>
          </p:cNvSpPr>
          <p:nvPr/>
        </p:nvSpPr>
        <p:spPr bwMode="auto">
          <a:xfrm>
            <a:off x="4230689" y="4114800"/>
            <a:ext cx="171723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   DT    Nominal</a:t>
            </a:r>
          </a:p>
        </p:txBody>
      </p:sp>
      <p:sp>
        <p:nvSpPr>
          <p:cNvPr id="77852" name="Line 20"/>
          <p:cNvSpPr>
            <a:spLocks noChangeShapeType="1"/>
          </p:cNvSpPr>
          <p:nvPr/>
        </p:nvSpPr>
        <p:spPr bwMode="auto">
          <a:xfrm flipH="1">
            <a:off x="4721225" y="3998119"/>
            <a:ext cx="20320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2000"/>
          </a:p>
        </p:txBody>
      </p:sp>
      <p:sp>
        <p:nvSpPr>
          <p:cNvPr id="77853" name="Line 21"/>
          <p:cNvSpPr>
            <a:spLocks noChangeShapeType="1"/>
          </p:cNvSpPr>
          <p:nvPr/>
        </p:nvSpPr>
        <p:spPr bwMode="auto">
          <a:xfrm>
            <a:off x="4924426" y="4005263"/>
            <a:ext cx="422275" cy="1738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2000"/>
          </a:p>
        </p:txBody>
      </p:sp>
      <p:sp>
        <p:nvSpPr>
          <p:cNvPr id="77854" name="Text Box 25"/>
          <p:cNvSpPr txBox="1">
            <a:spLocks noChangeArrowheads="1"/>
          </p:cNvSpPr>
          <p:nvPr/>
        </p:nvSpPr>
        <p:spPr bwMode="auto">
          <a:xfrm>
            <a:off x="5297489" y="4457700"/>
            <a:ext cx="47811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NN</a:t>
            </a:r>
          </a:p>
        </p:txBody>
      </p:sp>
      <p:sp>
        <p:nvSpPr>
          <p:cNvPr id="77855" name="Text Box 14"/>
          <p:cNvSpPr txBox="1">
            <a:spLocks noChangeArrowheads="1"/>
          </p:cNvSpPr>
          <p:nvPr/>
        </p:nvSpPr>
        <p:spPr bwMode="auto">
          <a:xfrm>
            <a:off x="4535489" y="4457700"/>
            <a:ext cx="46699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the</a:t>
            </a:r>
          </a:p>
        </p:txBody>
      </p:sp>
      <p:sp>
        <p:nvSpPr>
          <p:cNvPr id="77856" name="Text Box 14"/>
          <p:cNvSpPr txBox="1">
            <a:spLocks noChangeArrowheads="1"/>
          </p:cNvSpPr>
          <p:nvPr/>
        </p:nvSpPr>
        <p:spPr bwMode="auto">
          <a:xfrm>
            <a:off x="5297489" y="4743450"/>
            <a:ext cx="524099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pen</a:t>
            </a:r>
          </a:p>
        </p:txBody>
      </p:sp>
      <p:sp>
        <p:nvSpPr>
          <p:cNvPr id="77857" name="Line 52"/>
          <p:cNvSpPr>
            <a:spLocks noChangeShapeType="1"/>
          </p:cNvSpPr>
          <p:nvPr/>
        </p:nvSpPr>
        <p:spPr bwMode="auto">
          <a:xfrm>
            <a:off x="5602288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7858" name="Line 53"/>
          <p:cNvSpPr>
            <a:spLocks noChangeShapeType="1"/>
          </p:cNvSpPr>
          <p:nvPr/>
        </p:nvSpPr>
        <p:spPr bwMode="auto">
          <a:xfrm>
            <a:off x="5602288" y="468630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7859" name="Line 54"/>
          <p:cNvSpPr>
            <a:spLocks noChangeShapeType="1"/>
          </p:cNvSpPr>
          <p:nvPr/>
        </p:nvSpPr>
        <p:spPr bwMode="auto">
          <a:xfrm>
            <a:off x="4764088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7860" name="Text Box 25"/>
          <p:cNvSpPr txBox="1">
            <a:spLocks noChangeArrowheads="1"/>
          </p:cNvSpPr>
          <p:nvPr/>
        </p:nvSpPr>
        <p:spPr bwMode="auto">
          <a:xfrm>
            <a:off x="573089" y="2914650"/>
            <a:ext cx="61126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NNP</a:t>
            </a:r>
          </a:p>
        </p:txBody>
      </p:sp>
      <p:sp>
        <p:nvSpPr>
          <p:cNvPr id="77861" name="Text Box 25"/>
          <p:cNvSpPr txBox="1">
            <a:spLocks noChangeArrowheads="1"/>
          </p:cNvSpPr>
          <p:nvPr/>
        </p:nvSpPr>
        <p:spPr bwMode="auto">
          <a:xfrm>
            <a:off x="725489" y="2571750"/>
            <a:ext cx="463886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NP</a:t>
            </a:r>
          </a:p>
        </p:txBody>
      </p:sp>
      <p:sp>
        <p:nvSpPr>
          <p:cNvPr id="77862" name="Text Box 14"/>
          <p:cNvSpPr txBox="1">
            <a:spLocks noChangeArrowheads="1"/>
          </p:cNvSpPr>
          <p:nvPr/>
        </p:nvSpPr>
        <p:spPr bwMode="auto">
          <a:xfrm>
            <a:off x="649289" y="3200400"/>
            <a:ext cx="626691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John</a:t>
            </a:r>
          </a:p>
        </p:txBody>
      </p:sp>
      <p:sp>
        <p:nvSpPr>
          <p:cNvPr id="77863" name="Line 59"/>
          <p:cNvSpPr>
            <a:spLocks noChangeShapeType="1"/>
          </p:cNvSpPr>
          <p:nvPr/>
        </p:nvSpPr>
        <p:spPr bwMode="auto">
          <a:xfrm>
            <a:off x="1639888" y="24003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7864" name="Line 60"/>
          <p:cNvSpPr>
            <a:spLocks noChangeShapeType="1"/>
          </p:cNvSpPr>
          <p:nvPr/>
        </p:nvSpPr>
        <p:spPr bwMode="auto">
          <a:xfrm flipH="1">
            <a:off x="1030288" y="24003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7865" name="Line 61"/>
          <p:cNvSpPr>
            <a:spLocks noChangeShapeType="1"/>
          </p:cNvSpPr>
          <p:nvPr/>
        </p:nvSpPr>
        <p:spPr bwMode="auto">
          <a:xfrm>
            <a:off x="954088" y="28003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7866" name="Line 62"/>
          <p:cNvSpPr>
            <a:spLocks noChangeShapeType="1"/>
          </p:cNvSpPr>
          <p:nvPr/>
        </p:nvSpPr>
        <p:spPr bwMode="auto">
          <a:xfrm>
            <a:off x="954088" y="31432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07583" name="Text Box 63"/>
          <p:cNvSpPr txBox="1">
            <a:spLocks noChangeArrowheads="1"/>
          </p:cNvSpPr>
          <p:nvPr/>
        </p:nvSpPr>
        <p:spPr bwMode="auto">
          <a:xfrm>
            <a:off x="5943600" y="4114800"/>
            <a:ext cx="7149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pen-NN</a:t>
            </a:r>
          </a:p>
        </p:txBody>
      </p:sp>
      <p:sp>
        <p:nvSpPr>
          <p:cNvPr id="107584" name="Text Box 64"/>
          <p:cNvSpPr txBox="1">
            <a:spLocks noChangeArrowheads="1"/>
          </p:cNvSpPr>
          <p:nvPr/>
        </p:nvSpPr>
        <p:spPr bwMode="auto">
          <a:xfrm>
            <a:off x="4992689" y="3829050"/>
            <a:ext cx="7149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pen-NN</a:t>
            </a:r>
          </a:p>
        </p:txBody>
      </p:sp>
      <p:sp>
        <p:nvSpPr>
          <p:cNvPr id="107585" name="Text Box 65"/>
          <p:cNvSpPr txBox="1">
            <a:spLocks noChangeArrowheads="1"/>
          </p:cNvSpPr>
          <p:nvPr/>
        </p:nvSpPr>
        <p:spPr bwMode="auto">
          <a:xfrm>
            <a:off x="4321175" y="3534966"/>
            <a:ext cx="5095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in-IN</a:t>
            </a:r>
          </a:p>
        </p:txBody>
      </p:sp>
      <p:sp>
        <p:nvSpPr>
          <p:cNvPr id="107586" name="Text Box 66"/>
          <p:cNvSpPr txBox="1">
            <a:spLocks noChangeArrowheads="1"/>
          </p:cNvSpPr>
          <p:nvPr/>
        </p:nvSpPr>
        <p:spPr bwMode="auto">
          <a:xfrm>
            <a:off x="3273425" y="3619500"/>
            <a:ext cx="7149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dog-NN</a:t>
            </a:r>
          </a:p>
        </p:txBody>
      </p:sp>
      <p:sp>
        <p:nvSpPr>
          <p:cNvPr id="107587" name="Text Box 67"/>
          <p:cNvSpPr txBox="1">
            <a:spLocks noChangeArrowheads="1"/>
          </p:cNvSpPr>
          <p:nvPr/>
        </p:nvSpPr>
        <p:spPr bwMode="auto">
          <a:xfrm>
            <a:off x="4130675" y="3218260"/>
            <a:ext cx="7149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dog-NN</a:t>
            </a:r>
          </a:p>
        </p:txBody>
      </p:sp>
      <p:sp>
        <p:nvSpPr>
          <p:cNvPr id="107588" name="Text Box 68"/>
          <p:cNvSpPr txBox="1">
            <a:spLocks noChangeArrowheads="1"/>
          </p:cNvSpPr>
          <p:nvPr/>
        </p:nvSpPr>
        <p:spPr bwMode="auto">
          <a:xfrm>
            <a:off x="3178175" y="2939654"/>
            <a:ext cx="7149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dog-NN</a:t>
            </a:r>
          </a:p>
        </p:txBody>
      </p:sp>
      <p:sp>
        <p:nvSpPr>
          <p:cNvPr id="107589" name="Text Box 69"/>
          <p:cNvSpPr txBox="1">
            <a:spLocks noChangeArrowheads="1"/>
          </p:cNvSpPr>
          <p:nvPr/>
        </p:nvSpPr>
        <p:spPr bwMode="auto">
          <a:xfrm>
            <a:off x="2581276" y="2618185"/>
            <a:ext cx="868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liked-VBD</a:t>
            </a:r>
          </a:p>
        </p:txBody>
      </p:sp>
      <p:sp>
        <p:nvSpPr>
          <p:cNvPr id="107590" name="Text Box 70"/>
          <p:cNvSpPr txBox="1">
            <a:spLocks noChangeArrowheads="1"/>
          </p:cNvSpPr>
          <p:nvPr/>
        </p:nvSpPr>
        <p:spPr bwMode="auto">
          <a:xfrm>
            <a:off x="1639889" y="2228850"/>
            <a:ext cx="868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liked-VBD</a:t>
            </a:r>
          </a:p>
        </p:txBody>
      </p:sp>
      <p:sp>
        <p:nvSpPr>
          <p:cNvPr id="107591" name="Text Box 71"/>
          <p:cNvSpPr txBox="1">
            <a:spLocks noChangeArrowheads="1"/>
          </p:cNvSpPr>
          <p:nvPr/>
        </p:nvSpPr>
        <p:spPr bwMode="auto">
          <a:xfrm>
            <a:off x="1004888" y="2626519"/>
            <a:ext cx="8917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John-NNP</a:t>
            </a:r>
          </a:p>
        </p:txBody>
      </p:sp>
      <p:sp>
        <p:nvSpPr>
          <p:cNvPr id="107592" name="Text Box 72"/>
          <p:cNvSpPr txBox="1">
            <a:spLocks noChangeArrowheads="1"/>
          </p:cNvSpPr>
          <p:nvPr/>
        </p:nvSpPr>
        <p:spPr bwMode="auto">
          <a:xfrm>
            <a:off x="4343401" y="2971800"/>
            <a:ext cx="39361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Nominal</a:t>
            </a:r>
            <a:r>
              <a:rPr lang="en-US" sz="1400">
                <a:solidFill>
                  <a:srgbClr val="FF0000"/>
                </a:solidFill>
              </a:rPr>
              <a:t>dog-NN </a:t>
            </a:r>
            <a:r>
              <a:rPr lang="en-US" sz="1600">
                <a:latin typeface="Times New Roman" charset="0"/>
              </a:rPr>
              <a:t>→ </a:t>
            </a:r>
            <a:r>
              <a:rPr lang="en-US" sz="1600"/>
              <a:t>Nominal</a:t>
            </a:r>
            <a:r>
              <a:rPr lang="en-US" sz="1400">
                <a:solidFill>
                  <a:srgbClr val="FF0000"/>
                </a:solidFill>
              </a:rPr>
              <a:t>dog-NN </a:t>
            </a:r>
            <a:r>
              <a:rPr lang="en-US" sz="1600"/>
              <a:t>PP</a:t>
            </a:r>
            <a:r>
              <a:rPr lang="en-US" sz="1400">
                <a:solidFill>
                  <a:srgbClr val="FF0000"/>
                </a:solidFill>
              </a:rPr>
              <a:t>in-IN</a:t>
            </a:r>
            <a:r>
              <a:rPr lang="en-US" sz="160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898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83" grpId="0"/>
      <p:bldP spid="107583" grpId="1"/>
      <p:bldP spid="107584" grpId="0"/>
      <p:bldP spid="107585" grpId="0"/>
      <p:bldP spid="107586" grpId="0"/>
      <p:bldP spid="107587" grpId="0"/>
      <p:bldP spid="107588" grpId="0"/>
      <p:bldP spid="107589" grpId="0"/>
      <p:bldP spid="107590" grpId="0"/>
      <p:bldP spid="107591" grpId="0"/>
      <p:bldP spid="1075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Lexicalized Productions</a:t>
            </a:r>
          </a:p>
        </p:txBody>
      </p:sp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1128714" y="1689497"/>
            <a:ext cx="33572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</a:t>
            </a:r>
          </a:p>
        </p:txBody>
      </p:sp>
      <p:sp>
        <p:nvSpPr>
          <p:cNvPr id="79875" name="Text Box 5"/>
          <p:cNvSpPr txBox="1">
            <a:spLocks noChangeArrowheads="1"/>
          </p:cNvSpPr>
          <p:nvPr/>
        </p:nvSpPr>
        <p:spPr bwMode="auto">
          <a:xfrm>
            <a:off x="1908176" y="2114550"/>
            <a:ext cx="49833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VP</a:t>
            </a:r>
          </a:p>
        </p:txBody>
      </p:sp>
      <p:sp>
        <p:nvSpPr>
          <p:cNvPr id="79876" name="Text Box 6"/>
          <p:cNvSpPr txBox="1">
            <a:spLocks noChangeArrowheads="1"/>
          </p:cNvSpPr>
          <p:nvPr/>
        </p:nvSpPr>
        <p:spPr bwMode="auto">
          <a:xfrm>
            <a:off x="1433514" y="2418160"/>
            <a:ext cx="266194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VP                             PP</a:t>
            </a:r>
          </a:p>
        </p:txBody>
      </p:sp>
      <p:sp>
        <p:nvSpPr>
          <p:cNvPr id="79877" name="Text Box 7"/>
          <p:cNvSpPr txBox="1">
            <a:spLocks noChangeArrowheads="1"/>
          </p:cNvSpPr>
          <p:nvPr/>
        </p:nvSpPr>
        <p:spPr bwMode="auto">
          <a:xfrm>
            <a:off x="1350964" y="3101579"/>
            <a:ext cx="190916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     DT    Nominal</a:t>
            </a:r>
          </a:p>
        </p:txBody>
      </p:sp>
      <p:sp>
        <p:nvSpPr>
          <p:cNvPr id="79878" name="Text Box 9"/>
          <p:cNvSpPr txBox="1">
            <a:spLocks noChangeArrowheads="1"/>
          </p:cNvSpPr>
          <p:nvPr/>
        </p:nvSpPr>
        <p:spPr bwMode="auto">
          <a:xfrm>
            <a:off x="990601" y="3028950"/>
            <a:ext cx="50264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put</a:t>
            </a:r>
          </a:p>
        </p:txBody>
      </p:sp>
      <p:sp>
        <p:nvSpPr>
          <p:cNvPr id="79879" name="Text Box 10"/>
          <p:cNvSpPr txBox="1">
            <a:spLocks noChangeArrowheads="1"/>
          </p:cNvSpPr>
          <p:nvPr/>
        </p:nvSpPr>
        <p:spPr bwMode="auto">
          <a:xfrm>
            <a:off x="3282951" y="2732485"/>
            <a:ext cx="149867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            NP</a:t>
            </a:r>
          </a:p>
        </p:txBody>
      </p:sp>
      <p:sp>
        <p:nvSpPr>
          <p:cNvPr id="79880" name="Text Box 11"/>
          <p:cNvSpPr txBox="1">
            <a:spLocks noChangeArrowheads="1"/>
          </p:cNvSpPr>
          <p:nvPr/>
        </p:nvSpPr>
        <p:spPr bwMode="auto">
          <a:xfrm>
            <a:off x="3352801" y="3028950"/>
            <a:ext cx="36141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</a:t>
            </a:r>
          </a:p>
        </p:txBody>
      </p:sp>
      <p:sp>
        <p:nvSpPr>
          <p:cNvPr id="79881" name="Text Box 14"/>
          <p:cNvSpPr txBox="1">
            <a:spLocks noChangeArrowheads="1"/>
          </p:cNvSpPr>
          <p:nvPr/>
        </p:nvSpPr>
        <p:spPr bwMode="auto">
          <a:xfrm>
            <a:off x="1473201" y="3445669"/>
            <a:ext cx="50264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the</a:t>
            </a:r>
          </a:p>
        </p:txBody>
      </p:sp>
      <p:sp>
        <p:nvSpPr>
          <p:cNvPr id="79882" name="Text Box 15"/>
          <p:cNvSpPr txBox="1">
            <a:spLocks noChangeArrowheads="1"/>
          </p:cNvSpPr>
          <p:nvPr/>
        </p:nvSpPr>
        <p:spPr bwMode="auto">
          <a:xfrm>
            <a:off x="2476501" y="3750469"/>
            <a:ext cx="56689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dog</a:t>
            </a:r>
          </a:p>
        </p:txBody>
      </p:sp>
      <p:sp>
        <p:nvSpPr>
          <p:cNvPr id="79883" name="Line 17"/>
          <p:cNvSpPr>
            <a:spLocks noChangeShapeType="1"/>
          </p:cNvSpPr>
          <p:nvPr/>
        </p:nvSpPr>
        <p:spPr bwMode="auto">
          <a:xfrm flipH="1">
            <a:off x="1746251" y="2284810"/>
            <a:ext cx="354013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9884" name="Line 18"/>
          <p:cNvSpPr>
            <a:spLocks noChangeShapeType="1"/>
          </p:cNvSpPr>
          <p:nvPr/>
        </p:nvSpPr>
        <p:spPr bwMode="auto">
          <a:xfrm>
            <a:off x="2100264" y="2291953"/>
            <a:ext cx="1557337" cy="2226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9885" name="Line 20"/>
          <p:cNvSpPr>
            <a:spLocks noChangeShapeType="1"/>
          </p:cNvSpPr>
          <p:nvPr/>
        </p:nvSpPr>
        <p:spPr bwMode="auto">
          <a:xfrm flipH="1">
            <a:off x="1841500" y="2984897"/>
            <a:ext cx="20320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9886" name="Line 21"/>
          <p:cNvSpPr>
            <a:spLocks noChangeShapeType="1"/>
          </p:cNvSpPr>
          <p:nvPr/>
        </p:nvSpPr>
        <p:spPr bwMode="auto">
          <a:xfrm>
            <a:off x="2044701" y="2992042"/>
            <a:ext cx="422275" cy="1738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9887" name="Line 22"/>
          <p:cNvSpPr>
            <a:spLocks noChangeShapeType="1"/>
          </p:cNvSpPr>
          <p:nvPr/>
        </p:nvSpPr>
        <p:spPr bwMode="auto">
          <a:xfrm flipH="1">
            <a:off x="1679576" y="3270648"/>
            <a:ext cx="144463" cy="2440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9888" name="Text Box 25"/>
          <p:cNvSpPr txBox="1">
            <a:spLocks noChangeArrowheads="1"/>
          </p:cNvSpPr>
          <p:nvPr/>
        </p:nvSpPr>
        <p:spPr bwMode="auto">
          <a:xfrm>
            <a:off x="2511426" y="3486150"/>
            <a:ext cx="51515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NN</a:t>
            </a:r>
          </a:p>
        </p:txBody>
      </p:sp>
      <p:sp>
        <p:nvSpPr>
          <p:cNvPr id="79889" name="Line 27"/>
          <p:cNvSpPr>
            <a:spLocks noChangeShapeType="1"/>
          </p:cNvSpPr>
          <p:nvPr/>
        </p:nvSpPr>
        <p:spPr bwMode="auto">
          <a:xfrm>
            <a:off x="2797175" y="3665935"/>
            <a:ext cx="0" cy="1678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9890" name="Line 28"/>
          <p:cNvSpPr>
            <a:spLocks noChangeShapeType="1"/>
          </p:cNvSpPr>
          <p:nvPr/>
        </p:nvSpPr>
        <p:spPr bwMode="auto">
          <a:xfrm flipH="1">
            <a:off x="3573463" y="2601517"/>
            <a:ext cx="182562" cy="2024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9891" name="Line 29"/>
          <p:cNvSpPr>
            <a:spLocks noChangeShapeType="1"/>
          </p:cNvSpPr>
          <p:nvPr/>
        </p:nvSpPr>
        <p:spPr bwMode="auto">
          <a:xfrm>
            <a:off x="3756025" y="2601516"/>
            <a:ext cx="661988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9892" name="Line 30"/>
          <p:cNvSpPr>
            <a:spLocks noChangeShapeType="1"/>
          </p:cNvSpPr>
          <p:nvPr/>
        </p:nvSpPr>
        <p:spPr bwMode="auto">
          <a:xfrm>
            <a:off x="3524250" y="2908697"/>
            <a:ext cx="0" cy="1881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9893" name="Text Box 7"/>
          <p:cNvSpPr txBox="1">
            <a:spLocks noChangeArrowheads="1"/>
          </p:cNvSpPr>
          <p:nvPr/>
        </p:nvSpPr>
        <p:spPr bwMode="auto">
          <a:xfrm>
            <a:off x="3810001" y="3028950"/>
            <a:ext cx="190916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     DT    Nominal</a:t>
            </a:r>
          </a:p>
        </p:txBody>
      </p:sp>
      <p:sp>
        <p:nvSpPr>
          <p:cNvPr id="79894" name="Line 20"/>
          <p:cNvSpPr>
            <a:spLocks noChangeShapeType="1"/>
          </p:cNvSpPr>
          <p:nvPr/>
        </p:nvSpPr>
        <p:spPr bwMode="auto">
          <a:xfrm flipH="1">
            <a:off x="4300538" y="2912269"/>
            <a:ext cx="20320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9895" name="Line 21"/>
          <p:cNvSpPr>
            <a:spLocks noChangeShapeType="1"/>
          </p:cNvSpPr>
          <p:nvPr/>
        </p:nvSpPr>
        <p:spPr bwMode="auto">
          <a:xfrm>
            <a:off x="4503739" y="2919413"/>
            <a:ext cx="422275" cy="1738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9896" name="Text Box 25"/>
          <p:cNvSpPr txBox="1">
            <a:spLocks noChangeArrowheads="1"/>
          </p:cNvSpPr>
          <p:nvPr/>
        </p:nvSpPr>
        <p:spPr bwMode="auto">
          <a:xfrm>
            <a:off x="4876801" y="3371850"/>
            <a:ext cx="51515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NN</a:t>
            </a:r>
          </a:p>
        </p:txBody>
      </p:sp>
      <p:sp>
        <p:nvSpPr>
          <p:cNvPr id="79897" name="Text Box 14"/>
          <p:cNvSpPr txBox="1">
            <a:spLocks noChangeArrowheads="1"/>
          </p:cNvSpPr>
          <p:nvPr/>
        </p:nvSpPr>
        <p:spPr bwMode="auto">
          <a:xfrm>
            <a:off x="4114801" y="3371850"/>
            <a:ext cx="50264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the</a:t>
            </a:r>
          </a:p>
        </p:txBody>
      </p:sp>
      <p:sp>
        <p:nvSpPr>
          <p:cNvPr id="79898" name="Text Box 14"/>
          <p:cNvSpPr txBox="1">
            <a:spLocks noChangeArrowheads="1"/>
          </p:cNvSpPr>
          <p:nvPr/>
        </p:nvSpPr>
        <p:spPr bwMode="auto">
          <a:xfrm>
            <a:off x="4876801" y="3657600"/>
            <a:ext cx="56689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pen</a:t>
            </a:r>
          </a:p>
        </p:txBody>
      </p:sp>
      <p:sp>
        <p:nvSpPr>
          <p:cNvPr id="79899" name="Line 34"/>
          <p:cNvSpPr>
            <a:spLocks noChangeShapeType="1"/>
          </p:cNvSpPr>
          <p:nvPr/>
        </p:nvSpPr>
        <p:spPr bwMode="auto">
          <a:xfrm>
            <a:off x="5181600" y="3257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0" name="Line 35"/>
          <p:cNvSpPr>
            <a:spLocks noChangeShapeType="1"/>
          </p:cNvSpPr>
          <p:nvPr/>
        </p:nvSpPr>
        <p:spPr bwMode="auto">
          <a:xfrm>
            <a:off x="5181600" y="36004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1" name="Line 36"/>
          <p:cNvSpPr>
            <a:spLocks noChangeShapeType="1"/>
          </p:cNvSpPr>
          <p:nvPr/>
        </p:nvSpPr>
        <p:spPr bwMode="auto">
          <a:xfrm>
            <a:off x="4343400" y="3257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2" name="Text Box 25"/>
          <p:cNvSpPr txBox="1">
            <a:spLocks noChangeArrowheads="1"/>
          </p:cNvSpPr>
          <p:nvPr/>
        </p:nvSpPr>
        <p:spPr bwMode="auto">
          <a:xfrm>
            <a:off x="214314" y="2432447"/>
            <a:ext cx="6649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NNP</a:t>
            </a:r>
          </a:p>
        </p:txBody>
      </p:sp>
      <p:sp>
        <p:nvSpPr>
          <p:cNvPr id="79903" name="Text Box 25"/>
          <p:cNvSpPr txBox="1">
            <a:spLocks noChangeArrowheads="1"/>
          </p:cNvSpPr>
          <p:nvPr/>
        </p:nvSpPr>
        <p:spPr bwMode="auto">
          <a:xfrm>
            <a:off x="366714" y="2089547"/>
            <a:ext cx="4982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NP</a:t>
            </a:r>
          </a:p>
        </p:txBody>
      </p:sp>
      <p:sp>
        <p:nvSpPr>
          <p:cNvPr id="79904" name="Text Box 14"/>
          <p:cNvSpPr txBox="1">
            <a:spLocks noChangeArrowheads="1"/>
          </p:cNvSpPr>
          <p:nvPr/>
        </p:nvSpPr>
        <p:spPr bwMode="auto">
          <a:xfrm>
            <a:off x="290514" y="2718197"/>
            <a:ext cx="68230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John</a:t>
            </a:r>
          </a:p>
        </p:txBody>
      </p:sp>
      <p:sp>
        <p:nvSpPr>
          <p:cNvPr id="79905" name="Line 40"/>
          <p:cNvSpPr>
            <a:spLocks noChangeShapeType="1"/>
          </p:cNvSpPr>
          <p:nvPr/>
        </p:nvSpPr>
        <p:spPr bwMode="auto">
          <a:xfrm>
            <a:off x="1281113" y="1918097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6" name="Line 41"/>
          <p:cNvSpPr>
            <a:spLocks noChangeShapeType="1"/>
          </p:cNvSpPr>
          <p:nvPr/>
        </p:nvSpPr>
        <p:spPr bwMode="auto">
          <a:xfrm flipH="1">
            <a:off x="671513" y="1918097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7" name="Line 42"/>
          <p:cNvSpPr>
            <a:spLocks noChangeShapeType="1"/>
          </p:cNvSpPr>
          <p:nvPr/>
        </p:nvSpPr>
        <p:spPr bwMode="auto">
          <a:xfrm>
            <a:off x="595313" y="231814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8" name="Line 43"/>
          <p:cNvSpPr>
            <a:spLocks noChangeShapeType="1"/>
          </p:cNvSpPr>
          <p:nvPr/>
        </p:nvSpPr>
        <p:spPr bwMode="auto">
          <a:xfrm>
            <a:off x="595313" y="2661047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9" name="Text Box 44"/>
          <p:cNvSpPr txBox="1">
            <a:spLocks noChangeArrowheads="1"/>
          </p:cNvSpPr>
          <p:nvPr/>
        </p:nvSpPr>
        <p:spPr bwMode="auto">
          <a:xfrm>
            <a:off x="5522914" y="3028950"/>
            <a:ext cx="8033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pen-NN</a:t>
            </a:r>
          </a:p>
        </p:txBody>
      </p:sp>
      <p:sp>
        <p:nvSpPr>
          <p:cNvPr id="79910" name="Text Box 45"/>
          <p:cNvSpPr txBox="1">
            <a:spLocks noChangeArrowheads="1"/>
          </p:cNvSpPr>
          <p:nvPr/>
        </p:nvSpPr>
        <p:spPr bwMode="auto">
          <a:xfrm>
            <a:off x="4572000" y="2743200"/>
            <a:ext cx="8033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pen-NN</a:t>
            </a:r>
          </a:p>
        </p:txBody>
      </p:sp>
      <p:sp>
        <p:nvSpPr>
          <p:cNvPr id="79911" name="Text Box 46"/>
          <p:cNvSpPr txBox="1">
            <a:spLocks noChangeArrowheads="1"/>
          </p:cNvSpPr>
          <p:nvPr/>
        </p:nvSpPr>
        <p:spPr bwMode="auto">
          <a:xfrm>
            <a:off x="3900488" y="2449116"/>
            <a:ext cx="5637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in-IN</a:t>
            </a:r>
          </a:p>
        </p:txBody>
      </p:sp>
      <p:sp>
        <p:nvSpPr>
          <p:cNvPr id="79912" name="Text Box 48"/>
          <p:cNvSpPr txBox="1">
            <a:spLocks noChangeArrowheads="1"/>
          </p:cNvSpPr>
          <p:nvPr/>
        </p:nvSpPr>
        <p:spPr bwMode="auto">
          <a:xfrm>
            <a:off x="2692400" y="3246835"/>
            <a:ext cx="8033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dog-NN</a:t>
            </a:r>
          </a:p>
        </p:txBody>
      </p:sp>
      <p:sp>
        <p:nvSpPr>
          <p:cNvPr id="79913" name="Text Box 49"/>
          <p:cNvSpPr txBox="1">
            <a:spLocks noChangeArrowheads="1"/>
          </p:cNvSpPr>
          <p:nvPr/>
        </p:nvSpPr>
        <p:spPr bwMode="auto">
          <a:xfrm>
            <a:off x="2105025" y="2802731"/>
            <a:ext cx="8033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dog-NN</a:t>
            </a:r>
          </a:p>
        </p:txBody>
      </p:sp>
      <p:sp>
        <p:nvSpPr>
          <p:cNvPr id="79914" name="Text Box 50"/>
          <p:cNvSpPr txBox="1">
            <a:spLocks noChangeArrowheads="1"/>
          </p:cNvSpPr>
          <p:nvPr/>
        </p:nvSpPr>
        <p:spPr bwMode="auto">
          <a:xfrm>
            <a:off x="2222501" y="2135981"/>
            <a:ext cx="863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put-VBD</a:t>
            </a:r>
          </a:p>
        </p:txBody>
      </p:sp>
      <p:sp>
        <p:nvSpPr>
          <p:cNvPr id="79915" name="Text Box 51"/>
          <p:cNvSpPr txBox="1">
            <a:spLocks noChangeArrowheads="1"/>
          </p:cNvSpPr>
          <p:nvPr/>
        </p:nvSpPr>
        <p:spPr bwMode="auto">
          <a:xfrm>
            <a:off x="1281113" y="1746647"/>
            <a:ext cx="863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put-VBD</a:t>
            </a:r>
          </a:p>
        </p:txBody>
      </p:sp>
      <p:sp>
        <p:nvSpPr>
          <p:cNvPr id="79916" name="Text Box 52"/>
          <p:cNvSpPr txBox="1">
            <a:spLocks noChangeArrowheads="1"/>
          </p:cNvSpPr>
          <p:nvPr/>
        </p:nvSpPr>
        <p:spPr bwMode="auto">
          <a:xfrm>
            <a:off x="646113" y="2144316"/>
            <a:ext cx="10095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John-NNP</a:t>
            </a:r>
          </a:p>
        </p:txBody>
      </p:sp>
      <p:sp>
        <p:nvSpPr>
          <p:cNvPr id="79917" name="Line 54"/>
          <p:cNvSpPr>
            <a:spLocks noChangeShapeType="1"/>
          </p:cNvSpPr>
          <p:nvPr/>
        </p:nvSpPr>
        <p:spPr bwMode="auto">
          <a:xfrm>
            <a:off x="2740025" y="3314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18" name="Text Box 25"/>
          <p:cNvSpPr txBox="1">
            <a:spLocks noChangeArrowheads="1"/>
          </p:cNvSpPr>
          <p:nvPr/>
        </p:nvSpPr>
        <p:spPr bwMode="auto">
          <a:xfrm>
            <a:off x="1825626" y="2743200"/>
            <a:ext cx="4982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NP</a:t>
            </a:r>
          </a:p>
        </p:txBody>
      </p:sp>
      <p:sp>
        <p:nvSpPr>
          <p:cNvPr id="79919" name="Text Box 6"/>
          <p:cNvSpPr txBox="1">
            <a:spLocks noChangeArrowheads="1"/>
          </p:cNvSpPr>
          <p:nvPr/>
        </p:nvSpPr>
        <p:spPr bwMode="auto">
          <a:xfrm>
            <a:off x="990601" y="2743200"/>
            <a:ext cx="66920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VBD</a:t>
            </a:r>
          </a:p>
        </p:txBody>
      </p:sp>
      <p:sp>
        <p:nvSpPr>
          <p:cNvPr id="79920" name="Line 57"/>
          <p:cNvSpPr>
            <a:spLocks noChangeShapeType="1"/>
          </p:cNvSpPr>
          <p:nvPr/>
        </p:nvSpPr>
        <p:spPr bwMode="auto">
          <a:xfrm flipH="1">
            <a:off x="1371600" y="2628900"/>
            <a:ext cx="2286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21" name="Line 58"/>
          <p:cNvSpPr>
            <a:spLocks noChangeShapeType="1"/>
          </p:cNvSpPr>
          <p:nvPr/>
        </p:nvSpPr>
        <p:spPr bwMode="auto">
          <a:xfrm>
            <a:off x="1600200" y="2628900"/>
            <a:ext cx="3810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22" name="Line 59"/>
          <p:cNvSpPr>
            <a:spLocks noChangeShapeType="1"/>
          </p:cNvSpPr>
          <p:nvPr/>
        </p:nvSpPr>
        <p:spPr bwMode="auto">
          <a:xfrm>
            <a:off x="1295400" y="29146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23" name="Text Box 60"/>
          <p:cNvSpPr txBox="1">
            <a:spLocks noChangeArrowheads="1"/>
          </p:cNvSpPr>
          <p:nvPr/>
        </p:nvSpPr>
        <p:spPr bwMode="auto">
          <a:xfrm>
            <a:off x="1703388" y="2457450"/>
            <a:ext cx="863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put-VBD</a:t>
            </a:r>
          </a:p>
        </p:txBody>
      </p:sp>
      <p:sp>
        <p:nvSpPr>
          <p:cNvPr id="108606" name="Text Box 62"/>
          <p:cNvSpPr txBox="1">
            <a:spLocks noChangeArrowheads="1"/>
          </p:cNvSpPr>
          <p:nvPr/>
        </p:nvSpPr>
        <p:spPr bwMode="auto">
          <a:xfrm>
            <a:off x="4419600" y="2114550"/>
            <a:ext cx="35086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VP</a:t>
            </a:r>
            <a:r>
              <a:rPr lang="en-US" sz="1600">
                <a:solidFill>
                  <a:srgbClr val="FF0000"/>
                </a:solidFill>
              </a:rPr>
              <a:t>put-VBD </a:t>
            </a:r>
            <a:r>
              <a:rPr lang="en-US" sz="1800">
                <a:latin typeface="Times New Roman" charset="0"/>
              </a:rPr>
              <a:t>→ </a:t>
            </a:r>
            <a:r>
              <a:rPr lang="en-US" sz="1800"/>
              <a:t>VP</a:t>
            </a:r>
            <a:r>
              <a:rPr lang="en-US" sz="1600">
                <a:solidFill>
                  <a:srgbClr val="FF0000"/>
                </a:solidFill>
              </a:rPr>
              <a:t>put-VBD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/>
              <a:t>PP</a:t>
            </a:r>
            <a:r>
              <a:rPr lang="en-US" sz="1600">
                <a:solidFill>
                  <a:srgbClr val="FF0000"/>
                </a:solidFill>
              </a:rPr>
              <a:t>in-IN</a:t>
            </a:r>
            <a:r>
              <a:rPr lang="en-US" sz="180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216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Parameterizing Lexicalized Productions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Accurately estimating parameters on such a large number of very specialized productions could require enormous amounts of </a:t>
            </a:r>
            <a:r>
              <a:rPr lang="en-US" dirty="0" err="1">
                <a:latin typeface="Calibri" charset="0"/>
              </a:rPr>
              <a:t>treebank</a:t>
            </a:r>
            <a:r>
              <a:rPr lang="en-US" dirty="0">
                <a:latin typeface="Calibri" charset="0"/>
              </a:rPr>
              <a:t> data.</a:t>
            </a:r>
          </a:p>
          <a:p>
            <a:pPr eaLnBrk="1" hangingPunct="1"/>
            <a:r>
              <a:rPr lang="en-US" dirty="0">
                <a:latin typeface="Calibri" charset="0"/>
              </a:rPr>
              <a:t>Need some way of estimating parameters for lexicalized productions that makes reasonable independence assumptions so that accurate probabilities for very specific rules can be learned.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26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Missed Context Dependence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Another problem with CFGs is that the production chosen to expand a non-terminal is independent of its context.</a:t>
            </a:r>
          </a:p>
          <a:p>
            <a:pPr eaLnBrk="1" hangingPunct="1"/>
            <a:r>
              <a:rPr lang="en-US">
                <a:latin typeface="Calibri" charset="0"/>
              </a:rPr>
              <a:t>However, this independence is frequently violated for normal grammars.</a:t>
            </a:r>
          </a:p>
          <a:p>
            <a:pPr lvl="1" eaLnBrk="1" hangingPunct="1"/>
            <a:r>
              <a:rPr lang="en-US">
                <a:latin typeface="Calibri" charset="0"/>
              </a:rPr>
              <a:t>NPs that are subjects are more likely to be pronouns than NPs that are objects.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D3CC6F-C53B-3448-A382-352F3D383FB5}" type="slidenum">
              <a:rPr lang="en-US" sz="1200">
                <a:solidFill>
                  <a:srgbClr val="898989"/>
                </a:solidFill>
              </a:rPr>
              <a:pPr eaLnBrk="1" hangingPunct="1"/>
              <a:t>23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Splitting Non-Terminals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To provide more contextual information, non-terminals can be split into multiple new non-terminals based on their parent in the parse tree using </a:t>
            </a:r>
            <a:r>
              <a:rPr lang="en-US">
                <a:solidFill>
                  <a:srgbClr val="FF0000"/>
                </a:solidFill>
                <a:latin typeface="Calibri" charset="0"/>
              </a:rPr>
              <a:t>parent annotation</a:t>
            </a:r>
            <a:r>
              <a:rPr lang="en-US">
                <a:latin typeface="Calibri" charset="0"/>
              </a:rPr>
              <a:t>.</a:t>
            </a:r>
          </a:p>
          <a:p>
            <a:pPr lvl="1" eaLnBrk="1" hangingPunct="1"/>
            <a:r>
              <a:rPr lang="en-US">
                <a:latin typeface="Calibri" charset="0"/>
              </a:rPr>
              <a:t>A subject NP becomes NP^S since its parent node is an S.</a:t>
            </a:r>
          </a:p>
          <a:p>
            <a:pPr lvl="1" eaLnBrk="1" hangingPunct="1"/>
            <a:r>
              <a:rPr lang="en-US">
                <a:latin typeface="Calibri" charset="0"/>
              </a:rPr>
              <a:t>An object NP becomes NP^VP since its parent node is a VP</a:t>
            </a: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99349F-5744-6F4B-BA99-CA8AE13FFB2E}" type="slidenum">
              <a:rPr lang="en-US" sz="1200">
                <a:solidFill>
                  <a:srgbClr val="898989"/>
                </a:solidFill>
              </a:rPr>
              <a:pPr eaLnBrk="1" hangingPunct="1"/>
              <a:t>24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Parent Annotation Example</a:t>
            </a:r>
          </a:p>
        </p:txBody>
      </p:sp>
      <p:sp>
        <p:nvSpPr>
          <p:cNvPr id="942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3686A6-8284-1945-8E34-20863AB45DC6}" type="slidenum">
              <a:rPr lang="en-US" sz="1200">
                <a:solidFill>
                  <a:srgbClr val="898989"/>
                </a:solidFill>
              </a:rPr>
              <a:pPr eaLnBrk="1" hangingPunct="1"/>
              <a:t>25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  <p:sp>
        <p:nvSpPr>
          <p:cNvPr id="94211" name="Text Box 4"/>
          <p:cNvSpPr txBox="1">
            <a:spLocks noChangeArrowheads="1"/>
          </p:cNvSpPr>
          <p:nvPr/>
        </p:nvSpPr>
        <p:spPr bwMode="auto">
          <a:xfrm>
            <a:off x="2614614" y="1696641"/>
            <a:ext cx="33572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</a:t>
            </a:r>
          </a:p>
        </p:txBody>
      </p:sp>
      <p:sp>
        <p:nvSpPr>
          <p:cNvPr id="94212" name="Text Box 5"/>
          <p:cNvSpPr txBox="1">
            <a:spLocks noChangeArrowheads="1"/>
          </p:cNvSpPr>
          <p:nvPr/>
        </p:nvSpPr>
        <p:spPr bwMode="auto">
          <a:xfrm>
            <a:off x="3394076" y="2121694"/>
            <a:ext cx="49833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VP</a:t>
            </a:r>
          </a:p>
        </p:txBody>
      </p:sp>
      <p:sp>
        <p:nvSpPr>
          <p:cNvPr id="94213" name="Text Box 6"/>
          <p:cNvSpPr txBox="1">
            <a:spLocks noChangeArrowheads="1"/>
          </p:cNvSpPr>
          <p:nvPr/>
        </p:nvSpPr>
        <p:spPr bwMode="auto">
          <a:xfrm>
            <a:off x="2919414" y="2425304"/>
            <a:ext cx="162702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VBD          NP</a:t>
            </a:r>
          </a:p>
        </p:txBody>
      </p:sp>
      <p:sp>
        <p:nvSpPr>
          <p:cNvPr id="94214" name="Text Box 7"/>
          <p:cNvSpPr txBox="1">
            <a:spLocks noChangeArrowheads="1"/>
          </p:cNvSpPr>
          <p:nvPr/>
        </p:nvSpPr>
        <p:spPr bwMode="auto">
          <a:xfrm>
            <a:off x="3525839" y="2708672"/>
            <a:ext cx="190916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     DT    Nominal</a:t>
            </a:r>
          </a:p>
        </p:txBody>
      </p:sp>
      <p:sp>
        <p:nvSpPr>
          <p:cNvPr id="94215" name="Text Box 8"/>
          <p:cNvSpPr txBox="1">
            <a:spLocks noChangeArrowheads="1"/>
          </p:cNvSpPr>
          <p:nvPr/>
        </p:nvSpPr>
        <p:spPr bwMode="auto">
          <a:xfrm>
            <a:off x="4138614" y="3011091"/>
            <a:ext cx="15245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Nominal   PP</a:t>
            </a:r>
          </a:p>
        </p:txBody>
      </p:sp>
      <p:sp>
        <p:nvSpPr>
          <p:cNvPr id="94216" name="Text Box 9"/>
          <p:cNvSpPr txBox="1">
            <a:spLocks noChangeArrowheads="1"/>
          </p:cNvSpPr>
          <p:nvPr/>
        </p:nvSpPr>
        <p:spPr bwMode="auto">
          <a:xfrm>
            <a:off x="2940051" y="2718197"/>
            <a:ext cx="65649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liked</a:t>
            </a:r>
          </a:p>
        </p:txBody>
      </p:sp>
      <p:sp>
        <p:nvSpPr>
          <p:cNvPr id="94217" name="Text Box 10"/>
          <p:cNvSpPr txBox="1">
            <a:spLocks noChangeArrowheads="1"/>
          </p:cNvSpPr>
          <p:nvPr/>
        </p:nvSpPr>
        <p:spPr bwMode="auto">
          <a:xfrm>
            <a:off x="4830764" y="3343275"/>
            <a:ext cx="149867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            NP</a:t>
            </a:r>
          </a:p>
        </p:txBody>
      </p:sp>
      <p:sp>
        <p:nvSpPr>
          <p:cNvPr id="94218" name="Text Box 11"/>
          <p:cNvSpPr txBox="1">
            <a:spLocks noChangeArrowheads="1"/>
          </p:cNvSpPr>
          <p:nvPr/>
        </p:nvSpPr>
        <p:spPr bwMode="auto">
          <a:xfrm>
            <a:off x="4900614" y="3639741"/>
            <a:ext cx="36141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</a:t>
            </a:r>
          </a:p>
        </p:txBody>
      </p:sp>
      <p:sp>
        <p:nvSpPr>
          <p:cNvPr id="94219" name="Text Box 14"/>
          <p:cNvSpPr txBox="1">
            <a:spLocks noChangeArrowheads="1"/>
          </p:cNvSpPr>
          <p:nvPr/>
        </p:nvSpPr>
        <p:spPr bwMode="auto">
          <a:xfrm>
            <a:off x="3648076" y="3052763"/>
            <a:ext cx="50264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the</a:t>
            </a:r>
          </a:p>
        </p:txBody>
      </p:sp>
      <p:sp>
        <p:nvSpPr>
          <p:cNvPr id="94220" name="Text Box 15"/>
          <p:cNvSpPr txBox="1">
            <a:spLocks noChangeArrowheads="1"/>
          </p:cNvSpPr>
          <p:nvPr/>
        </p:nvSpPr>
        <p:spPr bwMode="auto">
          <a:xfrm>
            <a:off x="3994151" y="3611166"/>
            <a:ext cx="56689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dog</a:t>
            </a:r>
          </a:p>
        </p:txBody>
      </p:sp>
      <p:sp>
        <p:nvSpPr>
          <p:cNvPr id="94221" name="Line 17"/>
          <p:cNvSpPr>
            <a:spLocks noChangeShapeType="1"/>
          </p:cNvSpPr>
          <p:nvPr/>
        </p:nvSpPr>
        <p:spPr bwMode="auto">
          <a:xfrm flipH="1">
            <a:off x="3232151" y="2291954"/>
            <a:ext cx="354013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22" name="Line 18"/>
          <p:cNvSpPr>
            <a:spLocks noChangeShapeType="1"/>
          </p:cNvSpPr>
          <p:nvPr/>
        </p:nvSpPr>
        <p:spPr bwMode="auto">
          <a:xfrm>
            <a:off x="3586163" y="2299098"/>
            <a:ext cx="652462" cy="1738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23" name="Line 19"/>
          <p:cNvSpPr>
            <a:spLocks noChangeShapeType="1"/>
          </p:cNvSpPr>
          <p:nvPr/>
        </p:nvSpPr>
        <p:spPr bwMode="auto">
          <a:xfrm>
            <a:off x="3182938" y="2605088"/>
            <a:ext cx="9525" cy="1893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24" name="Line 20"/>
          <p:cNvSpPr>
            <a:spLocks noChangeShapeType="1"/>
          </p:cNvSpPr>
          <p:nvPr/>
        </p:nvSpPr>
        <p:spPr bwMode="auto">
          <a:xfrm flipH="1">
            <a:off x="4016375" y="2591991"/>
            <a:ext cx="20320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25" name="Line 21"/>
          <p:cNvSpPr>
            <a:spLocks noChangeShapeType="1"/>
          </p:cNvSpPr>
          <p:nvPr/>
        </p:nvSpPr>
        <p:spPr bwMode="auto">
          <a:xfrm>
            <a:off x="4219576" y="2599135"/>
            <a:ext cx="422275" cy="1738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26" name="Line 22"/>
          <p:cNvSpPr>
            <a:spLocks noChangeShapeType="1"/>
          </p:cNvSpPr>
          <p:nvPr/>
        </p:nvSpPr>
        <p:spPr bwMode="auto">
          <a:xfrm flipH="1">
            <a:off x="3854451" y="2877741"/>
            <a:ext cx="144463" cy="2440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27" name="Line 23"/>
          <p:cNvSpPr>
            <a:spLocks noChangeShapeType="1"/>
          </p:cNvSpPr>
          <p:nvPr/>
        </p:nvSpPr>
        <p:spPr bwMode="auto">
          <a:xfrm flipH="1">
            <a:off x="4516438" y="2890838"/>
            <a:ext cx="144462" cy="2309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28" name="Line 24"/>
          <p:cNvSpPr>
            <a:spLocks noChangeShapeType="1"/>
          </p:cNvSpPr>
          <p:nvPr/>
        </p:nvSpPr>
        <p:spPr bwMode="auto">
          <a:xfrm>
            <a:off x="4660901" y="2897982"/>
            <a:ext cx="631825" cy="1881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29" name="Text Box 25"/>
          <p:cNvSpPr txBox="1">
            <a:spLocks noChangeArrowheads="1"/>
          </p:cNvSpPr>
          <p:nvPr/>
        </p:nvSpPr>
        <p:spPr bwMode="auto">
          <a:xfrm>
            <a:off x="4029076" y="3346847"/>
            <a:ext cx="51515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NN</a:t>
            </a:r>
          </a:p>
        </p:txBody>
      </p:sp>
      <p:sp>
        <p:nvSpPr>
          <p:cNvPr id="94230" name="Line 26"/>
          <p:cNvSpPr>
            <a:spLocks noChangeShapeType="1"/>
          </p:cNvSpPr>
          <p:nvPr/>
        </p:nvSpPr>
        <p:spPr bwMode="auto">
          <a:xfrm flipH="1">
            <a:off x="4352925" y="3233738"/>
            <a:ext cx="134938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31" name="Line 27"/>
          <p:cNvSpPr>
            <a:spLocks noChangeShapeType="1"/>
          </p:cNvSpPr>
          <p:nvPr/>
        </p:nvSpPr>
        <p:spPr bwMode="auto">
          <a:xfrm>
            <a:off x="4314825" y="3526631"/>
            <a:ext cx="0" cy="1678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32" name="Line 28"/>
          <p:cNvSpPr>
            <a:spLocks noChangeShapeType="1"/>
          </p:cNvSpPr>
          <p:nvPr/>
        </p:nvSpPr>
        <p:spPr bwMode="auto">
          <a:xfrm flipH="1">
            <a:off x="5121276" y="3212307"/>
            <a:ext cx="182563" cy="2024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33" name="Line 29"/>
          <p:cNvSpPr>
            <a:spLocks noChangeShapeType="1"/>
          </p:cNvSpPr>
          <p:nvPr/>
        </p:nvSpPr>
        <p:spPr bwMode="auto">
          <a:xfrm>
            <a:off x="5303839" y="3212306"/>
            <a:ext cx="661987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34" name="Line 30"/>
          <p:cNvSpPr>
            <a:spLocks noChangeShapeType="1"/>
          </p:cNvSpPr>
          <p:nvPr/>
        </p:nvSpPr>
        <p:spPr bwMode="auto">
          <a:xfrm>
            <a:off x="5072063" y="3519488"/>
            <a:ext cx="0" cy="1881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35" name="Text Box 7"/>
          <p:cNvSpPr txBox="1">
            <a:spLocks noChangeArrowheads="1"/>
          </p:cNvSpPr>
          <p:nvPr/>
        </p:nvSpPr>
        <p:spPr bwMode="auto">
          <a:xfrm>
            <a:off x="5334001" y="3714750"/>
            <a:ext cx="190916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     DT    Nominal</a:t>
            </a:r>
          </a:p>
        </p:txBody>
      </p:sp>
      <p:sp>
        <p:nvSpPr>
          <p:cNvPr id="94236" name="Line 20"/>
          <p:cNvSpPr>
            <a:spLocks noChangeShapeType="1"/>
          </p:cNvSpPr>
          <p:nvPr/>
        </p:nvSpPr>
        <p:spPr bwMode="auto">
          <a:xfrm flipH="1">
            <a:off x="5848350" y="3523060"/>
            <a:ext cx="20320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37" name="Line 21"/>
          <p:cNvSpPr>
            <a:spLocks noChangeShapeType="1"/>
          </p:cNvSpPr>
          <p:nvPr/>
        </p:nvSpPr>
        <p:spPr bwMode="auto">
          <a:xfrm>
            <a:off x="6051551" y="3530204"/>
            <a:ext cx="422275" cy="1738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38" name="Text Box 25"/>
          <p:cNvSpPr txBox="1">
            <a:spLocks noChangeArrowheads="1"/>
          </p:cNvSpPr>
          <p:nvPr/>
        </p:nvSpPr>
        <p:spPr bwMode="auto">
          <a:xfrm>
            <a:off x="6424614" y="3982641"/>
            <a:ext cx="51515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NN</a:t>
            </a:r>
          </a:p>
        </p:txBody>
      </p:sp>
      <p:sp>
        <p:nvSpPr>
          <p:cNvPr id="94239" name="Text Box 14"/>
          <p:cNvSpPr txBox="1">
            <a:spLocks noChangeArrowheads="1"/>
          </p:cNvSpPr>
          <p:nvPr/>
        </p:nvSpPr>
        <p:spPr bwMode="auto">
          <a:xfrm>
            <a:off x="5662614" y="3982641"/>
            <a:ext cx="50264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the</a:t>
            </a:r>
          </a:p>
        </p:txBody>
      </p:sp>
      <p:sp>
        <p:nvSpPr>
          <p:cNvPr id="94240" name="Text Box 14"/>
          <p:cNvSpPr txBox="1">
            <a:spLocks noChangeArrowheads="1"/>
          </p:cNvSpPr>
          <p:nvPr/>
        </p:nvSpPr>
        <p:spPr bwMode="auto">
          <a:xfrm>
            <a:off x="6424614" y="4268391"/>
            <a:ext cx="56689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pen</a:t>
            </a:r>
          </a:p>
        </p:txBody>
      </p:sp>
      <p:sp>
        <p:nvSpPr>
          <p:cNvPr id="94241" name="Line 52"/>
          <p:cNvSpPr>
            <a:spLocks noChangeShapeType="1"/>
          </p:cNvSpPr>
          <p:nvPr/>
        </p:nvSpPr>
        <p:spPr bwMode="auto">
          <a:xfrm>
            <a:off x="6729413" y="386834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2" name="Line 53"/>
          <p:cNvSpPr>
            <a:spLocks noChangeShapeType="1"/>
          </p:cNvSpPr>
          <p:nvPr/>
        </p:nvSpPr>
        <p:spPr bwMode="auto">
          <a:xfrm>
            <a:off x="6729413" y="4211241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3" name="Line 54"/>
          <p:cNvSpPr>
            <a:spLocks noChangeShapeType="1"/>
          </p:cNvSpPr>
          <p:nvPr/>
        </p:nvSpPr>
        <p:spPr bwMode="auto">
          <a:xfrm>
            <a:off x="5891213" y="386834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4" name="Text Box 25"/>
          <p:cNvSpPr txBox="1">
            <a:spLocks noChangeArrowheads="1"/>
          </p:cNvSpPr>
          <p:nvPr/>
        </p:nvSpPr>
        <p:spPr bwMode="auto">
          <a:xfrm>
            <a:off x="1700214" y="2439591"/>
            <a:ext cx="6649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NNP</a:t>
            </a:r>
          </a:p>
        </p:txBody>
      </p:sp>
      <p:sp>
        <p:nvSpPr>
          <p:cNvPr id="94245" name="Text Box 25"/>
          <p:cNvSpPr txBox="1">
            <a:spLocks noChangeArrowheads="1"/>
          </p:cNvSpPr>
          <p:nvPr/>
        </p:nvSpPr>
        <p:spPr bwMode="auto">
          <a:xfrm>
            <a:off x="1852614" y="2096691"/>
            <a:ext cx="4982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NP</a:t>
            </a:r>
          </a:p>
        </p:txBody>
      </p:sp>
      <p:sp>
        <p:nvSpPr>
          <p:cNvPr id="94246" name="Text Box 14"/>
          <p:cNvSpPr txBox="1">
            <a:spLocks noChangeArrowheads="1"/>
          </p:cNvSpPr>
          <p:nvPr/>
        </p:nvSpPr>
        <p:spPr bwMode="auto">
          <a:xfrm>
            <a:off x="1776414" y="2725341"/>
            <a:ext cx="68230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John</a:t>
            </a:r>
          </a:p>
        </p:txBody>
      </p:sp>
      <p:sp>
        <p:nvSpPr>
          <p:cNvPr id="94247" name="Line 59"/>
          <p:cNvSpPr>
            <a:spLocks noChangeShapeType="1"/>
          </p:cNvSpPr>
          <p:nvPr/>
        </p:nvSpPr>
        <p:spPr bwMode="auto">
          <a:xfrm>
            <a:off x="2767013" y="1925241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8" name="Line 60"/>
          <p:cNvSpPr>
            <a:spLocks noChangeShapeType="1"/>
          </p:cNvSpPr>
          <p:nvPr/>
        </p:nvSpPr>
        <p:spPr bwMode="auto">
          <a:xfrm flipH="1">
            <a:off x="2157413" y="1925241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9" name="Line 61"/>
          <p:cNvSpPr>
            <a:spLocks noChangeShapeType="1"/>
          </p:cNvSpPr>
          <p:nvPr/>
        </p:nvSpPr>
        <p:spPr bwMode="auto">
          <a:xfrm>
            <a:off x="2081213" y="232529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50" name="Line 62"/>
          <p:cNvSpPr>
            <a:spLocks noChangeShapeType="1"/>
          </p:cNvSpPr>
          <p:nvPr/>
        </p:nvSpPr>
        <p:spPr bwMode="auto">
          <a:xfrm>
            <a:off x="2081213" y="2668191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63"/>
          <p:cNvSpPr txBox="1">
            <a:spLocks noChangeArrowheads="1"/>
          </p:cNvSpPr>
          <p:nvPr/>
        </p:nvSpPr>
        <p:spPr bwMode="auto">
          <a:xfrm>
            <a:off x="7070726" y="3713560"/>
            <a:ext cx="5150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^NP</a:t>
            </a:r>
          </a:p>
        </p:txBody>
      </p:sp>
      <p:sp>
        <p:nvSpPr>
          <p:cNvPr id="46" name="Text Box 64"/>
          <p:cNvSpPr txBox="1">
            <a:spLocks noChangeArrowheads="1"/>
          </p:cNvSpPr>
          <p:nvPr/>
        </p:nvSpPr>
        <p:spPr bwMode="auto">
          <a:xfrm>
            <a:off x="6119814" y="3353992"/>
            <a:ext cx="5051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^PP</a:t>
            </a:r>
          </a:p>
        </p:txBody>
      </p:sp>
      <p:sp>
        <p:nvSpPr>
          <p:cNvPr id="47" name="Text Box 65"/>
          <p:cNvSpPr txBox="1">
            <a:spLocks noChangeArrowheads="1"/>
          </p:cNvSpPr>
          <p:nvPr/>
        </p:nvSpPr>
        <p:spPr bwMode="auto">
          <a:xfrm>
            <a:off x="5448300" y="3059907"/>
            <a:ext cx="927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^Nominal</a:t>
            </a:r>
          </a:p>
        </p:txBody>
      </p:sp>
      <p:sp>
        <p:nvSpPr>
          <p:cNvPr id="48" name="Text Box 66"/>
          <p:cNvSpPr txBox="1">
            <a:spLocks noChangeArrowheads="1"/>
          </p:cNvSpPr>
          <p:nvPr/>
        </p:nvSpPr>
        <p:spPr bwMode="auto">
          <a:xfrm>
            <a:off x="4400550" y="3144442"/>
            <a:ext cx="927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^Nominal</a:t>
            </a:r>
          </a:p>
        </p:txBody>
      </p:sp>
      <p:sp>
        <p:nvSpPr>
          <p:cNvPr id="49" name="Text Box 67"/>
          <p:cNvSpPr txBox="1">
            <a:spLocks noChangeArrowheads="1"/>
          </p:cNvSpPr>
          <p:nvPr/>
        </p:nvSpPr>
        <p:spPr bwMode="auto">
          <a:xfrm>
            <a:off x="5257801" y="2743201"/>
            <a:ext cx="5150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^NP</a:t>
            </a:r>
          </a:p>
        </p:txBody>
      </p:sp>
      <p:sp>
        <p:nvSpPr>
          <p:cNvPr id="50" name="Text Box 68"/>
          <p:cNvSpPr txBox="1">
            <a:spLocks noChangeArrowheads="1"/>
          </p:cNvSpPr>
          <p:nvPr/>
        </p:nvSpPr>
        <p:spPr bwMode="auto">
          <a:xfrm>
            <a:off x="4305300" y="2464594"/>
            <a:ext cx="5051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^VP</a:t>
            </a:r>
          </a:p>
        </p:txBody>
      </p:sp>
      <p:sp>
        <p:nvSpPr>
          <p:cNvPr id="51" name="Text Box 69"/>
          <p:cNvSpPr txBox="1">
            <a:spLocks noChangeArrowheads="1"/>
          </p:cNvSpPr>
          <p:nvPr/>
        </p:nvSpPr>
        <p:spPr bwMode="auto">
          <a:xfrm>
            <a:off x="3708401" y="2143126"/>
            <a:ext cx="3886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^S</a:t>
            </a:r>
          </a:p>
        </p:txBody>
      </p:sp>
      <p:sp>
        <p:nvSpPr>
          <p:cNvPr id="53" name="Text Box 71"/>
          <p:cNvSpPr txBox="1">
            <a:spLocks noChangeArrowheads="1"/>
          </p:cNvSpPr>
          <p:nvPr/>
        </p:nvSpPr>
        <p:spPr bwMode="auto">
          <a:xfrm>
            <a:off x="2173289" y="2114551"/>
            <a:ext cx="3889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^S</a:t>
            </a:r>
          </a:p>
        </p:txBody>
      </p:sp>
      <p:sp>
        <p:nvSpPr>
          <p:cNvPr id="54" name="Text Box 63"/>
          <p:cNvSpPr txBox="1">
            <a:spLocks noChangeArrowheads="1"/>
          </p:cNvSpPr>
          <p:nvPr/>
        </p:nvSpPr>
        <p:spPr bwMode="auto">
          <a:xfrm>
            <a:off x="6781800" y="4000501"/>
            <a:ext cx="927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^Nominal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5943601" y="3714751"/>
            <a:ext cx="519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^NP</a:t>
            </a:r>
          </a:p>
        </p:txBody>
      </p:sp>
      <p:sp>
        <p:nvSpPr>
          <p:cNvPr id="57" name="Text Box 64"/>
          <p:cNvSpPr txBox="1">
            <a:spLocks noChangeArrowheads="1"/>
          </p:cNvSpPr>
          <p:nvPr/>
        </p:nvSpPr>
        <p:spPr bwMode="auto">
          <a:xfrm>
            <a:off x="5029200" y="3371850"/>
            <a:ext cx="509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^PP</a:t>
            </a:r>
          </a:p>
        </p:txBody>
      </p:sp>
      <p:sp>
        <p:nvSpPr>
          <p:cNvPr id="58" name="Text Box 66"/>
          <p:cNvSpPr txBox="1">
            <a:spLocks noChangeArrowheads="1"/>
          </p:cNvSpPr>
          <p:nvPr/>
        </p:nvSpPr>
        <p:spPr bwMode="auto">
          <a:xfrm>
            <a:off x="4191000" y="3486151"/>
            <a:ext cx="927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^Nominal</a:t>
            </a:r>
          </a:p>
        </p:txBody>
      </p:sp>
      <p:sp>
        <p:nvSpPr>
          <p:cNvPr id="59" name="Text Box 67"/>
          <p:cNvSpPr txBox="1">
            <a:spLocks noChangeArrowheads="1"/>
          </p:cNvSpPr>
          <p:nvPr/>
        </p:nvSpPr>
        <p:spPr bwMode="auto">
          <a:xfrm>
            <a:off x="4114801" y="2743201"/>
            <a:ext cx="5150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^NP</a:t>
            </a:r>
          </a:p>
        </p:txBody>
      </p:sp>
      <p:sp>
        <p:nvSpPr>
          <p:cNvPr id="60" name="Text Box 68"/>
          <p:cNvSpPr txBox="1">
            <a:spLocks noChangeArrowheads="1"/>
          </p:cNvSpPr>
          <p:nvPr/>
        </p:nvSpPr>
        <p:spPr bwMode="auto">
          <a:xfrm>
            <a:off x="3429000" y="2457451"/>
            <a:ext cx="5051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^VP</a:t>
            </a:r>
          </a:p>
        </p:txBody>
      </p:sp>
      <p:sp>
        <p:nvSpPr>
          <p:cNvPr id="61" name="Text Box 67"/>
          <p:cNvSpPr txBox="1">
            <a:spLocks noChangeArrowheads="1"/>
          </p:cNvSpPr>
          <p:nvPr/>
        </p:nvSpPr>
        <p:spPr bwMode="auto">
          <a:xfrm>
            <a:off x="2209801" y="2457451"/>
            <a:ext cx="5150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^NP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334000" y="2057400"/>
            <a:ext cx="27540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VP</a:t>
            </a:r>
            <a:r>
              <a:rPr lang="en-US" sz="1600">
                <a:solidFill>
                  <a:srgbClr val="FF0000"/>
                </a:solidFill>
              </a:rPr>
              <a:t>^S </a:t>
            </a:r>
            <a:r>
              <a:rPr lang="en-US" sz="1800"/>
              <a:t>→ VBD</a:t>
            </a:r>
            <a:r>
              <a:rPr lang="en-US" sz="1600">
                <a:solidFill>
                  <a:srgbClr val="FF0000"/>
                </a:solidFill>
              </a:rPr>
              <a:t>^VP</a:t>
            </a:r>
            <a:r>
              <a:rPr lang="en-US" sz="1800"/>
              <a:t>  NP</a:t>
            </a:r>
            <a:r>
              <a:rPr lang="en-US" sz="1600">
                <a:solidFill>
                  <a:srgbClr val="FF0000"/>
                </a:solidFill>
              </a:rPr>
              <a:t>^VP</a:t>
            </a: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0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Split and Merge 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533400" y="1265634"/>
            <a:ext cx="8077200" cy="3515916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Non-terminal splitting greatly increases the size of the grammar and the number of parameters that need to be learned from limited training data.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Best approach is to only split non-terminals when it improves the accuracy of the grammar.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May also help to merge some non-terminals to remove some un-helpful distinctions and learn more accurate parameters for the merged productions.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Method: Heuristically search for a combination of splits and merges that produces a grammar that maximizes the likelihood of the training </a:t>
            </a:r>
            <a:r>
              <a:rPr lang="en-US" sz="2800" dirty="0" err="1" smtClean="0">
                <a:ea typeface="+mn-ea"/>
                <a:cs typeface="+mn-cs"/>
              </a:rPr>
              <a:t>treebank</a:t>
            </a:r>
            <a:r>
              <a:rPr lang="en-US" sz="2800" dirty="0" smtClean="0">
                <a:ea typeface="+mn-ea"/>
                <a:cs typeface="+mn-cs"/>
              </a:rPr>
              <a:t>.</a:t>
            </a: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25A578-B322-F043-8AB0-E193A14439E2}" type="slidenum">
              <a:rPr lang="en-US" sz="1200">
                <a:solidFill>
                  <a:srgbClr val="898989"/>
                </a:solidFill>
              </a:rPr>
              <a:pPr eaLnBrk="1" hangingPunct="1"/>
              <a:t>26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58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Treebanks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English Penn Treebank</a:t>
            </a:r>
            <a:r>
              <a:rPr lang="en-US" dirty="0">
                <a:latin typeface="Calibri" charset="0"/>
              </a:rPr>
              <a:t>: Standard corpus for testing syntactic parsing consists of 1.2 M words of text from the Wall Street Journal (WSJ).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Typical to train on about 40,000 parsed sentences and test on an additional standard disjoint test set of 2,416 sentences.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Chinese Penn Treebank</a:t>
            </a:r>
            <a:r>
              <a:rPr lang="en-US" dirty="0">
                <a:latin typeface="Calibri" charset="0"/>
              </a:rPr>
              <a:t>: 100K words from the Xinhua news service.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Other corpora existing in many languages, see the Wikipedia article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Treebank</a:t>
            </a:r>
            <a:r>
              <a:rPr lang="ja-JP" altLang="en-US" dirty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</p:txBody>
      </p:sp>
      <p:sp>
        <p:nvSpPr>
          <p:cNvPr id="9830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7AC3A2-D214-0545-B0E8-95F0F5CB8B99}" type="slidenum">
              <a:rPr lang="en-US" sz="1200">
                <a:solidFill>
                  <a:srgbClr val="898989"/>
                </a:solidFill>
              </a:rPr>
              <a:pPr eaLnBrk="1" hangingPunct="1"/>
              <a:t>27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6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First WSJ Sentence</a:t>
            </a:r>
          </a:p>
        </p:txBody>
      </p:sp>
      <p:sp>
        <p:nvSpPr>
          <p:cNvPr id="1003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EE2597-EA7C-A04B-A7A7-13BFDECBEB23}" type="slidenum">
              <a:rPr lang="en-US" sz="1200">
                <a:solidFill>
                  <a:srgbClr val="898989"/>
                </a:solidFill>
              </a:rPr>
              <a:pPr eaLnBrk="1" hangingPunct="1"/>
              <a:t>28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  <p:sp>
        <p:nvSpPr>
          <p:cNvPr id="100355" name="TextBox 6"/>
          <p:cNvSpPr txBox="1">
            <a:spLocks noChangeArrowheads="1"/>
          </p:cNvSpPr>
          <p:nvPr/>
        </p:nvSpPr>
        <p:spPr bwMode="auto">
          <a:xfrm>
            <a:off x="1600200" y="1200150"/>
            <a:ext cx="4828866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( (S </a:t>
            </a:r>
          </a:p>
          <a:p>
            <a:pPr eaLnBrk="1" hangingPunct="1"/>
            <a:r>
              <a:rPr lang="en-US" sz="1600" dirty="0"/>
              <a:t>    (NP-SBJ </a:t>
            </a:r>
          </a:p>
          <a:p>
            <a:pPr eaLnBrk="1" hangingPunct="1"/>
            <a:r>
              <a:rPr lang="en-US" sz="1600" dirty="0"/>
              <a:t>      (NP (NNP Pierre) (NNP </a:t>
            </a:r>
            <a:r>
              <a:rPr lang="en-US" sz="1600" dirty="0" err="1"/>
              <a:t>Vinken</a:t>
            </a:r>
            <a:r>
              <a:rPr lang="en-US" sz="1600" dirty="0"/>
              <a:t>) )</a:t>
            </a:r>
          </a:p>
          <a:p>
            <a:pPr eaLnBrk="1" hangingPunct="1"/>
            <a:r>
              <a:rPr lang="en-US" sz="1600" dirty="0"/>
              <a:t>      (, ,) </a:t>
            </a:r>
          </a:p>
          <a:p>
            <a:pPr eaLnBrk="1" hangingPunct="1"/>
            <a:r>
              <a:rPr lang="en-US" sz="1600" dirty="0"/>
              <a:t>      (ADJP </a:t>
            </a:r>
          </a:p>
          <a:p>
            <a:pPr eaLnBrk="1" hangingPunct="1"/>
            <a:r>
              <a:rPr lang="en-US" sz="1600" dirty="0"/>
              <a:t>        (NP (CD 61) (NNS years) )</a:t>
            </a:r>
          </a:p>
          <a:p>
            <a:pPr eaLnBrk="1" hangingPunct="1"/>
            <a:r>
              <a:rPr lang="en-US" sz="1600" dirty="0"/>
              <a:t>        (JJ old) )</a:t>
            </a:r>
          </a:p>
          <a:p>
            <a:pPr eaLnBrk="1" hangingPunct="1"/>
            <a:r>
              <a:rPr lang="en-US" sz="1600" dirty="0"/>
              <a:t>      (, ,) )</a:t>
            </a:r>
          </a:p>
          <a:p>
            <a:pPr eaLnBrk="1" hangingPunct="1"/>
            <a:r>
              <a:rPr lang="en-US" sz="1600" dirty="0"/>
              <a:t>    (VP (MD will) </a:t>
            </a:r>
          </a:p>
          <a:p>
            <a:pPr eaLnBrk="1" hangingPunct="1"/>
            <a:r>
              <a:rPr lang="en-US" sz="1600" dirty="0"/>
              <a:t>      (VP (VB join) </a:t>
            </a:r>
          </a:p>
          <a:p>
            <a:pPr eaLnBrk="1" hangingPunct="1"/>
            <a:r>
              <a:rPr lang="en-US" sz="1600" dirty="0"/>
              <a:t>        (NP (DT the) (NN board) )</a:t>
            </a:r>
          </a:p>
          <a:p>
            <a:pPr eaLnBrk="1" hangingPunct="1"/>
            <a:r>
              <a:rPr lang="en-US" sz="1600" dirty="0"/>
              <a:t>        (PP-CLR (IN as) </a:t>
            </a:r>
          </a:p>
          <a:p>
            <a:pPr eaLnBrk="1" hangingPunct="1"/>
            <a:r>
              <a:rPr lang="en-US" sz="1600" dirty="0"/>
              <a:t>          (NP (DT a) (JJ nonexecutive) (NN director) ))</a:t>
            </a:r>
          </a:p>
          <a:p>
            <a:pPr eaLnBrk="1" hangingPunct="1"/>
            <a:r>
              <a:rPr lang="en-US" sz="1600" dirty="0"/>
              <a:t>        (NP-TMP (NNP Nov.) (CD 29) )))</a:t>
            </a:r>
          </a:p>
          <a:p>
            <a:pPr eaLnBrk="1" hangingPunct="1"/>
            <a:r>
              <a:rPr lang="en-US" sz="1600" dirty="0"/>
              <a:t>    (. .) ))</a:t>
            </a:r>
          </a:p>
          <a:p>
            <a:pPr eaLnBrk="1" hangingPunct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794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Parsing Evaluation Metrics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>
          <a:xfrm>
            <a:off x="296864" y="1028700"/>
            <a:ext cx="8599487" cy="3515916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PARSEVAL metrics measure the fraction of the constituents that match between the computed and human parse trees.  If </a:t>
            </a:r>
            <a:r>
              <a:rPr lang="en-US" i="1" dirty="0">
                <a:latin typeface="Calibri" charset="0"/>
              </a:rPr>
              <a:t>P</a:t>
            </a:r>
            <a:r>
              <a:rPr lang="en-US" dirty="0">
                <a:latin typeface="Calibri" charset="0"/>
              </a:rPr>
              <a:t> is the system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altLang="ja-JP" dirty="0">
                <a:latin typeface="Calibri" charset="0"/>
              </a:rPr>
              <a:t>s parse tree and </a:t>
            </a:r>
            <a:r>
              <a:rPr lang="en-US" altLang="ja-JP" i="1" dirty="0">
                <a:latin typeface="Calibri" charset="0"/>
              </a:rPr>
              <a:t>T </a:t>
            </a:r>
            <a:r>
              <a:rPr lang="en-US" altLang="ja-JP" dirty="0">
                <a:latin typeface="Calibri" charset="0"/>
              </a:rPr>
              <a:t>is the human parse tree (the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gold standard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):</a:t>
            </a:r>
          </a:p>
          <a:p>
            <a:pPr lvl="1" eaLnBrk="1" hangingPunct="1"/>
            <a:r>
              <a:rPr lang="en-US" b="1" i="1" dirty="0">
                <a:solidFill>
                  <a:srgbClr val="FF0000"/>
                </a:solidFill>
                <a:latin typeface="Calibri" charset="0"/>
              </a:rPr>
              <a:t>Recall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= (# correct constituents in </a:t>
            </a:r>
            <a:r>
              <a:rPr lang="en-US" i="1" dirty="0">
                <a:latin typeface="Calibri" charset="0"/>
              </a:rPr>
              <a:t>P</a:t>
            </a:r>
            <a:r>
              <a:rPr lang="en-US" dirty="0">
                <a:latin typeface="Calibri" charset="0"/>
              </a:rPr>
              <a:t>) / (# constituents in </a:t>
            </a:r>
            <a:r>
              <a:rPr lang="en-US" i="1" dirty="0">
                <a:latin typeface="Calibri" charset="0"/>
              </a:rPr>
              <a:t>T</a:t>
            </a:r>
            <a:r>
              <a:rPr lang="en-US" dirty="0">
                <a:latin typeface="Calibri" charset="0"/>
              </a:rPr>
              <a:t>)</a:t>
            </a:r>
          </a:p>
          <a:p>
            <a:pPr lvl="1" eaLnBrk="1" hangingPunct="1"/>
            <a:r>
              <a:rPr lang="en-US" b="1" i="1" dirty="0">
                <a:solidFill>
                  <a:srgbClr val="FF0000"/>
                </a:solidFill>
                <a:latin typeface="Calibri" charset="0"/>
              </a:rPr>
              <a:t>Precision</a:t>
            </a:r>
            <a:r>
              <a:rPr lang="en-US" dirty="0">
                <a:latin typeface="Calibri" charset="0"/>
              </a:rPr>
              <a:t> = (# correct constituents in </a:t>
            </a:r>
            <a:r>
              <a:rPr lang="en-US" i="1" dirty="0">
                <a:latin typeface="Calibri" charset="0"/>
              </a:rPr>
              <a:t>P</a:t>
            </a:r>
            <a:r>
              <a:rPr lang="en-US" dirty="0">
                <a:latin typeface="Calibri" charset="0"/>
              </a:rPr>
              <a:t>) / (# constituents in </a:t>
            </a:r>
            <a:r>
              <a:rPr lang="en-US" i="1" dirty="0">
                <a:latin typeface="Calibri" charset="0"/>
              </a:rPr>
              <a:t>P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b="1" i="1" dirty="0">
                <a:solidFill>
                  <a:srgbClr val="FF0000"/>
                </a:solidFill>
                <a:latin typeface="Calibri" charset="0"/>
              </a:rPr>
              <a:t>Labeled Precision</a:t>
            </a:r>
            <a:r>
              <a:rPr lang="en-US" b="1" i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and </a:t>
            </a:r>
            <a:r>
              <a:rPr lang="en-US" b="1" i="1" dirty="0">
                <a:solidFill>
                  <a:srgbClr val="FF0000"/>
                </a:solidFill>
                <a:latin typeface="Calibri" charset="0"/>
              </a:rPr>
              <a:t>labeled recall</a:t>
            </a:r>
            <a:r>
              <a:rPr lang="en-US" b="1" i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require getting the non-terminal label on the constituent node correct to count as correct.</a:t>
            </a:r>
          </a:p>
          <a:p>
            <a:pPr eaLnBrk="1" hangingPunct="1"/>
            <a:r>
              <a:rPr lang="en-US" dirty="0">
                <a:latin typeface="Calibri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Calibri" charset="0"/>
              </a:rPr>
              <a:t>F</a:t>
            </a:r>
            <a:r>
              <a:rPr lang="en-US" b="1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 is the harmonic mean of precision and recall.</a:t>
            </a:r>
          </a:p>
        </p:txBody>
      </p:sp>
      <p:sp>
        <p:nvSpPr>
          <p:cNvPr id="1024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92216A-1800-B342-8ED6-2E3EFE91294B}" type="slidenum">
              <a:rPr lang="en-US" sz="1200">
                <a:solidFill>
                  <a:srgbClr val="898989"/>
                </a:solidFill>
              </a:rPr>
              <a:pPr eaLnBrk="1" hangingPunct="1"/>
              <a:t>29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1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Calibri" charset="0"/>
              </a:rPr>
              <a:t>Probabilistic Context Free Grammar</a:t>
            </a:r>
            <a:br>
              <a:rPr lang="en-US" sz="3200">
                <a:latin typeface="Calibri" charset="0"/>
              </a:rPr>
            </a:br>
            <a:r>
              <a:rPr lang="en-US" sz="3200">
                <a:latin typeface="Calibri" charset="0"/>
              </a:rPr>
              <a:t>(PCFG)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 PCFG is a CFG where each production has a probability subject to: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String generation is now probabilistic where production probabilities are used to </a:t>
            </a:r>
            <a:r>
              <a:rPr lang="en-US" b="1">
                <a:latin typeface="Calibri" charset="0"/>
              </a:rPr>
              <a:t>non-deterministically</a:t>
            </a:r>
            <a:r>
              <a:rPr lang="en-US">
                <a:latin typeface="Calibri" charset="0"/>
              </a:rPr>
              <a:t> select a production for rewriting a given non-terminal.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0D750E-557E-9E4C-9355-A12DE5CAB800}" type="slidenum">
              <a:rPr 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2608264" y="2114550"/>
          <a:ext cx="30130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Equation" r:id="rId4" imgW="1066337" imgH="355446" progId="Equation.3">
                  <p:embed/>
                </p:oleObj>
              </mc:Choice>
              <mc:Fallback>
                <p:oleObj name="Equation" r:id="rId4" imgW="1066337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4" y="2114550"/>
                        <a:ext cx="30130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5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Computing Evaluation Metrics</a:t>
            </a:r>
          </a:p>
        </p:txBody>
      </p:sp>
      <p:sp>
        <p:nvSpPr>
          <p:cNvPr id="104450" name="Text Box 94"/>
          <p:cNvSpPr txBox="1">
            <a:spLocks noChangeArrowheads="1"/>
          </p:cNvSpPr>
          <p:nvPr/>
        </p:nvSpPr>
        <p:spPr bwMode="auto">
          <a:xfrm>
            <a:off x="533401" y="1371600"/>
            <a:ext cx="246172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000000"/>
                </a:solidFill>
                <a:latin typeface="Times New Roman" charset="0"/>
              </a:rPr>
              <a:t>Correct Tree T</a:t>
            </a:r>
            <a:endParaRPr lang="en-US" sz="2800" b="1" baseline="-25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1109664" y="1695450"/>
            <a:ext cx="33572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</a:t>
            </a:r>
          </a:p>
        </p:txBody>
      </p:sp>
      <p:sp>
        <p:nvSpPr>
          <p:cNvPr id="104452" name="Text Box 5"/>
          <p:cNvSpPr txBox="1">
            <a:spLocks noChangeArrowheads="1"/>
          </p:cNvSpPr>
          <p:nvPr/>
        </p:nvSpPr>
        <p:spPr bwMode="auto">
          <a:xfrm>
            <a:off x="1027114" y="2006204"/>
            <a:ext cx="49833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VP</a:t>
            </a:r>
          </a:p>
        </p:txBody>
      </p:sp>
      <p:sp>
        <p:nvSpPr>
          <p:cNvPr id="104453" name="Text Box 6"/>
          <p:cNvSpPr txBox="1">
            <a:spLocks noChangeArrowheads="1"/>
          </p:cNvSpPr>
          <p:nvPr/>
        </p:nvSpPr>
        <p:spPr bwMode="auto">
          <a:xfrm>
            <a:off x="552451" y="2309813"/>
            <a:ext cx="162725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Verb          NP</a:t>
            </a:r>
          </a:p>
        </p:txBody>
      </p:sp>
      <p:sp>
        <p:nvSpPr>
          <p:cNvPr id="104454" name="Text Box 7"/>
          <p:cNvSpPr txBox="1">
            <a:spLocks noChangeArrowheads="1"/>
          </p:cNvSpPr>
          <p:nvPr/>
        </p:nvSpPr>
        <p:spPr bwMode="auto">
          <a:xfrm>
            <a:off x="1158876" y="2593182"/>
            <a:ext cx="196484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     Det    Nominal</a:t>
            </a:r>
          </a:p>
        </p:txBody>
      </p:sp>
      <p:sp>
        <p:nvSpPr>
          <p:cNvPr id="104455" name="Text Box 8"/>
          <p:cNvSpPr txBox="1">
            <a:spLocks noChangeArrowheads="1"/>
          </p:cNvSpPr>
          <p:nvPr/>
        </p:nvSpPr>
        <p:spPr bwMode="auto">
          <a:xfrm>
            <a:off x="1778001" y="2932510"/>
            <a:ext cx="165286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Nominal     PP</a:t>
            </a:r>
          </a:p>
        </p:txBody>
      </p:sp>
      <p:sp>
        <p:nvSpPr>
          <p:cNvPr id="104456" name="Text Box 9"/>
          <p:cNvSpPr txBox="1">
            <a:spLocks noChangeArrowheads="1"/>
          </p:cNvSpPr>
          <p:nvPr/>
        </p:nvSpPr>
        <p:spPr bwMode="auto">
          <a:xfrm>
            <a:off x="573089" y="2602707"/>
            <a:ext cx="68230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book</a:t>
            </a:r>
          </a:p>
        </p:txBody>
      </p:sp>
      <p:sp>
        <p:nvSpPr>
          <p:cNvPr id="104457" name="Text Box 10"/>
          <p:cNvSpPr txBox="1">
            <a:spLocks noChangeArrowheads="1"/>
          </p:cNvSpPr>
          <p:nvPr/>
        </p:nvSpPr>
        <p:spPr bwMode="auto">
          <a:xfrm>
            <a:off x="2463801" y="3227785"/>
            <a:ext cx="14989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Prep        NP</a:t>
            </a:r>
          </a:p>
        </p:txBody>
      </p:sp>
      <p:sp>
        <p:nvSpPr>
          <p:cNvPr id="104458" name="Text Box 11"/>
          <p:cNvSpPr txBox="1">
            <a:spLocks noChangeArrowheads="1"/>
          </p:cNvSpPr>
          <p:nvPr/>
        </p:nvSpPr>
        <p:spPr bwMode="auto">
          <a:xfrm>
            <a:off x="2314576" y="3495675"/>
            <a:ext cx="96464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through</a:t>
            </a:r>
          </a:p>
        </p:txBody>
      </p:sp>
      <p:sp>
        <p:nvSpPr>
          <p:cNvPr id="104459" name="Text Box 12"/>
          <p:cNvSpPr txBox="1">
            <a:spLocks noChangeArrowheads="1"/>
          </p:cNvSpPr>
          <p:nvPr/>
        </p:nvSpPr>
        <p:spPr bwMode="auto">
          <a:xfrm>
            <a:off x="3324226" y="3754041"/>
            <a:ext cx="10415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Houston</a:t>
            </a:r>
          </a:p>
        </p:txBody>
      </p:sp>
      <p:sp>
        <p:nvSpPr>
          <p:cNvPr id="104460" name="Text Box 13"/>
          <p:cNvSpPr txBox="1">
            <a:spLocks noChangeArrowheads="1"/>
          </p:cNvSpPr>
          <p:nvPr/>
        </p:nvSpPr>
        <p:spPr bwMode="auto">
          <a:xfrm>
            <a:off x="3200401" y="3486150"/>
            <a:ext cx="150329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Proper-Noun</a:t>
            </a:r>
          </a:p>
        </p:txBody>
      </p:sp>
      <p:sp>
        <p:nvSpPr>
          <p:cNvPr id="104461" name="Text Box 14"/>
          <p:cNvSpPr txBox="1">
            <a:spLocks noChangeArrowheads="1"/>
          </p:cNvSpPr>
          <p:nvPr/>
        </p:nvSpPr>
        <p:spPr bwMode="auto">
          <a:xfrm>
            <a:off x="1281114" y="2937272"/>
            <a:ext cx="50264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the</a:t>
            </a:r>
          </a:p>
        </p:txBody>
      </p:sp>
      <p:sp>
        <p:nvSpPr>
          <p:cNvPr id="104462" name="Text Box 15"/>
          <p:cNvSpPr txBox="1">
            <a:spLocks noChangeArrowheads="1"/>
          </p:cNvSpPr>
          <p:nvPr/>
        </p:nvSpPr>
        <p:spPr bwMode="auto">
          <a:xfrm>
            <a:off x="1627189" y="3495675"/>
            <a:ext cx="66934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flight</a:t>
            </a:r>
          </a:p>
        </p:txBody>
      </p:sp>
      <p:sp>
        <p:nvSpPr>
          <p:cNvPr id="104463" name="Line 16"/>
          <p:cNvSpPr>
            <a:spLocks noChangeShapeType="1"/>
          </p:cNvSpPr>
          <p:nvPr/>
        </p:nvSpPr>
        <p:spPr bwMode="auto">
          <a:xfrm>
            <a:off x="1228725" y="1876425"/>
            <a:ext cx="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64" name="Line 17"/>
          <p:cNvSpPr>
            <a:spLocks noChangeShapeType="1"/>
          </p:cNvSpPr>
          <p:nvPr/>
        </p:nvSpPr>
        <p:spPr bwMode="auto">
          <a:xfrm flipH="1">
            <a:off x="865188" y="2176463"/>
            <a:ext cx="354012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65" name="Line 18"/>
          <p:cNvSpPr>
            <a:spLocks noChangeShapeType="1"/>
          </p:cNvSpPr>
          <p:nvPr/>
        </p:nvSpPr>
        <p:spPr bwMode="auto">
          <a:xfrm>
            <a:off x="1219201" y="2183607"/>
            <a:ext cx="652463" cy="1738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66" name="Line 19"/>
          <p:cNvSpPr>
            <a:spLocks noChangeShapeType="1"/>
          </p:cNvSpPr>
          <p:nvPr/>
        </p:nvSpPr>
        <p:spPr bwMode="auto">
          <a:xfrm>
            <a:off x="815976" y="2489597"/>
            <a:ext cx="9525" cy="189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67" name="Line 20"/>
          <p:cNvSpPr>
            <a:spLocks noChangeShapeType="1"/>
          </p:cNvSpPr>
          <p:nvPr/>
        </p:nvSpPr>
        <p:spPr bwMode="auto">
          <a:xfrm flipH="1">
            <a:off x="1649413" y="2476500"/>
            <a:ext cx="20320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68" name="Line 21"/>
          <p:cNvSpPr>
            <a:spLocks noChangeShapeType="1"/>
          </p:cNvSpPr>
          <p:nvPr/>
        </p:nvSpPr>
        <p:spPr bwMode="auto">
          <a:xfrm>
            <a:off x="1852614" y="2483644"/>
            <a:ext cx="422275" cy="1738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69" name="Line 22"/>
          <p:cNvSpPr>
            <a:spLocks noChangeShapeType="1"/>
          </p:cNvSpPr>
          <p:nvPr/>
        </p:nvSpPr>
        <p:spPr bwMode="auto">
          <a:xfrm flipH="1">
            <a:off x="1487488" y="2762250"/>
            <a:ext cx="144462" cy="2440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70" name="Line 23"/>
          <p:cNvSpPr>
            <a:spLocks noChangeShapeType="1"/>
          </p:cNvSpPr>
          <p:nvPr/>
        </p:nvSpPr>
        <p:spPr bwMode="auto">
          <a:xfrm flipH="1">
            <a:off x="2149476" y="2775348"/>
            <a:ext cx="144463" cy="2309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71" name="Line 24"/>
          <p:cNvSpPr>
            <a:spLocks noChangeShapeType="1"/>
          </p:cNvSpPr>
          <p:nvPr/>
        </p:nvSpPr>
        <p:spPr bwMode="auto">
          <a:xfrm>
            <a:off x="2293939" y="2782491"/>
            <a:ext cx="631825" cy="1881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72" name="Text Box 25"/>
          <p:cNvSpPr txBox="1">
            <a:spLocks noChangeArrowheads="1"/>
          </p:cNvSpPr>
          <p:nvPr/>
        </p:nvSpPr>
        <p:spPr bwMode="auto">
          <a:xfrm>
            <a:off x="1662114" y="3231357"/>
            <a:ext cx="73359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Noun</a:t>
            </a:r>
          </a:p>
        </p:txBody>
      </p:sp>
      <p:sp>
        <p:nvSpPr>
          <p:cNvPr id="104473" name="Line 26"/>
          <p:cNvSpPr>
            <a:spLocks noChangeShapeType="1"/>
          </p:cNvSpPr>
          <p:nvPr/>
        </p:nvSpPr>
        <p:spPr bwMode="auto">
          <a:xfrm flipH="1">
            <a:off x="1985964" y="3118247"/>
            <a:ext cx="134937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74" name="Line 27"/>
          <p:cNvSpPr>
            <a:spLocks noChangeShapeType="1"/>
          </p:cNvSpPr>
          <p:nvPr/>
        </p:nvSpPr>
        <p:spPr bwMode="auto">
          <a:xfrm>
            <a:off x="1947863" y="3411141"/>
            <a:ext cx="0" cy="1678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75" name="Line 28"/>
          <p:cNvSpPr>
            <a:spLocks noChangeShapeType="1"/>
          </p:cNvSpPr>
          <p:nvPr/>
        </p:nvSpPr>
        <p:spPr bwMode="auto">
          <a:xfrm flipH="1">
            <a:off x="2754313" y="3096817"/>
            <a:ext cx="182562" cy="2024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76" name="Line 29"/>
          <p:cNvSpPr>
            <a:spLocks noChangeShapeType="1"/>
          </p:cNvSpPr>
          <p:nvPr/>
        </p:nvSpPr>
        <p:spPr bwMode="auto">
          <a:xfrm>
            <a:off x="2936875" y="3096816"/>
            <a:ext cx="661988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77" name="Line 30"/>
          <p:cNvSpPr>
            <a:spLocks noChangeShapeType="1"/>
          </p:cNvSpPr>
          <p:nvPr/>
        </p:nvSpPr>
        <p:spPr bwMode="auto">
          <a:xfrm>
            <a:off x="2705100" y="3403998"/>
            <a:ext cx="0" cy="1881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78" name="Line 31"/>
          <p:cNvSpPr>
            <a:spLocks noChangeShapeType="1"/>
          </p:cNvSpPr>
          <p:nvPr/>
        </p:nvSpPr>
        <p:spPr bwMode="auto">
          <a:xfrm>
            <a:off x="3598863" y="3396854"/>
            <a:ext cx="0" cy="1821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79" name="Line 32"/>
          <p:cNvSpPr>
            <a:spLocks noChangeShapeType="1"/>
          </p:cNvSpPr>
          <p:nvPr/>
        </p:nvSpPr>
        <p:spPr bwMode="auto">
          <a:xfrm>
            <a:off x="3646488" y="3689747"/>
            <a:ext cx="0" cy="147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80" name="Text Box 94"/>
          <p:cNvSpPr txBox="1">
            <a:spLocks noChangeArrowheads="1"/>
          </p:cNvSpPr>
          <p:nvPr/>
        </p:nvSpPr>
        <p:spPr bwMode="auto">
          <a:xfrm>
            <a:off x="4572001" y="1371600"/>
            <a:ext cx="287480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000000"/>
                </a:solidFill>
                <a:latin typeface="Times New Roman" charset="0"/>
              </a:rPr>
              <a:t>Computed Tree P</a:t>
            </a:r>
            <a:endParaRPr lang="en-US" sz="2800" b="1" baseline="-25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4481" name="Text Box 5"/>
          <p:cNvSpPr txBox="1">
            <a:spLocks noChangeArrowheads="1"/>
          </p:cNvSpPr>
          <p:nvPr/>
        </p:nvSpPr>
        <p:spPr bwMode="auto">
          <a:xfrm>
            <a:off x="4879975" y="2378869"/>
            <a:ext cx="49833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VP</a:t>
            </a:r>
          </a:p>
        </p:txBody>
      </p:sp>
      <p:sp>
        <p:nvSpPr>
          <p:cNvPr id="104482" name="Text Box 6"/>
          <p:cNvSpPr txBox="1">
            <a:spLocks noChangeArrowheads="1"/>
          </p:cNvSpPr>
          <p:nvPr/>
        </p:nvSpPr>
        <p:spPr bwMode="auto">
          <a:xfrm>
            <a:off x="4405314" y="2682479"/>
            <a:ext cx="162725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Verb          NP</a:t>
            </a:r>
          </a:p>
        </p:txBody>
      </p:sp>
      <p:sp>
        <p:nvSpPr>
          <p:cNvPr id="104483" name="Text Box 7"/>
          <p:cNvSpPr txBox="1">
            <a:spLocks noChangeArrowheads="1"/>
          </p:cNvSpPr>
          <p:nvPr/>
        </p:nvSpPr>
        <p:spPr bwMode="auto">
          <a:xfrm>
            <a:off x="5011739" y="2965847"/>
            <a:ext cx="196484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     Det    Nominal</a:t>
            </a:r>
          </a:p>
        </p:txBody>
      </p:sp>
      <p:sp>
        <p:nvSpPr>
          <p:cNvPr id="104484" name="Text Box 9"/>
          <p:cNvSpPr txBox="1">
            <a:spLocks noChangeArrowheads="1"/>
          </p:cNvSpPr>
          <p:nvPr/>
        </p:nvSpPr>
        <p:spPr bwMode="auto">
          <a:xfrm>
            <a:off x="4425951" y="2975372"/>
            <a:ext cx="68230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book</a:t>
            </a:r>
          </a:p>
        </p:txBody>
      </p:sp>
      <p:sp>
        <p:nvSpPr>
          <p:cNvPr id="104485" name="Text Box 10"/>
          <p:cNvSpPr txBox="1">
            <a:spLocks noChangeArrowheads="1"/>
          </p:cNvSpPr>
          <p:nvPr/>
        </p:nvSpPr>
        <p:spPr bwMode="auto">
          <a:xfrm>
            <a:off x="6691314" y="3268266"/>
            <a:ext cx="14989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Prep        NP</a:t>
            </a:r>
          </a:p>
        </p:txBody>
      </p:sp>
      <p:sp>
        <p:nvSpPr>
          <p:cNvPr id="104486" name="Text Box 11"/>
          <p:cNvSpPr txBox="1">
            <a:spLocks noChangeArrowheads="1"/>
          </p:cNvSpPr>
          <p:nvPr/>
        </p:nvSpPr>
        <p:spPr bwMode="auto">
          <a:xfrm>
            <a:off x="6542089" y="3536157"/>
            <a:ext cx="96464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through</a:t>
            </a:r>
          </a:p>
        </p:txBody>
      </p:sp>
      <p:sp>
        <p:nvSpPr>
          <p:cNvPr id="104487" name="Text Box 12"/>
          <p:cNvSpPr txBox="1">
            <a:spLocks noChangeArrowheads="1"/>
          </p:cNvSpPr>
          <p:nvPr/>
        </p:nvSpPr>
        <p:spPr bwMode="auto">
          <a:xfrm>
            <a:off x="7551739" y="3794522"/>
            <a:ext cx="10415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Houston</a:t>
            </a:r>
          </a:p>
        </p:txBody>
      </p:sp>
      <p:sp>
        <p:nvSpPr>
          <p:cNvPr id="104488" name="Text Box 13"/>
          <p:cNvSpPr txBox="1">
            <a:spLocks noChangeArrowheads="1"/>
          </p:cNvSpPr>
          <p:nvPr/>
        </p:nvSpPr>
        <p:spPr bwMode="auto">
          <a:xfrm>
            <a:off x="7427914" y="3526632"/>
            <a:ext cx="150329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Proper-Noun</a:t>
            </a:r>
          </a:p>
        </p:txBody>
      </p:sp>
      <p:sp>
        <p:nvSpPr>
          <p:cNvPr id="104489" name="Text Box 14"/>
          <p:cNvSpPr txBox="1">
            <a:spLocks noChangeArrowheads="1"/>
          </p:cNvSpPr>
          <p:nvPr/>
        </p:nvSpPr>
        <p:spPr bwMode="auto">
          <a:xfrm>
            <a:off x="5133976" y="3309938"/>
            <a:ext cx="50264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the</a:t>
            </a:r>
          </a:p>
        </p:txBody>
      </p:sp>
      <p:sp>
        <p:nvSpPr>
          <p:cNvPr id="104490" name="Text Box 15"/>
          <p:cNvSpPr txBox="1">
            <a:spLocks noChangeArrowheads="1"/>
          </p:cNvSpPr>
          <p:nvPr/>
        </p:nvSpPr>
        <p:spPr bwMode="auto">
          <a:xfrm>
            <a:off x="5741989" y="3532585"/>
            <a:ext cx="66934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flight</a:t>
            </a:r>
          </a:p>
        </p:txBody>
      </p:sp>
      <p:sp>
        <p:nvSpPr>
          <p:cNvPr id="104491" name="Line 16"/>
          <p:cNvSpPr>
            <a:spLocks noChangeShapeType="1"/>
          </p:cNvSpPr>
          <p:nvPr/>
        </p:nvSpPr>
        <p:spPr bwMode="auto">
          <a:xfrm flipH="1">
            <a:off x="5081589" y="2353866"/>
            <a:ext cx="61912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92" name="Line 17"/>
          <p:cNvSpPr>
            <a:spLocks noChangeShapeType="1"/>
          </p:cNvSpPr>
          <p:nvPr/>
        </p:nvSpPr>
        <p:spPr bwMode="auto">
          <a:xfrm flipH="1">
            <a:off x="4718051" y="2549128"/>
            <a:ext cx="354013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93" name="Line 18"/>
          <p:cNvSpPr>
            <a:spLocks noChangeShapeType="1"/>
          </p:cNvSpPr>
          <p:nvPr/>
        </p:nvSpPr>
        <p:spPr bwMode="auto">
          <a:xfrm>
            <a:off x="5072063" y="2556273"/>
            <a:ext cx="652462" cy="1738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94" name="Line 19"/>
          <p:cNvSpPr>
            <a:spLocks noChangeShapeType="1"/>
          </p:cNvSpPr>
          <p:nvPr/>
        </p:nvSpPr>
        <p:spPr bwMode="auto">
          <a:xfrm>
            <a:off x="4703764" y="2878932"/>
            <a:ext cx="9525" cy="1893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95" name="Line 20"/>
          <p:cNvSpPr>
            <a:spLocks noChangeShapeType="1"/>
          </p:cNvSpPr>
          <p:nvPr/>
        </p:nvSpPr>
        <p:spPr bwMode="auto">
          <a:xfrm flipH="1">
            <a:off x="5502275" y="2849166"/>
            <a:ext cx="20320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96" name="Line 21"/>
          <p:cNvSpPr>
            <a:spLocks noChangeShapeType="1"/>
          </p:cNvSpPr>
          <p:nvPr/>
        </p:nvSpPr>
        <p:spPr bwMode="auto">
          <a:xfrm>
            <a:off x="5705476" y="2856310"/>
            <a:ext cx="422275" cy="1738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97" name="Line 22"/>
          <p:cNvSpPr>
            <a:spLocks noChangeShapeType="1"/>
          </p:cNvSpPr>
          <p:nvPr/>
        </p:nvSpPr>
        <p:spPr bwMode="auto">
          <a:xfrm flipH="1">
            <a:off x="5340350" y="3134916"/>
            <a:ext cx="144463" cy="2440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98" name="Text Box 25"/>
          <p:cNvSpPr txBox="1">
            <a:spLocks noChangeArrowheads="1"/>
          </p:cNvSpPr>
          <p:nvPr/>
        </p:nvSpPr>
        <p:spPr bwMode="auto">
          <a:xfrm>
            <a:off x="5776914" y="3268266"/>
            <a:ext cx="73359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Noun</a:t>
            </a:r>
          </a:p>
        </p:txBody>
      </p:sp>
      <p:sp>
        <p:nvSpPr>
          <p:cNvPr id="104499" name="Line 26"/>
          <p:cNvSpPr>
            <a:spLocks noChangeShapeType="1"/>
          </p:cNvSpPr>
          <p:nvPr/>
        </p:nvSpPr>
        <p:spPr bwMode="auto">
          <a:xfrm flipH="1">
            <a:off x="6102350" y="3155157"/>
            <a:ext cx="133350" cy="1797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500" name="Line 27"/>
          <p:cNvSpPr>
            <a:spLocks noChangeShapeType="1"/>
          </p:cNvSpPr>
          <p:nvPr/>
        </p:nvSpPr>
        <p:spPr bwMode="auto">
          <a:xfrm>
            <a:off x="6064250" y="3446860"/>
            <a:ext cx="0" cy="1690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501" name="Line 28"/>
          <p:cNvSpPr>
            <a:spLocks noChangeShapeType="1"/>
          </p:cNvSpPr>
          <p:nvPr/>
        </p:nvSpPr>
        <p:spPr bwMode="auto">
          <a:xfrm flipH="1">
            <a:off x="6980238" y="3137298"/>
            <a:ext cx="182562" cy="2024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502" name="Line 29"/>
          <p:cNvSpPr>
            <a:spLocks noChangeShapeType="1"/>
          </p:cNvSpPr>
          <p:nvPr/>
        </p:nvSpPr>
        <p:spPr bwMode="auto">
          <a:xfrm>
            <a:off x="7162800" y="3137297"/>
            <a:ext cx="661988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503" name="Line 30"/>
          <p:cNvSpPr>
            <a:spLocks noChangeShapeType="1"/>
          </p:cNvSpPr>
          <p:nvPr/>
        </p:nvSpPr>
        <p:spPr bwMode="auto">
          <a:xfrm>
            <a:off x="6932613" y="3444479"/>
            <a:ext cx="0" cy="1881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504" name="Line 31"/>
          <p:cNvSpPr>
            <a:spLocks noChangeShapeType="1"/>
          </p:cNvSpPr>
          <p:nvPr/>
        </p:nvSpPr>
        <p:spPr bwMode="auto">
          <a:xfrm>
            <a:off x="7824788" y="3437335"/>
            <a:ext cx="0" cy="1821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505" name="Line 32"/>
          <p:cNvSpPr>
            <a:spLocks noChangeShapeType="1"/>
          </p:cNvSpPr>
          <p:nvPr/>
        </p:nvSpPr>
        <p:spPr bwMode="auto">
          <a:xfrm>
            <a:off x="7872413" y="3730228"/>
            <a:ext cx="0" cy="1464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506" name="Text Box 5"/>
          <p:cNvSpPr txBox="1">
            <a:spLocks noChangeArrowheads="1"/>
          </p:cNvSpPr>
          <p:nvPr/>
        </p:nvSpPr>
        <p:spPr bwMode="auto">
          <a:xfrm>
            <a:off x="5548314" y="1725216"/>
            <a:ext cx="33572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</a:t>
            </a:r>
          </a:p>
        </p:txBody>
      </p:sp>
      <p:sp>
        <p:nvSpPr>
          <p:cNvPr id="104507" name="Text Box 5"/>
          <p:cNvSpPr txBox="1">
            <a:spLocks noChangeArrowheads="1"/>
          </p:cNvSpPr>
          <p:nvPr/>
        </p:nvSpPr>
        <p:spPr bwMode="auto">
          <a:xfrm>
            <a:off x="5472114" y="2125266"/>
            <a:ext cx="49833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VP</a:t>
            </a:r>
          </a:p>
        </p:txBody>
      </p:sp>
      <p:cxnSp>
        <p:nvCxnSpPr>
          <p:cNvPr id="104508" name="Straight Connector 53"/>
          <p:cNvCxnSpPr>
            <a:cxnSpLocks noChangeShapeType="1"/>
          </p:cNvCxnSpPr>
          <p:nvPr/>
        </p:nvCxnSpPr>
        <p:spPr bwMode="auto">
          <a:xfrm rot="5400000">
            <a:off x="5557838" y="2039144"/>
            <a:ext cx="2857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509" name="Text Box 5"/>
          <p:cNvSpPr txBox="1">
            <a:spLocks noChangeArrowheads="1"/>
          </p:cNvSpPr>
          <p:nvPr/>
        </p:nvSpPr>
        <p:spPr bwMode="auto">
          <a:xfrm>
            <a:off x="6996114" y="2868216"/>
            <a:ext cx="48551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PP</a:t>
            </a:r>
          </a:p>
        </p:txBody>
      </p:sp>
      <p:cxnSp>
        <p:nvCxnSpPr>
          <p:cNvPr id="104510" name="Straight Connector 56"/>
          <p:cNvCxnSpPr>
            <a:cxnSpLocks noChangeShapeType="1"/>
            <a:stCxn id="104507" idx="2"/>
          </p:cNvCxnSpPr>
          <p:nvPr/>
        </p:nvCxnSpPr>
        <p:spPr bwMode="auto">
          <a:xfrm>
            <a:off x="5721283" y="2496779"/>
            <a:ext cx="1465331" cy="4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3995" name="Picture 91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8615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96" name="Picture 92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0" y="354330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97" name="Picture 93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98" name="Picture 94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25755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99" name="Picture 95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5755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0" name="Picture 96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25755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1" name="Picture 97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85750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2" name="Picture 98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1465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3" name="Picture 99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5755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4" name="Picture 100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5755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5" name="Picture 101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97180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6" name="Picture 102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1465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7" name="Picture 103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2890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8" name="Picture 104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7180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9" name="Picture 105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10" name="Picture 106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8605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11" name="Picture 107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0025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12" name="Picture 108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2885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13" name="Picture 109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1450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14" name="Picture 110" descr="MCj043471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57350"/>
            <a:ext cx="268288" cy="2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31" name="Text Box 111"/>
          <p:cNvSpPr txBox="1">
            <a:spLocks noChangeArrowheads="1"/>
          </p:cNvSpPr>
          <p:nvPr/>
        </p:nvSpPr>
        <p:spPr bwMode="auto">
          <a:xfrm>
            <a:off x="974725" y="4085035"/>
            <a:ext cx="2045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# Constituents: 12</a:t>
            </a:r>
          </a:p>
        </p:txBody>
      </p:sp>
      <p:sp>
        <p:nvSpPr>
          <p:cNvPr id="104532" name="Text Box 112"/>
          <p:cNvSpPr txBox="1">
            <a:spLocks noChangeArrowheads="1"/>
          </p:cNvSpPr>
          <p:nvPr/>
        </p:nvSpPr>
        <p:spPr bwMode="auto">
          <a:xfrm>
            <a:off x="5562600" y="4057650"/>
            <a:ext cx="2045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# Constituents: 12</a:t>
            </a:r>
          </a:p>
        </p:txBody>
      </p:sp>
      <p:sp>
        <p:nvSpPr>
          <p:cNvPr id="124017" name="Text Box 113"/>
          <p:cNvSpPr txBox="1">
            <a:spLocks noChangeArrowheads="1"/>
          </p:cNvSpPr>
          <p:nvPr/>
        </p:nvSpPr>
        <p:spPr bwMode="auto">
          <a:xfrm>
            <a:off x="3048000" y="4286250"/>
            <a:ext cx="28661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# Correct Constituents: 10</a:t>
            </a:r>
          </a:p>
        </p:txBody>
      </p:sp>
      <p:sp>
        <p:nvSpPr>
          <p:cNvPr id="104534" name="Text Box 114"/>
          <p:cNvSpPr txBox="1">
            <a:spLocks noChangeArrowheads="1"/>
          </p:cNvSpPr>
          <p:nvPr/>
        </p:nvSpPr>
        <p:spPr bwMode="auto">
          <a:xfrm>
            <a:off x="762000" y="4629150"/>
            <a:ext cx="184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124019" name="Text Box 115"/>
          <p:cNvSpPr txBox="1">
            <a:spLocks noChangeArrowheads="1"/>
          </p:cNvSpPr>
          <p:nvPr/>
        </p:nvSpPr>
        <p:spPr bwMode="auto">
          <a:xfrm>
            <a:off x="685800" y="4629150"/>
            <a:ext cx="25202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Recall = 10/12= 83.3%</a:t>
            </a:r>
          </a:p>
        </p:txBody>
      </p:sp>
      <p:sp>
        <p:nvSpPr>
          <p:cNvPr id="124020" name="Text Box 116"/>
          <p:cNvSpPr txBox="1">
            <a:spLocks noChangeArrowheads="1"/>
          </p:cNvSpPr>
          <p:nvPr/>
        </p:nvSpPr>
        <p:spPr bwMode="auto">
          <a:xfrm>
            <a:off x="3200400" y="4629150"/>
            <a:ext cx="2764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Precision = 10/12=83.3%</a:t>
            </a:r>
          </a:p>
        </p:txBody>
      </p:sp>
      <p:sp>
        <p:nvSpPr>
          <p:cNvPr id="124021" name="Text Box 117"/>
          <p:cNvSpPr txBox="1">
            <a:spLocks noChangeArrowheads="1"/>
          </p:cNvSpPr>
          <p:nvPr/>
        </p:nvSpPr>
        <p:spPr bwMode="auto">
          <a:xfrm>
            <a:off x="6477000" y="4629150"/>
            <a:ext cx="1328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F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  <a:r>
              <a:rPr lang="en-US" sz="1800">
                <a:solidFill>
                  <a:schemeClr val="tx2"/>
                </a:solidFill>
              </a:rPr>
              <a:t> = 83.3%</a:t>
            </a:r>
          </a:p>
        </p:txBody>
      </p:sp>
    </p:spTree>
    <p:extLst>
      <p:ext uri="{BB962C8B-B14F-4D97-AF65-F5344CB8AC3E}">
        <p14:creationId xmlns:p14="http://schemas.microsoft.com/office/powerpoint/2010/main" val="408521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17" grpId="0"/>
      <p:bldP spid="124019" grpId="0"/>
      <p:bldP spid="124020" grpId="0"/>
      <p:bldP spid="1240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Treebank Results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>
          <a:xfrm>
            <a:off x="296864" y="1028700"/>
            <a:ext cx="8599487" cy="3515916"/>
          </a:xfrm>
        </p:spPr>
        <p:txBody>
          <a:bodyPr/>
          <a:lstStyle/>
          <a:p>
            <a:pPr eaLnBrk="1" hangingPunct="1"/>
            <a:r>
              <a:rPr lang="en-US" sz="2800">
                <a:latin typeface="Calibri" charset="0"/>
              </a:rPr>
              <a:t>Results of current state-of-the-art systems on the English Penn WSJ treebank are slightly greater than 90% labeled precision and recall.</a:t>
            </a:r>
          </a:p>
        </p:txBody>
      </p:sp>
      <p:sp>
        <p:nvSpPr>
          <p:cNvPr id="1064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A29406-A19A-FC47-A620-0AF9F7A6C3DB}" type="slidenum">
              <a:rPr lang="en-US" sz="1200">
                <a:solidFill>
                  <a:srgbClr val="898989"/>
                </a:solidFill>
              </a:rPr>
              <a:pPr eaLnBrk="1" hangingPunct="1"/>
              <a:t>31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7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Discriminative Parse Reranking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Motivation: Even when the top-ranked parse not correct, frequently the correct parse is one of those ranked highly by a statistical parser.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Use a discriminative classifier that is trained to select the best parse from the N-best parses produced by the original parser.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Reranker can exploit global features of the entire parse whereas a PCFG is restricted to making decisions based on local info.</a:t>
            </a: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C51194-959B-E94F-B74F-3D836EFFC193}" type="slidenum">
              <a:rPr lang="en-US" sz="1200">
                <a:solidFill>
                  <a:srgbClr val="898989"/>
                </a:solidFill>
              </a:rPr>
              <a:pPr eaLnBrk="1" hangingPunct="1"/>
              <a:t>32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5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2-Stage Reranking Approach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Adapt the PCFG parser to produce an </a:t>
            </a:r>
            <a:r>
              <a:rPr lang="en-US" b="1" i="1" smtClean="0">
                <a:solidFill>
                  <a:srgbClr val="FF0000"/>
                </a:solidFill>
                <a:ea typeface="+mn-ea"/>
                <a:cs typeface="+mn-cs"/>
              </a:rPr>
              <a:t>N-best list</a:t>
            </a:r>
            <a:r>
              <a:rPr lang="en-US" b="1" smtClean="0">
                <a:ea typeface="+mn-ea"/>
                <a:cs typeface="+mn-cs"/>
              </a:rPr>
              <a:t> </a:t>
            </a:r>
            <a:r>
              <a:rPr lang="en-US" smtClean="0">
                <a:ea typeface="+mn-ea"/>
                <a:cs typeface="+mn-cs"/>
              </a:rPr>
              <a:t>of the most probable parses in addition to the most-likely one.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Extract from each of these parses, a set of global features that help determine if it is a good parse tree.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Train a discriminative classifier (e.g. logistic regression) using the best parse in each N-best list as positive and others as negative.   </a:t>
            </a: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8D1832-1DFE-2146-A85B-14F1F3E7304D}" type="slidenum">
              <a:rPr lang="en-US" sz="1200">
                <a:solidFill>
                  <a:srgbClr val="898989"/>
                </a:solidFill>
              </a:rPr>
              <a:pPr eaLnBrk="1" hangingPunct="1"/>
              <a:t>33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Parse Reranking</a:t>
            </a:r>
          </a:p>
        </p:txBody>
      </p:sp>
      <p:sp>
        <p:nvSpPr>
          <p:cNvPr id="1126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BAEE3D-5F89-3E42-8854-F7DBB99D8FEA}" type="slidenum">
              <a:rPr lang="en-US" sz="1200">
                <a:solidFill>
                  <a:srgbClr val="898989"/>
                </a:solidFill>
              </a:rPr>
              <a:pPr eaLnBrk="1" hangingPunct="1"/>
              <a:t>34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  <p:sp>
        <p:nvSpPr>
          <p:cNvPr id="112643" name="Oval 4"/>
          <p:cNvSpPr>
            <a:spLocks noChangeArrowheads="1"/>
          </p:cNvSpPr>
          <p:nvPr/>
        </p:nvSpPr>
        <p:spPr bwMode="auto">
          <a:xfrm>
            <a:off x="533400" y="1543050"/>
            <a:ext cx="1600200" cy="56569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2000" b="1">
                <a:latin typeface="Times New Roman" charset="0"/>
              </a:rPr>
              <a:t>sentence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486400" y="971550"/>
            <a:ext cx="2209800" cy="91193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800" b="1" dirty="0">
                <a:latin typeface="Times New Roman" charset="0"/>
              </a:rPr>
              <a:t>     N-Best Parse Trees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9400" y="1276350"/>
            <a:ext cx="1981200" cy="742950"/>
          </a:xfrm>
          <a:prstGeom prst="rect">
            <a:avLst/>
          </a:prstGeom>
          <a:solidFill>
            <a:srgbClr val="A7D97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endParaRPr lang="en-US" sz="2000" b="1" dirty="0" smtClean="0">
              <a:latin typeface="Times New Roman" charset="0"/>
            </a:endParaRPr>
          </a:p>
          <a:p>
            <a:r>
              <a:rPr lang="en-US" sz="2000" b="1" dirty="0" smtClean="0">
                <a:latin typeface="Times New Roman" charset="0"/>
              </a:rPr>
              <a:t>PCFG </a:t>
            </a:r>
            <a:r>
              <a:rPr lang="en-US" sz="2000" b="1" dirty="0">
                <a:latin typeface="Times New Roman" charset="0"/>
              </a:rPr>
              <a:t>Parser 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15000" y="2419350"/>
            <a:ext cx="2514600" cy="762000"/>
          </a:xfrm>
          <a:prstGeom prst="rect">
            <a:avLst/>
          </a:prstGeom>
          <a:solidFill>
            <a:srgbClr val="A7D97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r>
              <a:rPr lang="en-US" sz="1800" b="1" dirty="0">
                <a:latin typeface="Times New Roman" charset="0"/>
              </a:rPr>
              <a:t>      Parse Tree</a:t>
            </a:r>
          </a:p>
          <a:p>
            <a:r>
              <a:rPr lang="en-US" sz="1800" b="1" dirty="0">
                <a:latin typeface="Times New Roman" charset="0"/>
              </a:rPr>
              <a:t>       </a:t>
            </a:r>
            <a:r>
              <a:rPr lang="en-US" sz="1800" b="1" dirty="0" smtClean="0">
                <a:latin typeface="Times New Roman" charset="0"/>
              </a:rPr>
              <a:t>Feature Extractor  </a:t>
            </a:r>
            <a:endParaRPr lang="en-US" sz="1800" b="1" dirty="0">
              <a:latin typeface="Times New Roman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715000" y="3790950"/>
            <a:ext cx="2209800" cy="91193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800" b="1" dirty="0">
                <a:latin typeface="Times New Roman" charset="0"/>
              </a:rPr>
              <a:t> Parse Tree Descriptions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0" y="3714750"/>
            <a:ext cx="1981200" cy="990600"/>
          </a:xfrm>
          <a:prstGeom prst="rect">
            <a:avLst/>
          </a:prstGeom>
          <a:solidFill>
            <a:srgbClr val="A7D97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r>
              <a:rPr lang="en-US" sz="1800" b="1" dirty="0">
                <a:latin typeface="Times New Roman" charset="0"/>
              </a:rPr>
              <a:t>  Discriminative </a:t>
            </a:r>
          </a:p>
          <a:p>
            <a:r>
              <a:rPr lang="en-US" sz="1800" b="1" dirty="0">
                <a:latin typeface="Times New Roman" charset="0"/>
              </a:rPr>
              <a:t>     Parse Tree</a:t>
            </a:r>
          </a:p>
          <a:p>
            <a:r>
              <a:rPr lang="en-US" sz="1800" b="1" dirty="0">
                <a:latin typeface="Times New Roman" charset="0"/>
              </a:rPr>
              <a:t>      Classifier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81000" y="3714750"/>
            <a:ext cx="1981200" cy="9984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2000" b="1">
                <a:latin typeface="Times New Roman" charset="0"/>
              </a:rPr>
              <a:t>      Best           Parse Tree</a:t>
            </a:r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>
            <a:off x="2273077" y="1352550"/>
            <a:ext cx="241523" cy="7991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 sz="2000" b="1">
              <a:latin typeface="Times New Roman" charset="0"/>
            </a:endParaRPr>
          </a:p>
        </p:txBody>
      </p:sp>
      <p:sp>
        <p:nvSpPr>
          <p:cNvPr id="18" name="Right Arrow 17"/>
          <p:cNvSpPr>
            <a:spLocks noChangeArrowheads="1"/>
          </p:cNvSpPr>
          <p:nvPr/>
        </p:nvSpPr>
        <p:spPr bwMode="auto">
          <a:xfrm>
            <a:off x="4953000" y="1200150"/>
            <a:ext cx="241523" cy="799134"/>
          </a:xfrm>
          <a:prstGeom prst="rightArrow">
            <a:avLst>
              <a:gd name="adj1" fmla="val 50000"/>
              <a:gd name="adj2" fmla="val 50009"/>
            </a:avLst>
          </a:prstGeom>
          <a:solidFill>
            <a:srgbClr val="007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 sz="2000" b="1">
              <a:latin typeface="Times New Roman" charset="0"/>
            </a:endParaRPr>
          </a:p>
        </p:txBody>
      </p:sp>
      <p:sp>
        <p:nvSpPr>
          <p:cNvPr id="20" name="Down Arrow 19"/>
          <p:cNvSpPr>
            <a:spLocks noChangeArrowheads="1"/>
          </p:cNvSpPr>
          <p:nvPr/>
        </p:nvSpPr>
        <p:spPr bwMode="auto">
          <a:xfrm>
            <a:off x="6705600" y="1885950"/>
            <a:ext cx="361055" cy="491775"/>
          </a:xfrm>
          <a:prstGeom prst="downArrow">
            <a:avLst>
              <a:gd name="adj1" fmla="val 50000"/>
              <a:gd name="adj2" fmla="val 50005"/>
            </a:avLst>
          </a:prstGeom>
          <a:solidFill>
            <a:srgbClr val="007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 sz="2000" b="1">
              <a:latin typeface="Times New Roman" charset="0"/>
            </a:endParaRPr>
          </a:p>
        </p:txBody>
      </p:sp>
      <p:sp>
        <p:nvSpPr>
          <p:cNvPr id="21" name="Down Arrow 20"/>
          <p:cNvSpPr>
            <a:spLocks noChangeArrowheads="1"/>
          </p:cNvSpPr>
          <p:nvPr/>
        </p:nvSpPr>
        <p:spPr bwMode="auto">
          <a:xfrm>
            <a:off x="6705600" y="3257550"/>
            <a:ext cx="361055" cy="491775"/>
          </a:xfrm>
          <a:prstGeom prst="downArrow">
            <a:avLst>
              <a:gd name="adj1" fmla="val 50000"/>
              <a:gd name="adj2" fmla="val 50005"/>
            </a:avLst>
          </a:prstGeom>
          <a:solidFill>
            <a:srgbClr val="007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 sz="2000" b="1">
              <a:latin typeface="Times New Roman" charset="0"/>
            </a:endParaRPr>
          </a:p>
        </p:txBody>
      </p:sp>
      <p:sp>
        <p:nvSpPr>
          <p:cNvPr id="24" name="Right Arrow 23"/>
          <p:cNvSpPr>
            <a:spLocks noChangeArrowheads="1"/>
          </p:cNvSpPr>
          <p:nvPr/>
        </p:nvSpPr>
        <p:spPr bwMode="auto">
          <a:xfrm rot="10800000">
            <a:off x="5251338" y="3658083"/>
            <a:ext cx="241523" cy="7991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 sz="2000" b="1">
              <a:latin typeface="Times New Roman" charset="0"/>
            </a:endParaRPr>
          </a:p>
        </p:txBody>
      </p:sp>
      <p:sp>
        <p:nvSpPr>
          <p:cNvPr id="25" name="Right Arrow 24"/>
          <p:cNvSpPr>
            <a:spLocks noChangeArrowheads="1"/>
          </p:cNvSpPr>
          <p:nvPr/>
        </p:nvSpPr>
        <p:spPr bwMode="auto">
          <a:xfrm rot="10800000">
            <a:off x="2584338" y="3658083"/>
            <a:ext cx="241523" cy="7991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 sz="2000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07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 animBg="1"/>
      <p:bldP spid="21" grpId="0" animBg="1"/>
      <p:bldP spid="24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Sample Parse Tree Features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5159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Probability of the parse from the PCFG.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The number of parallel conjuncts.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the bird in the tree and the squirrel on the ground</a:t>
            </a:r>
            <a:r>
              <a:rPr lang="ja-JP" altLang="en-US" dirty="0">
                <a:latin typeface="Calibri" charset="0"/>
              </a:rPr>
              <a:t>”</a:t>
            </a:r>
            <a:endParaRPr lang="en-US" altLang="ja-JP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the bird and the squirrel in the tree</a:t>
            </a:r>
            <a:r>
              <a:rPr lang="ja-JP" altLang="en-US" dirty="0">
                <a:latin typeface="Calibri" charset="0"/>
              </a:rPr>
              <a:t>”</a:t>
            </a:r>
            <a:endParaRPr lang="en-US" altLang="ja-JP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The degree to which the parse tree is right branching.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English parses tend to be right branching (cf. parse of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Book the flight through Houston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Frequency of various tree fragments, i.e. specific combinations of 2 or 3 rules.</a:t>
            </a: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8A2B82-B39C-F34D-819C-DEA097BD7852}" type="slidenum">
              <a:rPr lang="en-US" sz="1200">
                <a:solidFill>
                  <a:srgbClr val="898989"/>
                </a:solidFill>
              </a:rPr>
              <a:pPr eaLnBrk="1" hangingPunct="1"/>
              <a:t>35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8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Evaluation of Reranking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Reranking is limited by </a:t>
            </a:r>
            <a:r>
              <a:rPr lang="en-US" b="1" i="1" smtClean="0">
                <a:solidFill>
                  <a:srgbClr val="FF0000"/>
                </a:solidFill>
                <a:ea typeface="+mn-ea"/>
                <a:cs typeface="+mn-cs"/>
              </a:rPr>
              <a:t>oracle accuracy</a:t>
            </a:r>
            <a:r>
              <a:rPr lang="en-US" smtClean="0">
                <a:ea typeface="+mn-ea"/>
                <a:cs typeface="+mn-cs"/>
              </a:rPr>
              <a:t>, i.e. the accuracy that results when an omniscient oracle picks the best parse from the N-best list.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Typical current oracle accuracy is around F</a:t>
            </a:r>
            <a:r>
              <a:rPr lang="en-US" baseline="-25000" smtClean="0">
                <a:ea typeface="+mn-ea"/>
                <a:cs typeface="+mn-cs"/>
              </a:rPr>
              <a:t>1</a:t>
            </a:r>
            <a:r>
              <a:rPr lang="en-US" smtClean="0">
                <a:ea typeface="+mn-ea"/>
                <a:cs typeface="+mn-cs"/>
              </a:rPr>
              <a:t>=97%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Reranking can generally improve test accuracy of current PCFG models a percentage point or two.</a:t>
            </a: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4A49D9-FE62-A74B-9FBF-A1FACB390B18}" type="slidenum">
              <a:rPr lang="en-US" sz="1200">
                <a:solidFill>
                  <a:srgbClr val="898989"/>
                </a:solidFill>
              </a:rPr>
              <a:pPr eaLnBrk="1" hangingPunct="1"/>
              <a:t>36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1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Other Discriminative Parsing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There are also parsing models that move from generative PCFGs to a fully discriminative model, e.g. </a:t>
            </a:r>
            <a:r>
              <a:rPr lang="en-US" b="1" i="1" smtClean="0">
                <a:solidFill>
                  <a:srgbClr val="FF0000"/>
                </a:solidFill>
                <a:ea typeface="+mn-ea"/>
                <a:cs typeface="+mn-cs"/>
              </a:rPr>
              <a:t>max margin parsing</a:t>
            </a:r>
            <a:r>
              <a:rPr lang="en-US" smtClean="0">
                <a:ea typeface="+mn-ea"/>
                <a:cs typeface="+mn-cs"/>
              </a:rPr>
              <a:t> (Taskar </a:t>
            </a:r>
            <a:r>
              <a:rPr lang="en-US" i="1" smtClean="0">
                <a:ea typeface="+mn-ea"/>
                <a:cs typeface="+mn-cs"/>
              </a:rPr>
              <a:t>et al</a:t>
            </a:r>
            <a:r>
              <a:rPr lang="en-US" smtClean="0">
                <a:ea typeface="+mn-ea"/>
                <a:cs typeface="+mn-cs"/>
              </a:rPr>
              <a:t>., 2004).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There is also a recent model that efficiently reranks all of the parses in the complete (compactly-encoded) parse forest, avoiding the need to generate an N-best list (</a:t>
            </a:r>
            <a:r>
              <a:rPr lang="en-US" b="1" i="1" smtClean="0">
                <a:solidFill>
                  <a:srgbClr val="FF0000"/>
                </a:solidFill>
                <a:ea typeface="+mn-ea"/>
                <a:cs typeface="+mn-cs"/>
              </a:rPr>
              <a:t>forest reranking</a:t>
            </a:r>
            <a:r>
              <a:rPr lang="en-US" smtClean="0">
                <a:ea typeface="+mn-ea"/>
                <a:cs typeface="+mn-cs"/>
              </a:rPr>
              <a:t>, Huang, 2008).</a:t>
            </a: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288426-4417-A34E-862B-E36AE42290D6}" type="slidenum">
              <a:rPr lang="en-US" sz="1200">
                <a:solidFill>
                  <a:srgbClr val="898989"/>
                </a:solidFill>
              </a:rPr>
              <a:pPr eaLnBrk="1" hangingPunct="1"/>
              <a:t>37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21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Human Parsing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Computational parsers can be used to predict human reading time as measured by tracking the time taken to read each word in a sentence.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Psycholinguistic studies show that words that are more probable given the preceding lexical and syntactic context are read faster.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>
                <a:ea typeface="+mn-ea"/>
              </a:rPr>
              <a:t>John put the dog in the pen with a </a:t>
            </a:r>
            <a:r>
              <a:rPr lang="en-US" sz="2400" dirty="0" smtClean="0">
                <a:solidFill>
                  <a:srgbClr val="FF0000"/>
                </a:solidFill>
                <a:ea typeface="+mn-ea"/>
              </a:rPr>
              <a:t>lock</a:t>
            </a:r>
            <a:r>
              <a:rPr lang="en-US" sz="2400" dirty="0" smtClean="0">
                <a:ea typeface="+mn-ea"/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>
                <a:ea typeface="+mn-ea"/>
              </a:rPr>
              <a:t>John put the dog in the pen with a </a:t>
            </a:r>
            <a:r>
              <a:rPr lang="en-US" sz="2400" dirty="0" smtClean="0">
                <a:solidFill>
                  <a:srgbClr val="FF0000"/>
                </a:solidFill>
                <a:ea typeface="+mn-ea"/>
              </a:rPr>
              <a:t>bone</a:t>
            </a:r>
            <a:r>
              <a:rPr lang="en-US" sz="2400" dirty="0" smtClean="0">
                <a:ea typeface="+mn-ea"/>
              </a:rPr>
              <a:t> in the car.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>
                <a:ea typeface="+mn-ea"/>
              </a:rPr>
              <a:t>John liked the dog in the pen with a </a:t>
            </a:r>
            <a:r>
              <a:rPr lang="en-US" sz="2400" dirty="0" smtClean="0">
                <a:solidFill>
                  <a:srgbClr val="FF0000"/>
                </a:solidFill>
                <a:ea typeface="+mn-ea"/>
              </a:rPr>
              <a:t>bone</a:t>
            </a:r>
            <a:r>
              <a:rPr lang="en-US" sz="2400" dirty="0" smtClean="0">
                <a:ea typeface="+mn-ea"/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Modeling these effects requires an </a:t>
            </a:r>
            <a:r>
              <a:rPr lang="en-US" sz="2800" b="1" i="1" dirty="0" smtClean="0">
                <a:solidFill>
                  <a:srgbClr val="FF0000"/>
                </a:solidFill>
                <a:ea typeface="+mn-ea"/>
                <a:cs typeface="+mn-cs"/>
              </a:rPr>
              <a:t>incremental </a:t>
            </a:r>
            <a:r>
              <a:rPr lang="en-US" sz="2800" dirty="0" smtClean="0">
                <a:ea typeface="+mn-ea"/>
                <a:cs typeface="+mn-cs"/>
              </a:rPr>
              <a:t>statistical parser that incorporates one word at a time into a continuously growing parse tree.</a:t>
            </a: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E05B0F-2083-4E48-A277-DBD6A657FD8C}" type="slidenum">
              <a:rPr lang="en-US" sz="1200">
                <a:solidFill>
                  <a:srgbClr val="898989"/>
                </a:solidFill>
              </a:rPr>
              <a:pPr eaLnBrk="1" hangingPunct="1"/>
              <a:t>38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0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2288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marL="0" indent="0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en-US">
                <a:latin typeface="Calibri" charset="0"/>
              </a:rPr>
              <a:t>        The</a:t>
            </a: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28D97A-D0B4-C341-AFF9-23EADB331680}" type="slidenum">
              <a:rPr lang="en-US" sz="1200">
                <a:solidFill>
                  <a:srgbClr val="898989"/>
                </a:solidFill>
              </a:rPr>
              <a:pPr eaLnBrk="1" hangingPunct="1"/>
              <a:t>39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3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Simple PCFG for English</a:t>
            </a:r>
          </a:p>
        </p:txBody>
      </p:sp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28601" y="1428750"/>
            <a:ext cx="2892425" cy="36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S </a:t>
            </a:r>
            <a:r>
              <a:rPr lang="en-US" sz="1800" dirty="0">
                <a:cs typeface="Times New Roman" charset="0"/>
              </a:rPr>
              <a:t>→ NP VP                     </a:t>
            </a:r>
          </a:p>
          <a:p>
            <a:pPr eaLnBrk="1" hangingPunct="1"/>
            <a:r>
              <a:rPr lang="en-US" sz="1800" dirty="0">
                <a:cs typeface="Times New Roman" charset="0"/>
              </a:rPr>
              <a:t>S </a:t>
            </a:r>
            <a:r>
              <a:rPr lang="en-US" sz="1800" dirty="0"/>
              <a:t>→ Aux NP VP               </a:t>
            </a:r>
          </a:p>
          <a:p>
            <a:pPr eaLnBrk="1" hangingPunct="1"/>
            <a:r>
              <a:rPr lang="en-US" sz="1800" dirty="0"/>
              <a:t>S → VP                           </a:t>
            </a:r>
          </a:p>
          <a:p>
            <a:pPr eaLnBrk="1" hangingPunct="1"/>
            <a:r>
              <a:rPr lang="en-US" sz="1800" dirty="0"/>
              <a:t>NP → Pronoun</a:t>
            </a:r>
          </a:p>
          <a:p>
            <a:pPr eaLnBrk="1" hangingPunct="1"/>
            <a:r>
              <a:rPr lang="en-US" sz="1800" dirty="0"/>
              <a:t>NP → Proper-Noun</a:t>
            </a:r>
          </a:p>
          <a:p>
            <a:pPr eaLnBrk="1" hangingPunct="1"/>
            <a:r>
              <a:rPr lang="en-US" sz="1800" dirty="0"/>
              <a:t>NP → </a:t>
            </a:r>
            <a:r>
              <a:rPr lang="en-US" sz="1800" dirty="0" err="1"/>
              <a:t>Det</a:t>
            </a:r>
            <a:r>
              <a:rPr lang="en-US" sz="1800" dirty="0"/>
              <a:t> Nominal</a:t>
            </a:r>
          </a:p>
          <a:p>
            <a:pPr eaLnBrk="1" hangingPunct="1"/>
            <a:r>
              <a:rPr lang="en-US" sz="1800" dirty="0"/>
              <a:t>Nominal → Noun</a:t>
            </a:r>
          </a:p>
          <a:p>
            <a:pPr eaLnBrk="1" hangingPunct="1"/>
            <a:r>
              <a:rPr lang="en-US" sz="1800" dirty="0"/>
              <a:t>Nominal → Nominal Noun</a:t>
            </a:r>
          </a:p>
          <a:p>
            <a:pPr eaLnBrk="1" hangingPunct="1"/>
            <a:r>
              <a:rPr lang="en-US" sz="1800" dirty="0"/>
              <a:t>Nominal → Nominal PP</a:t>
            </a:r>
          </a:p>
          <a:p>
            <a:pPr eaLnBrk="1" hangingPunct="1"/>
            <a:r>
              <a:rPr lang="en-US" sz="1800" dirty="0"/>
              <a:t>VP → Verb</a:t>
            </a:r>
          </a:p>
          <a:p>
            <a:pPr eaLnBrk="1" hangingPunct="1"/>
            <a:r>
              <a:rPr lang="en-US" sz="1800" dirty="0"/>
              <a:t>VP → Verb NP</a:t>
            </a:r>
          </a:p>
          <a:p>
            <a:pPr eaLnBrk="1" hangingPunct="1"/>
            <a:r>
              <a:rPr lang="en-US" sz="1800" dirty="0"/>
              <a:t>VP → VP PP</a:t>
            </a:r>
          </a:p>
          <a:p>
            <a:pPr eaLnBrk="1" hangingPunct="1"/>
            <a:r>
              <a:rPr lang="en-US" sz="1800" dirty="0"/>
              <a:t>PP → Prep NP</a:t>
            </a: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844550" y="1092994"/>
            <a:ext cx="148124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Grammar</a:t>
            </a:r>
          </a:p>
        </p:txBody>
      </p:sp>
      <p:sp>
        <p:nvSpPr>
          <p:cNvPr id="20484" name="AutoShape 5"/>
          <p:cNvSpPr>
            <a:spLocks/>
          </p:cNvSpPr>
          <p:nvPr/>
        </p:nvSpPr>
        <p:spPr bwMode="auto">
          <a:xfrm>
            <a:off x="3502026" y="1555856"/>
            <a:ext cx="255586" cy="425634"/>
          </a:xfrm>
          <a:prstGeom prst="rightBracket">
            <a:avLst>
              <a:gd name="adj" fmla="val 1642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 sz="2000" b="1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044825" y="1432322"/>
            <a:ext cx="533400" cy="36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Times New Roman" charset="0"/>
              </a:rPr>
              <a:t>0.8</a:t>
            </a:r>
          </a:p>
          <a:p>
            <a:pPr eaLnBrk="1" hangingPunct="1"/>
            <a:r>
              <a:rPr lang="en-US" sz="1800"/>
              <a:t>0.1</a:t>
            </a:r>
          </a:p>
          <a:p>
            <a:pPr eaLnBrk="1" hangingPunct="1"/>
            <a:r>
              <a:rPr lang="en-US" sz="1800"/>
              <a:t>0.1</a:t>
            </a:r>
          </a:p>
          <a:p>
            <a:pPr eaLnBrk="1" hangingPunct="1"/>
            <a:r>
              <a:rPr lang="en-US" sz="1800"/>
              <a:t>0.2</a:t>
            </a:r>
          </a:p>
          <a:p>
            <a:pPr eaLnBrk="1" hangingPunct="1"/>
            <a:r>
              <a:rPr lang="en-US" sz="1800"/>
              <a:t>0.2</a:t>
            </a:r>
          </a:p>
          <a:p>
            <a:pPr eaLnBrk="1" hangingPunct="1"/>
            <a:r>
              <a:rPr lang="en-US" sz="1800"/>
              <a:t>0.6</a:t>
            </a:r>
          </a:p>
          <a:p>
            <a:pPr eaLnBrk="1" hangingPunct="1"/>
            <a:r>
              <a:rPr lang="en-US" sz="1800"/>
              <a:t>0.3</a:t>
            </a:r>
          </a:p>
          <a:p>
            <a:pPr eaLnBrk="1" hangingPunct="1"/>
            <a:r>
              <a:rPr lang="en-US" sz="1800"/>
              <a:t>0.2</a:t>
            </a:r>
          </a:p>
          <a:p>
            <a:pPr eaLnBrk="1" hangingPunct="1"/>
            <a:r>
              <a:rPr lang="en-US" sz="1800"/>
              <a:t>0.5</a:t>
            </a:r>
          </a:p>
          <a:p>
            <a:pPr eaLnBrk="1" hangingPunct="1"/>
            <a:r>
              <a:rPr lang="en-US" sz="1800"/>
              <a:t>0.2</a:t>
            </a:r>
          </a:p>
          <a:p>
            <a:pPr eaLnBrk="1" hangingPunct="1"/>
            <a:r>
              <a:rPr lang="en-US" sz="1800"/>
              <a:t>0.5</a:t>
            </a:r>
          </a:p>
          <a:p>
            <a:pPr eaLnBrk="1" hangingPunct="1"/>
            <a:r>
              <a:rPr lang="en-US" sz="1800"/>
              <a:t>0.3</a:t>
            </a:r>
          </a:p>
          <a:p>
            <a:pPr eaLnBrk="1" hangingPunct="1"/>
            <a:r>
              <a:rPr lang="en-US" sz="1800"/>
              <a:t>1.0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3121025" y="1089422"/>
            <a:ext cx="83187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Prob</a:t>
            </a:r>
          </a:p>
        </p:txBody>
      </p:sp>
      <p:sp>
        <p:nvSpPr>
          <p:cNvPr id="20487" name="TextBox 9"/>
          <p:cNvSpPr txBox="1">
            <a:spLocks noChangeArrowheads="1"/>
          </p:cNvSpPr>
          <p:nvPr/>
        </p:nvSpPr>
        <p:spPr bwMode="auto">
          <a:xfrm>
            <a:off x="3654425" y="1603773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</a:t>
            </a:r>
          </a:p>
        </p:txBody>
      </p:sp>
      <p:sp>
        <p:nvSpPr>
          <p:cNvPr id="20488" name="AutoShape 5"/>
          <p:cNvSpPr>
            <a:spLocks/>
          </p:cNvSpPr>
          <p:nvPr/>
        </p:nvSpPr>
        <p:spPr bwMode="auto">
          <a:xfrm>
            <a:off x="3502026" y="2184507"/>
            <a:ext cx="255586" cy="425634"/>
          </a:xfrm>
          <a:prstGeom prst="rightBracket">
            <a:avLst>
              <a:gd name="adj" fmla="val 1642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 sz="2000" b="1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0489" name="AutoShape 5"/>
          <p:cNvSpPr>
            <a:spLocks/>
          </p:cNvSpPr>
          <p:nvPr/>
        </p:nvSpPr>
        <p:spPr bwMode="auto">
          <a:xfrm>
            <a:off x="3502026" y="2813157"/>
            <a:ext cx="255586" cy="425634"/>
          </a:xfrm>
          <a:prstGeom prst="rightBracket">
            <a:avLst>
              <a:gd name="adj" fmla="val 1642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 sz="2000" b="1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0490" name="AutoShape 5"/>
          <p:cNvSpPr>
            <a:spLocks/>
          </p:cNvSpPr>
          <p:nvPr/>
        </p:nvSpPr>
        <p:spPr bwMode="auto">
          <a:xfrm>
            <a:off x="3502026" y="3441806"/>
            <a:ext cx="255586" cy="425634"/>
          </a:xfrm>
          <a:prstGeom prst="rightBracket">
            <a:avLst>
              <a:gd name="adj" fmla="val 1642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 sz="2000" b="1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0491" name="TextBox 13"/>
          <p:cNvSpPr txBox="1">
            <a:spLocks noChangeArrowheads="1"/>
          </p:cNvSpPr>
          <p:nvPr/>
        </p:nvSpPr>
        <p:spPr bwMode="auto">
          <a:xfrm>
            <a:off x="3654425" y="2232423"/>
            <a:ext cx="319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</a:t>
            </a:r>
          </a:p>
        </p:txBody>
      </p:sp>
      <p:sp>
        <p:nvSpPr>
          <p:cNvPr id="20492" name="TextBox 14"/>
          <p:cNvSpPr txBox="1">
            <a:spLocks noChangeArrowheads="1"/>
          </p:cNvSpPr>
          <p:nvPr/>
        </p:nvSpPr>
        <p:spPr bwMode="auto">
          <a:xfrm>
            <a:off x="3654425" y="2861072"/>
            <a:ext cx="38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</a:t>
            </a:r>
          </a:p>
        </p:txBody>
      </p:sp>
      <p:sp>
        <p:nvSpPr>
          <p:cNvPr id="20493" name="TextBox 15"/>
          <p:cNvSpPr txBox="1">
            <a:spLocks noChangeArrowheads="1"/>
          </p:cNvSpPr>
          <p:nvPr/>
        </p:nvSpPr>
        <p:spPr bwMode="auto">
          <a:xfrm>
            <a:off x="3654425" y="3489722"/>
            <a:ext cx="38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</a:t>
            </a:r>
          </a:p>
        </p:txBody>
      </p:sp>
      <p:sp>
        <p:nvSpPr>
          <p:cNvPr id="20494" name="Text Box 4"/>
          <p:cNvSpPr txBox="1">
            <a:spLocks noChangeArrowheads="1"/>
          </p:cNvSpPr>
          <p:nvPr/>
        </p:nvSpPr>
        <p:spPr bwMode="auto">
          <a:xfrm>
            <a:off x="3883025" y="1603773"/>
            <a:ext cx="5334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1.0</a:t>
            </a:r>
          </a:p>
        </p:txBody>
      </p:sp>
      <p:sp>
        <p:nvSpPr>
          <p:cNvPr id="20495" name="Text Box 4"/>
          <p:cNvSpPr txBox="1">
            <a:spLocks noChangeArrowheads="1"/>
          </p:cNvSpPr>
          <p:nvPr/>
        </p:nvSpPr>
        <p:spPr bwMode="auto">
          <a:xfrm>
            <a:off x="3883025" y="2232423"/>
            <a:ext cx="5334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1.0</a:t>
            </a:r>
          </a:p>
        </p:txBody>
      </p:sp>
      <p:sp>
        <p:nvSpPr>
          <p:cNvPr id="20496" name="Text Box 4"/>
          <p:cNvSpPr txBox="1">
            <a:spLocks noChangeArrowheads="1"/>
          </p:cNvSpPr>
          <p:nvPr/>
        </p:nvSpPr>
        <p:spPr bwMode="auto">
          <a:xfrm>
            <a:off x="3883025" y="2861073"/>
            <a:ext cx="5334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1.0</a:t>
            </a:r>
          </a:p>
        </p:txBody>
      </p:sp>
      <p:sp>
        <p:nvSpPr>
          <p:cNvPr id="20497" name="Text Box 4"/>
          <p:cNvSpPr txBox="1">
            <a:spLocks noChangeArrowheads="1"/>
          </p:cNvSpPr>
          <p:nvPr/>
        </p:nvSpPr>
        <p:spPr bwMode="auto">
          <a:xfrm>
            <a:off x="3883025" y="3489723"/>
            <a:ext cx="5334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1.0</a:t>
            </a:r>
          </a:p>
        </p:txBody>
      </p:sp>
      <p:sp>
        <p:nvSpPr>
          <p:cNvPr id="20498" name="Text Box 6"/>
          <p:cNvSpPr txBox="1">
            <a:spLocks noChangeArrowheads="1"/>
          </p:cNvSpPr>
          <p:nvPr/>
        </p:nvSpPr>
        <p:spPr bwMode="auto">
          <a:xfrm>
            <a:off x="4827588" y="1485900"/>
            <a:ext cx="4316412" cy="3541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 err="1"/>
              <a:t>Det</a:t>
            </a:r>
            <a:r>
              <a:rPr lang="en-US" sz="1600" dirty="0"/>
              <a:t> → the | a   | that | this</a:t>
            </a:r>
          </a:p>
          <a:p>
            <a:pPr eaLnBrk="1" hangingPunct="1"/>
            <a:r>
              <a:rPr lang="en-US" sz="1600" dirty="0"/>
              <a:t>            0.6  0.2  0.1    0.1</a:t>
            </a:r>
          </a:p>
          <a:p>
            <a:pPr eaLnBrk="1" hangingPunct="1"/>
            <a:r>
              <a:rPr lang="en-US" sz="1600" dirty="0"/>
              <a:t>Noun → book | flight | meal | money</a:t>
            </a:r>
          </a:p>
          <a:p>
            <a:pPr eaLnBrk="1" hangingPunct="1"/>
            <a:r>
              <a:rPr lang="en-US" sz="1600" dirty="0"/>
              <a:t>                0.1     0.5      0.2     0.2</a:t>
            </a:r>
          </a:p>
          <a:p>
            <a:pPr eaLnBrk="1" hangingPunct="1"/>
            <a:r>
              <a:rPr lang="en-US" sz="1600" dirty="0"/>
              <a:t>Verb → book | include | prefer</a:t>
            </a:r>
          </a:p>
          <a:p>
            <a:pPr eaLnBrk="1" hangingPunct="1"/>
            <a:r>
              <a:rPr lang="en-US" sz="1600" dirty="0"/>
              <a:t>               0.5      0.2        0.3</a:t>
            </a:r>
          </a:p>
          <a:p>
            <a:pPr eaLnBrk="1" hangingPunct="1"/>
            <a:r>
              <a:rPr lang="en-US" sz="1600" dirty="0"/>
              <a:t>Pronoun → I    | he | she | me</a:t>
            </a:r>
          </a:p>
          <a:p>
            <a:pPr eaLnBrk="1" hangingPunct="1"/>
            <a:r>
              <a:rPr lang="en-US" sz="1600" dirty="0"/>
              <a:t>                   0.5  0.1  0.1    0.3</a:t>
            </a:r>
          </a:p>
          <a:p>
            <a:pPr eaLnBrk="1" hangingPunct="1"/>
            <a:r>
              <a:rPr lang="en-US" sz="1600" dirty="0"/>
              <a:t>Proper-Noun → Houston | NWA</a:t>
            </a:r>
          </a:p>
          <a:p>
            <a:pPr eaLnBrk="1" hangingPunct="1"/>
            <a:r>
              <a:rPr lang="en-US" sz="1600" dirty="0"/>
              <a:t>                              0.8         0.2</a:t>
            </a:r>
          </a:p>
          <a:p>
            <a:pPr eaLnBrk="1" hangingPunct="1"/>
            <a:r>
              <a:rPr lang="en-US" sz="1600" dirty="0"/>
              <a:t>Aux → does</a:t>
            </a:r>
          </a:p>
          <a:p>
            <a:pPr eaLnBrk="1" hangingPunct="1"/>
            <a:r>
              <a:rPr lang="en-US" sz="1600" dirty="0"/>
              <a:t>             1.0</a:t>
            </a:r>
          </a:p>
          <a:p>
            <a:pPr eaLnBrk="1" hangingPunct="1"/>
            <a:r>
              <a:rPr lang="en-US" sz="1600" dirty="0"/>
              <a:t>Prep → from | to   | on | near | through</a:t>
            </a:r>
          </a:p>
          <a:p>
            <a:pPr eaLnBrk="1" hangingPunct="1"/>
            <a:r>
              <a:rPr lang="en-US" sz="1600" dirty="0"/>
              <a:t>             0.25  0.25  0.1    0.2     0.2</a:t>
            </a:r>
          </a:p>
        </p:txBody>
      </p:sp>
      <p:sp>
        <p:nvSpPr>
          <p:cNvPr id="20499" name="Text Box 8"/>
          <p:cNvSpPr txBox="1">
            <a:spLocks noChangeArrowheads="1"/>
          </p:cNvSpPr>
          <p:nvPr/>
        </p:nvSpPr>
        <p:spPr bwMode="auto">
          <a:xfrm>
            <a:off x="5791200" y="1085850"/>
            <a:ext cx="124259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Lexicon</a:t>
            </a:r>
          </a:p>
        </p:txBody>
      </p:sp>
      <p:sp>
        <p:nvSpPr>
          <p:cNvPr id="20500" name="Slide Number Placeholder 2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3E7795-B8E8-3A42-93A5-8BCF4F91B161}" type="slidenum">
              <a:rPr lang="en-US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73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2390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marL="0" indent="0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en-US">
                <a:latin typeface="Calibri" charset="0"/>
              </a:rPr>
              <a:t>        The horse</a:t>
            </a: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717EBF-8BC0-0A4C-8647-7D5F53767595}" type="slidenum">
              <a:rPr lang="en-US" sz="1200">
                <a:solidFill>
                  <a:srgbClr val="898989"/>
                </a:solidFill>
              </a:rPr>
              <a:pPr eaLnBrk="1" hangingPunct="1"/>
              <a:t>40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2493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marL="0" indent="0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en-US">
                <a:latin typeface="Calibri" charset="0"/>
              </a:rPr>
              <a:t>        The horse raced</a:t>
            </a:r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7949C8-1E14-FC47-B495-8CA513B83CB8}" type="slidenum">
              <a:rPr lang="en-US" sz="1200">
                <a:solidFill>
                  <a:srgbClr val="898989"/>
                </a:solidFill>
              </a:rPr>
              <a:pPr eaLnBrk="1" hangingPunct="1"/>
              <a:t>41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7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2595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marL="0" indent="0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en-US">
                <a:latin typeface="Calibri" charset="0"/>
              </a:rPr>
              <a:t>        The horse raced past</a:t>
            </a: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33BB20-EE20-9043-B310-F50ADEC219D6}" type="slidenum">
              <a:rPr lang="en-US" sz="1200">
                <a:solidFill>
                  <a:srgbClr val="898989"/>
                </a:solidFill>
              </a:rPr>
              <a:pPr eaLnBrk="1" hangingPunct="1"/>
              <a:t>42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77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2697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marL="0" indent="0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en-US">
                <a:latin typeface="Calibri" charset="0"/>
              </a:rPr>
              <a:t>        The horse raced past the</a:t>
            </a: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1B1F5B-B6F9-DA4C-8857-B9D85044F932}" type="slidenum">
              <a:rPr lang="en-US" sz="1200">
                <a:solidFill>
                  <a:srgbClr val="898989"/>
                </a:solidFill>
              </a:rPr>
              <a:pPr eaLnBrk="1" hangingPunct="1"/>
              <a:t>43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9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2800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marL="0" indent="0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en-US">
                <a:latin typeface="Calibri" charset="0"/>
              </a:rPr>
              <a:t>        The horse raced past the barn</a:t>
            </a:r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3ECD9E-49F7-F04D-AF0B-5C69457AD5BC}" type="slidenum">
              <a:rPr lang="en-US" sz="1200">
                <a:solidFill>
                  <a:srgbClr val="898989"/>
                </a:solidFill>
              </a:rPr>
              <a:pPr eaLnBrk="1" hangingPunct="1"/>
              <a:t>44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0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2902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marL="0" indent="0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en-US">
                <a:latin typeface="Calibri" charset="0"/>
              </a:rPr>
              <a:t>        The horse raced past the barn fell</a:t>
            </a: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40B4D1-8700-6647-AE9E-9F59D5E013D8}" type="slidenum">
              <a:rPr lang="en-US" sz="1200">
                <a:solidFill>
                  <a:srgbClr val="898989"/>
                </a:solidFill>
              </a:rPr>
              <a:pPr eaLnBrk="1" hangingPunct="1"/>
              <a:t>45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2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Garden Path Sentences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685800" y="1028700"/>
            <a:ext cx="7848600" cy="35159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People are confused by sentences that seem to have a particular syntactic structure but then suddenly violate this structure, so the listener is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lead down the garden path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.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>
              <a:latin typeface="Calibri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vs. The horse raced past the barn broke his leg.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The complex houses married students.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The old man the sea.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While Anna dressed the baby spit up on the bed.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Incremental computational parsers can try to predict and explain the problems encountered parsing such sentences.</a:t>
            </a: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717DB0-BDB5-AF4D-994F-33FFC6247C7C}" type="slidenum">
              <a:rPr lang="en-US" sz="1200">
                <a:solidFill>
                  <a:srgbClr val="898989"/>
                </a:solidFill>
              </a:rPr>
              <a:pPr eaLnBrk="1" hangingPunct="1"/>
              <a:t>46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00200" y="2050018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The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57400" y="2050018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horse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667000" y="2050018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raced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352800" y="2050018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past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86200" y="2050018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the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267200" y="2050018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barn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00600" y="2050018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fell</a:t>
            </a:r>
          </a:p>
        </p:txBody>
      </p:sp>
    </p:spTree>
    <p:extLst>
      <p:ext uri="{BB962C8B-B14F-4D97-AF65-F5344CB8AC3E}">
        <p14:creationId xmlns:p14="http://schemas.microsoft.com/office/powerpoint/2010/main" val="309029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Center Embedding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515916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Nested expressions are hard for humans to process beyond 1 or 2 levels of nesting.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The rat the cat chased died.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The rat the cat the dog bit chased died.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The rat the cat the dog the boy owned bit chased died.</a:t>
            </a:r>
          </a:p>
          <a:p>
            <a:pPr eaLnBrk="1" hangingPunct="1"/>
            <a:r>
              <a:rPr lang="en-US" dirty="0">
                <a:latin typeface="Calibri" charset="0"/>
              </a:rPr>
              <a:t>Requires remembering and popping incomplete constituents from a stack and strains human short-term memory.</a:t>
            </a:r>
          </a:p>
          <a:p>
            <a:pPr eaLnBrk="1" hangingPunct="1"/>
            <a:r>
              <a:rPr lang="en-US" dirty="0">
                <a:latin typeface="Calibri" charset="0"/>
              </a:rPr>
              <a:t>Equivalent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tail embedded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(tail recursive) versions are easier to understand since no stack is required.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The boy owned a dog that bit a cat that chased a rat that died.</a:t>
            </a: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9702BD-370A-3E4A-A03B-D30C6A18EC02}" type="slidenum">
              <a:rPr lang="en-US" sz="1200">
                <a:solidFill>
                  <a:srgbClr val="898989"/>
                </a:solidFill>
              </a:rPr>
              <a:pPr eaLnBrk="1" hangingPunct="1"/>
              <a:t>47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2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Statistical Parsing Conclusions</a:t>
            </a:r>
          </a:p>
        </p:txBody>
      </p:sp>
      <p:sp>
        <p:nvSpPr>
          <p:cNvPr id="134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Statistical models such as PCFGs allow for probabilistic resolution of ambiguities.</a:t>
            </a:r>
          </a:p>
          <a:p>
            <a:pPr eaLnBrk="1" hangingPunct="1"/>
            <a:r>
              <a:rPr lang="en-US">
                <a:latin typeface="Calibri" charset="0"/>
              </a:rPr>
              <a:t>PCFGs can be easily learned from treebanks.</a:t>
            </a:r>
          </a:p>
          <a:p>
            <a:pPr eaLnBrk="1" hangingPunct="1"/>
            <a:r>
              <a:rPr lang="en-US">
                <a:latin typeface="Calibri" charset="0"/>
              </a:rPr>
              <a:t>Lexicalization and non-terminal splitting are required to effectively resolve many ambiguities.</a:t>
            </a:r>
          </a:p>
          <a:p>
            <a:pPr eaLnBrk="1" hangingPunct="1"/>
            <a:r>
              <a:rPr lang="en-US">
                <a:latin typeface="Calibri" charset="0"/>
              </a:rPr>
              <a:t>Current statistical parsers are quite accurate but not yet at the level of human-expert agreement.</a:t>
            </a:r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3DF5FF-FBA9-A448-84E9-D90F90D7968D}" type="slidenum">
              <a:rPr lang="en-US" sz="1200">
                <a:solidFill>
                  <a:srgbClr val="898989"/>
                </a:solidFill>
              </a:rPr>
              <a:pPr eaLnBrk="1" hangingPunct="1"/>
              <a:t>48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5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Other Applications of PCFGs</a:t>
            </a:r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Authorship attribution (Raghavan </a:t>
            </a:r>
            <a:r>
              <a:rPr lang="en-US" i="1">
                <a:latin typeface="Calibri" charset="0"/>
              </a:rPr>
              <a:t>et al.</a:t>
            </a:r>
            <a:r>
              <a:rPr lang="en-US">
                <a:latin typeface="Calibri" charset="0"/>
              </a:rPr>
              <a:t>, 2010)</a:t>
            </a:r>
          </a:p>
          <a:p>
            <a:r>
              <a:rPr lang="en-US">
                <a:latin typeface="Calibri" charset="0"/>
              </a:rPr>
              <a:t>Modeling of language acquisition (Waterfall </a:t>
            </a:r>
            <a:r>
              <a:rPr lang="en-US" i="1">
                <a:latin typeface="Calibri" charset="0"/>
              </a:rPr>
              <a:t>et al.</a:t>
            </a:r>
            <a:r>
              <a:rPr lang="en-US">
                <a:latin typeface="Calibri" charset="0"/>
              </a:rPr>
              <a:t>, 2010)</a:t>
            </a: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193E89-BDA3-9145-BDD3-99B39145D283}" type="slidenum">
              <a:rPr lang="en-US" sz="1200">
                <a:solidFill>
                  <a:srgbClr val="898989"/>
                </a:solidFill>
              </a:rPr>
              <a:pPr eaLnBrk="1" hangingPunct="1"/>
              <a:t>49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9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Sentence Probability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28701"/>
            <a:ext cx="7772400" cy="1393031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dirty="0" smtClean="0">
                <a:latin typeface="Calibri" charset="0"/>
                <a:cs typeface="+mn-cs"/>
              </a:rPr>
              <a:t>Probability </a:t>
            </a:r>
            <a:r>
              <a:rPr lang="en-US" sz="2800" dirty="0">
                <a:latin typeface="Calibri" charset="0"/>
                <a:cs typeface="+mn-cs"/>
              </a:rPr>
              <a:t>of derivation is the product of the probabilities of its productions.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latin typeface="Calibri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latin typeface="Calibri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latin typeface="Calibri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latin typeface="Calibri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latin typeface="Calibri" charset="0"/>
              <a:cs typeface="+mn-cs"/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A5E793-274B-2E41-A88A-A2F0A91BFA86}" type="slidenum">
              <a:rPr lang="en-US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  <p:sp>
        <p:nvSpPr>
          <p:cNvPr id="22532" name="Text Box 93"/>
          <p:cNvSpPr txBox="1">
            <a:spLocks noChangeArrowheads="1"/>
          </p:cNvSpPr>
          <p:nvPr/>
        </p:nvSpPr>
        <p:spPr bwMode="auto">
          <a:xfrm>
            <a:off x="228601" y="1771650"/>
            <a:ext cx="4644518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3399"/>
                </a:solidFill>
                <a:latin typeface="Times New Roman" charset="0"/>
              </a:rPr>
              <a:t>P(D</a:t>
            </a:r>
            <a:r>
              <a:rPr lang="en-US" baseline="-25000" dirty="0">
                <a:solidFill>
                  <a:srgbClr val="333399"/>
                </a:solidFill>
                <a:latin typeface="Times New Roman" charset="0"/>
              </a:rPr>
              <a:t>1</a:t>
            </a:r>
            <a:r>
              <a:rPr lang="en-US" dirty="0">
                <a:solidFill>
                  <a:srgbClr val="333399"/>
                </a:solidFill>
                <a:latin typeface="Times New Roman" charset="0"/>
              </a:rPr>
              <a:t>) = 0.1 x 0.5 x 0.5 x 0.6 x 0.6 x </a:t>
            </a:r>
          </a:p>
          <a:p>
            <a:pPr eaLnBrk="1" hangingPunct="1"/>
            <a:r>
              <a:rPr lang="en-US" dirty="0">
                <a:solidFill>
                  <a:srgbClr val="333399"/>
                </a:solidFill>
                <a:latin typeface="Times New Roman" charset="0"/>
              </a:rPr>
              <a:t>              0.5 x 0.3 x 1.0 x 0.2 x 0.2 x </a:t>
            </a:r>
          </a:p>
          <a:p>
            <a:pPr eaLnBrk="1" hangingPunct="1"/>
            <a:r>
              <a:rPr lang="en-US" dirty="0">
                <a:solidFill>
                  <a:srgbClr val="333399"/>
                </a:solidFill>
                <a:latin typeface="Times New Roman" charset="0"/>
              </a:rPr>
              <a:t>              0.5 x 0.8</a:t>
            </a:r>
          </a:p>
          <a:p>
            <a:pPr eaLnBrk="1" hangingPunct="1"/>
            <a:r>
              <a:rPr lang="en-US" baseline="30000" dirty="0">
                <a:solidFill>
                  <a:srgbClr val="333399"/>
                </a:solidFill>
                <a:latin typeface="Times New Roman" charset="0"/>
              </a:rPr>
              <a:t>               =</a:t>
            </a:r>
            <a:r>
              <a:rPr lang="en-US" dirty="0">
                <a:solidFill>
                  <a:srgbClr val="333399"/>
                </a:solidFill>
                <a:latin typeface="Times New Roman" charset="0"/>
              </a:rPr>
              <a:t>  0.0000216</a:t>
            </a:r>
            <a:endParaRPr lang="en-US" baseline="30000" dirty="0">
              <a:solidFill>
                <a:srgbClr val="333399"/>
              </a:solidFill>
              <a:latin typeface="Times New Roman" charset="0"/>
            </a:endParaRPr>
          </a:p>
        </p:txBody>
      </p:sp>
      <p:sp>
        <p:nvSpPr>
          <p:cNvPr id="22533" name="Rectangle 96"/>
          <p:cNvSpPr>
            <a:spLocks noChangeArrowheads="1"/>
          </p:cNvSpPr>
          <p:nvPr/>
        </p:nvSpPr>
        <p:spPr bwMode="auto">
          <a:xfrm>
            <a:off x="693738" y="3526632"/>
            <a:ext cx="7772400" cy="104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endParaRPr lang="en-US" sz="2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2534" name="Text Box 94"/>
          <p:cNvSpPr txBox="1">
            <a:spLocks noChangeArrowheads="1"/>
          </p:cNvSpPr>
          <p:nvPr/>
        </p:nvSpPr>
        <p:spPr bwMode="auto">
          <a:xfrm>
            <a:off x="6400801" y="2343151"/>
            <a:ext cx="4254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</a:t>
            </a:r>
            <a:r>
              <a:rPr lang="en-US" sz="1800" b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5205413" y="2400300"/>
            <a:ext cx="284400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</a:t>
            </a:r>
          </a:p>
        </p:txBody>
      </p:sp>
      <p:sp>
        <p:nvSpPr>
          <p:cNvPr id="22536" name="Text Box 5"/>
          <p:cNvSpPr txBox="1">
            <a:spLocks noChangeArrowheads="1"/>
          </p:cNvSpPr>
          <p:nvPr/>
        </p:nvSpPr>
        <p:spPr bwMode="auto">
          <a:xfrm>
            <a:off x="5122864" y="2711054"/>
            <a:ext cx="397086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VP</a:t>
            </a:r>
          </a:p>
        </p:txBody>
      </p:sp>
      <p:sp>
        <p:nvSpPr>
          <p:cNvPr id="22537" name="Text Box 6"/>
          <p:cNvSpPr txBox="1">
            <a:spLocks noChangeArrowheads="1"/>
          </p:cNvSpPr>
          <p:nvPr/>
        </p:nvSpPr>
        <p:spPr bwMode="auto">
          <a:xfrm>
            <a:off x="4648200" y="3014663"/>
            <a:ext cx="1149696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Verb          NP</a:t>
            </a:r>
          </a:p>
        </p:txBody>
      </p:sp>
      <p:sp>
        <p:nvSpPr>
          <p:cNvPr id="22538" name="Text Box 7"/>
          <p:cNvSpPr txBox="1">
            <a:spLocks noChangeArrowheads="1"/>
          </p:cNvSpPr>
          <p:nvPr/>
        </p:nvSpPr>
        <p:spPr bwMode="auto">
          <a:xfrm>
            <a:off x="5254626" y="3298032"/>
            <a:ext cx="137048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     Det    Nominal</a:t>
            </a:r>
          </a:p>
        </p:txBody>
      </p:sp>
      <p:sp>
        <p:nvSpPr>
          <p:cNvPr id="22539" name="Text Box 8"/>
          <p:cNvSpPr txBox="1">
            <a:spLocks noChangeArrowheads="1"/>
          </p:cNvSpPr>
          <p:nvPr/>
        </p:nvSpPr>
        <p:spPr bwMode="auto">
          <a:xfrm>
            <a:off x="5873751" y="3637360"/>
            <a:ext cx="116249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Nominal     PP</a:t>
            </a:r>
          </a:p>
        </p:txBody>
      </p:sp>
      <p:sp>
        <p:nvSpPr>
          <p:cNvPr id="22540" name="Text Box 9"/>
          <p:cNvSpPr txBox="1">
            <a:spLocks noChangeArrowheads="1"/>
          </p:cNvSpPr>
          <p:nvPr/>
        </p:nvSpPr>
        <p:spPr bwMode="auto">
          <a:xfrm>
            <a:off x="4668838" y="3307557"/>
            <a:ext cx="515458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book</a:t>
            </a:r>
          </a:p>
        </p:txBody>
      </p:sp>
      <p:sp>
        <p:nvSpPr>
          <p:cNvPr id="22541" name="Text Box 10"/>
          <p:cNvSpPr txBox="1">
            <a:spLocks noChangeArrowheads="1"/>
          </p:cNvSpPr>
          <p:nvPr/>
        </p:nvSpPr>
        <p:spPr bwMode="auto">
          <a:xfrm>
            <a:off x="6559551" y="3932635"/>
            <a:ext cx="1059853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Prep        NP</a:t>
            </a:r>
          </a:p>
        </p:txBody>
      </p:sp>
      <p:sp>
        <p:nvSpPr>
          <p:cNvPr id="22542" name="Text Box 11"/>
          <p:cNvSpPr txBox="1">
            <a:spLocks noChangeArrowheads="1"/>
          </p:cNvSpPr>
          <p:nvPr/>
        </p:nvSpPr>
        <p:spPr bwMode="auto">
          <a:xfrm>
            <a:off x="6410326" y="4200525"/>
            <a:ext cx="703686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through</a:t>
            </a:r>
          </a:p>
        </p:txBody>
      </p:sp>
      <p:sp>
        <p:nvSpPr>
          <p:cNvPr id="22543" name="Text Box 12"/>
          <p:cNvSpPr txBox="1">
            <a:spLocks noChangeArrowheads="1"/>
          </p:cNvSpPr>
          <p:nvPr/>
        </p:nvSpPr>
        <p:spPr bwMode="auto">
          <a:xfrm>
            <a:off x="7419975" y="4458891"/>
            <a:ext cx="945989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Houston</a:t>
            </a:r>
          </a:p>
        </p:txBody>
      </p:sp>
      <p:sp>
        <p:nvSpPr>
          <p:cNvPr id="22544" name="Text Box 13"/>
          <p:cNvSpPr txBox="1">
            <a:spLocks noChangeArrowheads="1"/>
          </p:cNvSpPr>
          <p:nvPr/>
        </p:nvSpPr>
        <p:spPr bwMode="auto">
          <a:xfrm>
            <a:off x="7296150" y="4191000"/>
            <a:ext cx="1209621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Proper-Noun</a:t>
            </a:r>
          </a:p>
        </p:txBody>
      </p:sp>
      <p:sp>
        <p:nvSpPr>
          <p:cNvPr id="22545" name="Text Box 14"/>
          <p:cNvSpPr txBox="1">
            <a:spLocks noChangeArrowheads="1"/>
          </p:cNvSpPr>
          <p:nvPr/>
        </p:nvSpPr>
        <p:spPr bwMode="auto">
          <a:xfrm>
            <a:off x="5376864" y="3642122"/>
            <a:ext cx="395684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the</a:t>
            </a:r>
          </a:p>
        </p:txBody>
      </p:sp>
      <p:sp>
        <p:nvSpPr>
          <p:cNvPr id="22546" name="Text Box 15"/>
          <p:cNvSpPr txBox="1">
            <a:spLocks noChangeArrowheads="1"/>
          </p:cNvSpPr>
          <p:nvPr/>
        </p:nvSpPr>
        <p:spPr bwMode="auto">
          <a:xfrm>
            <a:off x="5722938" y="4200525"/>
            <a:ext cx="506817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flight</a:t>
            </a:r>
          </a:p>
        </p:txBody>
      </p:sp>
      <p:sp>
        <p:nvSpPr>
          <p:cNvPr id="22547" name="Line 16"/>
          <p:cNvSpPr>
            <a:spLocks noChangeShapeType="1"/>
          </p:cNvSpPr>
          <p:nvPr/>
        </p:nvSpPr>
        <p:spPr bwMode="auto">
          <a:xfrm>
            <a:off x="5324475" y="2581275"/>
            <a:ext cx="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2548" name="Line 17"/>
          <p:cNvSpPr>
            <a:spLocks noChangeShapeType="1"/>
          </p:cNvSpPr>
          <p:nvPr/>
        </p:nvSpPr>
        <p:spPr bwMode="auto">
          <a:xfrm flipH="1">
            <a:off x="4960938" y="2881312"/>
            <a:ext cx="354012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2549" name="Line 18"/>
          <p:cNvSpPr>
            <a:spLocks noChangeShapeType="1"/>
          </p:cNvSpPr>
          <p:nvPr/>
        </p:nvSpPr>
        <p:spPr bwMode="auto">
          <a:xfrm>
            <a:off x="5314951" y="2888457"/>
            <a:ext cx="652463" cy="1738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2550" name="Line 19"/>
          <p:cNvSpPr>
            <a:spLocks noChangeShapeType="1"/>
          </p:cNvSpPr>
          <p:nvPr/>
        </p:nvSpPr>
        <p:spPr bwMode="auto">
          <a:xfrm>
            <a:off x="4911726" y="3194447"/>
            <a:ext cx="9525" cy="189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2551" name="Line 20"/>
          <p:cNvSpPr>
            <a:spLocks noChangeShapeType="1"/>
          </p:cNvSpPr>
          <p:nvPr/>
        </p:nvSpPr>
        <p:spPr bwMode="auto">
          <a:xfrm flipH="1">
            <a:off x="5745163" y="3181350"/>
            <a:ext cx="20320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2552" name="Line 21"/>
          <p:cNvSpPr>
            <a:spLocks noChangeShapeType="1"/>
          </p:cNvSpPr>
          <p:nvPr/>
        </p:nvSpPr>
        <p:spPr bwMode="auto">
          <a:xfrm>
            <a:off x="5948364" y="3188494"/>
            <a:ext cx="422275" cy="1738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2553" name="Line 22"/>
          <p:cNvSpPr>
            <a:spLocks noChangeShapeType="1"/>
          </p:cNvSpPr>
          <p:nvPr/>
        </p:nvSpPr>
        <p:spPr bwMode="auto">
          <a:xfrm flipH="1">
            <a:off x="5583238" y="3467100"/>
            <a:ext cx="144462" cy="2440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2554" name="Line 23"/>
          <p:cNvSpPr>
            <a:spLocks noChangeShapeType="1"/>
          </p:cNvSpPr>
          <p:nvPr/>
        </p:nvSpPr>
        <p:spPr bwMode="auto">
          <a:xfrm flipH="1">
            <a:off x="6245226" y="3480198"/>
            <a:ext cx="144463" cy="2309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2555" name="Line 24"/>
          <p:cNvSpPr>
            <a:spLocks noChangeShapeType="1"/>
          </p:cNvSpPr>
          <p:nvPr/>
        </p:nvSpPr>
        <p:spPr bwMode="auto">
          <a:xfrm>
            <a:off x="6389689" y="3487341"/>
            <a:ext cx="631825" cy="1881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2556" name="Text Box 25"/>
          <p:cNvSpPr txBox="1">
            <a:spLocks noChangeArrowheads="1"/>
          </p:cNvSpPr>
          <p:nvPr/>
        </p:nvSpPr>
        <p:spPr bwMode="auto">
          <a:xfrm>
            <a:off x="5757863" y="3936207"/>
            <a:ext cx="549647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Noun</a:t>
            </a:r>
          </a:p>
        </p:txBody>
      </p:sp>
      <p:sp>
        <p:nvSpPr>
          <p:cNvPr id="22557" name="Line 26"/>
          <p:cNvSpPr>
            <a:spLocks noChangeShapeType="1"/>
          </p:cNvSpPr>
          <p:nvPr/>
        </p:nvSpPr>
        <p:spPr bwMode="auto">
          <a:xfrm flipH="1">
            <a:off x="6081714" y="3823097"/>
            <a:ext cx="134937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2558" name="Line 27"/>
          <p:cNvSpPr>
            <a:spLocks noChangeShapeType="1"/>
          </p:cNvSpPr>
          <p:nvPr/>
        </p:nvSpPr>
        <p:spPr bwMode="auto">
          <a:xfrm>
            <a:off x="6043613" y="4115991"/>
            <a:ext cx="0" cy="1678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2559" name="Line 28"/>
          <p:cNvSpPr>
            <a:spLocks noChangeShapeType="1"/>
          </p:cNvSpPr>
          <p:nvPr/>
        </p:nvSpPr>
        <p:spPr bwMode="auto">
          <a:xfrm flipH="1">
            <a:off x="6850063" y="3801667"/>
            <a:ext cx="182562" cy="2024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2560" name="Line 29"/>
          <p:cNvSpPr>
            <a:spLocks noChangeShapeType="1"/>
          </p:cNvSpPr>
          <p:nvPr/>
        </p:nvSpPr>
        <p:spPr bwMode="auto">
          <a:xfrm>
            <a:off x="7032625" y="3801666"/>
            <a:ext cx="661988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2561" name="Line 30"/>
          <p:cNvSpPr>
            <a:spLocks noChangeShapeType="1"/>
          </p:cNvSpPr>
          <p:nvPr/>
        </p:nvSpPr>
        <p:spPr bwMode="auto">
          <a:xfrm>
            <a:off x="6800850" y="4108848"/>
            <a:ext cx="0" cy="1881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2562" name="Line 31"/>
          <p:cNvSpPr>
            <a:spLocks noChangeShapeType="1"/>
          </p:cNvSpPr>
          <p:nvPr/>
        </p:nvSpPr>
        <p:spPr bwMode="auto">
          <a:xfrm>
            <a:off x="7694613" y="4101704"/>
            <a:ext cx="0" cy="1821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2563" name="Line 32"/>
          <p:cNvSpPr>
            <a:spLocks noChangeShapeType="1"/>
          </p:cNvSpPr>
          <p:nvPr/>
        </p:nvSpPr>
        <p:spPr bwMode="auto">
          <a:xfrm>
            <a:off x="7742238" y="4394597"/>
            <a:ext cx="0" cy="147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2564" name="TextBox 91"/>
          <p:cNvSpPr txBox="1">
            <a:spLocks noChangeArrowheads="1"/>
          </p:cNvSpPr>
          <p:nvPr/>
        </p:nvSpPr>
        <p:spPr bwMode="auto">
          <a:xfrm>
            <a:off x="5486400" y="2800350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22565" name="TextBox 92"/>
          <p:cNvSpPr txBox="1">
            <a:spLocks noChangeArrowheads="1"/>
          </p:cNvSpPr>
          <p:nvPr/>
        </p:nvSpPr>
        <p:spPr bwMode="auto">
          <a:xfrm>
            <a:off x="4267201" y="3143250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22566" name="TextBox 93"/>
          <p:cNvSpPr txBox="1">
            <a:spLocks noChangeArrowheads="1"/>
          </p:cNvSpPr>
          <p:nvPr/>
        </p:nvSpPr>
        <p:spPr bwMode="auto">
          <a:xfrm>
            <a:off x="6400801" y="3028950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0.6</a:t>
            </a:r>
          </a:p>
        </p:txBody>
      </p:sp>
      <p:sp>
        <p:nvSpPr>
          <p:cNvPr id="22567" name="TextBox 94"/>
          <p:cNvSpPr txBox="1">
            <a:spLocks noChangeArrowheads="1"/>
          </p:cNvSpPr>
          <p:nvPr/>
        </p:nvSpPr>
        <p:spPr bwMode="auto">
          <a:xfrm>
            <a:off x="5181601" y="3429000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0.6</a:t>
            </a:r>
          </a:p>
        </p:txBody>
      </p:sp>
      <p:sp>
        <p:nvSpPr>
          <p:cNvPr id="22568" name="TextBox 95"/>
          <p:cNvSpPr txBox="1">
            <a:spLocks noChangeArrowheads="1"/>
          </p:cNvSpPr>
          <p:nvPr/>
        </p:nvSpPr>
        <p:spPr bwMode="auto">
          <a:xfrm>
            <a:off x="7086601" y="3371850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22569" name="TextBox 96"/>
          <p:cNvSpPr txBox="1">
            <a:spLocks noChangeArrowheads="1"/>
          </p:cNvSpPr>
          <p:nvPr/>
        </p:nvSpPr>
        <p:spPr bwMode="auto">
          <a:xfrm>
            <a:off x="7391401" y="3657600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1.0</a:t>
            </a:r>
          </a:p>
        </p:txBody>
      </p:sp>
      <p:sp>
        <p:nvSpPr>
          <p:cNvPr id="22570" name="TextBox 97"/>
          <p:cNvSpPr txBox="1">
            <a:spLocks noChangeArrowheads="1"/>
          </p:cNvSpPr>
          <p:nvPr/>
        </p:nvSpPr>
        <p:spPr bwMode="auto">
          <a:xfrm>
            <a:off x="7924801" y="4000500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22571" name="TextBox 98"/>
          <p:cNvSpPr txBox="1">
            <a:spLocks noChangeArrowheads="1"/>
          </p:cNvSpPr>
          <p:nvPr/>
        </p:nvSpPr>
        <p:spPr bwMode="auto">
          <a:xfrm>
            <a:off x="5715001" y="3771900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2572" name="TextBox 99"/>
          <p:cNvSpPr txBox="1">
            <a:spLocks noChangeArrowheads="1"/>
          </p:cNvSpPr>
          <p:nvPr/>
        </p:nvSpPr>
        <p:spPr bwMode="auto">
          <a:xfrm>
            <a:off x="5334001" y="4114800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22573" name="TextBox 100"/>
          <p:cNvSpPr txBox="1">
            <a:spLocks noChangeArrowheads="1"/>
          </p:cNvSpPr>
          <p:nvPr/>
        </p:nvSpPr>
        <p:spPr bwMode="auto">
          <a:xfrm>
            <a:off x="6324601" y="4057650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22574" name="TextBox 101"/>
          <p:cNvSpPr txBox="1">
            <a:spLocks noChangeArrowheads="1"/>
          </p:cNvSpPr>
          <p:nvPr/>
        </p:nvSpPr>
        <p:spPr bwMode="auto">
          <a:xfrm>
            <a:off x="7315201" y="4343400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22575" name="TextBox 102"/>
          <p:cNvSpPr txBox="1">
            <a:spLocks noChangeArrowheads="1"/>
          </p:cNvSpPr>
          <p:nvPr/>
        </p:nvSpPr>
        <p:spPr bwMode="auto">
          <a:xfrm>
            <a:off x="5334001" y="2514600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387921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Syntactic Disambiguation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685800" y="1028700"/>
            <a:ext cx="7772400" cy="7429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Resolve ambiguity by picking most probable parse tree.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AC785A-7503-8C4C-943C-A8777EA5C895}" type="slidenum">
              <a:rPr lang="en-US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  <p:sp>
        <p:nvSpPr>
          <p:cNvPr id="24580" name="Slide Number Placeholder 4"/>
          <p:cNvSpPr txBox="1">
            <a:spLocks/>
          </p:cNvSpPr>
          <p:nvPr/>
        </p:nvSpPr>
        <p:spPr bwMode="auto">
          <a:xfrm>
            <a:off x="6934200" y="4800600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C66A256A-81BE-5449-B997-955E987AE857}" type="slidenum">
              <a:rPr lang="en-US" sz="1200">
                <a:solidFill>
                  <a:srgbClr val="000000"/>
                </a:solidFill>
                <a:latin typeface="Helvetica" charset="0"/>
              </a:rPr>
              <a:pPr algn="r" eaLnBrk="1" hangingPunct="1"/>
              <a:t>6</a:t>
            </a:fld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4581" name="Rectangle 96"/>
          <p:cNvSpPr>
            <a:spLocks noChangeArrowheads="1"/>
          </p:cNvSpPr>
          <p:nvPr/>
        </p:nvSpPr>
        <p:spPr bwMode="auto">
          <a:xfrm flipV="1">
            <a:off x="693738" y="1828801"/>
            <a:ext cx="7772400" cy="169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endParaRPr lang="en-US" sz="2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4582" name="Text Box 94"/>
          <p:cNvSpPr txBox="1">
            <a:spLocks noChangeArrowheads="1"/>
          </p:cNvSpPr>
          <p:nvPr/>
        </p:nvSpPr>
        <p:spPr bwMode="auto">
          <a:xfrm>
            <a:off x="6705600" y="1771651"/>
            <a:ext cx="4254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</a:t>
            </a:r>
            <a:r>
              <a:rPr lang="en-US" sz="1800" b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5122864" y="2425304"/>
            <a:ext cx="397086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VP</a:t>
            </a:r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4648200" y="2728913"/>
            <a:ext cx="1149696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Verb          NP</a:t>
            </a:r>
          </a:p>
        </p:txBody>
      </p:sp>
      <p:sp>
        <p:nvSpPr>
          <p:cNvPr id="24585" name="Text Box 7"/>
          <p:cNvSpPr txBox="1">
            <a:spLocks noChangeArrowheads="1"/>
          </p:cNvSpPr>
          <p:nvPr/>
        </p:nvSpPr>
        <p:spPr bwMode="auto">
          <a:xfrm>
            <a:off x="5254626" y="3012282"/>
            <a:ext cx="137048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     Det    Nominal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4668838" y="3021807"/>
            <a:ext cx="515458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book</a:t>
            </a: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6934201" y="3314701"/>
            <a:ext cx="1059853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Prep        NP</a:t>
            </a: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6784976" y="3582591"/>
            <a:ext cx="703686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through</a:t>
            </a:r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7794625" y="3840957"/>
            <a:ext cx="754932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Houston</a:t>
            </a:r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7670801" y="3573066"/>
            <a:ext cx="1209621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Proper-Noun</a:t>
            </a:r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5376864" y="3356372"/>
            <a:ext cx="395684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the</a:t>
            </a:r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5984876" y="3579019"/>
            <a:ext cx="506817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flight</a:t>
            </a:r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 flipH="1">
            <a:off x="5324476" y="2400300"/>
            <a:ext cx="61912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 flipH="1">
            <a:off x="4960938" y="2595563"/>
            <a:ext cx="354012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>
            <a:off x="5314951" y="2602707"/>
            <a:ext cx="652463" cy="1738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>
            <a:off x="4911726" y="2908697"/>
            <a:ext cx="9525" cy="189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 flipH="1">
            <a:off x="5745163" y="2895600"/>
            <a:ext cx="20320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4598" name="Line 21"/>
          <p:cNvSpPr>
            <a:spLocks noChangeShapeType="1"/>
          </p:cNvSpPr>
          <p:nvPr/>
        </p:nvSpPr>
        <p:spPr bwMode="auto">
          <a:xfrm>
            <a:off x="5948364" y="2902744"/>
            <a:ext cx="422275" cy="1738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4599" name="Line 22"/>
          <p:cNvSpPr>
            <a:spLocks noChangeShapeType="1"/>
          </p:cNvSpPr>
          <p:nvPr/>
        </p:nvSpPr>
        <p:spPr bwMode="auto">
          <a:xfrm flipH="1">
            <a:off x="5583238" y="3181350"/>
            <a:ext cx="144462" cy="2440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4600" name="Text Box 25"/>
          <p:cNvSpPr txBox="1">
            <a:spLocks noChangeArrowheads="1"/>
          </p:cNvSpPr>
          <p:nvPr/>
        </p:nvSpPr>
        <p:spPr bwMode="auto">
          <a:xfrm>
            <a:off x="6019800" y="3314700"/>
            <a:ext cx="549647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Noun</a:t>
            </a:r>
          </a:p>
        </p:txBody>
      </p:sp>
      <p:sp>
        <p:nvSpPr>
          <p:cNvPr id="24601" name="Line 26"/>
          <p:cNvSpPr>
            <a:spLocks noChangeShapeType="1"/>
          </p:cNvSpPr>
          <p:nvPr/>
        </p:nvSpPr>
        <p:spPr bwMode="auto">
          <a:xfrm flipH="1">
            <a:off x="6345238" y="3201591"/>
            <a:ext cx="133350" cy="1797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4602" name="Line 27"/>
          <p:cNvSpPr>
            <a:spLocks noChangeShapeType="1"/>
          </p:cNvSpPr>
          <p:nvPr/>
        </p:nvSpPr>
        <p:spPr bwMode="auto">
          <a:xfrm>
            <a:off x="6307138" y="3493294"/>
            <a:ext cx="0" cy="1690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4603" name="Line 28"/>
          <p:cNvSpPr>
            <a:spLocks noChangeShapeType="1"/>
          </p:cNvSpPr>
          <p:nvPr/>
        </p:nvSpPr>
        <p:spPr bwMode="auto">
          <a:xfrm flipH="1">
            <a:off x="7223126" y="3183732"/>
            <a:ext cx="182563" cy="2024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4604" name="Line 29"/>
          <p:cNvSpPr>
            <a:spLocks noChangeShapeType="1"/>
          </p:cNvSpPr>
          <p:nvPr/>
        </p:nvSpPr>
        <p:spPr bwMode="auto">
          <a:xfrm>
            <a:off x="7405689" y="3183731"/>
            <a:ext cx="661987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4605" name="Line 30"/>
          <p:cNvSpPr>
            <a:spLocks noChangeShapeType="1"/>
          </p:cNvSpPr>
          <p:nvPr/>
        </p:nvSpPr>
        <p:spPr bwMode="auto">
          <a:xfrm>
            <a:off x="7175500" y="3490913"/>
            <a:ext cx="0" cy="1881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4606" name="Line 31"/>
          <p:cNvSpPr>
            <a:spLocks noChangeShapeType="1"/>
          </p:cNvSpPr>
          <p:nvPr/>
        </p:nvSpPr>
        <p:spPr bwMode="auto">
          <a:xfrm>
            <a:off x="8067675" y="3483769"/>
            <a:ext cx="0" cy="18216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4607" name="Line 32"/>
          <p:cNvSpPr>
            <a:spLocks noChangeShapeType="1"/>
          </p:cNvSpPr>
          <p:nvPr/>
        </p:nvSpPr>
        <p:spPr bwMode="auto">
          <a:xfrm>
            <a:off x="8115300" y="3776663"/>
            <a:ext cx="0" cy="1464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sz="1600"/>
          </a:p>
        </p:txBody>
      </p:sp>
      <p:sp>
        <p:nvSpPr>
          <p:cNvPr id="24608" name="TextBox 37"/>
          <p:cNvSpPr txBox="1">
            <a:spLocks noChangeArrowheads="1"/>
          </p:cNvSpPr>
          <p:nvPr/>
        </p:nvSpPr>
        <p:spPr bwMode="auto">
          <a:xfrm>
            <a:off x="5410201" y="2457450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24609" name="TextBox 38"/>
          <p:cNvSpPr txBox="1">
            <a:spLocks noChangeArrowheads="1"/>
          </p:cNvSpPr>
          <p:nvPr/>
        </p:nvSpPr>
        <p:spPr bwMode="auto">
          <a:xfrm>
            <a:off x="4267201" y="2857500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24610" name="TextBox 39"/>
          <p:cNvSpPr txBox="1">
            <a:spLocks noChangeArrowheads="1"/>
          </p:cNvSpPr>
          <p:nvPr/>
        </p:nvSpPr>
        <p:spPr bwMode="auto">
          <a:xfrm>
            <a:off x="6096001" y="2743200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0.6</a:t>
            </a:r>
          </a:p>
        </p:txBody>
      </p:sp>
      <p:sp>
        <p:nvSpPr>
          <p:cNvPr id="24611" name="TextBox 40"/>
          <p:cNvSpPr txBox="1">
            <a:spLocks noChangeArrowheads="1"/>
          </p:cNvSpPr>
          <p:nvPr/>
        </p:nvSpPr>
        <p:spPr bwMode="auto">
          <a:xfrm>
            <a:off x="5181601" y="3143250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0.6</a:t>
            </a:r>
          </a:p>
        </p:txBody>
      </p:sp>
      <p:sp>
        <p:nvSpPr>
          <p:cNvPr id="24612" name="TextBox 42"/>
          <p:cNvSpPr txBox="1">
            <a:spLocks noChangeArrowheads="1"/>
          </p:cNvSpPr>
          <p:nvPr/>
        </p:nvSpPr>
        <p:spPr bwMode="auto">
          <a:xfrm>
            <a:off x="7766051" y="3039666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1.0</a:t>
            </a:r>
          </a:p>
        </p:txBody>
      </p:sp>
      <p:sp>
        <p:nvSpPr>
          <p:cNvPr id="24613" name="TextBox 43"/>
          <p:cNvSpPr txBox="1">
            <a:spLocks noChangeArrowheads="1"/>
          </p:cNvSpPr>
          <p:nvPr/>
        </p:nvSpPr>
        <p:spPr bwMode="auto">
          <a:xfrm>
            <a:off x="8299451" y="3382566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24614" name="TextBox 44"/>
          <p:cNvSpPr txBox="1">
            <a:spLocks noChangeArrowheads="1"/>
          </p:cNvSpPr>
          <p:nvPr/>
        </p:nvSpPr>
        <p:spPr bwMode="auto">
          <a:xfrm>
            <a:off x="5824538" y="3207544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4615" name="TextBox 45"/>
          <p:cNvSpPr txBox="1">
            <a:spLocks noChangeArrowheads="1"/>
          </p:cNvSpPr>
          <p:nvPr/>
        </p:nvSpPr>
        <p:spPr bwMode="auto">
          <a:xfrm>
            <a:off x="5595938" y="3493294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24616" name="TextBox 46"/>
          <p:cNvSpPr txBox="1">
            <a:spLocks noChangeArrowheads="1"/>
          </p:cNvSpPr>
          <p:nvPr/>
        </p:nvSpPr>
        <p:spPr bwMode="auto">
          <a:xfrm>
            <a:off x="6699251" y="3439716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24617" name="TextBox 47"/>
          <p:cNvSpPr txBox="1">
            <a:spLocks noChangeArrowheads="1"/>
          </p:cNvSpPr>
          <p:nvPr/>
        </p:nvSpPr>
        <p:spPr bwMode="auto">
          <a:xfrm>
            <a:off x="7689851" y="3725466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24618" name="Text Box 5"/>
          <p:cNvSpPr txBox="1">
            <a:spLocks noChangeArrowheads="1"/>
          </p:cNvSpPr>
          <p:nvPr/>
        </p:nvSpPr>
        <p:spPr bwMode="auto">
          <a:xfrm>
            <a:off x="5791201" y="1771651"/>
            <a:ext cx="284400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</a:t>
            </a:r>
          </a:p>
        </p:txBody>
      </p:sp>
      <p:sp>
        <p:nvSpPr>
          <p:cNvPr id="24619" name="Text Box 5"/>
          <p:cNvSpPr txBox="1">
            <a:spLocks noChangeArrowheads="1"/>
          </p:cNvSpPr>
          <p:nvPr/>
        </p:nvSpPr>
        <p:spPr bwMode="auto">
          <a:xfrm>
            <a:off x="5715001" y="2171700"/>
            <a:ext cx="397086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VP</a:t>
            </a:r>
          </a:p>
        </p:txBody>
      </p:sp>
      <p:sp>
        <p:nvSpPr>
          <p:cNvPr id="24620" name="TextBox 51"/>
          <p:cNvSpPr txBox="1">
            <a:spLocks noChangeArrowheads="1"/>
          </p:cNvSpPr>
          <p:nvPr/>
        </p:nvSpPr>
        <p:spPr bwMode="auto">
          <a:xfrm>
            <a:off x="5943601" y="1943100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0.1</a:t>
            </a:r>
          </a:p>
        </p:txBody>
      </p:sp>
      <p:cxnSp>
        <p:nvCxnSpPr>
          <p:cNvPr id="24621" name="Straight Connector 53"/>
          <p:cNvCxnSpPr>
            <a:cxnSpLocks noChangeShapeType="1"/>
          </p:cNvCxnSpPr>
          <p:nvPr/>
        </p:nvCxnSpPr>
        <p:spPr bwMode="auto">
          <a:xfrm rot="5400000">
            <a:off x="5800726" y="2085579"/>
            <a:ext cx="2857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2" name="Text Box 5"/>
          <p:cNvSpPr txBox="1">
            <a:spLocks noChangeArrowheads="1"/>
          </p:cNvSpPr>
          <p:nvPr/>
        </p:nvSpPr>
        <p:spPr bwMode="auto">
          <a:xfrm>
            <a:off x="7239000" y="2914651"/>
            <a:ext cx="384262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PP</a:t>
            </a:r>
          </a:p>
        </p:txBody>
      </p:sp>
      <p:cxnSp>
        <p:nvCxnSpPr>
          <p:cNvPr id="24623" name="Straight Connector 56"/>
          <p:cNvCxnSpPr>
            <a:cxnSpLocks noChangeShapeType="1"/>
            <a:stCxn id="24619" idx="2"/>
          </p:cNvCxnSpPr>
          <p:nvPr/>
        </p:nvCxnSpPr>
        <p:spPr bwMode="auto">
          <a:xfrm>
            <a:off x="5913544" y="2450880"/>
            <a:ext cx="1477856" cy="5209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4" name="TextBox 57"/>
          <p:cNvSpPr txBox="1">
            <a:spLocks noChangeArrowheads="1"/>
          </p:cNvSpPr>
          <p:nvPr/>
        </p:nvSpPr>
        <p:spPr bwMode="auto">
          <a:xfrm>
            <a:off x="6248401" y="2286000"/>
            <a:ext cx="398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4625" name="Text Box 93"/>
          <p:cNvSpPr txBox="1">
            <a:spLocks noChangeArrowheads="1"/>
          </p:cNvSpPr>
          <p:nvPr/>
        </p:nvSpPr>
        <p:spPr bwMode="auto">
          <a:xfrm>
            <a:off x="228601" y="1885950"/>
            <a:ext cx="4644518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333399"/>
                </a:solidFill>
                <a:latin typeface="Times New Roman" charset="0"/>
              </a:rPr>
              <a:t>P(D</a:t>
            </a:r>
            <a:r>
              <a:rPr lang="en-US" baseline="-25000">
                <a:solidFill>
                  <a:srgbClr val="333399"/>
                </a:solidFill>
                <a:latin typeface="Times New Roman" charset="0"/>
              </a:rPr>
              <a:t>2</a:t>
            </a:r>
            <a:r>
              <a:rPr lang="en-US">
                <a:solidFill>
                  <a:srgbClr val="333399"/>
                </a:solidFill>
                <a:latin typeface="Times New Roman" charset="0"/>
              </a:rPr>
              <a:t>) = 0.1 x 0.3 x 0.5 x 0.6 x 0.5 x</a:t>
            </a:r>
          </a:p>
          <a:p>
            <a:pPr eaLnBrk="1" hangingPunct="1"/>
            <a:r>
              <a:rPr lang="en-US">
                <a:solidFill>
                  <a:srgbClr val="333399"/>
                </a:solidFill>
                <a:latin typeface="Times New Roman" charset="0"/>
              </a:rPr>
              <a:t>              0.6 x 0.3 x 1.0 x 0.5 x 0.2 x</a:t>
            </a:r>
          </a:p>
          <a:p>
            <a:pPr eaLnBrk="1" hangingPunct="1"/>
            <a:r>
              <a:rPr lang="en-US">
                <a:solidFill>
                  <a:srgbClr val="333399"/>
                </a:solidFill>
                <a:latin typeface="Times New Roman" charset="0"/>
              </a:rPr>
              <a:t>              0.2 x 0.8</a:t>
            </a:r>
          </a:p>
          <a:p>
            <a:pPr eaLnBrk="1" hangingPunct="1"/>
            <a:r>
              <a:rPr lang="en-US" baseline="30000">
                <a:solidFill>
                  <a:srgbClr val="333399"/>
                </a:solidFill>
                <a:latin typeface="Times New Roman" charset="0"/>
              </a:rPr>
              <a:t>               =</a:t>
            </a:r>
            <a:r>
              <a:rPr lang="en-US">
                <a:solidFill>
                  <a:srgbClr val="333399"/>
                </a:solidFill>
                <a:latin typeface="Times New Roman" charset="0"/>
              </a:rPr>
              <a:t>  0.00001296</a:t>
            </a:r>
            <a:endParaRPr lang="en-US" baseline="30000">
              <a:solidFill>
                <a:srgbClr val="33339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7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Sentence Probability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Probability of a sentence is the sum of the probabilities of all of its derivations.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B18104-B98E-0447-8B2B-279348FA4711}" type="slidenum">
              <a:rPr 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  <p:sp>
        <p:nvSpPr>
          <p:cNvPr id="26628" name="Text Box 93"/>
          <p:cNvSpPr txBox="1">
            <a:spLocks noChangeArrowheads="1"/>
          </p:cNvSpPr>
          <p:nvPr/>
        </p:nvSpPr>
        <p:spPr bwMode="auto">
          <a:xfrm>
            <a:off x="1143001" y="2000250"/>
            <a:ext cx="5336163" cy="169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333399"/>
                </a:solidFill>
                <a:latin typeface="Times New Roman" charset="0"/>
              </a:rPr>
              <a:t>P(</a:t>
            </a:r>
            <a:r>
              <a:rPr lang="ja-JP" altLang="en-US">
                <a:solidFill>
                  <a:srgbClr val="333399"/>
                </a:solidFill>
                <a:latin typeface="Times New Roman" charset="0"/>
              </a:rPr>
              <a:t>“</a:t>
            </a:r>
            <a:r>
              <a:rPr lang="en-US" altLang="ja-JP">
                <a:solidFill>
                  <a:srgbClr val="333399"/>
                </a:solidFill>
                <a:latin typeface="Times New Roman" charset="0"/>
              </a:rPr>
              <a:t>book the flight through Houston</a:t>
            </a:r>
            <a:r>
              <a:rPr lang="ja-JP" altLang="en-US">
                <a:solidFill>
                  <a:srgbClr val="333399"/>
                </a:solidFill>
                <a:latin typeface="Times New Roman" charset="0"/>
              </a:rPr>
              <a:t>”</a:t>
            </a:r>
            <a:r>
              <a:rPr lang="en-US" altLang="ja-JP">
                <a:solidFill>
                  <a:srgbClr val="333399"/>
                </a:solidFill>
                <a:latin typeface="Times New Roman" charset="0"/>
              </a:rPr>
              <a:t>) = </a:t>
            </a:r>
          </a:p>
          <a:p>
            <a:pPr eaLnBrk="1" hangingPunct="1"/>
            <a:r>
              <a:rPr lang="en-US">
                <a:solidFill>
                  <a:srgbClr val="333399"/>
                </a:solidFill>
                <a:latin typeface="Times New Roman" charset="0"/>
              </a:rPr>
              <a:t>P(D</a:t>
            </a:r>
            <a:r>
              <a:rPr lang="en-US" baseline="-25000">
                <a:solidFill>
                  <a:srgbClr val="333399"/>
                </a:solidFill>
                <a:latin typeface="Times New Roman" charset="0"/>
              </a:rPr>
              <a:t>1</a:t>
            </a:r>
            <a:r>
              <a:rPr lang="en-US">
                <a:solidFill>
                  <a:srgbClr val="333399"/>
                </a:solidFill>
                <a:latin typeface="Times New Roman" charset="0"/>
              </a:rPr>
              <a:t>) + P(D</a:t>
            </a:r>
            <a:r>
              <a:rPr lang="en-US" baseline="-25000">
                <a:solidFill>
                  <a:srgbClr val="333399"/>
                </a:solidFill>
                <a:latin typeface="Times New Roman" charset="0"/>
              </a:rPr>
              <a:t>2</a:t>
            </a:r>
            <a:r>
              <a:rPr lang="en-US">
                <a:solidFill>
                  <a:srgbClr val="333399"/>
                </a:solidFill>
                <a:latin typeface="Times New Roman" charset="0"/>
              </a:rPr>
              <a:t>) = 0.0000216 + 0.00001296</a:t>
            </a:r>
          </a:p>
          <a:p>
            <a:pPr eaLnBrk="1" hangingPunct="1"/>
            <a:r>
              <a:rPr lang="en-US">
                <a:solidFill>
                  <a:srgbClr val="333399"/>
                </a:solidFill>
                <a:latin typeface="Times New Roman" charset="0"/>
              </a:rPr>
              <a:t>                       = 0.00003456</a:t>
            </a:r>
          </a:p>
          <a:p>
            <a:pPr eaLnBrk="1" hangingPunct="1"/>
            <a:r>
              <a:rPr lang="en-US" baseline="30000">
                <a:solidFill>
                  <a:srgbClr val="333399"/>
                </a:solidFill>
                <a:latin typeface="Times New Roman" charset="0"/>
              </a:rPr>
              <a:t>                                   </a:t>
            </a:r>
          </a:p>
          <a:p>
            <a:pPr eaLnBrk="1" hangingPunct="1"/>
            <a:endParaRPr lang="en-US" baseline="30000">
              <a:solidFill>
                <a:srgbClr val="33339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3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Three Useful PCFG Tasks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68003"/>
            <a:ext cx="7905750" cy="3689747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</a:rPr>
              <a:t>Observation likelihood</a:t>
            </a:r>
            <a:r>
              <a:rPr lang="en-US" dirty="0">
                <a:latin typeface="Calibri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To classify and order sentences.</a:t>
            </a:r>
            <a:endParaRPr lang="en-US" dirty="0">
              <a:solidFill>
                <a:srgbClr val="FF0000"/>
              </a:solidFill>
              <a:latin typeface="Calibri" charset="0"/>
              <a:cs typeface="Times New Roman" charset="0"/>
            </a:endParaRP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  <a:cs typeface="Times New Roman" charset="0"/>
              </a:rPr>
              <a:t>Most likely derivation</a:t>
            </a:r>
            <a:r>
              <a:rPr lang="en-US" dirty="0">
                <a:latin typeface="Calibri" charset="0"/>
                <a:cs typeface="Times New Roman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alibri" charset="0"/>
                <a:cs typeface="Times New Roman" charset="0"/>
              </a:rPr>
              <a:t> </a:t>
            </a:r>
            <a:r>
              <a:rPr lang="en-US" dirty="0">
                <a:latin typeface="Calibri" charset="0"/>
                <a:cs typeface="Times New Roman" charset="0"/>
              </a:rPr>
              <a:t>To determine the most likely parse tree for a sentence.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  <a:cs typeface="Times New Roman" charset="0"/>
              </a:rPr>
              <a:t>Maximum likelihood training</a:t>
            </a:r>
            <a:r>
              <a:rPr lang="en-US" dirty="0">
                <a:latin typeface="Calibri" charset="0"/>
                <a:cs typeface="Times New Roman" charset="0"/>
              </a:rPr>
              <a:t>: To train a PCFG to fit empirical training data.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F66A0C-4C34-1B43-8B69-B9D9D1554368}" type="slidenum">
              <a:rPr 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07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PCFG: Most Likely Derivation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28700"/>
            <a:ext cx="7772400" cy="1997869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There is an analog to the Viterbi algorithm to efficiently determine the most probable derivation (parse tree) for a sentence.</a:t>
            </a:r>
          </a:p>
        </p:txBody>
      </p:sp>
      <p:sp>
        <p:nvSpPr>
          <p:cNvPr id="30727" name="Slide Number Placeholder 3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AD091E-F812-CA43-B9A0-8F5008DA0DD4}" type="slidenum">
              <a:rPr lang="en-US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21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9215</TotalTime>
  <Words>2982</Words>
  <Application>Microsoft Macintosh PowerPoint</Application>
  <PresentationFormat>On-screen Show (16:9)</PresentationFormat>
  <Paragraphs>609</Paragraphs>
  <Slides>49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NLP-jurafsky</vt:lpstr>
      <vt:lpstr>Microsoft Equation</vt:lpstr>
      <vt:lpstr> Statistical Parsing</vt:lpstr>
      <vt:lpstr>Statistical Parsing</vt:lpstr>
      <vt:lpstr>Probabilistic Context Free Grammar (PCFG)</vt:lpstr>
      <vt:lpstr>Simple PCFG for English</vt:lpstr>
      <vt:lpstr>Sentence Probability</vt:lpstr>
      <vt:lpstr>Syntactic Disambiguation</vt:lpstr>
      <vt:lpstr>Sentence Probability</vt:lpstr>
      <vt:lpstr>Three Useful PCFG Tasks</vt:lpstr>
      <vt:lpstr>PCFG: Most Likely Derivation</vt:lpstr>
      <vt:lpstr>Probabilistic CKY</vt:lpstr>
      <vt:lpstr> Probabilistic Grammar Conversion</vt:lpstr>
      <vt:lpstr> Probabilistic Grammar Conversion</vt:lpstr>
      <vt:lpstr>Probabilistic CKY Example</vt:lpstr>
      <vt:lpstr>PCFG: Observation Likelihood</vt:lpstr>
      <vt:lpstr>Inside Algorithm</vt:lpstr>
      <vt:lpstr>PCFG: Supervised Training</vt:lpstr>
      <vt:lpstr>Estimating Production Probabilities</vt:lpstr>
      <vt:lpstr>Vanilla PCFG Limitations</vt:lpstr>
      <vt:lpstr>Head Words</vt:lpstr>
      <vt:lpstr>Lexicalized Productions</vt:lpstr>
      <vt:lpstr>Lexicalized Productions</vt:lpstr>
      <vt:lpstr>Parameterizing Lexicalized Productions</vt:lpstr>
      <vt:lpstr>Missed Context Dependence</vt:lpstr>
      <vt:lpstr>Splitting Non-Terminals</vt:lpstr>
      <vt:lpstr>Parent Annotation Example</vt:lpstr>
      <vt:lpstr>Split and Merge </vt:lpstr>
      <vt:lpstr>Treebanks</vt:lpstr>
      <vt:lpstr>First WSJ Sentence</vt:lpstr>
      <vt:lpstr>Parsing Evaluation Metrics</vt:lpstr>
      <vt:lpstr>Computing Evaluation Metrics</vt:lpstr>
      <vt:lpstr>Treebank Results</vt:lpstr>
      <vt:lpstr>Discriminative Parse Reranking</vt:lpstr>
      <vt:lpstr>2-Stage Reranking Approach</vt:lpstr>
      <vt:lpstr>Parse Reranking</vt:lpstr>
      <vt:lpstr>Sample Parse Tree Features</vt:lpstr>
      <vt:lpstr>Evaluation of Reranking</vt:lpstr>
      <vt:lpstr>Other Discriminative Parsing</vt:lpstr>
      <vt:lpstr>Human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Garden Path Sentences</vt:lpstr>
      <vt:lpstr>Center Embedding</vt:lpstr>
      <vt:lpstr>Statistical Parsing Conclusions</vt:lpstr>
      <vt:lpstr>Other Applications of PCFGs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Thamar Solorio</cp:lastModifiedBy>
  <cp:revision>217</cp:revision>
  <cp:lastPrinted>2009-04-20T16:46:08Z</cp:lastPrinted>
  <dcterms:created xsi:type="dcterms:W3CDTF">2010-04-19T15:31:24Z</dcterms:created>
  <dcterms:modified xsi:type="dcterms:W3CDTF">2016-06-22T03:03:48Z</dcterms:modified>
</cp:coreProperties>
</file>