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embeddings/oleObject8.bin" ContentType="application/vnd.openxmlformats-officedocument.oleObject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9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10.bin" ContentType="application/vnd.openxmlformats-officedocument.oleObject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11.bin" ContentType="application/vnd.openxmlformats-officedocument.oleObject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embeddings/oleObject12.bin" ContentType="application/vnd.openxmlformats-officedocument.oleObject"/>
  <Override PartName="/ppt/embeddings/Microsoft_Equation2.bin" ContentType="application/vnd.openxmlformats-officedocument.oleObject"/>
  <Override PartName="/ppt/notesSlides/notesSlide64.xml" ContentType="application/vnd.openxmlformats-officedocument.presentationml.notesSlide+xml"/>
  <Override PartName="/ppt/embeddings/oleObject13.bin" ContentType="application/vnd.openxmlformats-officedocument.oleObject"/>
  <Override PartName="/ppt/embeddings/Microsoft_Equation3.bin" ContentType="application/vnd.openxmlformats-officedocument.oleObject"/>
  <Override PartName="/ppt/notesSlides/notesSlide65.xml" ContentType="application/vnd.openxmlformats-officedocument.presentationml.notesSlide+xml"/>
  <Override PartName="/ppt/embeddings/oleObject14.bin" ContentType="application/vnd.openxmlformats-officedocument.oleObject"/>
  <Override PartName="/ppt/embeddings/Microsoft_Equation4.bin" ContentType="application/vnd.openxmlformats-officedocument.oleObject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embeddings/Microsoft_Equation5.bin" ContentType="application/vnd.openxmlformats-officedocument.oleObject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embeddings/Microsoft_Equation6.bin" ContentType="application/vnd.openxmlformats-officedocument.oleObject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6"/>
  </p:notesMasterIdLst>
  <p:handoutMasterIdLst>
    <p:handoutMasterId r:id="rId107"/>
  </p:handoutMasterIdLst>
  <p:sldIdLst>
    <p:sldId id="384" r:id="rId2"/>
    <p:sldId id="508" r:id="rId3"/>
    <p:sldId id="628" r:id="rId4"/>
    <p:sldId id="509" r:id="rId5"/>
    <p:sldId id="510" r:id="rId6"/>
    <p:sldId id="511" r:id="rId7"/>
    <p:sldId id="512" r:id="rId8"/>
    <p:sldId id="513" r:id="rId9"/>
    <p:sldId id="514" r:id="rId10"/>
    <p:sldId id="515" r:id="rId11"/>
    <p:sldId id="601" r:id="rId12"/>
    <p:sldId id="517" r:id="rId13"/>
    <p:sldId id="516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8" r:id="rId30"/>
    <p:sldId id="539" r:id="rId31"/>
    <p:sldId id="540" r:id="rId32"/>
    <p:sldId id="541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83" r:id="rId53"/>
    <p:sldId id="584" r:id="rId54"/>
    <p:sldId id="585" r:id="rId55"/>
    <p:sldId id="586" r:id="rId56"/>
    <p:sldId id="587" r:id="rId57"/>
    <p:sldId id="588" r:id="rId58"/>
    <p:sldId id="589" r:id="rId59"/>
    <p:sldId id="590" r:id="rId60"/>
    <p:sldId id="591" r:id="rId61"/>
    <p:sldId id="592" r:id="rId62"/>
    <p:sldId id="593" r:id="rId63"/>
    <p:sldId id="594" r:id="rId64"/>
    <p:sldId id="595" r:id="rId65"/>
    <p:sldId id="596" r:id="rId66"/>
    <p:sldId id="597" r:id="rId67"/>
    <p:sldId id="598" r:id="rId68"/>
    <p:sldId id="599" r:id="rId69"/>
    <p:sldId id="602" r:id="rId70"/>
    <p:sldId id="600" r:id="rId71"/>
    <p:sldId id="603" r:id="rId72"/>
    <p:sldId id="604" r:id="rId73"/>
    <p:sldId id="605" r:id="rId74"/>
    <p:sldId id="625" r:id="rId75"/>
    <p:sldId id="608" r:id="rId76"/>
    <p:sldId id="609" r:id="rId77"/>
    <p:sldId id="610" r:id="rId78"/>
    <p:sldId id="611" r:id="rId79"/>
    <p:sldId id="612" r:id="rId80"/>
    <p:sldId id="613" r:id="rId81"/>
    <p:sldId id="614" r:id="rId82"/>
    <p:sldId id="615" r:id="rId83"/>
    <p:sldId id="616" r:id="rId84"/>
    <p:sldId id="617" r:id="rId85"/>
    <p:sldId id="618" r:id="rId86"/>
    <p:sldId id="619" r:id="rId87"/>
    <p:sldId id="620" r:id="rId88"/>
    <p:sldId id="621" r:id="rId89"/>
    <p:sldId id="622" r:id="rId90"/>
    <p:sldId id="623" r:id="rId91"/>
    <p:sldId id="624" r:id="rId92"/>
    <p:sldId id="626" r:id="rId93"/>
    <p:sldId id="627" r:id="rId94"/>
    <p:sldId id="542" r:id="rId95"/>
    <p:sldId id="543" r:id="rId96"/>
    <p:sldId id="544" r:id="rId97"/>
    <p:sldId id="545" r:id="rId98"/>
    <p:sldId id="546" r:id="rId99"/>
    <p:sldId id="547" r:id="rId100"/>
    <p:sldId id="548" r:id="rId101"/>
    <p:sldId id="629" r:id="rId102"/>
    <p:sldId id="549" r:id="rId103"/>
    <p:sldId id="562" r:id="rId104"/>
    <p:sldId id="563" r:id="rId10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86907" autoAdjust="0"/>
  </p:normalViewPr>
  <p:slideViewPr>
    <p:cSldViewPr>
      <p:cViewPr varScale="1">
        <p:scale>
          <a:sx n="87" d="100"/>
          <a:sy n="87" d="100"/>
        </p:scale>
        <p:origin x="-1720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notesMaster" Target="notesMasters/notesMaster1.xml"/><Relationship Id="rId10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printerSettings" Target="printerSettings/printerSettings1.bin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Relationship Id="rId2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0EA1A-D115-46A4-9D6E-467583DC3326}" type="slidenum">
              <a:rPr lang="en-US"/>
              <a:pPr/>
              <a:t>14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0D27F-0E8E-407C-9F23-CE84962AD68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8" y="704850"/>
            <a:ext cx="6259512" cy="3522663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21" y="4463618"/>
            <a:ext cx="5019058" cy="422742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60FD-393B-4024-9E58-9A91635988D0}" type="slidenum">
              <a:rPr lang="en-US" smtClean="0">
                <a:latin typeface="Times New Roman" pitchFamily="64" charset="0"/>
              </a:rPr>
              <a:pPr/>
              <a:t>19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148B9-8A0F-4665-A9E1-0D5D3FA15B85}" type="slidenum">
              <a:rPr lang="en-US" smtClean="0">
                <a:latin typeface="Times New Roman" pitchFamily="64" charset="0"/>
              </a:rPr>
              <a:pPr/>
              <a:t>20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177BC-A5B6-4F45-9A69-A401EBC50E7C}" type="slidenum">
              <a:rPr lang="en-US" smtClean="0">
                <a:latin typeface="Times New Roman" pitchFamily="64" charset="0"/>
              </a:rPr>
              <a:pPr/>
              <a:t>21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659F2-ACB3-4229-B4B5-20FFB2EF8665}" type="slidenum">
              <a:rPr lang="en-US" smtClean="0">
                <a:latin typeface="Times New Roman" pitchFamily="64" charset="0"/>
              </a:rPr>
              <a:pPr/>
              <a:t>22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44562-7CE8-4B5A-B5D4-B7094CC282B6}" type="slidenum">
              <a:rPr lang="en-US" smtClean="0">
                <a:latin typeface="Times New Roman" pitchFamily="64" charset="0"/>
              </a:rPr>
              <a:pPr/>
              <a:t>23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6F35E-686D-46E7-9DB1-E0010B3D38A6}" type="slidenum">
              <a:rPr lang="en-US" smtClean="0">
                <a:latin typeface="Times New Roman" pitchFamily="64" charset="0"/>
              </a:rPr>
              <a:pPr/>
              <a:t>24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E0E4B-D76B-45DF-A7C9-13CEE441E640}" type="slidenum">
              <a:rPr lang="en-US" smtClean="0">
                <a:latin typeface="Times New Roman" pitchFamily="64" charset="0"/>
              </a:rPr>
              <a:pPr/>
              <a:t>25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733C9-3CE7-4E61-9195-27AC0CC27336}" type="slidenum">
              <a:rPr lang="en-US" smtClean="0">
                <a:latin typeface="Times New Roman" pitchFamily="64" charset="0"/>
              </a:rPr>
              <a:pPr/>
              <a:t>26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7C8B82B-2751-314A-8C25-364F07572A75}" type="slidenum">
              <a:rPr lang="en-US" sz="1200">
                <a:latin typeface="P22 Typewriter" charset="0"/>
              </a:rPr>
              <a:pPr/>
              <a:t>3</a:t>
            </a:fld>
            <a:endParaRPr lang="en-US" sz="1200">
              <a:latin typeface="P22 Typewriter" charset="0"/>
            </a:endParaRPr>
          </a:p>
        </p:txBody>
      </p:sp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304800" y="712788"/>
            <a:ext cx="6237288" cy="3509962"/>
          </a:xfrm>
          <a:ln w="12700" cap="flat">
            <a:solidFill>
              <a:schemeClr val="tx1"/>
            </a:solidFill>
          </a:ln>
        </p:spPr>
      </p:sp>
      <p:sp>
        <p:nvSpPr>
          <p:cNvPr id="50179" name="Rectangle 3"/>
          <p:cNvSpPr>
            <a:spLocks noChangeArrowheads="1"/>
          </p:cNvSpPr>
          <p:nvPr>
            <p:ph type="body" idx="1"/>
          </p:nvPr>
        </p:nvSpPr>
        <p:spPr>
          <a:xfrm>
            <a:off x="913017" y="4463939"/>
            <a:ext cx="5019267" cy="42264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818" tIns="46909" rIns="93818" bIns="46909"/>
          <a:lstStyle/>
          <a:p>
            <a:pPr defTabSz="762000"/>
            <a:endParaRPr lang="en-US">
              <a:latin typeface="P22 Typewriter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F697C-43AB-4B91-8B61-B0FAC2F88849}" type="slidenum">
              <a:rPr lang="en-US" smtClean="0">
                <a:latin typeface="Times New Roman" pitchFamily="64" charset="0"/>
              </a:rPr>
              <a:pPr/>
              <a:t>27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6B9E5-1F3E-48DE-A110-0C17DADE0175}" type="slidenum">
              <a:rPr lang="en-US" smtClean="0">
                <a:latin typeface="Times New Roman" pitchFamily="64" charset="0"/>
              </a:rPr>
              <a:pPr/>
              <a:t>28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DE0DB-25EB-43CC-B17A-58EA13D7786A}" type="slidenum">
              <a:rPr lang="en-US" smtClean="0">
                <a:latin typeface="Times New Roman" pitchFamily="64" charset="0"/>
              </a:rPr>
              <a:pPr/>
              <a:t>29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4DEFC-CDFD-4D38-963D-DD3A607F3083}" type="slidenum">
              <a:rPr lang="en-US" smtClean="0">
                <a:latin typeface="Times New Roman" pitchFamily="64" charset="0"/>
              </a:rPr>
              <a:pPr/>
              <a:t>30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D785B-157E-457C-AA0E-54A00F1D2751}" type="slidenum">
              <a:rPr lang="en-US"/>
              <a:pPr/>
              <a:t>31</a:t>
            </a:fld>
            <a:endParaRPr lang="en-US"/>
          </a:p>
        </p:txBody>
      </p:sp>
      <p:sp>
        <p:nvSpPr>
          <p:cNvPr id="131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4EB8A-452C-4CB9-ADD0-EA116DDA22AF}" type="slidenum">
              <a:rPr lang="en-US"/>
              <a:pPr/>
              <a:t>32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85" tIns="47242" rIns="94485" bIns="47242" anchor="b"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D6976F2-0425-AB4A-84A4-2B7A180AE833}" type="slidenum">
              <a:rPr lang="en-US" sz="1200">
                <a:latin typeface="Times New Roman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20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85" tIns="47242" rIns="94485" bIns="47242" anchor="b"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D0D1D25-D035-7B43-A821-3CAF52D1B8C9}" type="slidenum">
              <a:rPr lang="en-US" sz="1200">
                <a:latin typeface="Times New Roman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B21CF5-E3F7-475D-814A-8F5F9697850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8" y="704850"/>
            <a:ext cx="6259512" cy="3522663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21" y="4463618"/>
            <a:ext cx="5019058" cy="422742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85" tIns="47242" rIns="94485" bIns="47242" anchor="b"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3A989C-6E60-EB48-8638-B5143DAAD480}" type="slidenum">
              <a:rPr lang="en-US" sz="1200">
                <a:latin typeface="Times New Roman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2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85" tIns="47242" rIns="94485" bIns="47242" anchor="b"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416F1B-7220-D04A-9490-E7B211AC67BF}" type="slidenum">
              <a:rPr lang="en-US" sz="1200">
                <a:latin typeface="Times New Roman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3CD485-A4E1-EE47-B6EA-6F90A10FE10F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E25487-3B42-1641-9DD9-C8FCC985A06A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85" tIns="47242" rIns="94485" bIns="47242" anchor="b"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61C06F8-E7D3-2140-BCDF-3C6E3F81EB36}" type="slidenum">
              <a:rPr lang="en-US" sz="1200">
                <a:latin typeface="Times New Roman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20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41FE1E-9F9D-C742-9BB8-9F975ADAFA65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9D8AB-D2B2-4B2D-B309-7F3746A00B1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8" y="704850"/>
            <a:ext cx="6259512" cy="3522663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21" y="4463618"/>
            <a:ext cx="5019058" cy="422742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endParaRPr lang="en-US" smtClean="0">
              <a:latin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213023-594D-8348-9A9C-F5537A37DD1F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7E5968-CA39-E344-8532-9728CA9B1C98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F40FAE-7951-AB45-B18F-284F617E7528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97C150-9C43-3F4B-9AEF-B03E837E4658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73D6D9-44D8-6C40-8C47-E6D256CE5DAB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6A7FB6-282F-7B4A-A16C-56E0601CB4C3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589BC2-6030-CD40-8702-9C5060FA7B7B}" type="slidenum">
              <a:rPr lang="en-US" sz="1200"/>
              <a:pPr eaLnBrk="1" hangingPunct="1"/>
              <a:t>56</a:t>
            </a:fld>
            <a:endParaRPr lang="en-US" sz="12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E2CBBC-7441-D84F-AD33-68863954CD73}" type="slidenum">
              <a:rPr lang="en-US" sz="1200"/>
              <a:pPr eaLnBrk="1" hangingPunct="1"/>
              <a:t>57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0809D-5490-5541-9F55-9B2BB38CD1E2}" type="slidenum">
              <a:rPr lang="en-US" sz="1200"/>
              <a:pPr eaLnBrk="1" hangingPunct="1"/>
              <a:t>58</a:t>
            </a:fld>
            <a:endParaRPr lang="en-US" sz="12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F51CA-CA10-42C6-B61C-F692B1D67297}" type="slidenum">
              <a:rPr lang="en-US"/>
              <a:pPr/>
              <a:t>6</a:t>
            </a:fld>
            <a:endParaRPr lang="en-US"/>
          </a:p>
        </p:txBody>
      </p:sp>
      <p:sp>
        <p:nvSpPr>
          <p:cNvPr id="1243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FFCEC8-8B3F-F041-8EF4-626A71D9CEE3}" type="slidenum">
              <a:rPr lang="en-US" sz="1200"/>
              <a:pPr eaLnBrk="1" hangingPunct="1"/>
              <a:t>59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85" tIns="47242" rIns="94485" bIns="47242" anchor="b"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24440E21-535D-D742-9A56-4C86C0EA0DC0}" type="slidenum">
              <a:rPr lang="en-US" sz="1200">
                <a:latin typeface="Times New Roman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61</a:t>
            </a:fld>
            <a:endParaRPr lang="en-US" sz="120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85" tIns="47242" rIns="94485" bIns="47242" anchor="b"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F5B157B-25D0-7E4B-A09F-85DB911193B3}" type="slidenum">
              <a:rPr lang="en-US" sz="1200">
                <a:latin typeface="Times New Roman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62</a:t>
            </a:fld>
            <a:endParaRPr lang="en-US" sz="120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3AC959-437E-C74D-9D57-7B2011BA078E}" type="slidenum">
              <a:rPr lang="en-US" sz="1200"/>
              <a:pPr eaLnBrk="1" hangingPunct="1"/>
              <a:t>64</a:t>
            </a:fld>
            <a:endParaRPr 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96677-20E0-D649-ABDE-122C4AD5264F}" type="slidenum">
              <a:rPr lang="en-US" sz="1200"/>
              <a:pPr eaLnBrk="1" hangingPunct="1"/>
              <a:t>65</a:t>
            </a:fld>
            <a:endParaRPr lang="en-US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85" tIns="47242" rIns="94485" bIns="47242" anchor="b"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644BD1-8FA4-5744-B081-D2E6D3F53AA0}" type="slidenum">
              <a:rPr lang="en-US" sz="1200">
                <a:latin typeface="Times New Roman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67</a:t>
            </a:fld>
            <a:endParaRPr lang="en-US" sz="120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85" tIns="47242" rIns="94485" bIns="47242" anchor="b"/>
          <a:lstStyle>
            <a:lvl1pPr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4563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45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BE905B5-3582-504F-A80C-C238215A3021}" type="slidenum">
              <a:rPr lang="en-US" sz="1200">
                <a:latin typeface="Times New Roman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71</a:t>
            </a:fld>
            <a:endParaRPr lang="en-US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78" tIns="47238" rIns="94478" bIns="47238" anchor="b"/>
          <a:lstStyle>
            <a:lvl1pPr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D20FB8-AF52-4F4B-B0CF-8CBFEE3D2AF3}" type="slidenum">
              <a:rPr lang="en-US" sz="120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73</a:t>
            </a:fld>
            <a:endParaRPr lang="en-US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EA6A85-D0B4-4BB8-B930-0020CF8DBA22}" type="slidenum">
              <a:rPr lang="en-US"/>
              <a:pPr/>
              <a:t>8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78" tIns="47238" rIns="94478" bIns="47238" anchor="b"/>
          <a:lstStyle>
            <a:lvl1pPr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687001-29F2-B944-B4AE-6125FF144620}" type="slidenum">
              <a:rPr lang="en-US" sz="120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75</a:t>
            </a:fld>
            <a:endParaRPr lang="en-US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77790" y="8925320"/>
            <a:ext cx="2965994" cy="46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478" tIns="47238" rIns="94478" bIns="47238" anchor="b"/>
          <a:lstStyle>
            <a:lvl1pPr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42975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429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8332DC-AE4E-6C49-B2EA-C90A59A44841}" type="slidenum">
              <a:rPr lang="en-US" sz="1200">
                <a:latin typeface="Times New Roman" charset="0"/>
              </a:rPr>
              <a:pPr algn="r" eaLnBrk="1" hangingPunct="1">
                <a:spcBef>
                  <a:spcPct val="0"/>
                </a:spcBef>
              </a:pPr>
              <a:t>77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DC197-A448-4C9F-A8B3-E4F92F94EDE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4EB8A-452C-4CB9-ADD0-EA116DDA22AF}" type="slidenum">
              <a:rPr lang="en-US"/>
              <a:pPr/>
              <a:t>93</a:t>
            </a:fld>
            <a:endParaRPr lang="en-US"/>
          </a:p>
        </p:txBody>
      </p:sp>
      <p:sp>
        <p:nvSpPr>
          <p:cNvPr id="131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80B79-77A4-49F3-902C-DE9D68B57357}" type="slidenum">
              <a:rPr lang="en-US"/>
              <a:pPr/>
              <a:t>94</a:t>
            </a:fld>
            <a:endParaRPr lang="en-US"/>
          </a:p>
        </p:txBody>
      </p:sp>
      <p:sp>
        <p:nvSpPr>
          <p:cNvPr id="132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47844-D722-45CC-AA4D-117D5C42D107}" type="slidenum">
              <a:rPr lang="en-US"/>
              <a:pPr/>
              <a:t>95</a:t>
            </a:fld>
            <a:endParaRPr lang="en-US"/>
          </a:p>
        </p:txBody>
      </p:sp>
      <p:sp>
        <p:nvSpPr>
          <p:cNvPr id="132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D82A4-4CB3-42AF-8F10-27D943BA1B35}" type="slidenum">
              <a:rPr lang="en-US"/>
              <a:pPr/>
              <a:t>96</a:t>
            </a:fld>
            <a:endParaRPr lang="en-US"/>
          </a:p>
        </p:txBody>
      </p:sp>
      <p:sp>
        <p:nvSpPr>
          <p:cNvPr id="132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3F990-A470-4295-B7C8-2FC4AFEED8EE}" type="slidenum">
              <a:rPr lang="en-US"/>
              <a:pPr/>
              <a:t>97</a:t>
            </a:fld>
            <a:endParaRPr lang="en-US"/>
          </a:p>
        </p:txBody>
      </p:sp>
      <p:sp>
        <p:nvSpPr>
          <p:cNvPr id="133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3688" y="704850"/>
            <a:ext cx="6259512" cy="3522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707" y="4463297"/>
            <a:ext cx="5019887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16" tIns="46409" rIns="92816" bIns="46409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70019-22A5-4EAE-B3AC-C308AF6D597A}" type="slidenum">
              <a:rPr lang="en-US"/>
              <a:pPr/>
              <a:t>10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251C8-1F59-4662-AAA3-157675C26BC8}" type="slidenum">
              <a:rPr lang="en-US"/>
              <a:pPr/>
              <a:t>98</a:t>
            </a:fld>
            <a:endParaRPr lang="en-US"/>
          </a:p>
        </p:txBody>
      </p:sp>
      <p:sp>
        <p:nvSpPr>
          <p:cNvPr id="1333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55C75-837C-4AF1-84AF-3330C21E9DD9}" type="slidenum">
              <a:rPr lang="en-US"/>
              <a:pPr/>
              <a:t>99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C23497-789C-4432-BE65-9BAFDA621E97}" type="slidenum">
              <a:rPr lang="en-US"/>
              <a:pPr/>
              <a:t>100</a:t>
            </a:fld>
            <a:endParaRPr lang="en-US"/>
          </a:p>
        </p:txBody>
      </p:sp>
      <p:sp>
        <p:nvSpPr>
          <p:cNvPr id="1337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7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4C81F-56A2-4559-83E5-5AF312809450}" type="slidenum">
              <a:rPr lang="en-US" altLang="en-US"/>
              <a:pPr/>
              <a:t>102</a:t>
            </a:fld>
            <a:endParaRPr lang="en-US" alt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3688" y="704850"/>
            <a:ext cx="6259512" cy="3522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121" y="4463618"/>
            <a:ext cx="5019058" cy="422742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21" tIns="46410" rIns="92821" bIns="46410"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5A3FE-5179-45B5-9C46-57B60BA2C640}" type="slidenum">
              <a:rPr lang="en-US" smtClean="0">
                <a:latin typeface="Times New Roman" pitchFamily="64" charset="0"/>
              </a:rPr>
              <a:pPr/>
              <a:t>103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2E092-7542-4E3B-B09A-1B787BE606CD}" type="slidenum">
              <a:rPr lang="en-US" smtClean="0">
                <a:latin typeface="Times New Roman" pitchFamily="64" charset="0"/>
              </a:rPr>
              <a:pPr/>
              <a:t>104</a:t>
            </a:fld>
            <a:endParaRPr lang="en-US" smtClean="0">
              <a:latin typeface="Times New Roman" pitchFamily="6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3417C-54E7-48C0-98B6-7E92E16F270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3688" y="704850"/>
            <a:ext cx="6259512" cy="3522663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21" y="4463618"/>
            <a:ext cx="5019058" cy="422742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9C8B4A9-B5A9-DD47-BDD4-313C7AC9F180}" type="datetime1">
              <a:rPr lang="en-US" smtClean="0"/>
              <a:t>6/19/16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B5E51-8C34-B647-ADEE-48E1AA94207B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C97B8-AD1D-8341-A3B3-6617C10305D1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456A1-AC48-854F-9B47-046EBE3B56E6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40633-6D31-C747-A6BF-39BF59FD3C30}" type="datetime1">
              <a:rPr lang="en-US" smtClean="0"/>
              <a:t>6/19/16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F0630-96E9-3342-93FF-677179573F32}" type="datetime1">
              <a:rPr lang="en-US"/>
              <a:pPr>
                <a:defRPr/>
              </a:pPr>
              <a:t>6/19/16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02FCF-E795-724C-AA24-56BB8442B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94F2E-13D6-D14F-AE22-E3A3D99A3F8D}" type="datetime1">
              <a:rPr lang="en-US" smtClean="0"/>
              <a:t>6/19/16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4D53A-B2B6-834C-BDEA-C773801C1247}" type="datetime1">
              <a:rPr lang="en-US" smtClean="0"/>
              <a:t>6/19/16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77A5E-E242-A849-8E1B-5F3D6909EA6D}" type="datetime1">
              <a:rPr lang="en-US" smtClean="0"/>
              <a:t>6/19/16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D97D-8AAB-D448-ABCE-F25F0A8C8038}" type="datetime1">
              <a:rPr lang="en-US" smtClean="0"/>
              <a:t>6/19/16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8697F-2B74-984A-ABB5-CF7113D1E638}" type="datetime1">
              <a:rPr lang="en-US" smtClean="0"/>
              <a:t>6/19/16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031D6-AFD6-4444-A312-FA10EB6E5E62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465B7-C925-C846-A1B4-2A03A1BA74D5}" type="datetime1">
              <a:rPr lang="en-US" smtClean="0"/>
              <a:t>6/19/16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4686300"/>
            <a:ext cx="289560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83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8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emf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cs.jhu.edu/~jason/papers/%23teaching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xrce.xerox.com/competencies/content-analysis/fsnlp/tagger.en.html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image" Target="../media/image29.pn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5.emf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image" Target="../media/image40.pn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4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0.w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5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52.wmf"/><Relationship Id="rId6" Type="http://schemas.openxmlformats.org/officeDocument/2006/relationships/oleObject" Target="../embeddings/Microsoft_Equation3.bin"/><Relationship Id="rId7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4.wmf"/><Relationship Id="rId6" Type="http://schemas.openxmlformats.org/officeDocument/2006/relationships/image" Target="../media/image56.png"/><Relationship Id="rId7" Type="http://schemas.openxmlformats.org/officeDocument/2006/relationships/oleObject" Target="../embeddings/Microsoft_Equation4.bin"/><Relationship Id="rId8" Type="http://schemas.openxmlformats.org/officeDocument/2006/relationships/image" Target="../media/image55.wmf"/><Relationship Id="rId9" Type="http://schemas.openxmlformats.org/officeDocument/2006/relationships/image" Target="../media/image57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61.wmf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67.wmf"/><Relationship Id="rId6" Type="http://schemas.openxmlformats.org/officeDocument/2006/relationships/image" Target="../media/image68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286000"/>
            <a:ext cx="45720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r>
              <a:rPr lang="en-US" sz="1600" dirty="0">
                <a:solidFill>
                  <a:srgbClr val="A4001D"/>
                </a:solidFill>
              </a:rPr>
              <a:t>Reading: Ch. 5, </a:t>
            </a:r>
            <a:r>
              <a:rPr lang="en-US" sz="1600" dirty="0" err="1">
                <a:solidFill>
                  <a:srgbClr val="A4001D"/>
                </a:solidFill>
              </a:rPr>
              <a:t>Jurafsky</a:t>
            </a:r>
            <a:r>
              <a:rPr lang="en-US" sz="1600" dirty="0">
                <a:solidFill>
                  <a:srgbClr val="A4001D"/>
                </a:solidFill>
              </a:rPr>
              <a:t> &amp; Martin (Ch. 9 3</a:t>
            </a:r>
            <a:r>
              <a:rPr lang="en-US" sz="1600" baseline="30000" dirty="0">
                <a:solidFill>
                  <a:srgbClr val="A4001D"/>
                </a:solidFill>
              </a:rPr>
              <a:t>rd</a:t>
            </a:r>
            <a:r>
              <a:rPr lang="en-US" sz="1600" dirty="0">
                <a:solidFill>
                  <a:srgbClr val="A4001D"/>
                </a:solidFill>
              </a:rPr>
              <a:t>. Edition)</a:t>
            </a:r>
          </a:p>
          <a:p>
            <a:endParaRPr lang="en-US" sz="3200" dirty="0">
              <a:solidFill>
                <a:srgbClr val="A4001D"/>
              </a:solidFill>
            </a:endParaRPr>
          </a:p>
          <a:p>
            <a:r>
              <a:rPr lang="en-US" sz="1400" dirty="0"/>
              <a:t>PI Disclosure: This set includes adapted material from </a:t>
            </a:r>
            <a:r>
              <a:rPr lang="en-US" sz="1400" dirty="0" err="1"/>
              <a:t>Rada</a:t>
            </a:r>
            <a:r>
              <a:rPr lang="en-US" sz="1400" dirty="0"/>
              <a:t> </a:t>
            </a:r>
            <a:r>
              <a:rPr lang="en-US" sz="1400" dirty="0" err="1"/>
              <a:t>Mihalcea</a:t>
            </a:r>
            <a:r>
              <a:rPr lang="en-US" sz="1400" dirty="0"/>
              <a:t>, Raymond Mooney and Dan </a:t>
            </a:r>
            <a:r>
              <a:rPr lang="en-US" sz="1400" dirty="0" err="1" smtClean="0"/>
              <a:t>Jurafsky</a:t>
            </a:r>
            <a:endParaRPr lang="en-US" sz="1400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1581150"/>
            <a:ext cx="3810000" cy="1143000"/>
          </a:xfrm>
        </p:spPr>
        <p:txBody>
          <a:bodyPr/>
          <a:lstStyle/>
          <a:p>
            <a:r>
              <a:rPr lang="en-US" dirty="0"/>
              <a:t>Word classes and part of speech tagging</a:t>
            </a:r>
          </a:p>
        </p:txBody>
      </p:sp>
      <p:pic>
        <p:nvPicPr>
          <p:cNvPr id="4" name="Picture 3" descr="Screen Shot 2016-06-12 at 8.5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465666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BC41-A625-4D43-ADD0-83565A02CBE9}" type="slidenum">
              <a:rPr lang="en-US"/>
              <a:pPr/>
              <a:t>10</a:t>
            </a:fld>
            <a:endParaRPr lang="en-US"/>
          </a:p>
        </p:txBody>
      </p:sp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</a:t>
            </a:r>
            <a:r>
              <a:rPr lang="en-US" dirty="0" err="1"/>
              <a:t>TreeBank</a:t>
            </a:r>
            <a:r>
              <a:rPr lang="en-US" dirty="0"/>
              <a:t> POS </a:t>
            </a:r>
            <a:r>
              <a:rPr lang="en-US" dirty="0" err="1" smtClean="0"/>
              <a:t>Tagset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260551" name="Picture 7" descr="fig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66750"/>
            <a:ext cx="7162800" cy="4165997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181101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0CE6-97E7-42FD-9067-E6C2FE9B3E33}" type="slidenum">
              <a:rPr lang="en-US"/>
              <a:pPr/>
              <a:t>100</a:t>
            </a:fld>
            <a:endParaRPr lang="en-US"/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Markov Models</a:t>
            </a:r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we’ve described with these two kinds of probabilities is a Hidden Markov Model (HMM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MM </a:t>
            </a:r>
            <a:r>
              <a:rPr lang="en-US" dirty="0" err="1" smtClean="0"/>
              <a:t>vs</a:t>
            </a:r>
            <a:r>
              <a:rPr lang="en-US" dirty="0" smtClean="0"/>
              <a:t> HMM</a:t>
            </a:r>
          </a:p>
          <a:p>
            <a:pPr lvl="1"/>
            <a:r>
              <a:rPr lang="en-US" dirty="0" smtClean="0"/>
              <a:t>Both use the same algorithms for tagging they differ on the training 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4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DC8F-D922-0A4E-AAA0-9C7D97FF3D71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dirty="0"/>
              <a:t>An Early Approach to </a:t>
            </a:r>
            <a:br>
              <a:rPr lang="en-US" dirty="0"/>
            </a:br>
            <a:r>
              <a:rPr lang="en-US" dirty="0"/>
              <a:t>Statistical POS Tagging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sz="2400" dirty="0" smtClean="0"/>
              <a:t>PARTS tagger (Church, 1988): Stores probability of tag given word instead of word given tag. </a:t>
            </a:r>
          </a:p>
          <a:p>
            <a:pPr marL="635508" lvl="1" indent="-342900">
              <a:buFontTx/>
              <a:buChar char="•"/>
            </a:pPr>
            <a:r>
              <a:rPr lang="en-US" sz="2000" dirty="0" smtClean="0"/>
              <a:t>P(</a:t>
            </a:r>
            <a:r>
              <a:rPr lang="en-US" sz="2000" dirty="0" err="1" smtClean="0"/>
              <a:t>tag|word</a:t>
            </a:r>
            <a:r>
              <a:rPr lang="en-US" sz="2000" dirty="0" smtClean="0"/>
              <a:t>) </a:t>
            </a:r>
            <a:r>
              <a:rPr lang="en-US" dirty="0" smtClean="0">
                <a:latin typeface="Courier New" pitchFamily="49" charset="0"/>
              </a:rPr>
              <a:t>× </a:t>
            </a:r>
            <a:r>
              <a:rPr lang="en-US" sz="2000" dirty="0" smtClean="0"/>
              <a:t>P(</a:t>
            </a:r>
            <a:r>
              <a:rPr lang="en-US" sz="2000" dirty="0" err="1" smtClean="0"/>
              <a:t>tag|previous</a:t>
            </a:r>
            <a:r>
              <a:rPr lang="en-US" sz="2000" dirty="0" smtClean="0"/>
              <a:t> n tags)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/>
              <a:t>Compare to:</a:t>
            </a:r>
          </a:p>
          <a:p>
            <a:pPr marL="742950" lvl="1" indent="-285750">
              <a:buFontTx/>
              <a:buChar char="–"/>
            </a:pPr>
            <a:r>
              <a:rPr lang="en-US" sz="2000" dirty="0" smtClean="0"/>
              <a:t>P(</a:t>
            </a:r>
            <a:r>
              <a:rPr lang="en-US" sz="2000" dirty="0" err="1" smtClean="0"/>
              <a:t>word|tag</a:t>
            </a:r>
            <a:r>
              <a:rPr lang="en-US" sz="2000" dirty="0" smtClean="0"/>
              <a:t>) </a:t>
            </a:r>
            <a:r>
              <a:rPr lang="en-US" dirty="0" smtClean="0">
                <a:latin typeface="Courier New" pitchFamily="49" charset="0"/>
              </a:rPr>
              <a:t>× </a:t>
            </a:r>
            <a:r>
              <a:rPr lang="en-US" sz="2000" dirty="0" smtClean="0"/>
              <a:t>P(</a:t>
            </a:r>
            <a:r>
              <a:rPr lang="en-US" sz="2000" dirty="0" err="1" smtClean="0"/>
              <a:t>tag|previous</a:t>
            </a:r>
            <a:r>
              <a:rPr lang="en-US" sz="2000" dirty="0" smtClean="0"/>
              <a:t> n tags)</a:t>
            </a:r>
            <a:endParaRPr lang="en-US" sz="2400" dirty="0" smtClean="0"/>
          </a:p>
          <a:p>
            <a:pPr marL="342900" indent="-342900">
              <a:buFontTx/>
              <a:buChar char="•"/>
            </a:pPr>
            <a:r>
              <a:rPr lang="en-US" sz="2400" dirty="0" smtClean="0"/>
              <a:t>What is the main difference between PARTS tagger (Church) and the HMM tagger?</a:t>
            </a:r>
          </a:p>
          <a:p>
            <a:pPr marL="342900" indent="-342900">
              <a:buFontTx/>
              <a:buChar char="•"/>
            </a:pPr>
            <a:endParaRPr lang="en-US" sz="2400" dirty="0" smtClean="0"/>
          </a:p>
          <a:p>
            <a:pPr marL="450342" indent="-28575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8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Supervised Parameter Estimation</a:t>
            </a: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Estimate state transition probabilities based on tag bigram and unigram statistics in the labeled data.</a:t>
            </a:r>
          </a:p>
          <a:p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Estimate the observation probabilities based on tag/word co-occurrence statistics in the labeled data.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Use appropriate smoothing if training data is sparse.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7C6BA-6798-4E9E-89DF-04E1B1602C01}" type="slidenum">
              <a:rPr lang="en-US" smtClean="0"/>
              <a:pPr>
                <a:defRPr/>
              </a:pPr>
              <a:t>103</a:t>
            </a:fld>
            <a:endParaRPr lang="en-US">
              <a:latin typeface="+mn-lt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590801" y="2000250"/>
          <a:ext cx="35210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6" name="Equation" r:id="rId4" imgW="1536480" imgH="457200" progId="Equation.3">
                  <p:embed/>
                </p:oleObj>
              </mc:Choice>
              <mc:Fallback>
                <p:oleObj name="Equation" r:id="rId4" imgW="1536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000250"/>
                        <a:ext cx="3521075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590801" y="3486150"/>
          <a:ext cx="36353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7" name="Equation" r:id="rId6" imgW="1612800" imgH="469800" progId="Equation.3">
                  <p:embed/>
                </p:oleObj>
              </mc:Choice>
              <mc:Fallback>
                <p:oleObj name="Equation" r:id="rId6" imgW="1612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3486150"/>
                        <a:ext cx="3635375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13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Taggers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Train on </a:t>
            </a:r>
            <a:r>
              <a:rPr lang="en-US" sz="2000" b="1" i="1" dirty="0" smtClean="0"/>
              <a:t>training set</a:t>
            </a:r>
            <a:r>
              <a:rPr lang="en-US" sz="2000" dirty="0" smtClean="0"/>
              <a:t> of labeled sequences.</a:t>
            </a:r>
          </a:p>
          <a:p>
            <a:r>
              <a:rPr lang="en-US" sz="2000" dirty="0" smtClean="0"/>
              <a:t>Possibly tune parameters based on performance on a </a:t>
            </a:r>
            <a:r>
              <a:rPr lang="en-US" sz="2000" b="1" i="1" dirty="0" smtClean="0"/>
              <a:t>development set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Measure accuracy on a disjoint </a:t>
            </a:r>
            <a:r>
              <a:rPr lang="en-US" sz="2000" b="1" i="1" dirty="0" smtClean="0"/>
              <a:t>test set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Generally measure </a:t>
            </a:r>
            <a:r>
              <a:rPr lang="en-US" sz="2000" b="1" i="1" dirty="0" smtClean="0"/>
              <a:t>tagging accuracy</a:t>
            </a:r>
            <a:r>
              <a:rPr lang="en-US" sz="2000" dirty="0" smtClean="0"/>
              <a:t>, i.e. the percentage of tokens tagged correctly.</a:t>
            </a:r>
          </a:p>
          <a:p>
            <a:r>
              <a:rPr lang="en-US" sz="2000" dirty="0" smtClean="0"/>
              <a:t>Accuracy of most modern POS taggers, including HMMs is 96−97% (for Penn </a:t>
            </a:r>
            <a:r>
              <a:rPr lang="en-US" sz="2000" dirty="0" err="1" smtClean="0"/>
              <a:t>tagset</a:t>
            </a:r>
            <a:r>
              <a:rPr lang="en-US" sz="2000" dirty="0" smtClean="0"/>
              <a:t> trained on about 800K words) . Most freq. baseline: ~92.4%</a:t>
            </a:r>
          </a:p>
          <a:p>
            <a:pPr lvl="1"/>
            <a:r>
              <a:rPr lang="en-US" sz="1600" dirty="0" smtClean="0"/>
              <a:t>Generally matching human agreement level.</a:t>
            </a:r>
          </a:p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C3CB7-02D4-4C66-9C44-002F89708B8E}" type="slidenum">
              <a:rPr lang="en-US" smtClean="0"/>
              <a:pPr>
                <a:defRPr/>
              </a:pPr>
              <a:t>104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19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Spanish POS </a:t>
            </a:r>
            <a:r>
              <a:rPr lang="en-US" dirty="0" err="1" smtClean="0"/>
              <a:t>Tagsets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EAGLES: 577 tags</a:t>
            </a:r>
          </a:p>
          <a:p>
            <a:r>
              <a:rPr lang="en-US" dirty="0" smtClean="0"/>
              <a:t>IULA: 435 tags</a:t>
            </a:r>
          </a:p>
          <a:p>
            <a:r>
              <a:rPr lang="en-US" dirty="0" err="1" smtClean="0"/>
              <a:t>TreeTagger</a:t>
            </a:r>
            <a:r>
              <a:rPr lang="en-US" dirty="0" smtClean="0"/>
              <a:t> Spanish: 77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process of assigning a part-of-speech or other lexical class marker to each word in a corpus</a:t>
            </a:r>
          </a:p>
          <a:p>
            <a:r>
              <a:rPr lang="en-US" dirty="0" smtClean="0"/>
              <a:t>Often applied to punctuation markers as well</a:t>
            </a:r>
          </a:p>
          <a:p>
            <a:r>
              <a:rPr lang="en-US" dirty="0" smtClean="0"/>
              <a:t>Input: a string of words and a specified </a:t>
            </a:r>
            <a:r>
              <a:rPr lang="en-US" dirty="0" err="1" smtClean="0"/>
              <a:t>tagset</a:t>
            </a:r>
            <a:endParaRPr lang="en-US" dirty="0" smtClean="0"/>
          </a:p>
          <a:p>
            <a:r>
              <a:rPr lang="en-US" dirty="0" smtClean="0"/>
              <a:t>Output: a single best tag for each word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 Tagging: The Problem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Words often have more than one word class:</a:t>
            </a:r>
          </a:p>
          <a:p>
            <a:pPr lvl="1"/>
            <a:r>
              <a:rPr lang="en-US" sz="2600" i="1" dirty="0" smtClean="0">
                <a:solidFill>
                  <a:srgbClr val="C00000"/>
                </a:solidFill>
              </a:rPr>
              <a:t>This</a:t>
            </a:r>
            <a:r>
              <a:rPr lang="en-US" sz="2600" dirty="0" smtClean="0"/>
              <a:t> is a nice day = </a:t>
            </a:r>
            <a:r>
              <a:rPr lang="en-US" sz="2600" dirty="0" smtClean="0">
                <a:solidFill>
                  <a:srgbClr val="C00000"/>
                </a:solidFill>
              </a:rPr>
              <a:t>PRP</a:t>
            </a:r>
          </a:p>
          <a:p>
            <a:pPr lvl="1"/>
            <a:r>
              <a:rPr lang="en-US" sz="2600" i="1" dirty="0" smtClean="0">
                <a:solidFill>
                  <a:srgbClr val="C00000"/>
                </a:solidFill>
              </a:rPr>
              <a:t>This</a:t>
            </a:r>
            <a:r>
              <a:rPr lang="en-US" sz="2600" dirty="0" smtClean="0"/>
              <a:t> day is nice = </a:t>
            </a:r>
            <a:r>
              <a:rPr lang="en-US" sz="2600" dirty="0" smtClean="0">
                <a:solidFill>
                  <a:srgbClr val="C00000"/>
                </a:solidFill>
              </a:rPr>
              <a:t>DT</a:t>
            </a:r>
          </a:p>
          <a:p>
            <a:pPr lvl="1"/>
            <a:r>
              <a:rPr lang="en-US" sz="2600" dirty="0" smtClean="0"/>
              <a:t>You can go </a:t>
            </a:r>
            <a:r>
              <a:rPr lang="en-US" sz="2600" i="1" dirty="0" smtClean="0">
                <a:solidFill>
                  <a:srgbClr val="C00000"/>
                </a:solidFill>
              </a:rPr>
              <a:t>this</a:t>
            </a:r>
            <a:r>
              <a:rPr lang="en-US" sz="2600" dirty="0" smtClean="0"/>
              <a:t> far = </a:t>
            </a:r>
            <a:r>
              <a:rPr lang="en-US" sz="2600" dirty="0" smtClean="0">
                <a:solidFill>
                  <a:srgbClr val="C00000"/>
                </a:solidFill>
              </a:rPr>
              <a:t>RB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i="1" dirty="0" smtClean="0">
                <a:solidFill>
                  <a:schemeClr val="tx2"/>
                </a:solidFill>
              </a:rPr>
              <a:t>back</a:t>
            </a:r>
            <a:r>
              <a:rPr lang="en-US" sz="2600" dirty="0" smtClean="0"/>
              <a:t> door = </a:t>
            </a:r>
            <a:r>
              <a:rPr lang="en-US" sz="2600" dirty="0" smtClean="0">
                <a:solidFill>
                  <a:schemeClr val="tx2"/>
                </a:solidFill>
              </a:rPr>
              <a:t>JJ</a:t>
            </a:r>
          </a:p>
          <a:p>
            <a:pPr lvl="1"/>
            <a:r>
              <a:rPr lang="en-US" sz="2600" dirty="0" smtClean="0"/>
              <a:t>On my </a:t>
            </a:r>
            <a:r>
              <a:rPr lang="en-US" sz="2600" i="1" dirty="0" smtClean="0">
                <a:solidFill>
                  <a:schemeClr val="tx2"/>
                </a:solidFill>
              </a:rPr>
              <a:t>back</a:t>
            </a:r>
            <a:r>
              <a:rPr lang="en-US" sz="2600" dirty="0" smtClean="0"/>
              <a:t> = </a:t>
            </a:r>
            <a:r>
              <a:rPr lang="en-US" sz="2600" dirty="0" smtClean="0">
                <a:solidFill>
                  <a:schemeClr val="tx2"/>
                </a:solidFill>
              </a:rPr>
              <a:t>NN</a:t>
            </a:r>
          </a:p>
          <a:p>
            <a:pPr lvl="1"/>
            <a:r>
              <a:rPr lang="en-US" sz="2600" dirty="0" smtClean="0"/>
              <a:t>Win the voters </a:t>
            </a:r>
            <a:r>
              <a:rPr lang="en-US" sz="2600" i="1" dirty="0" smtClean="0">
                <a:solidFill>
                  <a:schemeClr val="tx2"/>
                </a:solidFill>
              </a:rPr>
              <a:t>back</a:t>
            </a:r>
            <a:r>
              <a:rPr lang="en-US" sz="2600" dirty="0" smtClean="0"/>
              <a:t> = </a:t>
            </a:r>
            <a:r>
              <a:rPr lang="en-US" sz="2600" dirty="0" smtClean="0">
                <a:solidFill>
                  <a:schemeClr val="tx2"/>
                </a:solidFill>
              </a:rPr>
              <a:t>RB</a:t>
            </a:r>
          </a:p>
          <a:p>
            <a:pPr lvl="1"/>
            <a:r>
              <a:rPr lang="en-US" sz="2600" dirty="0" smtClean="0"/>
              <a:t>Promised to </a:t>
            </a:r>
            <a:r>
              <a:rPr lang="en-US" sz="2600" i="1" dirty="0" smtClean="0">
                <a:solidFill>
                  <a:schemeClr val="tx2"/>
                </a:solidFill>
              </a:rPr>
              <a:t>back</a:t>
            </a:r>
            <a:r>
              <a:rPr lang="en-US" sz="2600" dirty="0" smtClean="0"/>
              <a:t> the bill = </a:t>
            </a:r>
            <a:r>
              <a:rPr lang="en-US" sz="2600" dirty="0" smtClean="0">
                <a:solidFill>
                  <a:schemeClr val="tx2"/>
                </a:solidFill>
              </a:rPr>
              <a:t>VB</a:t>
            </a:r>
            <a:endParaRPr lang="en-US" sz="2800" dirty="0" smtClean="0"/>
          </a:p>
          <a:p>
            <a:pPr lvl="1"/>
            <a:endParaRPr lang="en-US" sz="2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Hard is POS Tagging? Measuring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0AAB-7D22-4CB5-8010-92D8F47F3F66}" type="slidenum">
              <a:rPr lang="en-US"/>
              <a:pPr/>
              <a:t>14</a:t>
            </a:fld>
            <a:endParaRPr lang="en-US"/>
          </a:p>
        </p:txBody>
      </p:sp>
      <p:pic>
        <p:nvPicPr>
          <p:cNvPr id="2" name="Picture 1" descr="Screen Shot 2015-09-28 at 5.52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838325"/>
            <a:ext cx="8153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2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Consistent Human Annotation is Crucial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Disambiguating POS tags requires deep knowledge of syntax</a:t>
            </a:r>
          </a:p>
          <a:p>
            <a:pPr>
              <a:buFontTx/>
              <a:buChar char="•"/>
            </a:pPr>
            <a:r>
              <a:rPr lang="en-US" dirty="0" smtClean="0"/>
              <a:t>Development of clear heuristics in the form of tagging manuals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She told off/RP her friends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She told her friends off/RP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She stepped off/IN the train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*She stepped the train off/IN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See Manning (2011) for a more in depth discussion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Part-of-Speech Tagging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Manual Tagging</a:t>
            </a:r>
          </a:p>
          <a:p>
            <a:pPr>
              <a:buFontTx/>
              <a:buChar char="•"/>
            </a:pPr>
            <a:r>
              <a:rPr lang="en-US" dirty="0" smtClean="0"/>
              <a:t>Automatic Tagging</a:t>
            </a:r>
          </a:p>
          <a:p>
            <a:pPr lvl="1">
              <a:buFontTx/>
              <a:buChar char="•"/>
            </a:pPr>
            <a:r>
              <a:rPr lang="en-US" dirty="0" smtClean="0"/>
              <a:t>Two flavors:</a:t>
            </a:r>
          </a:p>
          <a:p>
            <a:pPr lvl="2">
              <a:buFontTx/>
              <a:buChar char="•"/>
            </a:pPr>
            <a:r>
              <a:rPr lang="en-US" dirty="0" smtClean="0"/>
              <a:t>Rule-based taggers (</a:t>
            </a:r>
            <a:r>
              <a:rPr lang="en-US" dirty="0" err="1" smtClean="0"/>
              <a:t>EngCC</a:t>
            </a:r>
            <a:r>
              <a:rPr lang="en-US" dirty="0" smtClean="0"/>
              <a:t> ENGTWOL)</a:t>
            </a:r>
          </a:p>
          <a:p>
            <a:pPr lvl="2">
              <a:buFontTx/>
              <a:buChar char="•"/>
            </a:pPr>
            <a:r>
              <a:rPr lang="en-US" dirty="0" smtClean="0"/>
              <a:t>Stochastic taggers (HMM, Max </a:t>
            </a:r>
            <a:r>
              <a:rPr lang="en-US" dirty="0" err="1" smtClean="0"/>
              <a:t>Ent</a:t>
            </a:r>
            <a:r>
              <a:rPr lang="en-US" dirty="0" smtClean="0"/>
              <a:t>, CRF-based, Tree-based)</a:t>
            </a:r>
          </a:p>
          <a:p>
            <a:pPr lvl="1">
              <a:buFontTx/>
              <a:buChar char="•"/>
            </a:pPr>
            <a:r>
              <a:rPr lang="en-US" dirty="0" smtClean="0"/>
              <a:t>Hodge-podge:</a:t>
            </a:r>
          </a:p>
          <a:p>
            <a:pPr lvl="2">
              <a:buFontTx/>
              <a:buChar char="•"/>
            </a:pPr>
            <a:r>
              <a:rPr lang="en-US" dirty="0" smtClean="0"/>
              <a:t>Transformation–based tagger (Brill, 1995)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 on a </a:t>
            </a:r>
            <a:r>
              <a:rPr lang="en-US" dirty="0" err="1" smtClean="0"/>
              <a:t>Tagset</a:t>
            </a:r>
            <a:r>
              <a:rPr lang="en-US" dirty="0" smtClean="0"/>
              <a:t> after much discussion.</a:t>
            </a:r>
          </a:p>
          <a:p>
            <a:r>
              <a:rPr lang="en-US" dirty="0" smtClean="0"/>
              <a:t>Chose a corpus, annotate it manually by two or more people.</a:t>
            </a:r>
          </a:p>
          <a:p>
            <a:r>
              <a:rPr lang="en-US" dirty="0" smtClean="0"/>
              <a:t>Check on inter-annotator agreement.</a:t>
            </a:r>
          </a:p>
          <a:p>
            <a:r>
              <a:rPr lang="en-US" dirty="0" smtClean="0"/>
              <a:t>Fix any problems with the </a:t>
            </a:r>
            <a:r>
              <a:rPr lang="en-US" dirty="0" err="1" smtClean="0"/>
              <a:t>Tagset</a:t>
            </a:r>
            <a:r>
              <a:rPr lang="en-US" dirty="0" smtClean="0"/>
              <a:t> (if still possible).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part of speech tagging?</a:t>
            </a:r>
          </a:p>
          <a:p>
            <a:r>
              <a:rPr lang="en-US" dirty="0" smtClean="0"/>
              <a:t>Tag sets and problem definition</a:t>
            </a:r>
          </a:p>
          <a:p>
            <a:r>
              <a:rPr lang="en-US" b="1" dirty="0" smtClean="0">
                <a:solidFill>
                  <a:srgbClr val="5A6378"/>
                </a:solidFill>
              </a:rPr>
              <a:t>Automatic approaches:</a:t>
            </a:r>
          </a:p>
          <a:p>
            <a:pPr lvl="1"/>
            <a:r>
              <a:rPr lang="en-US" dirty="0" smtClean="0"/>
              <a:t>HMMs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 Learning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Typical machine learning addresses the problem of classifying a feature-vector description into a fixed number of classes.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There are many standard learning methods for this task: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Decision Trees and Rule Learning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Naïve Bayes and Bayesian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Logistic Regression / Maximum Entropy (</a:t>
            </a:r>
            <a:r>
              <a:rPr lang="en-US" dirty="0" err="1" smtClean="0"/>
              <a:t>MaxEnt</a:t>
            </a:r>
            <a:r>
              <a:rPr 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Perceptron and Neural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Support Vector Machines (SVMs)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Nearest-Neighbor / Instance-Based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8EC90E-1513-4389-B4F7-4D1A492A3292}" type="slidenum">
              <a:rPr lang="en-US" smtClean="0">
                <a:latin typeface="Helvetica" pitchFamily="64" charset="0"/>
              </a:rPr>
              <a:pPr/>
              <a:t>19</a:t>
            </a:fld>
            <a:endParaRPr lang="en-US" smtClean="0">
              <a:latin typeface="Times New Roman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7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coarse grammatical classes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part of speech tagging?</a:t>
            </a:r>
          </a:p>
          <a:p>
            <a:r>
              <a:rPr lang="en-US" dirty="0" smtClean="0"/>
              <a:t>Tag sets and problem definition</a:t>
            </a:r>
          </a:p>
          <a:p>
            <a:r>
              <a:rPr lang="en-US" dirty="0" smtClean="0"/>
              <a:t>Automatic approaches:</a:t>
            </a:r>
          </a:p>
          <a:p>
            <a:pPr lvl="1"/>
            <a:r>
              <a:rPr lang="en-US" dirty="0" smtClean="0"/>
              <a:t>HMMs</a:t>
            </a:r>
          </a:p>
          <a:p>
            <a:pPr lvl="1"/>
            <a:r>
              <a:rPr lang="en-US" dirty="0" smtClean="0"/>
              <a:t>MEMMs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Beyond Classification Learning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Standard classification problem assumes individual cases are disconnected and independent.</a:t>
            </a:r>
          </a:p>
          <a:p>
            <a:pPr eaLnBrk="1" hangingPunct="1"/>
            <a:r>
              <a:rPr lang="en-US" sz="2800" dirty="0" smtClean="0"/>
              <a:t>Many NLP problems do not satisfy this assumption </a:t>
            </a:r>
            <a:r>
              <a:rPr lang="en-US" sz="2800" dirty="0"/>
              <a:t>(</a:t>
            </a:r>
            <a:r>
              <a:rPr lang="en-US" sz="2800" dirty="0" smtClean="0"/>
              <a:t>involve many connected decisions, ambiguity and dependence)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54687-E77F-4E03-8285-2A2A14E62C3A}" type="slidenum">
              <a:rPr lang="en-US" smtClean="0">
                <a:latin typeface="Helvetica" pitchFamily="64" charset="0"/>
              </a:rPr>
              <a:pPr/>
              <a:t>20</a:t>
            </a:fld>
            <a:endParaRPr lang="en-US" smtClean="0">
              <a:latin typeface="Times New Roman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6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 Labeling Problem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Many NLP problems </a:t>
            </a:r>
            <a:r>
              <a:rPr lang="en-US" sz="2800" dirty="0" smtClean="0"/>
              <a:t>can be </a:t>
            </a:r>
            <a:r>
              <a:rPr lang="en-US" sz="2800" dirty="0" smtClean="0"/>
              <a:t>viewed as sequence labeling.</a:t>
            </a:r>
          </a:p>
          <a:p>
            <a:pPr eaLnBrk="1" hangingPunct="1"/>
            <a:r>
              <a:rPr lang="en-US" sz="2800" dirty="0" smtClean="0"/>
              <a:t>Each token in a sequence is assigned a label.</a:t>
            </a:r>
          </a:p>
          <a:p>
            <a:pPr eaLnBrk="1" hangingPunct="1"/>
            <a:r>
              <a:rPr lang="en-US" sz="2800" dirty="0" smtClean="0"/>
              <a:t>Labels of tokens are dependent on the labels of other tokens in the sequence, particularly their neighbors (not </a:t>
            </a:r>
            <a:r>
              <a:rPr lang="en-US" sz="2800" dirty="0" err="1" smtClean="0"/>
              <a:t>i.i.d</a:t>
            </a:r>
            <a:r>
              <a:rPr lang="en-US" sz="2800" dirty="0" smtClean="0"/>
              <a:t>).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330DDB-BF9A-4F3F-9985-C1A3C8FE3A12}" type="slidenum">
              <a:rPr lang="en-US" smtClean="0">
                <a:latin typeface="Helvetica" pitchFamily="64" charset="0"/>
              </a:rPr>
              <a:pPr/>
              <a:t>21</a:t>
            </a:fld>
            <a:endParaRPr lang="en-US" smtClean="0">
              <a:latin typeface="Times New Roman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2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Sequence Labeling as Classification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Classify each token independently but use as input features, information about the surrounding tokens (sliding window).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70D2A-6218-4888-BBED-6591298E918D}" type="slidenum">
              <a:rPr lang="en-US" smtClean="0">
                <a:latin typeface="Helvetica" pitchFamily="64" charset="0"/>
              </a:rPr>
              <a:pPr/>
              <a:t>22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04800" y="2266950"/>
            <a:ext cx="803256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000" b="0" dirty="0">
                <a:solidFill>
                  <a:srgbClr val="3333CC"/>
                </a:solidFill>
              </a:rPr>
              <a:t>John 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chemeClr val="tx2"/>
                </a:solidFill>
              </a:rPr>
              <a:t>saw</a:t>
            </a:r>
            <a:r>
              <a:rPr lang="en-US" sz="2000" b="0" dirty="0">
                <a:solidFill>
                  <a:srgbClr val="6666FF"/>
                </a:solidFill>
              </a:rPr>
              <a:t> </a:t>
            </a:r>
            <a:r>
              <a:rPr lang="en-US" sz="2000" b="0" dirty="0">
                <a:solidFill>
                  <a:srgbClr val="3333CC"/>
                </a:solidFill>
              </a:rPr>
              <a:t> the  saw  and  decided  to  take  it     to   the   table.</a:t>
            </a:r>
            <a:endParaRPr lang="en-US" sz="2000" b="0" dirty="0">
              <a:solidFill>
                <a:srgbClr val="CC0099"/>
              </a:solidFill>
            </a:endParaRP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-36878" y="2652713"/>
            <a:ext cx="388938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H="1">
            <a:off x="952136" y="2643188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-76200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b="0" dirty="0"/>
              <a:t>classifier</a:t>
            </a: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652098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658448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300212" y="3713560"/>
            <a:ext cx="810135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NNP</a:t>
            </a:r>
          </a:p>
        </p:txBody>
      </p:sp>
    </p:spTree>
    <p:extLst>
      <p:ext uri="{BB962C8B-B14F-4D97-AF65-F5344CB8AC3E}">
        <p14:creationId xmlns:p14="http://schemas.microsoft.com/office/powerpoint/2010/main" val="305932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Sequence Labeling as Classification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Classify each token independently but use as input features, information about the surrounding tokens (sliding window).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89599F-DA30-4DA0-AB1A-33CEEF993ED3}" type="slidenum">
              <a:rPr lang="en-US" smtClean="0">
                <a:latin typeface="Helvetica" pitchFamily="64" charset="0"/>
              </a:rPr>
              <a:pPr/>
              <a:t>23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854076" y="2190750"/>
            <a:ext cx="803256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000" b="0" dirty="0">
                <a:solidFill>
                  <a:srgbClr val="3333CC"/>
                </a:solidFill>
              </a:rPr>
              <a:t>John 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chemeClr val="tx2"/>
                </a:solidFill>
              </a:rPr>
              <a:t>saw</a:t>
            </a:r>
            <a:r>
              <a:rPr lang="en-US" sz="2000" b="0" dirty="0">
                <a:solidFill>
                  <a:srgbClr val="6666FF"/>
                </a:solidFill>
              </a:rPr>
              <a:t> </a:t>
            </a:r>
            <a:r>
              <a:rPr lang="en-US" sz="2000" b="0" dirty="0">
                <a:solidFill>
                  <a:srgbClr val="3333CC"/>
                </a:solidFill>
              </a:rPr>
              <a:t> the  saw  and  decided  to  take  it     to   the   table.</a:t>
            </a:r>
            <a:endParaRPr lang="en-US" sz="2000" b="0" dirty="0">
              <a:solidFill>
                <a:srgbClr val="CC0099"/>
              </a:solidFill>
            </a:endParaRP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1231900" y="2652713"/>
            <a:ext cx="388938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flipH="1">
            <a:off x="2220914" y="2643188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1192578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b="0"/>
              <a:t>classifier</a:t>
            </a:r>
          </a:p>
        </p:txBody>
      </p:sp>
      <p:sp>
        <p:nvSpPr>
          <p:cNvPr id="47113" name="Line 8"/>
          <p:cNvSpPr>
            <a:spLocks noChangeShapeType="1"/>
          </p:cNvSpPr>
          <p:nvPr/>
        </p:nvSpPr>
        <p:spPr bwMode="auto">
          <a:xfrm>
            <a:off x="1920876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1927226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1578784" y="3713560"/>
            <a:ext cx="79054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VBD</a:t>
            </a:r>
          </a:p>
        </p:txBody>
      </p:sp>
    </p:spTree>
    <p:extLst>
      <p:ext uri="{BB962C8B-B14F-4D97-AF65-F5344CB8AC3E}">
        <p14:creationId xmlns:p14="http://schemas.microsoft.com/office/powerpoint/2010/main" val="227567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Sequence Labeling as Classification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Classify each token independently but use as input features, information about the surrounding tokens (sliding window).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B3749-5C65-4EB6-8D53-3899C0630642}" type="slidenum">
              <a:rPr lang="en-US" smtClean="0">
                <a:latin typeface="Helvetica" pitchFamily="64" charset="0"/>
              </a:rPr>
              <a:pPr/>
              <a:t>24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854076" y="2266950"/>
            <a:ext cx="803256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000" b="0" dirty="0">
                <a:solidFill>
                  <a:srgbClr val="3333CC"/>
                </a:solidFill>
              </a:rPr>
              <a:t>John 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chemeClr val="tx2"/>
                </a:solidFill>
              </a:rPr>
              <a:t>saw</a:t>
            </a:r>
            <a:r>
              <a:rPr lang="en-US" sz="2000" b="0" dirty="0">
                <a:solidFill>
                  <a:srgbClr val="6666FF"/>
                </a:solidFill>
              </a:rPr>
              <a:t> </a:t>
            </a:r>
            <a:r>
              <a:rPr lang="en-US" sz="2000" b="0" dirty="0">
                <a:solidFill>
                  <a:srgbClr val="3333CC"/>
                </a:solidFill>
              </a:rPr>
              <a:t> the  saw  and  decided  to  take  it     to   the   table.</a:t>
            </a:r>
            <a:endParaRPr lang="en-US" sz="2000" b="0" dirty="0">
              <a:solidFill>
                <a:srgbClr val="CC0099"/>
              </a:solidFill>
            </a:endParaRP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1755775" y="2652713"/>
            <a:ext cx="388938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 flipH="1">
            <a:off x="2744789" y="2643188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1716453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b="0"/>
              <a:t>classifier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>
            <a:off x="2444751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>
            <a:off x="2451101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2193686" y="3713560"/>
            <a:ext cx="606904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DT</a:t>
            </a:r>
          </a:p>
        </p:txBody>
      </p:sp>
    </p:spTree>
    <p:extLst>
      <p:ext uri="{BB962C8B-B14F-4D97-AF65-F5344CB8AC3E}">
        <p14:creationId xmlns:p14="http://schemas.microsoft.com/office/powerpoint/2010/main" val="27369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Sequence Labeling as Classification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Classify each token independently but use as input features, information about the surrounding tokens (sliding window).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F1884-2AAB-4C2F-9C63-474332E14466}" type="slidenum">
              <a:rPr lang="en-US" smtClean="0">
                <a:latin typeface="Helvetica" pitchFamily="64" charset="0"/>
              </a:rPr>
              <a:pPr/>
              <a:t>25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854076" y="2190750"/>
            <a:ext cx="803256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000" b="0" dirty="0">
                <a:solidFill>
                  <a:srgbClr val="3333CC"/>
                </a:solidFill>
              </a:rPr>
              <a:t>John 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chemeClr val="tx2"/>
                </a:solidFill>
              </a:rPr>
              <a:t>saw</a:t>
            </a:r>
            <a:r>
              <a:rPr lang="en-US" sz="2000" b="0" dirty="0">
                <a:solidFill>
                  <a:srgbClr val="6666FF"/>
                </a:solidFill>
              </a:rPr>
              <a:t> </a:t>
            </a:r>
            <a:r>
              <a:rPr lang="en-US" sz="2000" b="0" dirty="0">
                <a:solidFill>
                  <a:srgbClr val="3333CC"/>
                </a:solidFill>
              </a:rPr>
              <a:t> the  saw  and  decided  to  take  it     to   the   table.</a:t>
            </a:r>
            <a:endParaRPr lang="en-US" sz="2000" b="0" dirty="0">
              <a:solidFill>
                <a:srgbClr val="CC0099"/>
              </a:solidFill>
            </a:endParaRP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2341564" y="2652713"/>
            <a:ext cx="388937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 flipH="1">
            <a:off x="3330575" y="2643188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2302241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b="0"/>
              <a:t>classifier</a:t>
            </a: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3030539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3036888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2764672" y="3713560"/>
            <a:ext cx="63651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242510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Sequence Labeling as Classification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Classify each token independently but use as input features, information about the surrounding tokens (sliding window).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C0194D-C24D-4C98-BFF6-2479766F8A44}" type="slidenum">
              <a:rPr lang="en-US" smtClean="0">
                <a:latin typeface="Helvetica" pitchFamily="64" charset="0"/>
              </a:rPr>
              <a:pPr/>
              <a:t>26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854076" y="2245659"/>
            <a:ext cx="803256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000" b="0">
                <a:solidFill>
                  <a:srgbClr val="3333CC"/>
                </a:solidFill>
              </a:rPr>
              <a:t>John </a:t>
            </a:r>
            <a:r>
              <a:rPr lang="en-US" sz="2000" b="0"/>
              <a:t> </a:t>
            </a:r>
            <a:r>
              <a:rPr lang="en-US" sz="2000" b="0">
                <a:solidFill>
                  <a:schemeClr val="tx2"/>
                </a:solidFill>
              </a:rPr>
              <a:t>saw</a:t>
            </a:r>
            <a:r>
              <a:rPr lang="en-US" sz="2000" b="0">
                <a:solidFill>
                  <a:srgbClr val="6666FF"/>
                </a:solidFill>
              </a:rPr>
              <a:t> </a:t>
            </a:r>
            <a:r>
              <a:rPr lang="en-US" sz="2000" b="0">
                <a:solidFill>
                  <a:srgbClr val="3333CC"/>
                </a:solidFill>
              </a:rPr>
              <a:t> the  saw  and  decided  to  take  it     to   the   table.</a:t>
            </a:r>
            <a:endParaRPr lang="en-US" sz="2000" b="0">
              <a:solidFill>
                <a:srgbClr val="CC0099"/>
              </a:solidFill>
            </a:endParaRPr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>
            <a:off x="3013075" y="2671763"/>
            <a:ext cx="388938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 flipH="1">
            <a:off x="4002089" y="2662238"/>
            <a:ext cx="293687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2973753" y="297324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b="0"/>
              <a:t>classifier</a:t>
            </a:r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3702051" y="263961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3708401" y="335637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3452197" y="3732610"/>
            <a:ext cx="607656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262224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Sequence Labeling as Classification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Classify each token independently but use as input features, information about the surrounding tokens (sliding window).</a:t>
            </a: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34C56F-59D2-4F4E-851A-E414CE058EFC}" type="slidenum">
              <a:rPr lang="en-US" smtClean="0">
                <a:latin typeface="Helvetica" pitchFamily="64" charset="0"/>
              </a:rPr>
              <a:pPr/>
              <a:t>27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854076" y="2266950"/>
            <a:ext cx="803256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000" b="0" dirty="0">
                <a:solidFill>
                  <a:srgbClr val="3333CC"/>
                </a:solidFill>
              </a:rPr>
              <a:t>John 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chemeClr val="tx2"/>
                </a:solidFill>
              </a:rPr>
              <a:t>saw</a:t>
            </a:r>
            <a:r>
              <a:rPr lang="en-US" sz="2000" b="0" dirty="0">
                <a:solidFill>
                  <a:srgbClr val="6666FF"/>
                </a:solidFill>
              </a:rPr>
              <a:t> </a:t>
            </a:r>
            <a:r>
              <a:rPr lang="en-US" sz="2000" b="0" dirty="0">
                <a:solidFill>
                  <a:srgbClr val="3333CC"/>
                </a:solidFill>
              </a:rPr>
              <a:t> the  saw  and  decided  to  take  it     to   the   table.</a:t>
            </a:r>
            <a:endParaRPr lang="en-US" sz="2000" b="0" dirty="0">
              <a:solidFill>
                <a:srgbClr val="CC0099"/>
              </a:solidFill>
            </a:endParaRP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3805239" y="2652713"/>
            <a:ext cx="388937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 flipH="1">
            <a:off x="4794251" y="2643188"/>
            <a:ext cx="392113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765917" y="2954191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b="0"/>
              <a:t>classifier</a:t>
            </a:r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>
            <a:off x="4494214" y="262056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>
            <a:off x="4500564" y="3337322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1211" name="Text Box 10"/>
          <p:cNvSpPr txBox="1">
            <a:spLocks noChangeArrowheads="1"/>
          </p:cNvSpPr>
          <p:nvPr/>
        </p:nvSpPr>
        <p:spPr bwMode="auto">
          <a:xfrm>
            <a:off x="4152120" y="3713560"/>
            <a:ext cx="790548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VBD</a:t>
            </a:r>
          </a:p>
        </p:txBody>
      </p:sp>
    </p:spTree>
    <p:extLst>
      <p:ext uri="{BB962C8B-B14F-4D97-AF65-F5344CB8AC3E}">
        <p14:creationId xmlns:p14="http://schemas.microsoft.com/office/powerpoint/2010/main" val="282423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Sequence Labeling as Classification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Classify each token independently but use as input features, information about the surrounding tokens (sliding window).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3DCEE-3A46-4CC4-837E-AE362685F47B}" type="slidenum">
              <a:rPr lang="en-US" smtClean="0">
                <a:latin typeface="Helvetica" pitchFamily="64" charset="0"/>
              </a:rPr>
              <a:pPr/>
              <a:t>28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854076" y="2266950"/>
            <a:ext cx="8032565" cy="402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000" b="0" dirty="0">
                <a:solidFill>
                  <a:srgbClr val="3333CC"/>
                </a:solidFill>
              </a:rPr>
              <a:t>John </a:t>
            </a:r>
            <a:r>
              <a:rPr lang="en-US" sz="2000" b="0" dirty="0"/>
              <a:t> </a:t>
            </a:r>
            <a:r>
              <a:rPr lang="en-US" sz="2000" b="0" dirty="0">
                <a:solidFill>
                  <a:schemeClr val="tx2"/>
                </a:solidFill>
              </a:rPr>
              <a:t>saw</a:t>
            </a:r>
            <a:r>
              <a:rPr lang="en-US" sz="2000" b="0" dirty="0">
                <a:solidFill>
                  <a:srgbClr val="6666FF"/>
                </a:solidFill>
              </a:rPr>
              <a:t> </a:t>
            </a:r>
            <a:r>
              <a:rPr lang="en-US" sz="2000" b="0" dirty="0">
                <a:solidFill>
                  <a:srgbClr val="3333CC"/>
                </a:solidFill>
              </a:rPr>
              <a:t> the  saw  and  decided  to  take  it     to   the   table.</a:t>
            </a:r>
            <a:endParaRPr lang="en-US" sz="2000" b="0" dirty="0">
              <a:solidFill>
                <a:srgbClr val="CC0099"/>
              </a:solidFill>
            </a:endParaRPr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4535489" y="2680098"/>
            <a:ext cx="388937" cy="36433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 flipH="1">
            <a:off x="5524500" y="2670573"/>
            <a:ext cx="293688" cy="3738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4496167" y="2981575"/>
            <a:ext cx="1502632" cy="463846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b="0"/>
              <a:t>classifier</a:t>
            </a:r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5224464" y="2647950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>
            <a:off x="5230814" y="3364706"/>
            <a:ext cx="22225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52235" name="Text Box 10"/>
          <p:cNvSpPr txBox="1">
            <a:spLocks noChangeArrowheads="1"/>
          </p:cNvSpPr>
          <p:nvPr/>
        </p:nvSpPr>
        <p:spPr bwMode="auto">
          <a:xfrm>
            <a:off x="4969115" y="3740944"/>
            <a:ext cx="615470" cy="4638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b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3441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Problems with Sequence Labeling as Classification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Not easy to integrate information from category of tokens on both sides.</a:t>
            </a:r>
          </a:p>
          <a:p>
            <a:pPr eaLnBrk="1" hangingPunct="1"/>
            <a:r>
              <a:rPr lang="en-US" dirty="0" smtClean="0"/>
              <a:t>Difficult to propagate uncertainty between decisions and “collectively” determine the most likely joint assignment of categories to all of the tokens in a sequence. 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9272A-C436-4B4F-A4FA-6F988B7EB4CA}" type="slidenum">
              <a:rPr lang="en-US" smtClean="0">
                <a:latin typeface="Helvetica" pitchFamily="64" charset="0"/>
              </a:rPr>
              <a:pPr/>
              <a:t>29</a:t>
            </a:fld>
            <a:endParaRPr lang="en-US" smtClean="0">
              <a:latin typeface="Times New Roman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3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"/>
            <a:ext cx="8229600" cy="857250"/>
          </a:xfrm>
        </p:spPr>
        <p:txBody>
          <a:bodyPr lIns="92075" tIns="46038" rIns="92075" bIns="46038" anchor="ctr"/>
          <a:lstStyle/>
          <a:p>
            <a:pPr defTabSz="762000"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The Categories: Part of Speech:</a:t>
            </a:r>
            <a:br>
              <a:rPr lang="en-US">
                <a:ea typeface="+mj-ea"/>
                <a:cs typeface="+mj-cs"/>
              </a:rPr>
            </a:br>
            <a:r>
              <a:rPr lang="en-US">
                <a:ea typeface="+mj-ea"/>
                <a:cs typeface="+mj-cs"/>
              </a:rPr>
              <a:t> Open and Closed Categories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7013" y="1314450"/>
            <a:ext cx="8763000" cy="3714750"/>
          </a:xfrm>
        </p:spPr>
        <p:txBody>
          <a:bodyPr/>
          <a:lstStyle/>
          <a:p>
            <a:pPr marL="342900" indent="-342900" defTabSz="762000" eaLnBrk="1" hangingPunct="1"/>
            <a:r>
              <a:rPr lang="en-US" sz="2000" dirty="0">
                <a:latin typeface="Century Schoolbook" charset="0"/>
              </a:rPr>
              <a:t>Part of Speech - POS (pretty much stable set across languages)</a:t>
            </a:r>
          </a:p>
          <a:p>
            <a:pPr marL="742950" lvl="1" indent="-285750" defTabSz="762000" eaLnBrk="1" hangingPunct="1"/>
            <a:r>
              <a:rPr lang="en-US" sz="1800" dirty="0">
                <a:latin typeface="Century Schoolbook" charset="0"/>
              </a:rPr>
              <a:t>Morphological </a:t>
            </a:r>
            <a:r>
              <a:rPr lang="ja-JP" altLang="en-US" sz="1800" dirty="0">
                <a:latin typeface="Century Schoolbook" charset="0"/>
              </a:rPr>
              <a:t>“</a:t>
            </a:r>
            <a:r>
              <a:rPr lang="en-US" altLang="ja-JP" sz="1800" dirty="0">
                <a:latin typeface="Century Schoolbook" charset="0"/>
              </a:rPr>
              <a:t>behavior</a:t>
            </a:r>
            <a:r>
              <a:rPr lang="ja-JP" altLang="en-US" sz="1800" dirty="0">
                <a:latin typeface="Century Schoolbook" charset="0"/>
              </a:rPr>
              <a:t>”</a:t>
            </a:r>
            <a:r>
              <a:rPr lang="en-US" altLang="ja-JP" sz="1800" dirty="0">
                <a:latin typeface="Century Schoolbook" charset="0"/>
              </a:rPr>
              <a:t> is typically consistent within a POS category</a:t>
            </a:r>
          </a:p>
          <a:p>
            <a:pPr marL="742950" lvl="1" indent="-285750" defTabSz="762000" eaLnBrk="1" hangingPunct="1"/>
            <a:r>
              <a:rPr lang="en-US" sz="1800" dirty="0">
                <a:latin typeface="Century Schoolbook" charset="0"/>
              </a:rPr>
              <a:t>Open categories: (</a:t>
            </a:r>
            <a:r>
              <a:rPr lang="ja-JP" altLang="en-US" sz="1800" dirty="0">
                <a:latin typeface="Century Schoolbook" charset="0"/>
              </a:rPr>
              <a:t>“</a:t>
            </a:r>
            <a:r>
              <a:rPr lang="en-US" altLang="ja-JP" sz="1800" dirty="0">
                <a:latin typeface="Century Schoolbook" charset="0"/>
              </a:rPr>
              <a:t>open</a:t>
            </a:r>
            <a:r>
              <a:rPr lang="ja-JP" altLang="en-US" sz="1800" dirty="0">
                <a:latin typeface="Century Schoolbook" charset="0"/>
              </a:rPr>
              <a:t>”</a:t>
            </a:r>
            <a:r>
              <a:rPr lang="en-US" altLang="ja-JP" sz="1800" dirty="0">
                <a:latin typeface="Century Schoolbook" charset="0"/>
              </a:rPr>
              <a:t> to additions)</a:t>
            </a:r>
          </a:p>
          <a:p>
            <a:pPr marL="1143000" lvl="2" indent="-228600" defTabSz="762000" eaLnBrk="1" hangingPunct="1"/>
            <a:r>
              <a:rPr lang="en-US" sz="1800" dirty="0">
                <a:latin typeface="Century Schoolbook" charset="0"/>
              </a:rPr>
              <a:t>verb, noun, pronoun, adjective, numeral, adverb</a:t>
            </a:r>
          </a:p>
          <a:p>
            <a:pPr marL="1600200" lvl="3" indent="-228600" defTabSz="762000" eaLnBrk="1" hangingPunct="1"/>
            <a:r>
              <a:rPr lang="en-US" sz="1600" dirty="0">
                <a:latin typeface="Century Schoolbook" charset="0"/>
              </a:rPr>
              <a:t>subject to inflection (in general); subject to cross-category derivations</a:t>
            </a:r>
          </a:p>
          <a:p>
            <a:pPr marL="1600200" lvl="3" indent="-228600" defTabSz="762000" eaLnBrk="1" hangingPunct="1"/>
            <a:r>
              <a:rPr lang="en-US" sz="1600" dirty="0">
                <a:latin typeface="Century Schoolbook" charset="0"/>
              </a:rPr>
              <a:t>newly coined words always belong to open POS categories</a:t>
            </a:r>
          </a:p>
          <a:p>
            <a:pPr marL="1600200" lvl="3" indent="-228600" defTabSz="762000" eaLnBrk="1" hangingPunct="1"/>
            <a:r>
              <a:rPr lang="en-US" sz="1600" dirty="0">
                <a:latin typeface="Century Schoolbook" charset="0"/>
              </a:rPr>
              <a:t>potentially unlimited number of words</a:t>
            </a:r>
            <a:endParaRPr lang="en-US" dirty="0">
              <a:latin typeface="Century Schoolbook" charset="0"/>
            </a:endParaRPr>
          </a:p>
          <a:p>
            <a:pPr marL="742950" lvl="1" indent="-285750" defTabSz="762000" eaLnBrk="1" hangingPunct="1"/>
            <a:r>
              <a:rPr lang="en-US" sz="1800" dirty="0">
                <a:latin typeface="Century Schoolbook" charset="0"/>
              </a:rPr>
              <a:t>Closed categories: </a:t>
            </a:r>
          </a:p>
          <a:p>
            <a:pPr marL="1143000" lvl="2" indent="-228600" defTabSz="762000" eaLnBrk="1" hangingPunct="1"/>
            <a:r>
              <a:rPr lang="en-US" sz="1800" dirty="0">
                <a:latin typeface="Century Schoolbook" charset="0"/>
              </a:rPr>
              <a:t>preposition, conjunction, article, interjection, particle</a:t>
            </a:r>
          </a:p>
          <a:p>
            <a:pPr marL="1600200" lvl="3" indent="-228600" defTabSz="762000" eaLnBrk="1" hangingPunct="1"/>
            <a:r>
              <a:rPr lang="en-US" sz="1600" dirty="0">
                <a:latin typeface="Century Schoolbook" charset="0"/>
              </a:rPr>
              <a:t>not a base for derivation (possibly only by compounding)</a:t>
            </a:r>
          </a:p>
          <a:p>
            <a:pPr marL="1600200" lvl="3" indent="-228600" defTabSz="762000" eaLnBrk="1" hangingPunct="1"/>
            <a:r>
              <a:rPr lang="en-US" sz="1600" dirty="0">
                <a:latin typeface="Century Schoolbook" charset="0"/>
              </a:rPr>
              <a:t>finite and (very) small number of words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4300538"/>
            <a:ext cx="6096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7EBBF5D-9759-2F4B-B881-28B4A68B383D}" type="slidenum">
              <a:rPr lang="en-US" sz="1400">
                <a:solidFill>
                  <a:srgbClr val="FFFFFF"/>
                </a:solidFill>
              </a:rPr>
              <a:pPr/>
              <a:t>3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2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Probabilistic Sequence Models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Probabilistic sequence models allow interdependent classifications and collectively determine the most likely global assignment.</a:t>
            </a:r>
          </a:p>
          <a:p>
            <a:pPr eaLnBrk="1" hangingPunct="1"/>
            <a:r>
              <a:rPr lang="en-US" dirty="0" smtClean="0"/>
              <a:t>Two standard models</a:t>
            </a:r>
          </a:p>
          <a:p>
            <a:pPr lvl="1" eaLnBrk="1" hangingPunct="1"/>
            <a:r>
              <a:rPr lang="en-US" dirty="0" smtClean="0"/>
              <a:t>Hidden Markov Model  (HMM)</a:t>
            </a:r>
          </a:p>
          <a:p>
            <a:pPr lvl="1" eaLnBrk="1" hangingPunct="1"/>
            <a:r>
              <a:rPr lang="en-US" dirty="0" smtClean="0"/>
              <a:t>Conditional Random Field (CRF)</a:t>
            </a:r>
          </a:p>
        </p:txBody>
      </p:sp>
      <p:sp>
        <p:nvSpPr>
          <p:cNvPr id="849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AB950E-35E2-448C-BFCA-157A854E7C7C}" type="slidenum">
              <a:rPr lang="en-US" smtClean="0">
                <a:latin typeface="Helvetica" pitchFamily="64" charset="0"/>
              </a:rPr>
              <a:pPr/>
              <a:t>30</a:t>
            </a:fld>
            <a:endParaRPr lang="en-US" smtClean="0">
              <a:latin typeface="Times New Roman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7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472B-55E1-4763-8945-E93733E5E9E3}" type="slidenum">
              <a:rPr lang="en-US"/>
              <a:pPr/>
              <a:t>31</a:t>
            </a:fld>
            <a:endParaRPr lang="en-US"/>
          </a:p>
        </p:txBody>
      </p:sp>
      <p:sp>
        <p:nvSpPr>
          <p:cNvPr id="131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POS Tagging as Sequence Classification</a:t>
            </a:r>
            <a:endParaRPr lang="en-US"/>
          </a:p>
        </p:txBody>
      </p:sp>
      <p:sp>
        <p:nvSpPr>
          <p:cNvPr id="131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0150"/>
            <a:ext cx="8534400" cy="3943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are given a sentence (an “observation” or “sequence of observations”)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Secretariat is expected to race tomorrow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best sequence of tags that corresponds to this sequence of observations?</a:t>
            </a:r>
          </a:p>
          <a:p>
            <a:pPr>
              <a:lnSpc>
                <a:spcPct val="90000"/>
              </a:lnSpc>
            </a:pPr>
            <a:r>
              <a:rPr lang="en-US" dirty="0"/>
              <a:t>Probabilistic view: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Consider all possible sequences of tags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 of this universe of sequences, choose the tag </a:t>
            </a:r>
            <a:r>
              <a:rPr lang="en-US" dirty="0" smtClean="0"/>
              <a:t>sequence that </a:t>
            </a:r>
            <a:r>
              <a:rPr lang="en-US" dirty="0"/>
              <a:t>is most probable given the observation sequence of n words w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08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429-C77E-475D-85E5-2958E8DAD161}" type="slidenum">
              <a:rPr lang="en-US"/>
              <a:pPr/>
              <a:t>32</a:t>
            </a:fld>
            <a:endParaRPr lang="en-US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to HMMs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want, out of all sequences of n tags t</a:t>
            </a:r>
            <a:r>
              <a:rPr lang="en-US" sz="2400" baseline="-25000" dirty="0"/>
              <a:t>1</a:t>
            </a:r>
            <a:r>
              <a:rPr lang="en-US" sz="2400" dirty="0"/>
              <a:t>…</a:t>
            </a:r>
            <a:r>
              <a:rPr lang="en-US" sz="2400" dirty="0" err="1"/>
              <a:t>t</a:t>
            </a:r>
            <a:r>
              <a:rPr lang="en-US" sz="2400" baseline="-25000" dirty="0" err="1"/>
              <a:t>n</a:t>
            </a:r>
            <a:r>
              <a:rPr lang="en-US" sz="2400" dirty="0"/>
              <a:t> the single tag sequence such that P(t</a:t>
            </a:r>
            <a:r>
              <a:rPr lang="en-US" sz="2400" baseline="-25000" dirty="0"/>
              <a:t>1</a:t>
            </a:r>
            <a:r>
              <a:rPr lang="en-US" sz="2400" dirty="0"/>
              <a:t>…t</a:t>
            </a:r>
            <a:r>
              <a:rPr lang="en-US" sz="2400" baseline="-25000" dirty="0"/>
              <a:t>n</a:t>
            </a:r>
            <a:r>
              <a:rPr lang="en-US" sz="2400" dirty="0"/>
              <a:t>|w</a:t>
            </a:r>
            <a:r>
              <a:rPr lang="en-US" sz="2400" baseline="-25000" dirty="0"/>
              <a:t>1</a:t>
            </a:r>
            <a:r>
              <a:rPr lang="en-US" sz="2400" dirty="0"/>
              <a:t>…</a:t>
            </a:r>
            <a:r>
              <a:rPr lang="en-US" sz="2400" dirty="0" err="1"/>
              <a:t>w</a:t>
            </a:r>
            <a:r>
              <a:rPr lang="en-US" sz="2400" baseline="-25000" dirty="0" err="1"/>
              <a:t>n</a:t>
            </a:r>
            <a:r>
              <a:rPr lang="en-US" sz="2400" dirty="0"/>
              <a:t>) is highest.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Hat ^ means “our estimate of the best one”</a:t>
            </a:r>
          </a:p>
          <a:p>
            <a:r>
              <a:rPr lang="en-US" sz="2400" dirty="0" err="1"/>
              <a:t>Argmax</a:t>
            </a:r>
            <a:r>
              <a:rPr lang="en-US" sz="2400" baseline="-25000" dirty="0" err="1"/>
              <a:t>x</a:t>
            </a:r>
            <a:r>
              <a:rPr lang="en-US" sz="2400" dirty="0"/>
              <a:t> f(x) means “the x such that f(x) is maximized”</a:t>
            </a:r>
          </a:p>
          <a:p>
            <a:endParaRPr lang="en-US" sz="2400" dirty="0"/>
          </a:p>
        </p:txBody>
      </p:sp>
      <p:pic>
        <p:nvPicPr>
          <p:cNvPr id="1317892" name="Picture 4" descr="argma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419350"/>
            <a:ext cx="4058171" cy="82181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9130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8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3910FF-01C8-554D-AF67-E65706C0F28E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Outline</a:t>
            </a:r>
            <a:endParaRPr lang="en-US" dirty="0">
              <a:latin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Introduction to Hidden Markov Models (HMMs)</a:t>
            </a:r>
          </a:p>
          <a:p>
            <a:pPr lvl="1"/>
            <a:r>
              <a:rPr lang="en-US" dirty="0">
                <a:latin typeface="Arial" charset="0"/>
              </a:rPr>
              <a:t>Forward algorithm</a:t>
            </a:r>
          </a:p>
          <a:p>
            <a:pPr lvl="1"/>
            <a:r>
              <a:rPr lang="en-US" dirty="0">
                <a:latin typeface="Arial" charset="0"/>
              </a:rPr>
              <a:t>Viterbi </a:t>
            </a:r>
            <a:r>
              <a:rPr lang="en-US" dirty="0" smtClean="0">
                <a:latin typeface="Arial" charset="0"/>
              </a:rPr>
              <a:t>algorithm</a:t>
            </a:r>
          </a:p>
          <a:p>
            <a:pPr lvl="1"/>
            <a:r>
              <a:rPr lang="en-US" dirty="0" smtClean="0">
                <a:latin typeface="Arial" charset="0"/>
              </a:rPr>
              <a:t>Forward-Backward (Baum-Welch)</a:t>
            </a:r>
            <a:endParaRPr lang="en-US" dirty="0">
              <a:latin typeface="Arial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5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29B38C-14C4-9D44-B5F1-A9E8B2ABE0E4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Formally: Toward HMMs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000" dirty="0">
                <a:latin typeface="Arial" charset="0"/>
              </a:rPr>
              <a:t>Markov Models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Weighted Finite-State Automaton (WFSA)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A50021"/>
                </a:solidFill>
                <a:latin typeface="Arial" charset="0"/>
              </a:rPr>
              <a:t>An FSA with</a:t>
            </a:r>
            <a:r>
              <a:rPr lang="en-US" sz="1800" dirty="0">
                <a:latin typeface="Arial" charset="0"/>
              </a:rPr>
              <a:t> probabilities on the arcs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The sum of the probabilities leaving any arc must sum to one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Markov chain (or observable Markov Model)</a:t>
            </a:r>
            <a:r>
              <a:rPr lang="en-US" sz="20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a special case of a WFSA in which the input sequence uniquely determines which states the automaton will go through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Markov chains can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altLang="ja-JP" sz="2000" dirty="0">
                <a:latin typeface="Arial" charset="0"/>
              </a:rPr>
              <a:t>t represent inherently ambiguous problems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Useful for assigning probabilities to unambiguous sequences</a:t>
            </a:r>
          </a:p>
        </p:txBody>
      </p:sp>
    </p:spTree>
    <p:extLst>
      <p:ext uri="{BB962C8B-B14F-4D97-AF65-F5344CB8AC3E}">
        <p14:creationId xmlns:p14="http://schemas.microsoft.com/office/powerpoint/2010/main" val="162873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339E68-B5F9-944E-8E91-0DAF35A791F3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Markov Chain for Weather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23556" name="Picture 4" descr="markovchain1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0860"/>
            <a:ext cx="7010400" cy="3363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46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887393-EBBE-2343-914A-A88ACC8BA171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First-order Observable Markov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en-US" sz="2000" dirty="0">
                <a:latin typeface="Arial" charset="0"/>
              </a:rPr>
              <a:t> set of states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Q = q</a:t>
            </a:r>
            <a:r>
              <a:rPr lang="en-US" sz="1800" baseline="-25000" dirty="0">
                <a:latin typeface="Arial" charset="0"/>
              </a:rPr>
              <a:t>1</a:t>
            </a:r>
            <a:r>
              <a:rPr lang="en-US" sz="1800" dirty="0">
                <a:latin typeface="Arial" charset="0"/>
              </a:rPr>
              <a:t>, q</a:t>
            </a:r>
            <a:r>
              <a:rPr lang="en-US" sz="1800" baseline="-25000" dirty="0">
                <a:latin typeface="Arial" charset="0"/>
              </a:rPr>
              <a:t>2</a:t>
            </a:r>
            <a:r>
              <a:rPr lang="en-US" sz="1800" dirty="0">
                <a:latin typeface="Arial" charset="0"/>
              </a:rPr>
              <a:t>…</a:t>
            </a:r>
            <a:r>
              <a:rPr lang="en-US" sz="1800" dirty="0" err="1">
                <a:latin typeface="Arial" charset="0"/>
              </a:rPr>
              <a:t>q</a:t>
            </a:r>
            <a:r>
              <a:rPr lang="en-US" sz="1800" baseline="-25000" dirty="0" err="1">
                <a:latin typeface="Arial" charset="0"/>
              </a:rPr>
              <a:t>N</a:t>
            </a:r>
            <a:r>
              <a:rPr lang="en-US" sz="1800" baseline="-25000" dirty="0">
                <a:latin typeface="Arial" charset="0"/>
              </a:rPr>
              <a:t>; </a:t>
            </a:r>
            <a:r>
              <a:rPr lang="en-US" sz="1800" dirty="0">
                <a:latin typeface="Arial" charset="0"/>
              </a:rPr>
              <a:t> the state at time t is </a:t>
            </a:r>
            <a:r>
              <a:rPr lang="en-US" sz="1800" dirty="0" err="1">
                <a:latin typeface="Arial" charset="0"/>
              </a:rPr>
              <a:t>q</a:t>
            </a:r>
            <a:r>
              <a:rPr lang="en-US" sz="1800" baseline="-25000" dirty="0" err="1">
                <a:latin typeface="Arial" charset="0"/>
              </a:rPr>
              <a:t>t</a:t>
            </a:r>
            <a:endParaRPr lang="en-US" sz="1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Current state only depends on previous state 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Transition probability matrix A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Special initial probability vector </a:t>
            </a:r>
            <a:r>
              <a:rPr lang="en-US" sz="2000" dirty="0">
                <a:latin typeface="Arial" charset="0"/>
                <a:sym typeface="Symbol" charset="0"/>
              </a:rPr>
              <a:t>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  <a:sym typeface="Symbol" charset="0"/>
              </a:rPr>
              <a:t>Constraints: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77097"/>
              </p:ext>
            </p:extLst>
          </p:nvPr>
        </p:nvGraphicFramePr>
        <p:xfrm>
          <a:off x="2209801" y="2340769"/>
          <a:ext cx="3662363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" name="Equation" r:id="rId4" imgW="1587500" imgH="177800" progId="Equation.3">
                  <p:embed/>
                </p:oleObj>
              </mc:Choice>
              <mc:Fallback>
                <p:oleObj name="Equation" r:id="rId4" imgW="1587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340769"/>
                        <a:ext cx="3662363" cy="30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776449"/>
              </p:ext>
            </p:extLst>
          </p:nvPr>
        </p:nvGraphicFramePr>
        <p:xfrm>
          <a:off x="2209800" y="3638550"/>
          <a:ext cx="3390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" name="Equation" r:id="rId6" imgW="1485900" imgH="177800" progId="Equation.3">
                  <p:embed/>
                </p:oleObj>
              </mc:Choice>
              <mc:Fallback>
                <p:oleObj name="Equation" r:id="rId6" imgW="1485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38550"/>
                        <a:ext cx="3390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637758"/>
              </p:ext>
            </p:extLst>
          </p:nvPr>
        </p:nvGraphicFramePr>
        <p:xfrm>
          <a:off x="2438400" y="3992165"/>
          <a:ext cx="2641600" cy="71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8" name="Equation" r:id="rId8" imgW="1270000" imgH="457200" progId="Equation.3">
                  <p:embed/>
                </p:oleObj>
              </mc:Choice>
              <mc:Fallback>
                <p:oleObj name="Equation" r:id="rId8" imgW="1270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92165"/>
                        <a:ext cx="2641600" cy="713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98956"/>
              </p:ext>
            </p:extLst>
          </p:nvPr>
        </p:nvGraphicFramePr>
        <p:xfrm>
          <a:off x="5334000" y="3943350"/>
          <a:ext cx="1163638" cy="713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9" name="Equation" r:id="rId10" imgW="558800" imgH="457200" progId="Equation.3">
                  <p:embed/>
                </p:oleObj>
              </mc:Choice>
              <mc:Fallback>
                <p:oleObj name="Equation" r:id="rId10" imgW="558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43350"/>
                        <a:ext cx="1163638" cy="713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305201"/>
              </p:ext>
            </p:extLst>
          </p:nvPr>
        </p:nvGraphicFramePr>
        <p:xfrm>
          <a:off x="1524000" y="2982515"/>
          <a:ext cx="4864100" cy="35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0" name="Equation" r:id="rId12" imgW="2108200" imgH="203200" progId="Equation.3">
                  <p:embed/>
                </p:oleObj>
              </mc:Choice>
              <mc:Fallback>
                <p:oleObj name="Equation" r:id="rId12" imgW="2108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82515"/>
                        <a:ext cx="4864100" cy="35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57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15D74E-2B0D-4C47-B446-417C30BAA3F1}" type="slidenum">
              <a:rPr lang="en-US" sz="1400"/>
              <a:pPr eaLnBrk="1" hangingPunct="1"/>
              <a:t>38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Markov Model for Dow Jones</a:t>
            </a:r>
          </a:p>
        </p:txBody>
      </p:sp>
      <p:pic>
        <p:nvPicPr>
          <p:cNvPr id="27651" name="Picture 3" descr="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0150"/>
            <a:ext cx="7924800" cy="32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0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ABE9B1-8F98-1941-AB43-C914782BD329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Markov Model for Dow Jones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What is the probability of 5 consecutive up days?</a:t>
            </a:r>
          </a:p>
          <a:p>
            <a:r>
              <a:rPr lang="en-US">
                <a:latin typeface="Arial" charset="0"/>
              </a:rPr>
              <a:t>Sequence is up-up-up-up-up</a:t>
            </a:r>
          </a:p>
          <a:p>
            <a:r>
              <a:rPr lang="en-US">
                <a:latin typeface="Arial" charset="0"/>
              </a:rPr>
              <a:t>I.e., state sequence is 1-1-1-1-1</a:t>
            </a:r>
          </a:p>
          <a:p>
            <a:r>
              <a:rPr lang="en-US">
                <a:latin typeface="Arial" charset="0"/>
              </a:rPr>
              <a:t>P(1,1,1,1,1) = ?</a:t>
            </a:r>
          </a:p>
        </p:txBody>
      </p:sp>
    </p:spTree>
    <p:extLst>
      <p:ext uri="{BB962C8B-B14F-4D97-AF65-F5344CB8AC3E}">
        <p14:creationId xmlns:p14="http://schemas.microsoft.com/office/powerpoint/2010/main" val="166301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Definition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66800" y="1504950"/>
            <a:ext cx="67056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“The process of assigning a part-of-speech or other lexical class marker to each word in a corpus”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Jurafsky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Martin)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676400" y="2800350"/>
            <a:ext cx="5105400" cy="1981200"/>
            <a:chOff x="960" y="2390"/>
            <a:chExt cx="3216" cy="1664"/>
          </a:xfrm>
        </p:grpSpPr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1584" y="2736"/>
              <a:ext cx="367" cy="1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itchFamily="18" charset="0"/>
                </a:rPr>
                <a:t>the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girl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kissed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the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boy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on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the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cheek</a:t>
              </a: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960" y="2592"/>
              <a:ext cx="1584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1382" y="2390"/>
              <a:ext cx="6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Times New Roman" pitchFamily="18" charset="0"/>
                </a:rPr>
                <a:t>WORDS</a:t>
              </a: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056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3384" y="2582"/>
              <a:ext cx="50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b="1">
                  <a:latin typeface="Times New Roman" pitchFamily="18" charset="0"/>
                </a:rPr>
                <a:t>TAGS</a:t>
              </a: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3446" y="3031"/>
              <a:ext cx="311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>
                  <a:latin typeface="Times New Roman" pitchFamily="18" charset="0"/>
                </a:rPr>
                <a:t>N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V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P</a:t>
              </a:r>
            </a:p>
            <a:p>
              <a:pPr eaLnBrk="1" hangingPunct="1"/>
              <a:r>
                <a:rPr lang="en-US" sz="1200">
                  <a:latin typeface="Times New Roman" pitchFamily="18" charset="0"/>
                </a:rPr>
                <a:t>DET</a:t>
              </a:r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>
              <a:off x="1824" y="2832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>
              <a:off x="1824" y="2976"/>
              <a:ext cx="16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1920" y="3120"/>
              <a:ext cx="15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1824" y="3264"/>
              <a:ext cx="16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V="1">
              <a:off x="1776" y="3408"/>
              <a:ext cx="16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V="1">
              <a:off x="1824" y="3120"/>
              <a:ext cx="16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V="1">
              <a:off x="1824" y="3552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V="1">
              <a:off x="1920" y="312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4385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711384-F8CE-544F-8CB1-8A6998B1DB48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Markov Model for Dow Jones</a:t>
            </a:r>
          </a:p>
        </p:txBody>
      </p:sp>
      <p:pic>
        <p:nvPicPr>
          <p:cNvPr id="31747" name="Picture 3" descr="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 b="3218"/>
          <a:stretch>
            <a:fillRect/>
          </a:stretch>
        </p:blipFill>
        <p:spPr bwMode="auto">
          <a:xfrm>
            <a:off x="990600" y="2228850"/>
            <a:ext cx="6553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174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000" dirty="0">
                <a:latin typeface="Arial" charset="0"/>
              </a:rPr>
              <a:t>P(1,1,1,1,1) = </a:t>
            </a:r>
          </a:p>
          <a:p>
            <a:pPr lvl="1"/>
            <a:r>
              <a:rPr lang="en-US" sz="1800" dirty="0">
                <a:latin typeface="Arial" charset="0"/>
                <a:sym typeface="Symbol" charset="0"/>
              </a:rPr>
              <a:t></a:t>
            </a:r>
            <a:r>
              <a:rPr lang="en-US" sz="1800" baseline="-25000" dirty="0">
                <a:latin typeface="Arial" charset="0"/>
                <a:sym typeface="Symbol" charset="0"/>
              </a:rPr>
              <a:t>1</a:t>
            </a:r>
            <a:r>
              <a:rPr lang="en-US" sz="1800" dirty="0">
                <a:latin typeface="Arial" charset="0"/>
                <a:sym typeface="Symbol" charset="0"/>
              </a:rPr>
              <a:t>a</a:t>
            </a:r>
            <a:r>
              <a:rPr lang="en-US" sz="1800" baseline="-25000" dirty="0">
                <a:latin typeface="Arial" charset="0"/>
                <a:sym typeface="Symbol" charset="0"/>
              </a:rPr>
              <a:t>11</a:t>
            </a:r>
            <a:r>
              <a:rPr lang="en-US" sz="1800" dirty="0">
                <a:latin typeface="Arial" charset="0"/>
                <a:sym typeface="Symbol" charset="0"/>
              </a:rPr>
              <a:t>a</a:t>
            </a:r>
            <a:r>
              <a:rPr lang="en-US" sz="1800" baseline="-25000" dirty="0">
                <a:latin typeface="Arial" charset="0"/>
                <a:sym typeface="Symbol" charset="0"/>
              </a:rPr>
              <a:t>11</a:t>
            </a:r>
            <a:r>
              <a:rPr lang="en-US" sz="1800" dirty="0">
                <a:latin typeface="Arial" charset="0"/>
                <a:sym typeface="Symbol" charset="0"/>
              </a:rPr>
              <a:t>a</a:t>
            </a:r>
            <a:r>
              <a:rPr lang="en-US" sz="1800" baseline="-25000" dirty="0">
                <a:latin typeface="Arial" charset="0"/>
                <a:sym typeface="Symbol" charset="0"/>
              </a:rPr>
              <a:t>11</a:t>
            </a:r>
            <a:r>
              <a:rPr lang="en-US" sz="1800" dirty="0">
                <a:latin typeface="Arial" charset="0"/>
                <a:sym typeface="Symbol" charset="0"/>
              </a:rPr>
              <a:t>a</a:t>
            </a:r>
            <a:r>
              <a:rPr lang="en-US" sz="1800" baseline="-25000" dirty="0">
                <a:latin typeface="Arial" charset="0"/>
                <a:sym typeface="Symbol" charset="0"/>
              </a:rPr>
              <a:t>11</a:t>
            </a:r>
            <a:r>
              <a:rPr lang="en-US" sz="1800" dirty="0">
                <a:latin typeface="Arial" charset="0"/>
                <a:sym typeface="Symbol" charset="0"/>
              </a:rPr>
              <a:t> = 0.5 x (0.6)</a:t>
            </a:r>
            <a:r>
              <a:rPr lang="en-US" sz="1800" baseline="30000" dirty="0">
                <a:latin typeface="Arial" charset="0"/>
                <a:sym typeface="Symbol" charset="0"/>
              </a:rPr>
              <a:t>4</a:t>
            </a:r>
            <a:r>
              <a:rPr lang="en-US" sz="1800" dirty="0">
                <a:latin typeface="Arial" charset="0"/>
                <a:sym typeface="Symbol" charset="0"/>
              </a:rPr>
              <a:t> = 0.0648</a:t>
            </a:r>
          </a:p>
        </p:txBody>
      </p:sp>
    </p:spTree>
    <p:extLst>
      <p:ext uri="{BB962C8B-B14F-4D97-AF65-F5344CB8AC3E}">
        <p14:creationId xmlns:p14="http://schemas.microsoft.com/office/powerpoint/2010/main" val="31983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868EB6-2E96-4049-B346-4E2CDCD01523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Hidden Markov Model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</a:rPr>
              <a:t>For Markov chains, the output symbols are the same as the states</a:t>
            </a:r>
          </a:p>
          <a:p>
            <a:pPr lvl="1"/>
            <a:r>
              <a:rPr lang="en-US" sz="1800" dirty="0">
                <a:latin typeface="Arial" charset="0"/>
              </a:rPr>
              <a:t>See </a:t>
            </a:r>
            <a:r>
              <a:rPr lang="en-US" sz="1800" b="1" dirty="0">
                <a:latin typeface="Arial" charset="0"/>
              </a:rPr>
              <a:t>up</a:t>
            </a:r>
            <a:r>
              <a:rPr lang="en-US" sz="1800" dirty="0">
                <a:latin typeface="Arial" charset="0"/>
              </a:rPr>
              <a:t> one day: we</a:t>
            </a:r>
            <a:r>
              <a:rPr lang="ja-JP" altLang="en-US" sz="1800" dirty="0">
                <a:latin typeface="Arial" charset="0"/>
              </a:rPr>
              <a:t>’</a:t>
            </a:r>
            <a:r>
              <a:rPr lang="en-US" altLang="ja-JP" sz="1800" dirty="0">
                <a:latin typeface="Arial" charset="0"/>
              </a:rPr>
              <a:t>re in state </a:t>
            </a:r>
            <a:r>
              <a:rPr lang="en-US" altLang="ja-JP" sz="1800" b="1" dirty="0">
                <a:latin typeface="Arial" charset="0"/>
              </a:rPr>
              <a:t>up</a:t>
            </a:r>
            <a:endParaRPr lang="en-US" altLang="ja-JP" sz="18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But in many NLP tasks: </a:t>
            </a:r>
          </a:p>
          <a:p>
            <a:pPr lvl="1"/>
            <a:r>
              <a:rPr lang="en-US" sz="1600" dirty="0">
                <a:latin typeface="Arial" charset="0"/>
              </a:rPr>
              <a:t>output symbols are words</a:t>
            </a:r>
          </a:p>
          <a:p>
            <a:pPr lvl="1"/>
            <a:r>
              <a:rPr lang="en-US" sz="1600" dirty="0">
                <a:latin typeface="Arial" charset="0"/>
              </a:rPr>
              <a:t>hidden states are something else</a:t>
            </a:r>
            <a:endParaRPr lang="en-US" sz="12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So we need an extension!</a:t>
            </a:r>
          </a:p>
          <a:p>
            <a:r>
              <a:rPr lang="en-US" sz="2000" dirty="0">
                <a:latin typeface="Arial" charset="0"/>
              </a:rPr>
              <a:t>A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Hidden Markov Model</a:t>
            </a:r>
            <a:r>
              <a:rPr lang="en-US" sz="2000" dirty="0">
                <a:latin typeface="Arial" charset="0"/>
              </a:rPr>
              <a:t> is an extension of a Markov chain in which the input symbols are not the same as the states.</a:t>
            </a:r>
          </a:p>
          <a:p>
            <a:r>
              <a:rPr lang="en-US" sz="2000" dirty="0">
                <a:latin typeface="Arial" charset="0"/>
              </a:rPr>
              <a:t>This means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we don</a:t>
            </a:r>
            <a:r>
              <a:rPr lang="ja-JP" altLang="en-US" sz="2000" dirty="0">
                <a:solidFill>
                  <a:srgbClr val="A50021"/>
                </a:solidFill>
                <a:latin typeface="Arial" charset="0"/>
              </a:rPr>
              <a:t>’</a:t>
            </a:r>
            <a:r>
              <a:rPr lang="en-US" altLang="ja-JP" sz="2000" dirty="0">
                <a:solidFill>
                  <a:srgbClr val="A50021"/>
                </a:solidFill>
                <a:latin typeface="Arial" charset="0"/>
              </a:rPr>
              <a:t>t know which state we are in</a:t>
            </a:r>
            <a:r>
              <a:rPr lang="en-US" altLang="ja-JP" sz="2000" dirty="0">
                <a:latin typeface="Arial" charset="0"/>
              </a:rPr>
              <a:t>.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5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FFD6B-95E7-554A-978A-B5053BCE7459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35842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Hidden Markov Models</a:t>
            </a:r>
          </a:p>
        </p:txBody>
      </p:sp>
      <p:pic>
        <p:nvPicPr>
          <p:cNvPr id="35843" name="Picture 7" descr="un 6.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1413" r="934" b="2827"/>
          <a:stretch>
            <a:fillRect/>
          </a:stretch>
        </p:blipFill>
        <p:spPr bwMode="auto">
          <a:xfrm>
            <a:off x="533400" y="1257300"/>
            <a:ext cx="80772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Clr>
                <a:srgbClr val="CC3300"/>
              </a:buClr>
              <a:buFont typeface="Wingdings" charset="0"/>
              <a:buChar char="§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663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029B1B-C16C-0E48-B610-3D3B16B1DA1C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Assumptions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Markov assumption: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Output-independence assumption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24021"/>
              </p:ext>
            </p:extLst>
          </p:nvPr>
        </p:nvGraphicFramePr>
        <p:xfrm>
          <a:off x="2362200" y="1883569"/>
          <a:ext cx="3662363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8" name="Equation" r:id="rId4" imgW="1587500" imgH="177800" progId="Equation.3">
                  <p:embed/>
                </p:oleObj>
              </mc:Choice>
              <mc:Fallback>
                <p:oleObj name="Equation" r:id="rId4" imgW="1587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83569"/>
                        <a:ext cx="3662363" cy="30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317751" y="2664619"/>
          <a:ext cx="3457575" cy="35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9" name="Equation" r:id="rId6" imgW="1498600" imgH="203200" progId="Equation.3">
                  <p:embed/>
                </p:oleObj>
              </mc:Choice>
              <mc:Fallback>
                <p:oleObj name="Equation" r:id="rId6" imgW="1498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1" y="2664619"/>
                        <a:ext cx="3457575" cy="35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729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76F77-ED1D-624E-BFB6-A1FE8219AC26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HMM for Dow Jones</a:t>
            </a:r>
          </a:p>
        </p:txBody>
      </p:sp>
      <p:pic>
        <p:nvPicPr>
          <p:cNvPr id="39939" name="Picture 3" descr="do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00150"/>
            <a:ext cx="66040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072188" y="4745831"/>
            <a:ext cx="1677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latin typeface="Times New Roman" charset="0"/>
              </a:rPr>
              <a:t>From Huang et al.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Arial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1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EA1613-E3B6-2744-ADB2-98BF49B569F8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HMMs for Weather and Ice-cream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Jason Eisner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altLang="ja-JP" sz="2000" dirty="0">
                <a:latin typeface="Arial" charset="0"/>
              </a:rPr>
              <a:t>s cute HMM in Excel, showing Viterbi and EM: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Arial" charset="0"/>
                <a:hlinkClick r:id="rId3"/>
              </a:rPr>
              <a:t>http://www.cs.jhu.edu/~jason/papers/#teaching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Arial" charset="0"/>
              </a:rPr>
              <a:t>Idea: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You are climatologists in 3004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Want to know about Baltimore weather in 2004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Only data you have is Jason Eisner</a:t>
            </a:r>
            <a:r>
              <a:rPr lang="ja-JP" altLang="en-US" sz="1800" dirty="0">
                <a:latin typeface="Arial" charset="0"/>
              </a:rPr>
              <a:t>’</a:t>
            </a:r>
            <a:r>
              <a:rPr lang="en-US" altLang="ja-JP" sz="1800" dirty="0">
                <a:latin typeface="Arial" charset="0"/>
              </a:rPr>
              <a:t>s </a:t>
            </a:r>
            <a:r>
              <a:rPr lang="en-US" altLang="ja-JP" sz="1800" dirty="0" smtClean="0">
                <a:latin typeface="Arial" charset="0"/>
              </a:rPr>
              <a:t>diary (</a:t>
            </a:r>
            <a:r>
              <a:rPr lang="en-US" sz="1800" dirty="0" smtClean="0">
                <a:latin typeface="Arial" charset="0"/>
              </a:rPr>
              <a:t>how </a:t>
            </a:r>
            <a:r>
              <a:rPr lang="en-US" sz="1800" dirty="0">
                <a:latin typeface="Arial" charset="0"/>
              </a:rPr>
              <a:t>much ice cream he </a:t>
            </a:r>
            <a:r>
              <a:rPr lang="en-US" sz="1800" dirty="0" smtClean="0">
                <a:latin typeface="Arial" charset="0"/>
              </a:rPr>
              <a:t>ate) </a:t>
            </a:r>
            <a:endParaRPr lang="en-US" sz="1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Observation: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Number of ice creams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Hidden State: Simplify to only 2 states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Weather is Hot or Cold that day.</a:t>
            </a:r>
          </a:p>
        </p:txBody>
      </p:sp>
    </p:spTree>
    <p:extLst>
      <p:ext uri="{BB962C8B-B14F-4D97-AF65-F5344CB8AC3E}">
        <p14:creationId xmlns:p14="http://schemas.microsoft.com/office/powerpoint/2010/main" val="172724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D99764-114B-734F-A8B6-B35741A86163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458200" cy="857250"/>
          </a:xfrm>
        </p:spPr>
        <p:txBody>
          <a:bodyPr/>
          <a:lstStyle/>
          <a:p>
            <a:r>
              <a:rPr lang="en-US">
                <a:latin typeface="Arial" charset="0"/>
              </a:rPr>
              <a:t>The Three Basic Problems for HMMs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(From the classic formulation by Larry Rabiner after Jack Ferguson)</a:t>
            </a:r>
          </a:p>
          <a:p>
            <a:r>
              <a:rPr lang="en-US">
                <a:latin typeface="Arial" charset="0"/>
              </a:rPr>
              <a:t>L. R. Rabiner. 1989. A tutorial on Hidden Markov Models and Selected Applications in Speech Recognition. Proc IEEE 77(2), 257-286.  Also in Waibel and Lee volume.</a:t>
            </a:r>
          </a:p>
        </p:txBody>
      </p:sp>
    </p:spTree>
    <p:extLst>
      <p:ext uri="{BB962C8B-B14F-4D97-AF65-F5344CB8AC3E}">
        <p14:creationId xmlns:p14="http://schemas.microsoft.com/office/powerpoint/2010/main" val="268721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7BFA36-F926-7748-8A70-726D984ABD39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71450"/>
            <a:ext cx="8458200" cy="857250"/>
          </a:xfrm>
        </p:spPr>
        <p:txBody>
          <a:bodyPr/>
          <a:lstStyle/>
          <a:p>
            <a:r>
              <a:rPr lang="en-US" sz="3200">
                <a:latin typeface="Arial" charset="0"/>
              </a:rPr>
              <a:t>The Three Basic Problems for HMMs</a:t>
            </a:r>
            <a:endParaRPr lang="en-US">
              <a:latin typeface="Arial" charset="0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143000"/>
            <a:ext cx="8382000" cy="3543300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Problem 1 (</a:t>
            </a:r>
            <a:r>
              <a:rPr lang="en-US" sz="2000" b="1" dirty="0">
                <a:latin typeface="Arial" charset="0"/>
              </a:rPr>
              <a:t>Evaluation/Likelihood</a:t>
            </a:r>
            <a:r>
              <a:rPr lang="en-US" sz="2000" dirty="0">
                <a:latin typeface="Arial" charset="0"/>
              </a:rPr>
              <a:t>)</a:t>
            </a:r>
            <a:r>
              <a:rPr lang="en-US" sz="2000" b="1" dirty="0">
                <a:latin typeface="Arial" charset="0"/>
              </a:rPr>
              <a:t>: </a:t>
            </a:r>
            <a:r>
              <a:rPr lang="en-US" sz="2000" dirty="0">
                <a:latin typeface="Arial" charset="0"/>
              </a:rPr>
              <a:t>Given the observation sequence O=(o</a:t>
            </a:r>
            <a:r>
              <a:rPr lang="en-US" sz="2000" baseline="-25000" dirty="0"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o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…</a:t>
            </a:r>
            <a:r>
              <a:rPr lang="en-US" sz="2000" dirty="0" err="1">
                <a:latin typeface="Arial" charset="0"/>
              </a:rPr>
              <a:t>o</a:t>
            </a:r>
            <a:r>
              <a:rPr lang="en-US" sz="2000" baseline="-25000" dirty="0" err="1"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), and an HMM model </a:t>
            </a:r>
            <a:r>
              <a:rPr lang="en-US" sz="2000" dirty="0">
                <a:latin typeface="Arial" charset="0"/>
                <a:sym typeface="Symbol" charset="0"/>
              </a:rPr>
              <a:t> = (A,B), </a:t>
            </a:r>
            <a:r>
              <a:rPr lang="en-US" sz="2000" dirty="0">
                <a:solidFill>
                  <a:srgbClr val="A50021"/>
                </a:solidFill>
                <a:latin typeface="Arial" charset="0"/>
                <a:sym typeface="Symbol" charset="0"/>
              </a:rPr>
              <a:t>how do we efficiently compute P(O| )</a:t>
            </a:r>
            <a:r>
              <a:rPr lang="en-US" sz="2000" dirty="0">
                <a:latin typeface="Arial" charset="0"/>
                <a:sym typeface="Symbol" charset="0"/>
              </a:rPr>
              <a:t>, the probability of the observation sequence, given </a:t>
            </a:r>
          </a:p>
          <a:p>
            <a:r>
              <a:rPr lang="en-US" sz="2000" dirty="0">
                <a:latin typeface="Arial" charset="0"/>
                <a:sym typeface="Symbol" charset="0"/>
              </a:rPr>
              <a:t>Problem 2 (</a:t>
            </a:r>
            <a:r>
              <a:rPr lang="en-US" sz="2000" b="1" dirty="0">
                <a:latin typeface="Arial" charset="0"/>
                <a:sym typeface="Symbol" charset="0"/>
              </a:rPr>
              <a:t>Decoding</a:t>
            </a:r>
            <a:r>
              <a:rPr lang="en-US" sz="2000" dirty="0">
                <a:latin typeface="Arial" charset="0"/>
                <a:sym typeface="Symbol" charset="0"/>
              </a:rPr>
              <a:t>)</a:t>
            </a:r>
            <a:r>
              <a:rPr lang="en-US" sz="2000" b="1" dirty="0">
                <a:latin typeface="Arial" charset="0"/>
                <a:sym typeface="Symbol" charset="0"/>
              </a:rPr>
              <a:t>: </a:t>
            </a:r>
            <a:r>
              <a:rPr lang="en-US" sz="2000" dirty="0">
                <a:latin typeface="Arial" charset="0"/>
                <a:sym typeface="Symbol" charset="0"/>
              </a:rPr>
              <a:t>Given the observation sequence </a:t>
            </a:r>
            <a:r>
              <a:rPr lang="en-US" sz="2000" dirty="0">
                <a:latin typeface="Arial" charset="0"/>
              </a:rPr>
              <a:t>O=(o</a:t>
            </a:r>
            <a:r>
              <a:rPr lang="en-US" sz="2000" baseline="-25000" dirty="0"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o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…</a:t>
            </a:r>
            <a:r>
              <a:rPr lang="en-US" sz="2000" dirty="0" err="1">
                <a:latin typeface="Arial" charset="0"/>
              </a:rPr>
              <a:t>o</a:t>
            </a:r>
            <a:r>
              <a:rPr lang="en-US" sz="2000" baseline="-25000" dirty="0" err="1"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), and an HMM model </a:t>
            </a:r>
            <a:r>
              <a:rPr lang="en-US" sz="2000" dirty="0">
                <a:latin typeface="Arial" charset="0"/>
                <a:sym typeface="Symbol" charset="0"/>
              </a:rPr>
              <a:t> = (A,B), </a:t>
            </a:r>
            <a:r>
              <a:rPr lang="en-US" sz="2000" dirty="0">
                <a:solidFill>
                  <a:srgbClr val="A50021"/>
                </a:solidFill>
                <a:latin typeface="Arial" charset="0"/>
                <a:sym typeface="Symbol" charset="0"/>
              </a:rPr>
              <a:t>how do we choose a corresponding state sequence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Q=(q</a:t>
            </a:r>
            <a:r>
              <a:rPr lang="en-US" sz="2000" baseline="-25000" dirty="0">
                <a:solidFill>
                  <a:srgbClr val="A50021"/>
                </a:solidFill>
                <a:latin typeface="Arial" charset="0"/>
              </a:rPr>
              <a:t>1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q</a:t>
            </a:r>
            <a:r>
              <a:rPr lang="en-US" sz="2000" baseline="-25000" dirty="0">
                <a:solidFill>
                  <a:srgbClr val="A50021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…</a:t>
            </a:r>
            <a:r>
              <a:rPr lang="en-US" sz="2000" dirty="0" err="1">
                <a:solidFill>
                  <a:srgbClr val="A50021"/>
                </a:solidFill>
                <a:latin typeface="Arial" charset="0"/>
              </a:rPr>
              <a:t>q</a:t>
            </a:r>
            <a:r>
              <a:rPr lang="en-US" sz="2000" baseline="-25000" dirty="0" err="1">
                <a:solidFill>
                  <a:srgbClr val="A50021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that is optimal in some sense (i.e., best explains the observations)</a:t>
            </a:r>
          </a:p>
          <a:p>
            <a:r>
              <a:rPr lang="en-US" sz="2000" dirty="0">
                <a:latin typeface="Arial" charset="0"/>
              </a:rPr>
              <a:t>Problem 3 (</a:t>
            </a:r>
            <a:r>
              <a:rPr lang="en-US" sz="2000" b="1" dirty="0">
                <a:latin typeface="Arial" charset="0"/>
              </a:rPr>
              <a:t>Learning):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How do we adjust the model parameters </a:t>
            </a:r>
            <a:r>
              <a:rPr lang="en-US" sz="2000" dirty="0">
                <a:solidFill>
                  <a:srgbClr val="A50021"/>
                </a:solidFill>
                <a:latin typeface="Arial" charset="0"/>
                <a:sym typeface="Symbol" charset="0"/>
              </a:rPr>
              <a:t> = (A,B)</a:t>
            </a:r>
            <a:r>
              <a:rPr lang="en-US" sz="2000" dirty="0">
                <a:latin typeface="Arial" charset="0"/>
                <a:sym typeface="Symbol" charset="0"/>
              </a:rPr>
              <a:t> to maximize P(O|  )?</a:t>
            </a:r>
          </a:p>
        </p:txBody>
      </p:sp>
    </p:spTree>
    <p:extLst>
      <p:ext uri="{BB962C8B-B14F-4D97-AF65-F5344CB8AC3E}">
        <p14:creationId xmlns:p14="http://schemas.microsoft.com/office/powerpoint/2010/main" val="152181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ChangeArrowheads="1"/>
          </p:cNvSpPr>
          <p:nvPr/>
        </p:nvSpPr>
        <p:spPr bwMode="auto">
          <a:xfrm>
            <a:off x="1601788" y="1271587"/>
            <a:ext cx="1846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Problem 1: Computing the Observation Likelihood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714500"/>
            <a:ext cx="78486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Given the following HMM: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How likely is the sequence 3 1 3?</a:t>
            </a:r>
          </a:p>
        </p:txBody>
      </p:sp>
      <p:pic>
        <p:nvPicPr>
          <p:cNvPr id="48132" name="Picture 6" descr="hmm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851"/>
            <a:ext cx="9144000" cy="57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hmmweatherg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2410"/>
            <a:ext cx="6705600" cy="215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90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to Compute Likelihood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 a Markov chain, we just follow the states 3 1 3 and multiply the probabilities</a:t>
            </a:r>
          </a:p>
          <a:p>
            <a:r>
              <a:rPr lang="en-US">
                <a:latin typeface="Arial" charset="0"/>
              </a:rPr>
              <a:t>But for an HMM, we don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know what the states are!</a:t>
            </a:r>
          </a:p>
          <a:p>
            <a:r>
              <a:rPr lang="en-US">
                <a:latin typeface="Arial" charset="0"/>
              </a:rPr>
              <a:t>So let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start with a simpler situation</a:t>
            </a:r>
          </a:p>
          <a:p>
            <a:r>
              <a:rPr lang="en-US">
                <a:latin typeface="Arial" charset="0"/>
              </a:rPr>
              <a:t>Computing the observation likelihood for a </a:t>
            </a:r>
            <a:r>
              <a:rPr lang="en-US" b="1">
                <a:latin typeface="Arial" charset="0"/>
              </a:rPr>
              <a:t>given</a:t>
            </a:r>
            <a:r>
              <a:rPr lang="en-US">
                <a:latin typeface="Arial" charset="0"/>
              </a:rPr>
              <a:t> hidden state sequence</a:t>
            </a:r>
          </a:p>
          <a:p>
            <a:pPr lvl="1"/>
            <a:r>
              <a:rPr lang="en-US">
                <a:latin typeface="Arial" charset="0"/>
                <a:cs typeface="ＭＳ Ｐゴシック" charset="0"/>
              </a:rPr>
              <a:t>Suppose we knew the weather and wanted to predict how much ice cream Jason would eat</a:t>
            </a:r>
          </a:p>
          <a:p>
            <a:pPr lvl="1"/>
            <a:r>
              <a:rPr lang="en-US">
                <a:latin typeface="Arial" charset="0"/>
                <a:cs typeface="ＭＳ Ｐゴシック" charset="0"/>
              </a:rPr>
              <a:t>i.e.  P( 3 1 3 | H H C)</a:t>
            </a:r>
          </a:p>
        </p:txBody>
      </p:sp>
    </p:spTree>
    <p:extLst>
      <p:ext uri="{BB962C8B-B14F-4D97-AF65-F5344CB8AC3E}">
        <p14:creationId xmlns:p14="http://schemas.microsoft.com/office/powerpoint/2010/main" val="3491426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 Example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289426" y="1658362"/>
            <a:ext cx="79548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>the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girl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kiss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the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boy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on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the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cheek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119563" y="1364218"/>
            <a:ext cx="1095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Times New Roman" pitchFamily="18" charset="0"/>
              </a:rPr>
              <a:t>LEMMA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122988" y="1364218"/>
            <a:ext cx="6719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Times New Roman" pitchFamily="18" charset="0"/>
              </a:rPr>
              <a:t>TAG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019800" y="1658362"/>
            <a:ext cx="112082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latin typeface="Times New Roman" pitchFamily="18" charset="0"/>
              </a:rPr>
              <a:t>+DET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+NOUN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+VPAST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+DET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+NOUN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+PREP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+DET</a:t>
            </a:r>
          </a:p>
          <a:p>
            <a:pPr eaLnBrk="1" hangingPunct="1"/>
            <a:r>
              <a:rPr lang="en-US" sz="2000">
                <a:latin typeface="Times New Roman" pitchFamily="18" charset="0"/>
              </a:rPr>
              <a:t>+NOUN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76475" y="1658362"/>
            <a:ext cx="83869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latin typeface="Times New Roman" pitchFamily="18" charset="0"/>
              </a:rPr>
              <a:t>the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girl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kissed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the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boy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on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the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cheek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106613" y="1364218"/>
            <a:ext cx="941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Times New Roman" pitchFamily="18" charset="0"/>
              </a:rPr>
              <a:t>WORD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152401" y="4494610"/>
            <a:ext cx="90144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hlinkClick r:id="rId3"/>
              </a:rPr>
              <a:t>From: http://www.xrce.xerox.com/competencies/content-analysis/fsnlp/tagger.en.html</a:t>
            </a:r>
            <a:endParaRPr lang="en-US" sz="20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7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Computing Likelihood of 3 1 3 Given Hidden State Sequence</a:t>
            </a:r>
          </a:p>
        </p:txBody>
      </p:sp>
      <p:pic>
        <p:nvPicPr>
          <p:cNvPr id="52226" name="Picture 7" descr="hmm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257301"/>
            <a:ext cx="3806825" cy="102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8" descr="hmm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6" y="2400300"/>
            <a:ext cx="88360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9" descr="hmmforwardfig0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3181350"/>
            <a:ext cx="34036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64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8"/>
            <a:ext cx="8229600" cy="765572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Computing Joint Probability of Observation and a Particular State Sequence</a:t>
            </a:r>
          </a:p>
        </p:txBody>
      </p:sp>
      <p:pic>
        <p:nvPicPr>
          <p:cNvPr id="54274" name="Picture 6" descr="hmmforwardfi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143250"/>
            <a:ext cx="36941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eq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5591"/>
            <a:ext cx="9144000" cy="114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9" descr="eq2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1700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59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14300"/>
            <a:ext cx="8305800" cy="742950"/>
          </a:xfrm>
        </p:spPr>
        <p:txBody>
          <a:bodyPr/>
          <a:lstStyle/>
          <a:p>
            <a:r>
              <a:rPr lang="en-US">
                <a:latin typeface="Arial" charset="0"/>
              </a:rPr>
              <a:t>Computing Total Likelihood of 3 1 3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153400" cy="3771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We would need to sum over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ＭＳ Ｐゴシック" charset="0"/>
              </a:rPr>
              <a:t>Hot hot cold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ＭＳ Ｐゴシック" charset="0"/>
              </a:rPr>
              <a:t>Hot hot hot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ＭＳ Ｐゴシック" charset="0"/>
              </a:rPr>
              <a:t>Hot cold hot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cs typeface="ＭＳ Ｐゴシック" charset="0"/>
              </a:rPr>
              <a:t>…</a:t>
            </a:r>
            <a:r>
              <a:rPr lang="en-US" sz="2000" dirty="0" smtClean="0">
                <a:latin typeface="Arial" charset="0"/>
                <a:cs typeface="ＭＳ Ｐゴシック" charset="0"/>
              </a:rPr>
              <a:t>.</a:t>
            </a:r>
            <a:endParaRPr lang="en-US" sz="2000" dirty="0">
              <a:latin typeface="Arial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How many possible hidden state sequences are there for this sequence?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How about in general for an HMM with N hidden states and a sequence of T observations</a:t>
            </a:r>
            <a:r>
              <a:rPr lang="en-US" sz="2400" dirty="0" smtClean="0">
                <a:latin typeface="Arial" charset="0"/>
              </a:rPr>
              <a:t>?</a:t>
            </a:r>
            <a:endParaRPr lang="en-US" sz="2400" dirty="0">
              <a:latin typeface="Arial" charset="0"/>
            </a:endParaRPr>
          </a:p>
        </p:txBody>
      </p:sp>
      <p:pic>
        <p:nvPicPr>
          <p:cNvPr id="56323" name="Picture 4" descr="hmm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1600200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629" name="Picture 5" descr="hmm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38550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06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60DE9F-0138-B140-ADFA-24738154EB38}" type="slidenum">
              <a:rPr lang="en-US" sz="1400"/>
              <a:pPr eaLnBrk="1" hangingPunct="1"/>
              <a:t>53</a:t>
            </a:fld>
            <a:endParaRPr lang="en-US" sz="140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Computing Observation Likelihood P(O|</a:t>
            </a:r>
            <a:r>
              <a:rPr lang="en-US">
                <a:latin typeface="Arial" charset="0"/>
                <a:sym typeface="Symbol" charset="0"/>
              </a:rPr>
              <a:t>)</a:t>
            </a:r>
            <a:endParaRPr lang="en-US">
              <a:latin typeface="Arial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Why can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we do an explicit sum over all paths?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Because it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s intractable, there are  O(N</a:t>
            </a:r>
            <a:r>
              <a:rPr lang="en-US" altLang="ja-JP" baseline="30000">
                <a:latin typeface="Arial" charset="0"/>
              </a:rPr>
              <a:t>T</a:t>
            </a:r>
            <a:r>
              <a:rPr lang="en-US" altLang="ja-JP">
                <a:latin typeface="Arial" charset="0"/>
              </a:rPr>
              <a:t>) paths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What we do instead: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A50021"/>
                </a:solidFill>
                <a:latin typeface="Arial" charset="0"/>
              </a:rPr>
              <a:t>The Forward Algorithm</a:t>
            </a:r>
            <a:r>
              <a:rPr lang="en-US">
                <a:latin typeface="Arial" charset="0"/>
              </a:rPr>
              <a:t>.  O(N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T)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A kind of </a:t>
            </a:r>
            <a:r>
              <a:rPr lang="en-US" sz="2400" b="1">
                <a:latin typeface="Arial" charset="0"/>
              </a:rPr>
              <a:t>dynamic programming</a:t>
            </a:r>
            <a:r>
              <a:rPr lang="en-US" sz="2400">
                <a:latin typeface="Arial" charset="0"/>
              </a:rPr>
              <a:t> algorithm</a:t>
            </a:r>
            <a:endParaRPr lang="en-US" sz="200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Uses a table to store intermediate values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Idea: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Compute the likelihood of the observation sequence by summing over all possible hidden state sequences</a:t>
            </a:r>
          </a:p>
        </p:txBody>
      </p:sp>
    </p:spTree>
    <p:extLst>
      <p:ext uri="{BB962C8B-B14F-4D97-AF65-F5344CB8AC3E}">
        <p14:creationId xmlns:p14="http://schemas.microsoft.com/office/powerpoint/2010/main" val="383328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Forward Algorithm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goal of the forward algorithm is to compute</a:t>
            </a:r>
          </a:p>
          <a:p>
            <a:pPr lvl="1"/>
            <a:endParaRPr lang="en-US">
              <a:latin typeface="Arial" charset="0"/>
              <a:cs typeface="ＭＳ Ｐゴシック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We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ll do this by recursion</a:t>
            </a:r>
          </a:p>
          <a:p>
            <a:pPr lvl="1"/>
            <a:endParaRPr lang="en-US">
              <a:latin typeface="Arial" charset="0"/>
              <a:cs typeface="ＭＳ Ｐゴシック" charset="0"/>
            </a:endParaRPr>
          </a:p>
        </p:txBody>
      </p:sp>
      <p:graphicFrame>
        <p:nvGraphicFramePr>
          <p:cNvPr id="60419" name="Object 2"/>
          <p:cNvGraphicFramePr>
            <a:graphicFrameLocks noChangeAspect="1"/>
          </p:cNvGraphicFramePr>
          <p:nvPr/>
        </p:nvGraphicFramePr>
        <p:xfrm>
          <a:off x="1219201" y="1771650"/>
          <a:ext cx="66405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4" name="Equation" r:id="rId4" imgW="1524000" imgH="177800" progId="Equation.3">
                  <p:embed/>
                </p:oleObj>
              </mc:Choice>
              <mc:Fallback>
                <p:oleObj name="Equation" r:id="rId4" imgW="1524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1771650"/>
                        <a:ext cx="66405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64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Forward Algorithm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Each cell of the forward algorithm trellis </a:t>
            </a:r>
            <a:r>
              <a:rPr lang="en-US">
                <a:latin typeface="Arial" charset="0"/>
                <a:sym typeface="Symbol" charset="0"/>
              </a:rPr>
              <a:t></a:t>
            </a:r>
            <a:r>
              <a:rPr lang="en-US" baseline="-25000">
                <a:latin typeface="Arial" charset="0"/>
              </a:rPr>
              <a:t>t</a:t>
            </a:r>
            <a:r>
              <a:rPr lang="en-US">
                <a:latin typeface="Arial" charset="0"/>
              </a:rPr>
              <a:t>(j)</a:t>
            </a:r>
          </a:p>
          <a:p>
            <a:pPr lvl="1"/>
            <a:r>
              <a:rPr lang="en-US">
                <a:latin typeface="Arial" charset="0"/>
                <a:cs typeface="ＭＳ Ｐゴシック" charset="0"/>
              </a:rPr>
              <a:t>Represents the probability of being in state </a:t>
            </a:r>
            <a:r>
              <a:rPr lang="en-US" i="1">
                <a:latin typeface="Arial" charset="0"/>
                <a:cs typeface="ＭＳ Ｐゴシック" charset="0"/>
              </a:rPr>
              <a:t>j</a:t>
            </a:r>
          </a:p>
          <a:p>
            <a:pPr lvl="1"/>
            <a:r>
              <a:rPr lang="en-US">
                <a:latin typeface="Arial" charset="0"/>
                <a:cs typeface="ＭＳ Ｐゴシック" charset="0"/>
              </a:rPr>
              <a:t>After seeing the first </a:t>
            </a:r>
            <a:r>
              <a:rPr lang="en-US" i="1">
                <a:latin typeface="Arial" charset="0"/>
                <a:cs typeface="ＭＳ Ｐゴシック" charset="0"/>
              </a:rPr>
              <a:t>t</a:t>
            </a:r>
            <a:r>
              <a:rPr lang="en-US">
                <a:latin typeface="Arial" charset="0"/>
                <a:cs typeface="ＭＳ Ｐゴシック" charset="0"/>
              </a:rPr>
              <a:t> observations</a:t>
            </a:r>
          </a:p>
          <a:p>
            <a:pPr lvl="1"/>
            <a:r>
              <a:rPr lang="en-US">
                <a:latin typeface="Arial" charset="0"/>
                <a:cs typeface="ＭＳ Ｐゴシック" charset="0"/>
              </a:rPr>
              <a:t>Given the automaton</a:t>
            </a:r>
          </a:p>
          <a:p>
            <a:r>
              <a:rPr lang="en-US">
                <a:latin typeface="Arial" charset="0"/>
              </a:rPr>
              <a:t>Each cell thus expresses the following probability</a:t>
            </a:r>
          </a:p>
          <a:p>
            <a:endParaRPr lang="en-US">
              <a:latin typeface="Arial" charset="0"/>
            </a:endParaRPr>
          </a:p>
          <a:p>
            <a:pPr lvl="1"/>
            <a:endParaRPr lang="en-US">
              <a:latin typeface="Arial" charset="0"/>
              <a:cs typeface="ＭＳ Ｐゴシック" charset="0"/>
            </a:endParaRPr>
          </a:p>
        </p:txBody>
      </p:sp>
      <p:pic>
        <p:nvPicPr>
          <p:cNvPr id="62467" name="Picture 4" descr="alp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71851"/>
            <a:ext cx="7353300" cy="70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995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Forward Trellis</a:t>
            </a:r>
          </a:p>
        </p:txBody>
      </p:sp>
      <p:pic>
        <p:nvPicPr>
          <p:cNvPr id="64514" name="Picture 5" descr="flatticehmm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1"/>
            <a:ext cx="8763000" cy="401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43897"/>
              </p:ext>
            </p:extLst>
          </p:nvPr>
        </p:nvGraphicFramePr>
        <p:xfrm>
          <a:off x="4953000" y="1728787"/>
          <a:ext cx="350520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0" name="Equation" r:id="rId5" imgW="2120900" imgH="215900" progId="Equation.3">
                  <p:embed/>
                </p:oleObj>
              </mc:Choice>
              <mc:Fallback>
                <p:oleObj name="Equation" r:id="rId5" imgW="2120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28787"/>
                        <a:ext cx="3505200" cy="233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8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We update each </a:t>
            </a:r>
            <a:r>
              <a:rPr lang="en-US" sz="2800" dirty="0" smtClean="0">
                <a:latin typeface="Arial" charset="0"/>
              </a:rPr>
              <a:t>cell</a:t>
            </a:r>
            <a:br>
              <a:rPr lang="en-US" sz="2800" dirty="0" smtClean="0">
                <a:latin typeface="Arial" charset="0"/>
              </a:rPr>
            </a:br>
            <a:endParaRPr lang="en-US" sz="2800" dirty="0">
              <a:latin typeface="Arial" charset="0"/>
            </a:endParaRPr>
          </a:p>
        </p:txBody>
      </p:sp>
      <p:pic>
        <p:nvPicPr>
          <p:cNvPr id="66562" name="Picture 6" descr="rabiner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5950"/>
            <a:ext cx="6629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7" descr="un 6.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66750"/>
            <a:ext cx="8382000" cy="110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09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2006</a:t>
            </a:r>
            <a:endParaRPr lang="en-US" altLang="zh-CN" sz="1400">
              <a:ea typeface="宋体" charset="0"/>
              <a:cs typeface="宋体" charset="0"/>
            </a:endParaRP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416E70-0FC7-D84E-A5E6-1F207818E7AE}" type="slidenum">
              <a:rPr lang="en-US" sz="1400"/>
              <a:pPr eaLnBrk="1" hangingPunct="1"/>
              <a:t>58</a:t>
            </a:fld>
            <a:endParaRPr lang="en-US" sz="140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Forward Algorithm</a:t>
            </a:r>
          </a:p>
        </p:txBody>
      </p:sp>
      <p:pic>
        <p:nvPicPr>
          <p:cNvPr id="68613" name="Picture 4" descr="forw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3950"/>
            <a:ext cx="7848600" cy="382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2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Forward Algorithm</a:t>
            </a:r>
          </a:p>
        </p:txBody>
      </p:sp>
      <p:pic>
        <p:nvPicPr>
          <p:cNvPr id="70658" name="Picture 5" descr="fig 6.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635"/>
            <a:ext cx="9144000" cy="31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948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7F88-E8B2-43A9-BE1F-B71146C00961}" type="slidenum">
              <a:rPr lang="en-US"/>
              <a:pPr/>
              <a:t>6</a:t>
            </a:fld>
            <a:endParaRPr lang="en-US"/>
          </a:p>
        </p:txBody>
      </p:sp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POS Tagging Useful? 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85850"/>
            <a:ext cx="8610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First step of a vast number of practical tasks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Speech </a:t>
            </a:r>
            <a:r>
              <a:rPr lang="en-US" dirty="0" smtClean="0"/>
              <a:t>synthesis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err="1"/>
              <a:t>INsult</a:t>
            </a:r>
            <a:r>
              <a:rPr lang="en-US" sz="1600" dirty="0"/>
              <a:t> 		</a:t>
            </a:r>
            <a:r>
              <a:rPr lang="en-US" sz="1600" dirty="0" err="1"/>
              <a:t>inSULT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err="1"/>
              <a:t>OBject</a:t>
            </a:r>
            <a:r>
              <a:rPr lang="en-US" sz="1600" dirty="0"/>
              <a:t>	 	</a:t>
            </a:r>
            <a:r>
              <a:rPr lang="en-US" sz="1600" dirty="0" err="1"/>
              <a:t>obJECT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err="1"/>
              <a:t>OVERflow</a:t>
            </a:r>
            <a:r>
              <a:rPr lang="en-US" sz="1600" dirty="0"/>
              <a:t> 		</a:t>
            </a:r>
            <a:r>
              <a:rPr lang="en-US" sz="1600" dirty="0" err="1"/>
              <a:t>overFLOW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err="1"/>
              <a:t>DIScount</a:t>
            </a:r>
            <a:r>
              <a:rPr lang="en-US" sz="1600" dirty="0"/>
              <a:t>		</a:t>
            </a:r>
            <a:r>
              <a:rPr lang="en-US" sz="1600" dirty="0" err="1"/>
              <a:t>disCOUNT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 err="1"/>
              <a:t>CONtent</a:t>
            </a:r>
            <a:r>
              <a:rPr lang="en-US" sz="1600" dirty="0"/>
              <a:t> 		</a:t>
            </a:r>
            <a:r>
              <a:rPr lang="en-US" sz="1600" dirty="0" err="1"/>
              <a:t>conTENT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dirty="0"/>
              <a:t>Parsing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Need to know if a word is an N or V before you can parse</a:t>
            </a:r>
          </a:p>
          <a:p>
            <a:pPr>
              <a:lnSpc>
                <a:spcPct val="90000"/>
              </a:lnSpc>
            </a:pPr>
            <a:r>
              <a:rPr lang="en-US" dirty="0"/>
              <a:t>Information extraction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Finding names, relations, etc.</a:t>
            </a:r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379254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C4AB37-5474-4542-99FE-F7E9877A1FE2}" type="slidenum">
              <a:rPr lang="en-US" sz="1400"/>
              <a:pPr eaLnBrk="1" hangingPunct="1"/>
              <a:t>60</a:t>
            </a:fld>
            <a:endParaRPr lang="en-US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Forward Trellis for Dow Jones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72708" name="Picture 4" descr="forwardd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7300"/>
            <a:ext cx="78486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3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65477B-D2DA-1440-B22E-6AD7DC6B7F39}" type="slidenum">
              <a:rPr lang="en-US" sz="1400"/>
              <a:pPr eaLnBrk="1" hangingPunct="1"/>
              <a:t>61</a:t>
            </a:fld>
            <a:endParaRPr lang="en-US" sz="140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71450"/>
            <a:ext cx="8458200" cy="857250"/>
          </a:xfrm>
        </p:spPr>
        <p:txBody>
          <a:bodyPr/>
          <a:lstStyle/>
          <a:p>
            <a:r>
              <a:rPr lang="en-US" sz="3200">
                <a:latin typeface="Arial" charset="0"/>
              </a:rPr>
              <a:t>The Three Basic Problems for HMMs</a:t>
            </a:r>
            <a:endParaRPr lang="en-US">
              <a:latin typeface="Arial" charset="0"/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200150"/>
            <a:ext cx="8305800" cy="3486150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Problem 1 (</a:t>
            </a:r>
            <a:r>
              <a:rPr lang="en-US" sz="2000" b="1" dirty="0">
                <a:latin typeface="Arial" charset="0"/>
              </a:rPr>
              <a:t>Evaluation</a:t>
            </a:r>
            <a:r>
              <a:rPr lang="en-US" sz="2000" dirty="0">
                <a:latin typeface="Arial" charset="0"/>
              </a:rPr>
              <a:t>)</a:t>
            </a:r>
            <a:r>
              <a:rPr lang="en-US" sz="2000" b="1" dirty="0">
                <a:latin typeface="Arial" charset="0"/>
              </a:rPr>
              <a:t>: </a:t>
            </a:r>
            <a:r>
              <a:rPr lang="en-US" sz="2000" dirty="0">
                <a:latin typeface="Arial" charset="0"/>
              </a:rPr>
              <a:t>Given the observation sequence O=(o</a:t>
            </a:r>
            <a:r>
              <a:rPr lang="en-US" sz="2000" baseline="-25000" dirty="0"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o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…</a:t>
            </a:r>
            <a:r>
              <a:rPr lang="en-US" sz="2000" dirty="0" err="1">
                <a:latin typeface="Arial" charset="0"/>
              </a:rPr>
              <a:t>o</a:t>
            </a:r>
            <a:r>
              <a:rPr lang="en-US" sz="2000" baseline="-25000" dirty="0" err="1"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), and an HMM model </a:t>
            </a:r>
            <a:r>
              <a:rPr lang="en-US" sz="2000" dirty="0">
                <a:latin typeface="Arial" charset="0"/>
                <a:sym typeface="Symbol" charset="0"/>
              </a:rPr>
              <a:t> = (A,B), </a:t>
            </a:r>
            <a:r>
              <a:rPr lang="en-US" sz="2000" dirty="0">
                <a:solidFill>
                  <a:srgbClr val="A50021"/>
                </a:solidFill>
                <a:latin typeface="Arial" charset="0"/>
                <a:sym typeface="Symbol" charset="0"/>
              </a:rPr>
              <a:t>how do we efficiently compute P(O| )</a:t>
            </a:r>
            <a:r>
              <a:rPr lang="en-US" sz="2000" dirty="0">
                <a:latin typeface="Arial" charset="0"/>
                <a:sym typeface="Symbol" charset="0"/>
              </a:rPr>
              <a:t>, the probability of the observation sequence, given the model</a:t>
            </a:r>
          </a:p>
          <a:p>
            <a:r>
              <a:rPr lang="en-US" sz="2000" dirty="0">
                <a:latin typeface="Arial" charset="0"/>
                <a:sym typeface="Symbol" charset="0"/>
              </a:rPr>
              <a:t>Problem 2 (</a:t>
            </a:r>
            <a:r>
              <a:rPr lang="en-US" sz="2000" b="1" dirty="0">
                <a:latin typeface="Arial" charset="0"/>
                <a:sym typeface="Symbol" charset="0"/>
              </a:rPr>
              <a:t>Decoding</a:t>
            </a:r>
            <a:r>
              <a:rPr lang="en-US" sz="2000" dirty="0">
                <a:latin typeface="Arial" charset="0"/>
                <a:sym typeface="Symbol" charset="0"/>
              </a:rPr>
              <a:t>)</a:t>
            </a:r>
            <a:r>
              <a:rPr lang="en-US" sz="2000" b="1" dirty="0">
                <a:latin typeface="Arial" charset="0"/>
                <a:sym typeface="Symbol" charset="0"/>
              </a:rPr>
              <a:t>: </a:t>
            </a:r>
            <a:r>
              <a:rPr lang="en-US" sz="2000" dirty="0">
                <a:latin typeface="Arial" charset="0"/>
                <a:sym typeface="Symbol" charset="0"/>
              </a:rPr>
              <a:t>Given the observation sequence </a:t>
            </a:r>
            <a:r>
              <a:rPr lang="en-US" sz="2000" dirty="0">
                <a:latin typeface="Arial" charset="0"/>
              </a:rPr>
              <a:t>O=(o</a:t>
            </a:r>
            <a:r>
              <a:rPr lang="en-US" sz="2000" baseline="-25000" dirty="0"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o</a:t>
            </a:r>
            <a:r>
              <a:rPr lang="en-US" sz="2000" baseline="-25000" dirty="0">
                <a:latin typeface="Arial" charset="0"/>
              </a:rPr>
              <a:t>2</a:t>
            </a:r>
            <a:r>
              <a:rPr lang="en-US" sz="2000" dirty="0">
                <a:latin typeface="Arial" charset="0"/>
              </a:rPr>
              <a:t>…</a:t>
            </a:r>
            <a:r>
              <a:rPr lang="en-US" sz="2000" dirty="0" err="1">
                <a:latin typeface="Arial" charset="0"/>
              </a:rPr>
              <a:t>o</a:t>
            </a:r>
            <a:r>
              <a:rPr lang="en-US" sz="2000" baseline="-25000" dirty="0" err="1"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), and an HMM model </a:t>
            </a:r>
            <a:r>
              <a:rPr lang="en-US" sz="2000" dirty="0">
                <a:latin typeface="Arial" charset="0"/>
                <a:sym typeface="Symbol" charset="0"/>
              </a:rPr>
              <a:t> = (A,B), </a:t>
            </a:r>
            <a:r>
              <a:rPr lang="en-US" sz="2000" dirty="0">
                <a:solidFill>
                  <a:srgbClr val="A50021"/>
                </a:solidFill>
                <a:latin typeface="Arial" charset="0"/>
                <a:sym typeface="Symbol" charset="0"/>
              </a:rPr>
              <a:t>how do we choose a corresponding state sequence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Q=(q</a:t>
            </a:r>
            <a:r>
              <a:rPr lang="en-US" sz="2000" baseline="-25000" dirty="0">
                <a:solidFill>
                  <a:srgbClr val="A50021"/>
                </a:solidFill>
                <a:latin typeface="Arial" charset="0"/>
              </a:rPr>
              <a:t>1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q</a:t>
            </a:r>
            <a:r>
              <a:rPr lang="en-US" sz="2000" baseline="-25000" dirty="0">
                <a:solidFill>
                  <a:srgbClr val="A50021"/>
                </a:solidFill>
                <a:latin typeface="Arial" charset="0"/>
              </a:rPr>
              <a:t>2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…</a:t>
            </a:r>
            <a:r>
              <a:rPr lang="en-US" sz="2000" dirty="0" err="1">
                <a:solidFill>
                  <a:srgbClr val="A50021"/>
                </a:solidFill>
                <a:latin typeface="Arial" charset="0"/>
              </a:rPr>
              <a:t>q</a:t>
            </a:r>
            <a:r>
              <a:rPr lang="en-US" sz="2000" baseline="-25000" dirty="0" err="1">
                <a:solidFill>
                  <a:srgbClr val="A50021"/>
                </a:solidFill>
                <a:latin typeface="Arial" charset="0"/>
              </a:rPr>
              <a:t>T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that is optimal in some sense (i.e., best explains the observations)</a:t>
            </a:r>
          </a:p>
          <a:p>
            <a:r>
              <a:rPr lang="en-US" sz="2000" dirty="0">
                <a:latin typeface="Arial" charset="0"/>
              </a:rPr>
              <a:t>Problem 3 (</a:t>
            </a:r>
            <a:r>
              <a:rPr lang="en-US" sz="2000" b="1" dirty="0">
                <a:latin typeface="Arial" charset="0"/>
              </a:rPr>
              <a:t>Learning):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How do we adjust the model parameters </a:t>
            </a:r>
            <a:r>
              <a:rPr lang="en-US" sz="2000" dirty="0">
                <a:solidFill>
                  <a:srgbClr val="A50021"/>
                </a:solidFill>
                <a:latin typeface="Arial" charset="0"/>
                <a:sym typeface="Symbol" charset="0"/>
              </a:rPr>
              <a:t> = (A,B)</a:t>
            </a:r>
            <a:r>
              <a:rPr lang="en-US" sz="2000" dirty="0">
                <a:latin typeface="Arial" charset="0"/>
                <a:sym typeface="Symbol" charset="0"/>
              </a:rPr>
              <a:t> to maximize P(O|  )?</a:t>
            </a:r>
          </a:p>
        </p:txBody>
      </p:sp>
    </p:spTree>
    <p:extLst>
      <p:ext uri="{BB962C8B-B14F-4D97-AF65-F5344CB8AC3E}">
        <p14:creationId xmlns:p14="http://schemas.microsoft.com/office/powerpoint/2010/main" val="154023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C81F94-0BB8-3347-AF61-B1F0F53102DE}" type="slidenum">
              <a:rPr lang="en-US" sz="1400"/>
              <a:pPr eaLnBrk="1" hangingPunct="1"/>
              <a:t>62</a:t>
            </a:fld>
            <a:endParaRPr lang="en-US" sz="1400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Decoding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</a:rPr>
              <a:t>Given an observation sequence</a:t>
            </a:r>
          </a:p>
          <a:p>
            <a:pPr lvl="1"/>
            <a:r>
              <a:rPr lang="en-US" sz="1800" dirty="0">
                <a:latin typeface="Arial" charset="0"/>
              </a:rPr>
              <a:t>up up down</a:t>
            </a:r>
          </a:p>
          <a:p>
            <a:r>
              <a:rPr lang="en-US" sz="2000" dirty="0">
                <a:latin typeface="Arial" charset="0"/>
              </a:rPr>
              <a:t>And an HMM</a:t>
            </a:r>
          </a:p>
          <a:p>
            <a:r>
              <a:rPr lang="en-US" sz="2000" dirty="0">
                <a:latin typeface="Arial" charset="0"/>
              </a:rPr>
              <a:t>The task of the </a:t>
            </a: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decoder</a:t>
            </a:r>
          </a:p>
          <a:p>
            <a:pPr lvl="1"/>
            <a:r>
              <a:rPr lang="en-US" sz="1800" dirty="0">
                <a:latin typeface="Arial" charset="0"/>
              </a:rPr>
              <a:t>To find the best </a:t>
            </a:r>
            <a:r>
              <a:rPr lang="en-US" sz="1800" b="1" dirty="0">
                <a:latin typeface="Arial" charset="0"/>
              </a:rPr>
              <a:t>hidden</a:t>
            </a:r>
            <a:r>
              <a:rPr lang="en-US" sz="1800" dirty="0">
                <a:latin typeface="Arial" charset="0"/>
              </a:rPr>
              <a:t> state sequence</a:t>
            </a:r>
          </a:p>
          <a:p>
            <a:r>
              <a:rPr lang="en-US" altLang="zh-CN" sz="2000" dirty="0">
                <a:latin typeface="Arial" charset="0"/>
                <a:ea typeface="宋体" charset="0"/>
                <a:cs typeface="宋体" charset="0"/>
                <a:sym typeface="Symbol" charset="0"/>
              </a:rPr>
              <a:t>We can calculate P(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  <a:sym typeface="Symbol" charset="0"/>
              </a:rPr>
              <a:t>O|path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  <a:sym typeface="Symbol" charset="0"/>
              </a:rPr>
              <a:t>) for each path</a:t>
            </a:r>
          </a:p>
          <a:p>
            <a:r>
              <a:rPr lang="en-US" sz="2000" dirty="0">
                <a:latin typeface="Arial" charset="0"/>
                <a:sym typeface="Symbol" charset="0"/>
              </a:rPr>
              <a:t>Could find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  <a:sym typeface="Symbol" charset="0"/>
              </a:rPr>
              <a:t>the </a:t>
            </a:r>
            <a:r>
              <a:rPr lang="en-US" sz="2000" dirty="0">
                <a:latin typeface="Arial" charset="0"/>
                <a:sym typeface="Symbol" charset="0"/>
              </a:rPr>
              <a:t>best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  <a:sym typeface="Symbol" charset="0"/>
              </a:rPr>
              <a:t>one</a:t>
            </a:r>
            <a:endParaRPr lang="en-US" sz="2000" dirty="0">
              <a:latin typeface="Arial" charset="0"/>
              <a:sym typeface="Symbol" charset="0"/>
            </a:endParaRPr>
          </a:p>
          <a:p>
            <a:r>
              <a:rPr lang="en-US" sz="2000" dirty="0">
                <a:latin typeface="Arial" charset="0"/>
                <a:sym typeface="Symbol" charset="0"/>
              </a:rPr>
              <a:t>But we can</a:t>
            </a:r>
            <a:r>
              <a:rPr lang="ja-JP" altLang="en-US" sz="2000" dirty="0">
                <a:latin typeface="Arial" charset="0"/>
                <a:sym typeface="Symbol" charset="0"/>
              </a:rPr>
              <a:t>’</a:t>
            </a:r>
            <a:r>
              <a:rPr lang="en-US" altLang="ja-JP" sz="2000" dirty="0">
                <a:latin typeface="Arial" charset="0"/>
                <a:sym typeface="Symbol" charset="0"/>
              </a:rPr>
              <a:t>t do this, since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  <a:sym typeface="Symbol" charset="0"/>
              </a:rPr>
              <a:t>again the </a:t>
            </a:r>
            <a:r>
              <a:rPr lang="en-US" altLang="ja-JP" sz="2000" dirty="0">
                <a:latin typeface="Arial" charset="0"/>
                <a:sym typeface="Symbol" charset="0"/>
              </a:rPr>
              <a:t>number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  <a:sym typeface="Symbol" charset="0"/>
              </a:rPr>
              <a:t> </a:t>
            </a:r>
            <a:r>
              <a:rPr lang="en-US" altLang="ja-JP" sz="2000" dirty="0">
                <a:latin typeface="Arial" charset="0"/>
                <a:sym typeface="Symbol" charset="0"/>
              </a:rPr>
              <a:t>of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  <a:sym typeface="Symbol" charset="0"/>
              </a:rPr>
              <a:t>paths </a:t>
            </a:r>
            <a:r>
              <a:rPr lang="en-US" altLang="ja-JP" sz="2000" dirty="0">
                <a:latin typeface="Arial" charset="0"/>
                <a:sym typeface="Symbol" charset="0"/>
              </a:rPr>
              <a:t>is O(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  <a:sym typeface="Symbol" charset="0"/>
              </a:rPr>
              <a:t>N</a:t>
            </a:r>
            <a:r>
              <a:rPr lang="en-US" altLang="ja-JP" sz="2000" baseline="30000" dirty="0">
                <a:latin typeface="Arial" charset="0"/>
                <a:sym typeface="Symbol" charset="0"/>
              </a:rPr>
              <a:t>T</a:t>
            </a:r>
            <a:r>
              <a:rPr lang="en-US" altLang="ja-JP" sz="2000" dirty="0">
                <a:latin typeface="Arial" charset="0"/>
                <a:sym typeface="Symbol" charset="0"/>
              </a:rPr>
              <a:t>). Instead:</a:t>
            </a:r>
          </a:p>
          <a:p>
            <a:pPr lvl="1"/>
            <a:r>
              <a:rPr lang="en-US" sz="1800" dirty="0">
                <a:latin typeface="Arial" charset="0"/>
                <a:sym typeface="Symbol" charset="0"/>
              </a:rPr>
              <a:t>Viterbi Decoding: dynamic programming, slight modification of the forward algorithm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0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Viterbi intuition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We want to compute the joint probability of the observation sequence together with the best state sequence </a:t>
            </a:r>
          </a:p>
          <a:p>
            <a:endParaRPr lang="en-US">
              <a:latin typeface="Arial" charset="0"/>
            </a:endParaRPr>
          </a:p>
        </p:txBody>
      </p:sp>
      <p:graphicFrame>
        <p:nvGraphicFramePr>
          <p:cNvPr id="78851" name="Object 2"/>
          <p:cNvGraphicFramePr>
            <a:graphicFrameLocks noChangeAspect="1"/>
          </p:cNvGraphicFramePr>
          <p:nvPr/>
        </p:nvGraphicFramePr>
        <p:xfrm>
          <a:off x="1066800" y="2321719"/>
          <a:ext cx="7467600" cy="54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6" name="Equation" r:id="rId3" imgW="2603500" imgH="254000" progId="Equation.3">
                  <p:embed/>
                </p:oleObj>
              </mc:Choice>
              <mc:Fallback>
                <p:oleObj name="Equation" r:id="rId3" imgW="2603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21719"/>
                        <a:ext cx="7467600" cy="546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2" name="Picture 7" descr="vit1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28850"/>
            <a:ext cx="8077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8" descr="vit2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3248025"/>
            <a:ext cx="5689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28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Viterbi Recursion</a:t>
            </a:r>
          </a:p>
        </p:txBody>
      </p:sp>
      <p:pic>
        <p:nvPicPr>
          <p:cNvPr id="79874" name="Picture 6" descr="vit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79898"/>
            <a:ext cx="7543800" cy="38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38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Viterbi trellis</a:t>
            </a:r>
          </a:p>
        </p:txBody>
      </p:sp>
      <p:pic>
        <p:nvPicPr>
          <p:cNvPr id="81922" name="Picture 5" descr="vlatticehmm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3462"/>
            <a:ext cx="83058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23" name="Object 4"/>
          <p:cNvGraphicFramePr>
            <a:graphicFrameLocks noChangeAspect="1"/>
          </p:cNvGraphicFramePr>
          <p:nvPr/>
        </p:nvGraphicFramePr>
        <p:xfrm>
          <a:off x="4953000" y="1638300"/>
          <a:ext cx="31242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8" name="Equation" r:id="rId5" imgW="2373870" imgH="215806" progId="Equation.3">
                  <p:embed/>
                </p:oleObj>
              </mc:Choice>
              <mc:Fallback>
                <p:oleObj name="Equation" r:id="rId5" imgW="237387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38300"/>
                        <a:ext cx="3124200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81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Viterbi for Dow Jones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46EB95-4109-974A-86CB-F45A7522FC90}" type="slidenum">
              <a:rPr lang="en-US" sz="1400"/>
              <a:pPr eaLnBrk="1" hangingPunct="1"/>
              <a:t>66</a:t>
            </a:fld>
            <a:endParaRPr lang="en-US" sz="1400"/>
          </a:p>
        </p:txBody>
      </p:sp>
      <p:pic>
        <p:nvPicPr>
          <p:cNvPr id="83972" name="Picture 3" descr="vitd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0150"/>
            <a:ext cx="81534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741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EE3A75-D0C0-A445-A46C-339450482DFE}" type="slidenum">
              <a:rPr lang="en-US" sz="1400"/>
              <a:pPr eaLnBrk="1" hangingPunct="1"/>
              <a:t>67</a:t>
            </a:fld>
            <a:endParaRPr lang="en-US" sz="140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Viterbi Intuition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</a:rPr>
              <a:t>Process observation sequence left to right</a:t>
            </a:r>
          </a:p>
          <a:p>
            <a:r>
              <a:rPr lang="en-US" sz="2000" dirty="0">
                <a:latin typeface="Arial" charset="0"/>
              </a:rPr>
              <a:t>Filling out the trellis</a:t>
            </a:r>
          </a:p>
          <a:p>
            <a:r>
              <a:rPr lang="en-US" sz="2000" dirty="0">
                <a:latin typeface="Arial" charset="0"/>
              </a:rPr>
              <a:t>Each cell:</a:t>
            </a:r>
          </a:p>
        </p:txBody>
      </p:sp>
      <p:pic>
        <p:nvPicPr>
          <p:cNvPr id="84996" name="Picture 7" descr="vi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17123" r="2499" b="8904"/>
          <a:stretch>
            <a:fillRect/>
          </a:stretch>
        </p:blipFill>
        <p:spPr bwMode="auto">
          <a:xfrm>
            <a:off x="533400" y="2383632"/>
            <a:ext cx="8077200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9" descr="vit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8" b="12372"/>
          <a:stretch>
            <a:fillRect/>
          </a:stretch>
        </p:blipFill>
        <p:spPr bwMode="auto">
          <a:xfrm>
            <a:off x="1727200" y="2971801"/>
            <a:ext cx="5283200" cy="58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10" descr="un 6.7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562350"/>
            <a:ext cx="93284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71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69D110-55C6-4C41-A36A-6CB341865AA5}" type="slidenum">
              <a:rPr lang="en-US" sz="1400"/>
              <a:pPr eaLnBrk="1" hangingPunct="1"/>
              <a:t>68</a:t>
            </a:fld>
            <a:endParaRPr lang="en-US" sz="140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Viterbi Algorithm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2" name="Picture 1" descr="Screen Shot 2016-06-19 at 9.43.5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3" b="2099"/>
          <a:stretch/>
        </p:blipFill>
        <p:spPr>
          <a:xfrm>
            <a:off x="1371600" y="1331603"/>
            <a:ext cx="5937904" cy="38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9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69D110-55C6-4C41-A36A-6CB341865AA5}" type="slidenum">
              <a:rPr lang="en-US" sz="1400"/>
              <a:pPr eaLnBrk="1" hangingPunct="1"/>
              <a:t>69</a:t>
            </a:fld>
            <a:endParaRPr lang="en-US" sz="140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Viterbi Algorithm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pic>
        <p:nvPicPr>
          <p:cNvPr id="87044" name="Picture 5" descr="fig 6.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05" y="1123950"/>
            <a:ext cx="815369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43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part of speech tagging?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Tag sets and problem definition</a:t>
            </a:r>
          </a:p>
          <a:p>
            <a:r>
              <a:rPr lang="en-US" dirty="0" smtClean="0"/>
              <a:t>Automatic approaches:</a:t>
            </a:r>
          </a:p>
          <a:p>
            <a:pPr lvl="1"/>
            <a:r>
              <a:rPr lang="en-US" dirty="0" smtClean="0"/>
              <a:t>HMMs</a:t>
            </a:r>
          </a:p>
          <a:p>
            <a:pPr lvl="1"/>
            <a:r>
              <a:rPr lang="en-US" dirty="0" smtClean="0"/>
              <a:t>MEMMs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9DF5-5018-469B-B7A0-A1D361F3FB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So Far…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Forward algorithm for evaluation</a:t>
            </a:r>
          </a:p>
          <a:p>
            <a:r>
              <a:rPr lang="en-US">
                <a:latin typeface="Arial" charset="0"/>
              </a:rPr>
              <a:t>Viterbi algorithm for decoding</a:t>
            </a:r>
          </a:p>
          <a:p>
            <a:r>
              <a:rPr lang="en-US">
                <a:latin typeface="Arial" charset="0"/>
              </a:rPr>
              <a:t>Next topic: the learning problem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1DD66E-8DE4-9F4B-8318-E1A93B945AD8}" type="slidenum">
              <a:rPr lang="en-US" sz="1400"/>
              <a:pPr eaLnBrk="1" hangingPunct="1"/>
              <a:t>70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446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B68E78-4606-6F44-9928-DF03563443DA}" type="slidenum">
              <a:rPr lang="en-US" sz="1400"/>
              <a:pPr eaLnBrk="1" hangingPunct="1"/>
              <a:t>71</a:t>
            </a:fld>
            <a:endParaRPr lang="en-US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71450"/>
            <a:ext cx="8610600" cy="8572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Learning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00150"/>
            <a:ext cx="8534400" cy="3429000"/>
          </a:xfrm>
        </p:spPr>
        <p:txBody>
          <a:bodyPr/>
          <a:lstStyle/>
          <a:p>
            <a:pPr eaLnBrk="1" hangingPunct="1"/>
            <a:endParaRPr lang="en-US" sz="2400" b="1">
              <a:latin typeface="Arial" charset="0"/>
            </a:endParaRPr>
          </a:p>
          <a:p>
            <a:pPr eaLnBrk="1" hangingPunct="1"/>
            <a:endParaRPr lang="en-US" sz="2400" b="1">
              <a:latin typeface="Arial" charset="0"/>
            </a:endParaRPr>
          </a:p>
          <a:p>
            <a:pPr eaLnBrk="1" hangingPunct="1"/>
            <a:r>
              <a:rPr lang="en-US" sz="2400" b="1">
                <a:latin typeface="Arial" charset="0"/>
              </a:rPr>
              <a:t>Baum-Welch</a:t>
            </a:r>
            <a:r>
              <a:rPr lang="en-US" sz="2400">
                <a:latin typeface="Arial" charset="0"/>
              </a:rPr>
              <a:t> = </a:t>
            </a:r>
            <a:r>
              <a:rPr lang="en-US" sz="2400" b="1">
                <a:latin typeface="Arial" charset="0"/>
              </a:rPr>
              <a:t>Forward-Backward Algorithm</a:t>
            </a:r>
            <a:r>
              <a:rPr lang="en-US" sz="2400">
                <a:latin typeface="Arial" charset="0"/>
              </a:rPr>
              <a:t> (Baum 1972)</a:t>
            </a:r>
          </a:p>
          <a:p>
            <a:pPr eaLnBrk="1" hangingPunct="1"/>
            <a:r>
              <a:rPr lang="en-US" sz="2400">
                <a:latin typeface="Arial" charset="0"/>
              </a:rPr>
              <a:t>Is a special case of the EM or Expectation-Maximization algorithm (Dempster, Laird, Rubin)</a:t>
            </a:r>
          </a:p>
          <a:p>
            <a:pPr eaLnBrk="1" hangingPunct="1"/>
            <a:r>
              <a:rPr lang="en-US" sz="2400">
                <a:latin typeface="Arial" charset="0"/>
              </a:rPr>
              <a:t>The algorithm will let us train the transition probabilities A= {a</a:t>
            </a:r>
            <a:r>
              <a:rPr lang="en-US" sz="2400" baseline="-25000">
                <a:latin typeface="Arial" charset="0"/>
              </a:rPr>
              <a:t>ij</a:t>
            </a:r>
            <a:r>
              <a:rPr lang="en-US" sz="2400">
                <a:latin typeface="Arial" charset="0"/>
              </a:rPr>
              <a:t>} and the emission probabilities B={b</a:t>
            </a:r>
            <a:r>
              <a:rPr lang="en-US" sz="2400" baseline="-25000">
                <a:latin typeface="Arial" charset="0"/>
              </a:rPr>
              <a:t>i</a:t>
            </a:r>
            <a:r>
              <a:rPr lang="en-US" sz="2400">
                <a:latin typeface="Arial" charset="0"/>
              </a:rPr>
              <a:t>(o</a:t>
            </a:r>
            <a:r>
              <a:rPr lang="en-US" sz="2400" baseline="-25000"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)} of the HMM</a:t>
            </a:r>
          </a:p>
        </p:txBody>
      </p:sp>
      <p:pic>
        <p:nvPicPr>
          <p:cNvPr id="22532" name="Picture 4" descr="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2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2173BB-4DE0-4D41-B651-B9D9DEF30296}" type="slidenum">
              <a:rPr lang="en-US" sz="1400"/>
              <a:pPr eaLnBrk="1" hangingPunct="1"/>
              <a:t>72</a:t>
            </a:fld>
            <a:endParaRPr lang="en-US" sz="1400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Starting out with Observable Markov Models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How to train?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Run the model on the observation sequence O.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Since it</a:t>
            </a:r>
            <a:r>
              <a:rPr lang="ja-JP" altLang="en-US" sz="2000" dirty="0">
                <a:latin typeface="Arial" charset="0"/>
              </a:rPr>
              <a:t>’</a:t>
            </a:r>
            <a:r>
              <a:rPr lang="en-US" altLang="ja-JP" sz="2000" dirty="0">
                <a:latin typeface="Arial" charset="0"/>
              </a:rPr>
              <a:t>s not hidden, we know which states we went through, hence which transitions and observations were used.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Given that information, training: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A50021"/>
                </a:solidFill>
                <a:latin typeface="Arial" charset="0"/>
              </a:rPr>
              <a:t>B = {</a:t>
            </a:r>
            <a:r>
              <a:rPr lang="en-US" sz="1800" dirty="0" err="1">
                <a:solidFill>
                  <a:srgbClr val="A50021"/>
                </a:solidFill>
                <a:latin typeface="Arial" charset="0"/>
              </a:rPr>
              <a:t>b</a:t>
            </a:r>
            <a:r>
              <a:rPr lang="en-US" sz="1800" baseline="-25000" dirty="0" err="1">
                <a:solidFill>
                  <a:srgbClr val="A50021"/>
                </a:solidFill>
                <a:latin typeface="Arial" charset="0"/>
              </a:rPr>
              <a:t>k</a:t>
            </a:r>
            <a:r>
              <a:rPr lang="en-US" sz="1800" dirty="0">
                <a:solidFill>
                  <a:srgbClr val="A50021"/>
                </a:solidFill>
                <a:latin typeface="Arial" charset="0"/>
              </a:rPr>
              <a:t>(</a:t>
            </a:r>
            <a:r>
              <a:rPr lang="en-US" sz="1800" dirty="0" err="1">
                <a:solidFill>
                  <a:srgbClr val="A50021"/>
                </a:solidFill>
                <a:latin typeface="Arial" charset="0"/>
              </a:rPr>
              <a:t>o</a:t>
            </a:r>
            <a:r>
              <a:rPr lang="en-US" sz="1800" baseline="-25000" dirty="0" err="1">
                <a:solidFill>
                  <a:srgbClr val="A50021"/>
                </a:solidFill>
                <a:latin typeface="Arial" charset="0"/>
              </a:rPr>
              <a:t>t</a:t>
            </a:r>
            <a:r>
              <a:rPr lang="en-US" sz="1800" dirty="0">
                <a:solidFill>
                  <a:srgbClr val="A50021"/>
                </a:solidFill>
                <a:latin typeface="Arial" charset="0"/>
              </a:rPr>
              <a:t>)}:</a:t>
            </a:r>
            <a:r>
              <a:rPr lang="en-US" sz="1800" dirty="0">
                <a:latin typeface="Arial" charset="0"/>
              </a:rPr>
              <a:t> Since every state can only generate one observation symbol, observation likelihoods B are all 1.0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A50021"/>
                </a:solidFill>
                <a:latin typeface="Arial" charset="0"/>
              </a:rPr>
              <a:t>A = {</a:t>
            </a:r>
            <a:r>
              <a:rPr lang="en-US" sz="1800" dirty="0" err="1">
                <a:solidFill>
                  <a:srgbClr val="A50021"/>
                </a:solidFill>
                <a:latin typeface="Arial" charset="0"/>
              </a:rPr>
              <a:t>a</a:t>
            </a:r>
            <a:r>
              <a:rPr lang="en-US" sz="1800" baseline="-25000" dirty="0" err="1">
                <a:solidFill>
                  <a:srgbClr val="A50021"/>
                </a:solidFill>
                <a:latin typeface="Arial" charset="0"/>
              </a:rPr>
              <a:t>ij</a:t>
            </a:r>
            <a:r>
              <a:rPr lang="en-US" sz="1800" dirty="0">
                <a:solidFill>
                  <a:srgbClr val="A50021"/>
                </a:solidFill>
                <a:latin typeface="Arial" charset="0"/>
              </a:rPr>
              <a:t>}:</a:t>
            </a:r>
            <a:endParaRPr lang="en-US" sz="1800" dirty="0">
              <a:latin typeface="Arial" charset="0"/>
            </a:endParaRP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109403"/>
              </p:ext>
            </p:extLst>
          </p:nvPr>
        </p:nvGraphicFramePr>
        <p:xfrm>
          <a:off x="2438400" y="3562350"/>
          <a:ext cx="2590800" cy="727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1" name="Equation" r:id="rId4" imgW="1257300" imgH="469900" progId="Equation.3">
                  <p:embed/>
                </p:oleObj>
              </mc:Choice>
              <mc:Fallback>
                <p:oleObj name="Equation" r:id="rId4" imgW="1257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62350"/>
                        <a:ext cx="2590800" cy="727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58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73FD43-6555-5147-9E0C-CC37149760A8}" type="slidenum">
              <a:rPr lang="en-US" sz="1400"/>
              <a:pPr eaLnBrk="1" hangingPunct="1"/>
              <a:t>73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Extending Intuition to HMMs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For HMMs, cannot compute these counts directly from observed sequences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Baum-Welch (forward-backward) intuitions: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A50021"/>
                </a:solidFill>
                <a:latin typeface="Arial" charset="0"/>
              </a:rPr>
              <a:t>Iteratively</a:t>
            </a:r>
            <a:r>
              <a:rPr lang="en-US" sz="1800" dirty="0">
                <a:latin typeface="Arial" charset="0"/>
              </a:rPr>
              <a:t> estimate the counts 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Start with an estimate for </a:t>
            </a:r>
            <a:r>
              <a:rPr lang="en-US" sz="1800" dirty="0" err="1">
                <a:latin typeface="Arial" charset="0"/>
              </a:rPr>
              <a:t>a</a:t>
            </a:r>
            <a:r>
              <a:rPr lang="en-US" sz="1800" baseline="-25000" dirty="0" err="1">
                <a:latin typeface="Arial" charset="0"/>
              </a:rPr>
              <a:t>ij</a:t>
            </a:r>
            <a:r>
              <a:rPr lang="en-US" sz="1800" dirty="0">
                <a:latin typeface="Arial" charset="0"/>
              </a:rPr>
              <a:t> and </a:t>
            </a:r>
            <a:r>
              <a:rPr lang="en-US" sz="1800" dirty="0" err="1">
                <a:latin typeface="Arial" charset="0"/>
              </a:rPr>
              <a:t>b</a:t>
            </a:r>
            <a:r>
              <a:rPr lang="en-US" sz="1800" baseline="-25000" dirty="0" err="1">
                <a:latin typeface="Arial" charset="0"/>
              </a:rPr>
              <a:t>k</a:t>
            </a:r>
            <a:r>
              <a:rPr lang="en-US" sz="1800" dirty="0">
                <a:latin typeface="Arial" charset="0"/>
              </a:rPr>
              <a:t>, iteratively improve the estimates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Get estimated probabilities by: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computing the forward probability for an observation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dividing that probability mass among all the different paths that contributed to this forward 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Two related probabilities: the 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forward probability </a:t>
            </a:r>
            <a:r>
              <a:rPr lang="en-US" sz="1800" dirty="0">
                <a:latin typeface="Arial" charset="0"/>
              </a:rPr>
              <a:t>and the 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backward probability</a:t>
            </a:r>
          </a:p>
        </p:txBody>
      </p:sp>
    </p:spTree>
    <p:extLst>
      <p:ext uri="{BB962C8B-B14F-4D97-AF65-F5344CB8AC3E}">
        <p14:creationId xmlns:p14="http://schemas.microsoft.com/office/powerpoint/2010/main" val="358904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Probability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β is the probability of seeing observations from time t+1 to the end, given that we’re in state </a:t>
            </a:r>
            <a:r>
              <a:rPr lang="en-US" dirty="0" err="1" smtClean="0"/>
              <a:t>i</a:t>
            </a:r>
            <a:r>
              <a:rPr lang="en-US" dirty="0" smtClean="0"/>
              <a:t> at time t, and given the automaton </a:t>
            </a:r>
            <a:r>
              <a:rPr lang="en-US" dirty="0" err="1" smtClean="0"/>
              <a:t>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5" name="Picture 4" descr="Screen Shot 2016-06-19 at 9.56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47950"/>
            <a:ext cx="4724400" cy="6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10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CCAD33-81DA-1546-8900-D7C72D1C0D79}" type="slidenum">
              <a:rPr lang="en-US" sz="1400"/>
              <a:pPr eaLnBrk="1" hangingPunct="1"/>
              <a:t>75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Backward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229600" cy="3486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sym typeface="Symbol" charset="0"/>
              </a:rPr>
              <a:t>We compute backward prob by induction:</a:t>
            </a:r>
          </a:p>
        </p:txBody>
      </p:sp>
      <p:pic>
        <p:nvPicPr>
          <p:cNvPr id="32772" name="Picture 4" descr="back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1"/>
            <a:ext cx="7239000" cy="286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76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D0B657-F4C4-3F49-B354-C5CC1B7844A7}" type="slidenum">
              <a:rPr lang="en-US" sz="1400"/>
              <a:pPr eaLnBrk="1" hangingPunct="1"/>
              <a:t>76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8686800" cy="857250"/>
          </a:xfrm>
        </p:spPr>
        <p:txBody>
          <a:bodyPr/>
          <a:lstStyle/>
          <a:p>
            <a:r>
              <a:rPr lang="en-US" sz="3200" dirty="0">
                <a:latin typeface="Arial" charset="0"/>
              </a:rPr>
              <a:t>Inductive Step of the Backward Algorithm</a:t>
            </a:r>
            <a:r>
              <a:rPr lang="en-US" dirty="0">
                <a:latin typeface="Arial" charset="0"/>
              </a:rPr>
              <a:t> </a:t>
            </a:r>
          </a:p>
        </p:txBody>
      </p:sp>
      <p:pic>
        <p:nvPicPr>
          <p:cNvPr id="3" name="Picture 2" descr="Screen Shot 2016-06-19 at 10.0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47750"/>
            <a:ext cx="7976137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2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C35652-BE03-984E-A8C2-1CD7D692710F}" type="slidenum">
              <a:rPr lang="en-US" sz="1400"/>
              <a:pPr eaLnBrk="1" hangingPunct="1"/>
              <a:t>77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Extending Intuition to HMMs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For HMMs, cannot compute these counts directly from observed sequences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Baum-Welch (forward-backward) intuitions: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A50021"/>
                </a:solidFill>
                <a:latin typeface="Arial" charset="0"/>
              </a:rPr>
              <a:t>Iteratively</a:t>
            </a:r>
            <a:r>
              <a:rPr lang="en-US" sz="1800" dirty="0">
                <a:latin typeface="Arial" charset="0"/>
              </a:rPr>
              <a:t> estimate the counts 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Start with an estimate for </a:t>
            </a:r>
            <a:r>
              <a:rPr lang="en-US" sz="1800" dirty="0" err="1">
                <a:latin typeface="Arial" charset="0"/>
              </a:rPr>
              <a:t>a</a:t>
            </a:r>
            <a:r>
              <a:rPr lang="en-US" sz="1800" baseline="-25000" dirty="0" err="1">
                <a:latin typeface="Arial" charset="0"/>
              </a:rPr>
              <a:t>ij</a:t>
            </a:r>
            <a:r>
              <a:rPr lang="en-US" sz="1800" dirty="0">
                <a:latin typeface="Arial" charset="0"/>
              </a:rPr>
              <a:t> and </a:t>
            </a:r>
            <a:r>
              <a:rPr lang="en-US" sz="1800" dirty="0" err="1">
                <a:latin typeface="Arial" charset="0"/>
              </a:rPr>
              <a:t>b</a:t>
            </a:r>
            <a:r>
              <a:rPr lang="en-US" sz="1800" baseline="-25000" dirty="0" err="1">
                <a:latin typeface="Arial" charset="0"/>
              </a:rPr>
              <a:t>k</a:t>
            </a:r>
            <a:r>
              <a:rPr lang="en-US" sz="1800" dirty="0">
                <a:latin typeface="Arial" charset="0"/>
              </a:rPr>
              <a:t>, iteratively improve the estimates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Get estimated probabilities by: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computing the forward probability for an observation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dividing that probability mass among all the different paths that contributed to this forward 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Two related probabilities: the 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forward probability </a:t>
            </a:r>
            <a:r>
              <a:rPr lang="en-US" sz="1800" dirty="0">
                <a:latin typeface="Arial" charset="0"/>
              </a:rPr>
              <a:t>and the </a:t>
            </a:r>
            <a:r>
              <a:rPr lang="en-US" sz="1800" dirty="0">
                <a:solidFill>
                  <a:srgbClr val="C00000"/>
                </a:solidFill>
                <a:latin typeface="Arial" charset="0"/>
              </a:rPr>
              <a:t>backward probability</a:t>
            </a:r>
          </a:p>
        </p:txBody>
      </p:sp>
    </p:spTree>
    <p:extLst>
      <p:ext uri="{BB962C8B-B14F-4D97-AF65-F5344CB8AC3E}">
        <p14:creationId xmlns:p14="http://schemas.microsoft.com/office/powerpoint/2010/main" val="312651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E9F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E9F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E9F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E9F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E9F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D94080-408D-F94B-8973-90ABE171F5BB}" type="slidenum">
              <a:rPr lang="en-US" sz="1400"/>
              <a:pPr eaLnBrk="1" hangingPunct="1"/>
              <a:t>78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Intuition for Re-estimation of a</a:t>
            </a:r>
            <a:r>
              <a:rPr lang="en-US" baseline="-25000">
                <a:latin typeface="Arial" charset="0"/>
              </a:rPr>
              <a:t>ij</a:t>
            </a:r>
            <a:endParaRPr lang="en-US">
              <a:latin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8153400" cy="3394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We will estimate </a:t>
            </a: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sz="2400">
                <a:latin typeface="Arial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 </a:t>
            </a:r>
            <a:r>
              <a:rPr lang="en-US" sz="2400">
                <a:latin typeface="Arial" charset="0"/>
              </a:rPr>
              <a:t>via this intuition:</a:t>
            </a: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Arial" charset="0"/>
              </a:rPr>
              <a:t>Numerator intuition: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Assume we had some estimate of probability that a given transition </a:t>
            </a:r>
            <a:r>
              <a:rPr lang="en-US" sz="2000" i="1">
                <a:latin typeface="Arial" charset="0"/>
              </a:rPr>
              <a:t>i</a:t>
            </a:r>
            <a:r>
              <a:rPr lang="en-US" sz="2000">
                <a:latin typeface="Arial" charset="0"/>
                <a:sym typeface="Wingdings" charset="0"/>
              </a:rPr>
              <a:t></a:t>
            </a:r>
            <a:r>
              <a:rPr lang="en-US" sz="2000" i="1">
                <a:latin typeface="Arial" charset="0"/>
              </a:rPr>
              <a:t>j</a:t>
            </a:r>
            <a:r>
              <a:rPr lang="en-US" sz="2000">
                <a:latin typeface="Arial" charset="0"/>
              </a:rPr>
              <a:t> was taken at time </a:t>
            </a:r>
            <a:r>
              <a:rPr lang="en-US" sz="2000" i="1">
                <a:latin typeface="Arial" charset="0"/>
              </a:rPr>
              <a:t>t</a:t>
            </a:r>
            <a:r>
              <a:rPr lang="en-US" sz="2000">
                <a:latin typeface="Arial" charset="0"/>
              </a:rPr>
              <a:t> in observation sequence.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charset="0"/>
              </a:rPr>
              <a:t>If we knew this probability for each time </a:t>
            </a:r>
            <a:r>
              <a:rPr lang="en-US" sz="2000" i="1">
                <a:latin typeface="Arial" charset="0"/>
              </a:rPr>
              <a:t>t,</a:t>
            </a:r>
            <a:r>
              <a:rPr lang="en-US" sz="2000">
                <a:latin typeface="Arial" charset="0"/>
              </a:rPr>
              <a:t> we could sum over all </a:t>
            </a:r>
            <a:r>
              <a:rPr lang="en-US" sz="2000" i="1">
                <a:latin typeface="Arial" charset="0"/>
              </a:rPr>
              <a:t>t</a:t>
            </a:r>
            <a:r>
              <a:rPr lang="en-US" sz="2000">
                <a:latin typeface="Arial" charset="0"/>
              </a:rPr>
              <a:t> to get expected value (count) for </a:t>
            </a:r>
            <a:r>
              <a:rPr lang="en-US" sz="2000" i="1">
                <a:latin typeface="Arial" charset="0"/>
              </a:rPr>
              <a:t>i</a:t>
            </a:r>
            <a:r>
              <a:rPr lang="en-US" sz="2000">
                <a:latin typeface="Arial" charset="0"/>
                <a:sym typeface="Wingdings" charset="0"/>
              </a:rPr>
              <a:t></a:t>
            </a:r>
            <a:r>
              <a:rPr lang="en-US" sz="2000" i="1">
                <a:latin typeface="Arial" charset="0"/>
              </a:rPr>
              <a:t>j</a:t>
            </a:r>
            <a:r>
              <a:rPr lang="en-US" sz="200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>
              <a:latin typeface="Arial" charset="0"/>
            </a:endParaRP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1055688" y="1687116"/>
          <a:ext cx="6970712" cy="6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9" name="Equation" r:id="rId4" imgW="3543300" imgH="431800" progId="Equation.3">
                  <p:embed/>
                </p:oleObj>
              </mc:Choice>
              <mc:Fallback>
                <p:oleObj name="Equation" r:id="rId4" imgW="3543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687116"/>
                        <a:ext cx="6970712" cy="636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3200401" y="1200150"/>
          <a:ext cx="449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0" name="Equation" r:id="rId6" imgW="177646" imgH="241091" progId="Equation.3">
                  <p:embed/>
                </p:oleObj>
              </mc:Choice>
              <mc:Fallback>
                <p:oleObj name="Equation" r:id="rId6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200150"/>
                        <a:ext cx="4492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93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C7E65-706A-024F-BEDE-CC4A33EB7A7C}" type="slidenum">
              <a:rPr lang="en-US" sz="1400"/>
              <a:pPr eaLnBrk="1" hangingPunct="1"/>
              <a:t>79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1450"/>
            <a:ext cx="8458200" cy="857250"/>
          </a:xfrm>
        </p:spPr>
        <p:txBody>
          <a:bodyPr/>
          <a:lstStyle/>
          <a:p>
            <a:r>
              <a:rPr lang="en-US">
                <a:latin typeface="Arial" charset="0"/>
              </a:rPr>
              <a:t>Re-estimation of a</a:t>
            </a:r>
            <a:r>
              <a:rPr lang="en-US" baseline="-25000">
                <a:latin typeface="Arial" charset="0"/>
              </a:rPr>
              <a:t>ij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Let </a:t>
            </a:r>
            <a:r>
              <a:rPr lang="en-US" dirty="0">
                <a:latin typeface="Arial" charset="0"/>
                <a:sym typeface="Symbol" charset="0"/>
              </a:rPr>
              <a:t></a:t>
            </a:r>
            <a:r>
              <a:rPr lang="en-US" baseline="-25000" dirty="0">
                <a:latin typeface="Arial" charset="0"/>
                <a:sym typeface="Symbol" charset="0"/>
              </a:rPr>
              <a:t>t</a:t>
            </a:r>
            <a:r>
              <a:rPr lang="en-US" dirty="0">
                <a:latin typeface="Arial" charset="0"/>
                <a:sym typeface="Symbol" charset="0"/>
              </a:rPr>
              <a:t> be the probability of being in state </a:t>
            </a:r>
            <a:r>
              <a:rPr lang="en-US" i="1" dirty="0" err="1">
                <a:latin typeface="Arial" charset="0"/>
                <a:sym typeface="Symbol" charset="0"/>
              </a:rPr>
              <a:t>i</a:t>
            </a:r>
            <a:r>
              <a:rPr lang="en-US" dirty="0">
                <a:latin typeface="Arial" charset="0"/>
                <a:sym typeface="Symbol" charset="0"/>
              </a:rPr>
              <a:t> at time </a:t>
            </a:r>
            <a:r>
              <a:rPr lang="en-US" i="1" dirty="0">
                <a:latin typeface="Arial" charset="0"/>
                <a:sym typeface="Symbol" charset="0"/>
              </a:rPr>
              <a:t>t</a:t>
            </a:r>
            <a:r>
              <a:rPr lang="en-US" dirty="0">
                <a:latin typeface="Arial" charset="0"/>
                <a:sym typeface="Symbol" charset="0"/>
              </a:rPr>
              <a:t> and state </a:t>
            </a:r>
            <a:r>
              <a:rPr lang="en-US" i="1" dirty="0">
                <a:latin typeface="Arial" charset="0"/>
                <a:sym typeface="Symbol" charset="0"/>
              </a:rPr>
              <a:t>j</a:t>
            </a:r>
            <a:r>
              <a:rPr lang="en-US" dirty="0">
                <a:latin typeface="Arial" charset="0"/>
                <a:sym typeface="Symbol" charset="0"/>
              </a:rPr>
              <a:t> at time </a:t>
            </a:r>
            <a:r>
              <a:rPr lang="en-US" i="1" dirty="0">
                <a:latin typeface="Arial" charset="0"/>
                <a:sym typeface="Symbol" charset="0"/>
              </a:rPr>
              <a:t>t+1</a:t>
            </a:r>
            <a:r>
              <a:rPr lang="en-US" dirty="0">
                <a:latin typeface="Arial" charset="0"/>
                <a:sym typeface="Symbol" charset="0"/>
              </a:rPr>
              <a:t>, given O</a:t>
            </a:r>
            <a:r>
              <a:rPr lang="en-US" baseline="-25000" dirty="0">
                <a:latin typeface="Arial" charset="0"/>
                <a:sym typeface="Symbol" charset="0"/>
              </a:rPr>
              <a:t>1..T</a:t>
            </a:r>
            <a:r>
              <a:rPr lang="en-US" dirty="0">
                <a:latin typeface="Arial" charset="0"/>
                <a:sym typeface="Symbol" charset="0"/>
              </a:rPr>
              <a:t> and model :</a:t>
            </a:r>
          </a:p>
          <a:p>
            <a:endParaRPr lang="en-US" dirty="0">
              <a:latin typeface="Arial" charset="0"/>
              <a:sym typeface="Symbol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sym typeface="Symbol" charset="0"/>
            </a:endParaRPr>
          </a:p>
          <a:p>
            <a:r>
              <a:rPr lang="en-US" dirty="0">
                <a:latin typeface="Arial" charset="0"/>
                <a:sym typeface="Symbol" charset="0"/>
              </a:rPr>
              <a:t>We can compute  from not-quite-, which is:</a:t>
            </a: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1295400" y="2286001"/>
          <a:ext cx="5943600" cy="4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7" name="Equation" r:id="rId4" imgW="1879600" imgH="177800" progId="Equation.3">
                  <p:embed/>
                </p:oleObj>
              </mc:Choice>
              <mc:Fallback>
                <p:oleObj name="Equation" r:id="rId4" imgW="1879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1"/>
                        <a:ext cx="5943600" cy="421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 noChangeAspect="1"/>
          </p:cNvGraphicFramePr>
          <p:nvPr/>
        </p:nvGraphicFramePr>
        <p:xfrm>
          <a:off x="533400" y="3543300"/>
          <a:ext cx="784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8" name="Equation" r:id="rId6" imgW="2768600" imgH="228600" progId="Equation.3">
                  <p:embed/>
                </p:oleObj>
              </mc:Choice>
              <mc:Fallback>
                <p:oleObj name="Equation" r:id="rId6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43300"/>
                        <a:ext cx="784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328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 </a:t>
            </a:r>
            <a:r>
              <a:rPr lang="en-US" dirty="0" smtClean="0"/>
              <a:t>Tagging: Choosing </a:t>
            </a:r>
            <a:r>
              <a:rPr lang="en-US" dirty="0"/>
              <a:t>a </a:t>
            </a:r>
            <a:r>
              <a:rPr lang="en-US" dirty="0" err="1"/>
              <a:t>Tagset</a:t>
            </a:r>
            <a:endParaRPr lang="en-US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Could </a:t>
            </a:r>
            <a:r>
              <a:rPr lang="en-US" sz="2400" dirty="0"/>
              <a:t>pick very coarse </a:t>
            </a:r>
            <a:r>
              <a:rPr lang="en-US" sz="2400" dirty="0" err="1"/>
              <a:t>tagsets</a:t>
            </a:r>
            <a:endParaRPr lang="en-US" sz="2400" dirty="0"/>
          </a:p>
          <a:p>
            <a:pPr lvl="1"/>
            <a:r>
              <a:rPr lang="en-US" sz="2000" dirty="0"/>
              <a:t>N, V, </a:t>
            </a:r>
            <a:r>
              <a:rPr lang="en-US" sz="2000" dirty="0" err="1"/>
              <a:t>Adj</a:t>
            </a:r>
            <a:r>
              <a:rPr lang="en-US" sz="2000" dirty="0"/>
              <a:t>, Adv.</a:t>
            </a:r>
          </a:p>
          <a:p>
            <a:r>
              <a:rPr lang="en-US" sz="2400" dirty="0"/>
              <a:t>More commonly used set is finer grained, the “Penn </a:t>
            </a:r>
            <a:r>
              <a:rPr lang="en-US" sz="2400" dirty="0" err="1"/>
              <a:t>TreeBank</a:t>
            </a:r>
            <a:r>
              <a:rPr lang="en-US" sz="2400" dirty="0"/>
              <a:t> </a:t>
            </a:r>
            <a:r>
              <a:rPr lang="en-US" sz="2400" dirty="0" err="1"/>
              <a:t>tagset</a:t>
            </a:r>
            <a:r>
              <a:rPr lang="en-US" sz="2400" dirty="0"/>
              <a:t>”, 45 tags</a:t>
            </a:r>
          </a:p>
          <a:p>
            <a:pPr lvl="1"/>
            <a:r>
              <a:rPr lang="en-US" sz="2000" dirty="0"/>
              <a:t>PRP$, WRB, WP$, VBG</a:t>
            </a:r>
          </a:p>
          <a:p>
            <a:r>
              <a:rPr lang="en-US" sz="2400" dirty="0"/>
              <a:t>Even more fine-grained </a:t>
            </a:r>
            <a:r>
              <a:rPr lang="en-US" sz="2400" dirty="0" err="1"/>
              <a:t>tagsets</a:t>
            </a:r>
            <a:r>
              <a:rPr lang="en-US" sz="2400" dirty="0"/>
              <a:t> exist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1CCAD-0B57-4CCB-BDD6-0B15C9613E2F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C8B6FB-7453-2245-99CA-2439C93EDCD2}" type="slidenum">
              <a:rPr lang="en-US" sz="1400"/>
              <a:pPr eaLnBrk="1" hangingPunct="1"/>
              <a:t>80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Computing </a:t>
            </a:r>
            <a:r>
              <a:rPr lang="en-US">
                <a:latin typeface="Arial" charset="0"/>
                <a:sym typeface="Symbol" charset="0"/>
              </a:rPr>
              <a:t>not-quite-</a:t>
            </a: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304800" y="1238250"/>
          <a:ext cx="8686800" cy="38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5" name="Equation" r:id="rId4" imgW="4114800" imgH="241300" progId="Equation.3">
                  <p:embed/>
                </p:oleObj>
              </mc:Choice>
              <mc:Fallback>
                <p:oleObj name="Equation" r:id="rId4" imgW="4114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38250"/>
                        <a:ext cx="8686800" cy="382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Group 8"/>
          <p:cNvGrpSpPr>
            <a:grpSpLocks/>
          </p:cNvGrpSpPr>
          <p:nvPr/>
        </p:nvGrpSpPr>
        <p:grpSpPr bwMode="auto">
          <a:xfrm>
            <a:off x="1295400" y="1543050"/>
            <a:ext cx="5740400" cy="457200"/>
            <a:chOff x="816" y="1296"/>
            <a:chExt cx="3616" cy="384"/>
          </a:xfrm>
        </p:grpSpPr>
        <p:pic>
          <p:nvPicPr>
            <p:cNvPr id="43014" name="Picture 4" descr="em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344"/>
              <a:ext cx="36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3015" name="Object 3"/>
            <p:cNvGraphicFramePr>
              <a:graphicFrameLocks noChangeAspect="1"/>
            </p:cNvGraphicFramePr>
            <p:nvPr/>
          </p:nvGraphicFramePr>
          <p:xfrm>
            <a:off x="1680" y="1296"/>
            <a:ext cx="19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26" name="Equation" r:id="rId7" imgW="152334" imgH="228501" progId="Equation.3">
                    <p:embed/>
                  </p:oleObj>
                </mc:Choice>
                <mc:Fallback>
                  <p:oleObj name="Equation" r:id="rId7" imgW="15233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296"/>
                          <a:ext cx="192" cy="34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 descr="Screen Shot 2016-06-19 at 10.15.18 PM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0"/>
          <a:stretch/>
        </p:blipFill>
        <p:spPr>
          <a:xfrm>
            <a:off x="1524000" y="2134232"/>
            <a:ext cx="5486400" cy="27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3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3FDFE5-E29B-4E47-AB58-761E37D34F44}" type="slidenum">
              <a:rPr lang="en-US" sz="1400"/>
              <a:pPr eaLnBrk="1" hangingPunct="1"/>
              <a:t>81</a:t>
            </a:fld>
            <a:endParaRPr lang="en-US" sz="1400"/>
          </a:p>
        </p:txBody>
      </p:sp>
      <p:pic>
        <p:nvPicPr>
          <p:cNvPr id="45058" name="Picture 2" descr="notquitegamma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97"/>
          <a:stretch/>
        </p:blipFill>
        <p:spPr bwMode="auto">
          <a:xfrm>
            <a:off x="1066800" y="1200150"/>
            <a:ext cx="6577725" cy="37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From </a:t>
            </a:r>
            <a:r>
              <a:rPr lang="en-US">
                <a:latin typeface="Arial" charset="0"/>
                <a:sym typeface="Symbol" charset="0"/>
              </a:rPr>
              <a:t>not-quite- to </a:t>
            </a:r>
          </a:p>
        </p:txBody>
      </p:sp>
      <p:pic>
        <p:nvPicPr>
          <p:cNvPr id="2" name="Picture 1" descr="Screen Shot 2016-06-19 at 10.19.47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8"/>
          <a:stretch/>
        </p:blipFill>
        <p:spPr>
          <a:xfrm>
            <a:off x="3810000" y="2571750"/>
            <a:ext cx="3657600" cy="8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6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460F1D-42F9-F442-AB74-09D956AE389A}" type="slidenum">
              <a:rPr lang="en-US" sz="1400"/>
              <a:pPr eaLnBrk="1" hangingPunct="1"/>
              <a:t>82</a:t>
            </a:fld>
            <a:endParaRPr lang="en-US" sz="14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From </a:t>
            </a:r>
            <a:r>
              <a:rPr lang="en-US">
                <a:latin typeface="Arial" charset="0"/>
                <a:sym typeface="Symbol" charset="0"/>
              </a:rPr>
              <a:t> to a</a:t>
            </a:r>
            <a:r>
              <a:rPr lang="en-US" baseline="-25000">
                <a:latin typeface="Arial" charset="0"/>
                <a:sym typeface="Symbol" charset="0"/>
              </a:rPr>
              <a:t>ij</a:t>
            </a:r>
            <a:endParaRPr lang="en-US">
              <a:latin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</p:txBody>
      </p:sp>
      <p:pic>
        <p:nvPicPr>
          <p:cNvPr id="47108" name="Picture 4" descr="gamm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14450"/>
            <a:ext cx="8001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88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8B1D2B-5F0C-CA48-98DD-7D74F4068897}" type="slidenum">
              <a:rPr lang="en-US" sz="1400"/>
              <a:pPr eaLnBrk="1" hangingPunct="1"/>
              <a:t>83</a:t>
            </a:fld>
            <a:endParaRPr lang="en-US" sz="140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Re-estimating the Observation Likelihood b</a:t>
            </a: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457200" y="1885951"/>
          <a:ext cx="7824788" cy="58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31" name="Equation" r:id="rId4" imgW="4203700" imgH="419100" progId="Equation.3">
                  <p:embed/>
                </p:oleObj>
              </mc:Choice>
              <mc:Fallback>
                <p:oleObj name="Equation" r:id="rId4" imgW="4203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85951"/>
                        <a:ext cx="7824788" cy="584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6" name="Picture 4" descr="x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92994"/>
            <a:ext cx="7467600" cy="79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xi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28887"/>
            <a:ext cx="7342188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13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453CFF-571A-364D-9B8F-D6E37A1A2A6B}" type="slidenum">
              <a:rPr lang="en-US" sz="1400"/>
              <a:pPr eaLnBrk="1" hangingPunct="1"/>
              <a:t>84</a:t>
            </a:fld>
            <a:endParaRPr lang="en-US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Computing </a:t>
            </a:r>
            <a:r>
              <a:rPr lang="en-US">
                <a:latin typeface="Arial" charset="0"/>
                <a:sym typeface="Symbol" charset="0"/>
              </a:rPr>
              <a:t></a:t>
            </a:r>
            <a:endParaRPr lang="en-US">
              <a:latin typeface="Arial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7300"/>
            <a:ext cx="8534400" cy="34290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charset="0"/>
              <a:buNone/>
            </a:pPr>
            <a:r>
              <a:rPr lang="en-US">
                <a:latin typeface="Arial" charset="0"/>
              </a:rPr>
              <a:t>Computation of </a:t>
            </a:r>
            <a:r>
              <a:rPr lang="en-US">
                <a:latin typeface="Arial" charset="0"/>
                <a:sym typeface="Symbol" charset="0"/>
              </a:rPr>
              <a:t></a:t>
            </a:r>
            <a:r>
              <a:rPr lang="en-US" baseline="-25000">
                <a:latin typeface="Arial" charset="0"/>
                <a:sym typeface="Symbol" charset="0"/>
              </a:rPr>
              <a:t>j</a:t>
            </a:r>
            <a:r>
              <a:rPr lang="en-US">
                <a:latin typeface="Arial" charset="0"/>
                <a:sym typeface="Symbol" charset="0"/>
              </a:rPr>
              <a:t>(t), the probability of being in state </a:t>
            </a:r>
            <a:r>
              <a:rPr lang="en-US" i="1">
                <a:latin typeface="Arial" charset="0"/>
                <a:sym typeface="Symbol" charset="0"/>
              </a:rPr>
              <a:t>j</a:t>
            </a:r>
            <a:r>
              <a:rPr lang="en-US">
                <a:latin typeface="Arial" charset="0"/>
                <a:sym typeface="Symbol" charset="0"/>
              </a:rPr>
              <a:t> at time </a:t>
            </a:r>
            <a:r>
              <a:rPr lang="en-US" i="1">
                <a:latin typeface="Arial" charset="0"/>
                <a:sym typeface="Symbol" charset="0"/>
              </a:rPr>
              <a:t>t</a:t>
            </a:r>
            <a:r>
              <a:rPr lang="en-US" sz="3600" i="1">
                <a:latin typeface="Arial" charset="0"/>
                <a:sym typeface="Symbol" charset="0"/>
              </a:rPr>
              <a:t>.</a:t>
            </a:r>
            <a:endParaRPr lang="en-US" sz="3600">
              <a:latin typeface="Arial" charset="0"/>
              <a:sym typeface="Symbol" charset="0"/>
            </a:endParaRPr>
          </a:p>
        </p:txBody>
      </p:sp>
      <p:pic>
        <p:nvPicPr>
          <p:cNvPr id="51204" name="Picture 4" descr="xi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1700"/>
            <a:ext cx="54864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5" descr="tiff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124200" cy="60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6" descr="xi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43300"/>
            <a:ext cx="2609850" cy="58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63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4F6DC9-6DD6-0F43-8988-97B23ECFE0C8}" type="slidenum">
              <a:rPr lang="en-US" sz="1400"/>
              <a:pPr eaLnBrk="1" hangingPunct="1"/>
              <a:t>85</a:t>
            </a:fld>
            <a:endParaRPr lang="en-US" sz="140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ea typeface="+mj-ea"/>
                <a:cs typeface="+mj-cs"/>
              </a:rPr>
              <a:t>Reestimating</a:t>
            </a:r>
            <a:r>
              <a:rPr lang="en-US" dirty="0" smtClean="0">
                <a:ea typeface="+mj-ea"/>
                <a:cs typeface="+mj-cs"/>
              </a:rPr>
              <a:t> the observation Likelihood </a:t>
            </a:r>
            <a:r>
              <a:rPr lang="en-US" i="1" dirty="0" smtClean="0">
                <a:ea typeface="+mj-ea"/>
                <a:cs typeface="+mj-cs"/>
              </a:rPr>
              <a:t>b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For numerator, sum </a:t>
            </a:r>
            <a:r>
              <a:rPr lang="en-US">
                <a:latin typeface="Arial" charset="0"/>
                <a:sym typeface="Symbol" charset="0"/>
              </a:rPr>
              <a:t></a:t>
            </a:r>
            <a:r>
              <a:rPr lang="en-US" baseline="-25000">
                <a:latin typeface="Arial" charset="0"/>
                <a:sym typeface="Symbol" charset="0"/>
              </a:rPr>
              <a:t>j</a:t>
            </a:r>
            <a:r>
              <a:rPr lang="en-US">
                <a:latin typeface="Arial" charset="0"/>
                <a:sym typeface="Symbol" charset="0"/>
              </a:rPr>
              <a:t>(t) for all </a:t>
            </a:r>
            <a:r>
              <a:rPr lang="en-US" i="1">
                <a:latin typeface="Arial" charset="0"/>
                <a:sym typeface="Symbol" charset="0"/>
              </a:rPr>
              <a:t>t</a:t>
            </a:r>
            <a:r>
              <a:rPr lang="en-US">
                <a:latin typeface="Arial" charset="0"/>
                <a:sym typeface="Symbol" charset="0"/>
              </a:rPr>
              <a:t> in which o</a:t>
            </a:r>
            <a:r>
              <a:rPr lang="en-US" baseline="-25000">
                <a:latin typeface="Arial" charset="0"/>
                <a:sym typeface="Symbol" charset="0"/>
              </a:rPr>
              <a:t>t</a:t>
            </a:r>
            <a:r>
              <a:rPr lang="en-US">
                <a:latin typeface="Arial" charset="0"/>
                <a:sym typeface="Symbol" charset="0"/>
              </a:rPr>
              <a:t> is symbol v</a:t>
            </a:r>
            <a:r>
              <a:rPr lang="en-US" baseline="-25000">
                <a:latin typeface="Arial" charset="0"/>
                <a:sym typeface="Symbol" charset="0"/>
              </a:rPr>
              <a:t>k:</a:t>
            </a:r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graphicFrame>
        <p:nvGraphicFramePr>
          <p:cNvPr id="53252" name="Object 2"/>
          <p:cNvGraphicFramePr>
            <a:graphicFrameLocks noChangeAspect="1"/>
          </p:cNvGraphicFramePr>
          <p:nvPr/>
        </p:nvGraphicFramePr>
        <p:xfrm>
          <a:off x="609600" y="1371601"/>
          <a:ext cx="8020050" cy="632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7" name="Equation" r:id="rId4" imgW="4203700" imgH="419100" progId="Equation.3">
                  <p:embed/>
                </p:oleObj>
              </mc:Choice>
              <mc:Fallback>
                <p:oleObj name="Equation" r:id="rId4" imgW="4203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1"/>
                        <a:ext cx="8020050" cy="632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3" name="Picture 5" descr="xi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5943600" cy="124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619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B076B1-FAF1-0C49-8ACF-7C3D7BE34809}" type="slidenum">
              <a:rPr lang="en-US" sz="1400"/>
              <a:pPr eaLnBrk="1" hangingPunct="1"/>
              <a:t>86</a:t>
            </a:fld>
            <a:endParaRPr lang="en-US" sz="140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Summary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 of </a:t>
            </a:r>
            <a:r>
              <a:rPr lang="en-US" altLang="zh-CN" i="1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 and </a:t>
            </a:r>
            <a:r>
              <a:rPr lang="en-US" altLang="zh-CN" i="1">
                <a:latin typeface="Arial" charset="0"/>
                <a:ea typeface="宋体" charset="0"/>
                <a:cs typeface="宋体" charset="0"/>
              </a:rPr>
              <a:t>B</a:t>
            </a:r>
            <a:endParaRPr lang="en-US" i="1">
              <a:latin typeface="Arial" charset="0"/>
            </a:endParaRPr>
          </a:p>
        </p:txBody>
      </p:sp>
      <p:pic>
        <p:nvPicPr>
          <p:cNvPr id="55299" name="Picture 3" descr="xi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977754"/>
            <a:ext cx="6172200" cy="1400175"/>
          </a:xfrm>
        </p:spPr>
      </p:pic>
      <p:pic>
        <p:nvPicPr>
          <p:cNvPr id="55300" name="Picture 4" descr="gamma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8" t="77191" r="27113"/>
          <a:stretch>
            <a:fillRect/>
          </a:stretch>
        </p:blipFill>
        <p:spPr bwMode="auto">
          <a:xfrm>
            <a:off x="381001" y="1200150"/>
            <a:ext cx="5872163" cy="138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6172200" y="1371600"/>
            <a:ext cx="25733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latin typeface="Times New Roman" charset="0"/>
              </a:rPr>
              <a:t>The ratio between the expected number of transitions from state i to j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latin typeface="Times New Roman" charset="0"/>
              </a:rPr>
              <a:t> and the expected number of all transitions from state i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570664" y="3143250"/>
            <a:ext cx="25733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latin typeface="Times New Roman" charset="0"/>
              </a:rPr>
              <a:t>The ratio between the expected number of times the observation data emitted from state j is v</a:t>
            </a:r>
            <a:r>
              <a:rPr lang="en-US" sz="1600" baseline="-25000">
                <a:latin typeface="Times New Roman" charset="0"/>
              </a:rPr>
              <a:t>k</a:t>
            </a:r>
            <a:r>
              <a:rPr lang="en-US" sz="1600">
                <a:latin typeface="Times New Roman" charset="0"/>
              </a:rPr>
              <a:t>, and the expected number of times any observation is emitted from state j</a:t>
            </a:r>
          </a:p>
        </p:txBody>
      </p:sp>
    </p:spTree>
    <p:extLst>
      <p:ext uri="{BB962C8B-B14F-4D97-AF65-F5344CB8AC3E}">
        <p14:creationId xmlns:p14="http://schemas.microsoft.com/office/powerpoint/2010/main" val="397359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F1DC54-AE25-994F-AE98-E02EBBC0CAB8}" type="slidenum">
              <a:rPr lang="en-US" sz="1400"/>
              <a:pPr eaLnBrk="1" hangingPunct="1"/>
              <a:t>87</a:t>
            </a:fld>
            <a:endParaRPr lang="en-US" sz="1400"/>
          </a:p>
        </p:txBody>
      </p:sp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Forward-Backward Algorithm</a:t>
            </a:r>
          </a:p>
        </p:txBody>
      </p:sp>
      <p:pic>
        <p:nvPicPr>
          <p:cNvPr id="57347" name="Picture 3" descr="fig6.16f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14551"/>
            <a:ext cx="4572000" cy="222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 descr="e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0151"/>
            <a:ext cx="8001000" cy="91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 descr="em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3143251"/>
            <a:ext cx="2416175" cy="109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 descr="em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86251"/>
            <a:ext cx="1219200" cy="25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2857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Clr>
                <a:srgbClr val="CC3300"/>
              </a:buClr>
              <a:buFont typeface="Wingdings" charset="0"/>
              <a:buChar char="§"/>
            </a:pPr>
            <a:endParaRPr lang="en-US" sz="2800"/>
          </a:p>
          <a:p>
            <a:pPr marL="342900" indent="-342900" eaLnBrk="0" hangingPunct="0">
              <a:lnSpc>
                <a:spcPct val="100000"/>
              </a:lnSpc>
              <a:buClr>
                <a:srgbClr val="CC3300"/>
              </a:buClr>
              <a:buFont typeface="Wingdings" charset="0"/>
              <a:buChar char="§"/>
            </a:pPr>
            <a:endParaRPr lang="en-US" sz="2800"/>
          </a:p>
          <a:p>
            <a:pPr marL="342900" indent="-342900" eaLnBrk="0" hangingPunct="0">
              <a:lnSpc>
                <a:spcPct val="100000"/>
              </a:lnSpc>
              <a:buClr>
                <a:srgbClr val="CC3300"/>
              </a:buClr>
              <a:buFont typeface="Wingdings" charset="0"/>
              <a:buChar char="§"/>
            </a:pPr>
            <a:endParaRPr lang="en-US" sz="2800"/>
          </a:p>
          <a:p>
            <a:pPr marL="342900" indent="-342900" eaLnBrk="0" hangingPunct="0">
              <a:lnSpc>
                <a:spcPct val="100000"/>
              </a:lnSpc>
              <a:buClr>
                <a:srgbClr val="CC3300"/>
              </a:buClr>
              <a:buFont typeface="Wingdings" charset="0"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8472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0054F30-AFDA-6641-BBB1-2F11A444D425}" type="slidenum">
              <a:rPr lang="en-US" sz="1400"/>
              <a:pPr eaLnBrk="1" hangingPunct="1"/>
              <a:t>88</a:t>
            </a:fld>
            <a:endParaRPr lang="en-US" sz="140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>
                <a:ea typeface="+mj-ea"/>
                <a:cs typeface="+mj-cs"/>
              </a:rPr>
              <a:t>Summary: Forward-Backward Algorithm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>
                <a:latin typeface="Arial" charset="0"/>
              </a:rPr>
              <a:t>In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>
                <a:latin typeface="Arial" charset="0"/>
              </a:rPr>
              <a:t>tialize </a:t>
            </a:r>
            <a:r>
              <a:rPr lang="en-US">
                <a:latin typeface="Arial" charset="0"/>
                <a:sym typeface="Symbol" charset="0"/>
              </a:rPr>
              <a:t>=(A,B,)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>
                <a:latin typeface="Arial" charset="0"/>
                <a:sym typeface="Symbol" charset="0"/>
              </a:rPr>
              <a:t>Compute , , 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>
                <a:latin typeface="Arial" charset="0"/>
                <a:sym typeface="Symbol" charset="0"/>
              </a:rPr>
              <a:t>Estimate new </a:t>
            </a:r>
            <a:r>
              <a:rPr lang="ja-JP" altLang="en-US">
                <a:latin typeface="Arial" charset="0"/>
                <a:sym typeface="Symbol" charset="0"/>
              </a:rPr>
              <a:t>’</a:t>
            </a:r>
            <a:r>
              <a:rPr lang="en-US" altLang="ja-JP">
                <a:latin typeface="Arial" charset="0"/>
                <a:sym typeface="Symbol" charset="0"/>
              </a:rPr>
              <a:t>=(A,B,)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>
                <a:latin typeface="Arial" charset="0"/>
                <a:sym typeface="Symbol" charset="0"/>
              </a:rPr>
              <a:t>Replace  with </a:t>
            </a:r>
            <a:r>
              <a:rPr lang="ja-JP" altLang="en-US">
                <a:latin typeface="Arial" charset="0"/>
                <a:sym typeface="Symbol" charset="0"/>
              </a:rPr>
              <a:t>’</a:t>
            </a:r>
            <a:endParaRPr lang="en-US" altLang="ja-JP">
              <a:latin typeface="Arial" charset="0"/>
              <a:sym typeface="Symbol" charset="0"/>
            </a:endParaRP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>
                <a:latin typeface="Arial" charset="0"/>
                <a:sym typeface="Symbol" charset="0"/>
              </a:rPr>
              <a:t>If not converged go to 2</a:t>
            </a:r>
          </a:p>
        </p:txBody>
      </p:sp>
    </p:spTree>
    <p:extLst>
      <p:ext uri="{BB962C8B-B14F-4D97-AF65-F5344CB8AC3E}">
        <p14:creationId xmlns:p14="http://schemas.microsoft.com/office/powerpoint/2010/main" val="398911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Training </a:t>
            </a:r>
            <a:r>
              <a:rPr lang="en-US" dirty="0">
                <a:latin typeface="Arial" charset="0"/>
              </a:rPr>
              <a:t>of HMMs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How </a:t>
            </a:r>
            <a:r>
              <a:rPr lang="en-US" dirty="0" smtClean="0">
                <a:ea typeface="+mn-ea"/>
                <a:cs typeface="+mn-cs"/>
              </a:rPr>
              <a:t>do we get initial estimates for 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and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?</a:t>
            </a:r>
          </a:p>
          <a:p>
            <a:pPr marL="514350" indent="-514350">
              <a:buFont typeface="Wingdings" pitchFamily="2" charset="2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For </a:t>
            </a:r>
            <a:r>
              <a:rPr lang="en-US" i="1" dirty="0" smtClean="0">
                <a:ea typeface="+mn-ea"/>
                <a:cs typeface="+mn-cs"/>
              </a:rPr>
              <a:t>a</a:t>
            </a:r>
            <a:r>
              <a:rPr lang="en-US" dirty="0" smtClean="0">
                <a:ea typeface="+mn-ea"/>
                <a:cs typeface="+mn-cs"/>
              </a:rPr>
              <a:t> we assume that from any state all the possible following states are </a:t>
            </a:r>
            <a:r>
              <a:rPr lang="en-US" dirty="0" err="1" smtClean="0">
                <a:ea typeface="+mn-ea"/>
                <a:cs typeface="+mn-cs"/>
              </a:rPr>
              <a:t>equiprobable</a:t>
            </a:r>
            <a:endParaRPr lang="en-US" dirty="0" smtClean="0">
              <a:ea typeface="+mn-ea"/>
              <a:cs typeface="+mn-cs"/>
            </a:endParaRPr>
          </a:p>
          <a:p>
            <a:pPr marL="514350" indent="-514350">
              <a:buFont typeface="Wingdings" pitchFamily="2" charset="2"/>
              <a:buChar char="§"/>
              <a:defRPr/>
            </a:pPr>
            <a:r>
              <a:rPr lang="en-US" dirty="0" smtClean="0">
                <a:ea typeface="+mn-ea"/>
                <a:cs typeface="+mn-cs"/>
              </a:rPr>
              <a:t>For </a:t>
            </a:r>
            <a:r>
              <a:rPr lang="en-US" i="1" dirty="0" smtClean="0">
                <a:ea typeface="+mn-ea"/>
                <a:cs typeface="+mn-cs"/>
              </a:rPr>
              <a:t>b</a:t>
            </a:r>
            <a:r>
              <a:rPr lang="en-US" dirty="0" smtClean="0">
                <a:ea typeface="+mn-ea"/>
                <a:cs typeface="+mn-cs"/>
              </a:rPr>
              <a:t> we can use a small hand-</a:t>
            </a:r>
            <a:r>
              <a:rPr lang="en-US" dirty="0" err="1" smtClean="0">
                <a:ea typeface="+mn-ea"/>
                <a:cs typeface="+mn-cs"/>
              </a:rPr>
              <a:t>labelled</a:t>
            </a:r>
            <a:r>
              <a:rPr lang="en-US" dirty="0" smtClean="0">
                <a:ea typeface="+mn-ea"/>
                <a:cs typeface="+mn-cs"/>
              </a:rPr>
              <a:t> training corpus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C58F2E-DF3D-0646-95E8-A6392A3AD9E7}" type="slidenum">
              <a:rPr lang="en-US" sz="1400"/>
              <a:pPr eaLnBrk="1" hangingPunct="1"/>
              <a:t>89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7465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English POS Tagsets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Original Brown corpus used a large set of 87 POS tags.</a:t>
            </a:r>
          </a:p>
          <a:p>
            <a:pPr eaLnBrk="1" hangingPunct="1"/>
            <a:r>
              <a:rPr lang="en-US" dirty="0" smtClean="0"/>
              <a:t>Most common in NLP today is the Penn Treebank set of 45 tags.</a:t>
            </a:r>
          </a:p>
          <a:p>
            <a:pPr eaLnBrk="1" hangingPunct="1"/>
            <a:r>
              <a:rPr lang="en-US" dirty="0" smtClean="0"/>
              <a:t>The C5  </a:t>
            </a:r>
            <a:r>
              <a:rPr lang="en-US" dirty="0" err="1" smtClean="0"/>
              <a:t>tagset</a:t>
            </a:r>
            <a:r>
              <a:rPr lang="en-US" dirty="0" smtClean="0"/>
              <a:t> used for the British National Corpus (BNC) has 61 tags.</a:t>
            </a:r>
          </a:p>
          <a:p>
            <a:pPr eaLnBrk="1" hangingPunct="1"/>
            <a:r>
              <a:rPr lang="en-US" dirty="0" smtClean="0"/>
              <a:t>Universal POS </a:t>
            </a:r>
            <a:r>
              <a:rPr lang="en-US" dirty="0" err="1" smtClean="0"/>
              <a:t>tagset</a:t>
            </a:r>
            <a:r>
              <a:rPr lang="en-US" dirty="0" smtClean="0"/>
              <a:t> includes ~12 tags.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4800600"/>
            <a:ext cx="1905000" cy="34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D1F611F-EE7A-41FB-9602-0A8116EDFC57}" type="slidenum">
              <a:rPr lang="en-US"/>
              <a:pPr/>
              <a:t>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5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E7FDA9-BC52-8B4D-8728-DD3A4571BF74}" type="slidenum">
              <a:rPr lang="en-US" sz="1400"/>
              <a:pPr eaLnBrk="1" hangingPunct="1"/>
              <a:t>90</a:t>
            </a:fld>
            <a:endParaRPr lang="en-US" sz="140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We learned the Baum-Welch algorithm for learning the A and B matrices of an individual HMM</a:t>
            </a:r>
          </a:p>
          <a:p>
            <a:r>
              <a:rPr lang="en-US">
                <a:latin typeface="Arial" charset="0"/>
              </a:rPr>
              <a:t>It doesn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require training data to be labeled at the state level; all you have to know is that an HMM covers a given sequence of observations, and you can learn the optimal A and B parameters for this data by an iterative process.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4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C0993A-BE3F-0544-9410-23850794CD25}" type="slidenum">
              <a:rPr lang="en-US" sz="1400"/>
              <a:pPr eaLnBrk="1" hangingPunct="1"/>
              <a:t>91</a:t>
            </a:fld>
            <a:endParaRPr lang="en-US" sz="140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71450"/>
            <a:ext cx="8610600" cy="857250"/>
          </a:xfrm>
        </p:spPr>
        <p:txBody>
          <a:bodyPr/>
          <a:lstStyle/>
          <a:p>
            <a:r>
              <a:rPr lang="en-US">
                <a:latin typeface="Arial" charset="0"/>
              </a:rPr>
              <a:t>The Learning Problem: Caveats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Network structure of HMM is always created by hand</a:t>
            </a:r>
          </a:p>
          <a:p>
            <a:pPr lvl="1"/>
            <a:r>
              <a:rPr lang="en-US">
                <a:latin typeface="Arial" charset="0"/>
              </a:rPr>
              <a:t>no algorithm for double-induction of optimal structure and probabilities has been able to beat simple hand-built structures.</a:t>
            </a:r>
          </a:p>
          <a:p>
            <a:r>
              <a:rPr lang="en-US">
                <a:latin typeface="Arial" charset="0"/>
              </a:rPr>
              <a:t>Baum-Welch only guaranteed to find a local max, rather than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201076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going back to POS tagging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429-C77E-475D-85E5-2958E8DAD161}" type="slidenum">
              <a:rPr lang="en-US"/>
              <a:pPr/>
              <a:t>93</a:t>
            </a:fld>
            <a:endParaRPr lang="en-US"/>
          </a:p>
        </p:txBody>
      </p:sp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HMMs for POS tagging</a:t>
            </a:r>
            <a:endParaRPr lang="en-US" dirty="0"/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We want, out of all sequences of n tags t</a:t>
            </a:r>
            <a:r>
              <a:rPr lang="en-US" sz="2400" baseline="-25000" dirty="0"/>
              <a:t>1</a:t>
            </a:r>
            <a:r>
              <a:rPr lang="en-US" sz="2400" dirty="0"/>
              <a:t>…</a:t>
            </a:r>
            <a:r>
              <a:rPr lang="en-US" sz="2400" dirty="0" err="1"/>
              <a:t>t</a:t>
            </a:r>
            <a:r>
              <a:rPr lang="en-US" sz="2400" baseline="-25000" dirty="0" err="1"/>
              <a:t>n</a:t>
            </a:r>
            <a:r>
              <a:rPr lang="en-US" sz="2400" dirty="0"/>
              <a:t> the single tag sequence such that P(t</a:t>
            </a:r>
            <a:r>
              <a:rPr lang="en-US" sz="2400" baseline="-25000" dirty="0"/>
              <a:t>1</a:t>
            </a:r>
            <a:r>
              <a:rPr lang="en-US" sz="2400" dirty="0"/>
              <a:t>…t</a:t>
            </a:r>
            <a:r>
              <a:rPr lang="en-US" sz="2400" baseline="-25000" dirty="0"/>
              <a:t>n</a:t>
            </a:r>
            <a:r>
              <a:rPr lang="en-US" sz="2400" dirty="0"/>
              <a:t>|w</a:t>
            </a:r>
            <a:r>
              <a:rPr lang="en-US" sz="2400" baseline="-25000" dirty="0"/>
              <a:t>1</a:t>
            </a:r>
            <a:r>
              <a:rPr lang="en-US" sz="2400" dirty="0"/>
              <a:t>…</a:t>
            </a:r>
            <a:r>
              <a:rPr lang="en-US" sz="2400" dirty="0" err="1"/>
              <a:t>w</a:t>
            </a:r>
            <a:r>
              <a:rPr lang="en-US" sz="2400" baseline="-25000" dirty="0" err="1"/>
              <a:t>n</a:t>
            </a:r>
            <a:r>
              <a:rPr lang="en-US" sz="2400" dirty="0"/>
              <a:t>) is highest.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Hat ^ means “our estimate of the best one”</a:t>
            </a:r>
          </a:p>
          <a:p>
            <a:r>
              <a:rPr lang="en-US" sz="2400" dirty="0" err="1"/>
              <a:t>Argmax</a:t>
            </a:r>
            <a:r>
              <a:rPr lang="en-US" sz="2400" baseline="-25000" dirty="0" err="1"/>
              <a:t>x</a:t>
            </a:r>
            <a:r>
              <a:rPr lang="en-US" sz="2400" dirty="0"/>
              <a:t> f(x) means “the x such that f(x) is maximized”</a:t>
            </a:r>
          </a:p>
          <a:p>
            <a:endParaRPr lang="en-US" sz="2400" dirty="0"/>
          </a:p>
        </p:txBody>
      </p:sp>
      <p:pic>
        <p:nvPicPr>
          <p:cNvPr id="1317892" name="Picture 4" descr="argma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419350"/>
            <a:ext cx="4058171" cy="821813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9738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A0BB-E74B-4F22-B7AB-C74F8A5B287B}" type="slidenum">
              <a:rPr lang="en-US"/>
              <a:pPr/>
              <a:t>94</a:t>
            </a:fld>
            <a:endParaRPr lang="en-US"/>
          </a:p>
        </p:txBody>
      </p:sp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Likelihood and Prior</a:t>
            </a:r>
          </a:p>
        </p:txBody>
      </p:sp>
      <p:pic>
        <p:nvPicPr>
          <p:cNvPr id="1324035" name="Picture 3" descr="tag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00150"/>
            <a:ext cx="5130800" cy="1218010"/>
          </a:xfrm>
          <a:prstGeom prst="rect">
            <a:avLst/>
          </a:prstGeom>
          <a:noFill/>
        </p:spPr>
      </p:pic>
      <p:pic>
        <p:nvPicPr>
          <p:cNvPr id="1324036" name="Picture 4" descr="tag5"/>
          <p:cNvPicPr>
            <a:picLocks noChangeAspect="1" noChangeArrowheads="1"/>
          </p:cNvPicPr>
          <p:nvPr/>
        </p:nvPicPr>
        <p:blipFill>
          <a:blip r:embed="rId4" cstate="print"/>
          <a:srcRect t="13541"/>
          <a:stretch>
            <a:fillRect/>
          </a:stretch>
        </p:blipFill>
        <p:spPr bwMode="auto">
          <a:xfrm>
            <a:off x="3352800" y="2343150"/>
            <a:ext cx="4025900" cy="709613"/>
          </a:xfrm>
          <a:prstGeom prst="rect">
            <a:avLst/>
          </a:prstGeom>
          <a:noFill/>
        </p:spPr>
      </p:pic>
      <p:pic>
        <p:nvPicPr>
          <p:cNvPr id="1324037" name="Picture 5" descr="tag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086100"/>
            <a:ext cx="4254500" cy="928688"/>
          </a:xfrm>
          <a:prstGeom prst="rect">
            <a:avLst/>
          </a:prstGeom>
          <a:noFill/>
        </p:spPr>
      </p:pic>
      <p:pic>
        <p:nvPicPr>
          <p:cNvPr id="1324038" name="Picture 6" descr="tag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3943351"/>
            <a:ext cx="7797800" cy="735806"/>
          </a:xfrm>
          <a:prstGeom prst="rect">
            <a:avLst/>
          </a:prstGeom>
          <a:noFill/>
        </p:spPr>
      </p:pic>
      <p:sp>
        <p:nvSpPr>
          <p:cNvPr id="13" name="Rounded Rectangular Callout 12"/>
          <p:cNvSpPr/>
          <p:nvPr/>
        </p:nvSpPr>
        <p:spPr>
          <a:xfrm>
            <a:off x="228600" y="1371600"/>
            <a:ext cx="3352800" cy="2514600"/>
          </a:xfrm>
          <a:prstGeom prst="wedgeRoundRectCallout">
            <a:avLst>
              <a:gd name="adj1" fmla="val 108713"/>
              <a:gd name="adj2" fmla="val 64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HMM Taggers choose tag sequence that maximizes this formula:</a:t>
            </a:r>
          </a:p>
          <a:p>
            <a:pPr marL="742950" lvl="1" indent="-285750">
              <a:buFontTx/>
              <a:buChar char="–"/>
            </a:pPr>
            <a:r>
              <a:rPr lang="en-US" sz="2000" dirty="0" smtClean="0"/>
              <a:t>P(</a:t>
            </a:r>
            <a:r>
              <a:rPr lang="en-US" sz="2000" dirty="0" err="1" smtClean="0"/>
              <a:t>word|tag</a:t>
            </a:r>
            <a:r>
              <a:rPr lang="en-US" sz="2000" dirty="0" smtClean="0"/>
              <a:t>) × P(</a:t>
            </a:r>
            <a:r>
              <a:rPr lang="en-US" sz="2000" dirty="0" err="1" smtClean="0"/>
              <a:t>tag|previous</a:t>
            </a:r>
            <a:r>
              <a:rPr lang="en-US" sz="2000" dirty="0" smtClean="0"/>
              <a:t> n tags)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75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C32C-8508-4D87-BA29-39E3BC26B1BE}" type="slidenum">
              <a:rPr lang="en-US"/>
              <a:pPr/>
              <a:t>95</a:t>
            </a:fld>
            <a:endParaRPr lang="en-US"/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Kinds of Probabilities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85850"/>
            <a:ext cx="8763000" cy="3543300"/>
          </a:xfrm>
        </p:spPr>
        <p:txBody>
          <a:bodyPr/>
          <a:lstStyle/>
          <a:p>
            <a:r>
              <a:rPr lang="en-US" sz="2000" dirty="0"/>
              <a:t>Tag transition probabilities p(t</a:t>
            </a:r>
            <a:r>
              <a:rPr lang="en-US" sz="2000" baseline="-25000" dirty="0"/>
              <a:t>i</a:t>
            </a:r>
            <a:r>
              <a:rPr lang="en-US" sz="2000" dirty="0"/>
              <a:t>|t</a:t>
            </a:r>
            <a:r>
              <a:rPr lang="en-US" sz="2000" baseline="-25000" dirty="0"/>
              <a:t>i-1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Determiners likely to precede </a:t>
            </a:r>
            <a:r>
              <a:rPr lang="en-US" sz="1800" dirty="0" err="1"/>
              <a:t>adjs</a:t>
            </a:r>
            <a:r>
              <a:rPr lang="en-US" sz="1800" dirty="0"/>
              <a:t> and nouns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That/DT flight/NN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The/DT yellow/JJ hat/NN</a:t>
            </a:r>
          </a:p>
          <a:p>
            <a:pPr lvl="2"/>
            <a:r>
              <a:rPr lang="en-US" sz="1800" dirty="0"/>
              <a:t>So we expect P(NN|DT) and P(JJ|DT) to be high</a:t>
            </a:r>
          </a:p>
          <a:p>
            <a:pPr lvl="2"/>
            <a:r>
              <a:rPr lang="en-US" sz="1800" dirty="0"/>
              <a:t>But P(DT|JJ) to be:</a:t>
            </a:r>
          </a:p>
          <a:p>
            <a:pPr lvl="1"/>
            <a:r>
              <a:rPr lang="en-US" sz="1800" dirty="0"/>
              <a:t>Compute P(NN|DT) by counting in a labeled corpus:</a:t>
            </a:r>
            <a:endParaRPr lang="en-US" dirty="0"/>
          </a:p>
        </p:txBody>
      </p:sp>
      <p:pic>
        <p:nvPicPr>
          <p:cNvPr id="1326084" name="Picture 4" descr="tag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543300"/>
            <a:ext cx="2971800" cy="658416"/>
          </a:xfrm>
          <a:prstGeom prst="rect">
            <a:avLst/>
          </a:prstGeom>
          <a:noFill/>
        </p:spPr>
      </p:pic>
      <p:pic>
        <p:nvPicPr>
          <p:cNvPr id="1326085" name="Picture 5" descr="tag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229101"/>
            <a:ext cx="6470650" cy="6988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708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62612-C103-4A1A-AA6E-60F0B3B9D399}" type="slidenum">
              <a:rPr lang="en-US"/>
              <a:pPr/>
              <a:t>96</a:t>
            </a:fld>
            <a:endParaRPr lang="en-US"/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Kinds of Probabilities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8700"/>
            <a:ext cx="8763000" cy="3543300"/>
          </a:xfrm>
        </p:spPr>
        <p:txBody>
          <a:bodyPr/>
          <a:lstStyle/>
          <a:p>
            <a:r>
              <a:rPr lang="en-US" sz="3600"/>
              <a:t>Word likelihood probabilities p(w</a:t>
            </a:r>
            <a:r>
              <a:rPr lang="en-US" sz="3600" baseline="-25000"/>
              <a:t>i</a:t>
            </a:r>
            <a:r>
              <a:rPr lang="en-US" sz="3600"/>
              <a:t>|t</a:t>
            </a:r>
            <a:r>
              <a:rPr lang="en-US" sz="3600" baseline="-25000"/>
              <a:t>i</a:t>
            </a:r>
            <a:r>
              <a:rPr lang="en-US" sz="3600"/>
              <a:t>)</a:t>
            </a:r>
          </a:p>
          <a:p>
            <a:pPr lvl="1"/>
            <a:r>
              <a:rPr lang="en-US" sz="3200"/>
              <a:t>VBZ (3sg Pres verb) likely to be “is”</a:t>
            </a:r>
          </a:p>
          <a:p>
            <a:pPr lvl="1"/>
            <a:r>
              <a:rPr lang="en-US" sz="3200"/>
              <a:t>Compute P(is|VBZ) by counting in a labeled corpus:</a:t>
            </a:r>
            <a:endParaRPr lang="en-US"/>
          </a:p>
        </p:txBody>
      </p:sp>
      <p:pic>
        <p:nvPicPr>
          <p:cNvPr id="1328132" name="Picture 4" descr="tag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857500"/>
            <a:ext cx="3600450" cy="938213"/>
          </a:xfrm>
          <a:prstGeom prst="rect">
            <a:avLst/>
          </a:prstGeom>
          <a:noFill/>
        </p:spPr>
      </p:pic>
      <p:pic>
        <p:nvPicPr>
          <p:cNvPr id="1328133" name="Picture 5" descr="tag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86201"/>
            <a:ext cx="7575550" cy="803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84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8AEA-ABA0-4698-B894-E2C4911D648B}" type="slidenum">
              <a:rPr lang="en-US"/>
              <a:pPr/>
              <a:t>97</a:t>
            </a:fld>
            <a:endParaRPr lang="en-US"/>
          </a:p>
        </p:txBody>
      </p:sp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Verb “race”</a:t>
            </a:r>
          </a:p>
        </p:txBody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5900"/>
            <a:ext cx="86868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Secretariat/</a:t>
            </a:r>
            <a:r>
              <a:rPr lang="en-US">
                <a:solidFill>
                  <a:schemeClr val="accent2"/>
                </a:solidFill>
              </a:rPr>
              <a:t>NNP</a:t>
            </a:r>
            <a:r>
              <a:rPr lang="en-US"/>
              <a:t> is/</a:t>
            </a:r>
            <a:r>
              <a:rPr lang="en-US">
                <a:solidFill>
                  <a:schemeClr val="accent2"/>
                </a:solidFill>
              </a:rPr>
              <a:t>VBZ</a:t>
            </a:r>
            <a:r>
              <a:rPr lang="en-US"/>
              <a:t> expected/</a:t>
            </a:r>
            <a:r>
              <a:rPr lang="en-US">
                <a:solidFill>
                  <a:schemeClr val="accent2"/>
                </a:solidFill>
              </a:rPr>
              <a:t>VBN</a:t>
            </a:r>
            <a:r>
              <a:rPr lang="en-US"/>
              <a:t> to/</a:t>
            </a:r>
            <a:r>
              <a:rPr lang="en-US">
                <a:solidFill>
                  <a:schemeClr val="accent2"/>
                </a:solidFill>
              </a:rPr>
              <a:t>TO </a:t>
            </a:r>
            <a:r>
              <a:rPr lang="en-US" b="1">
                <a:solidFill>
                  <a:srgbClr val="A50021"/>
                </a:solidFill>
              </a:rPr>
              <a:t>race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VB</a:t>
            </a:r>
            <a:r>
              <a:rPr lang="en-US"/>
              <a:t> tomorrow/</a:t>
            </a:r>
            <a:r>
              <a:rPr lang="en-US">
                <a:solidFill>
                  <a:schemeClr val="accent2"/>
                </a:solidFill>
              </a:rPr>
              <a:t>NR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People/</a:t>
            </a:r>
            <a:r>
              <a:rPr lang="en-US">
                <a:solidFill>
                  <a:schemeClr val="accent2"/>
                </a:solidFill>
              </a:rPr>
              <a:t>NNS</a:t>
            </a:r>
            <a:r>
              <a:rPr lang="en-US"/>
              <a:t> continue/</a:t>
            </a:r>
            <a:r>
              <a:rPr lang="en-US">
                <a:solidFill>
                  <a:schemeClr val="accent2"/>
                </a:solidFill>
              </a:rPr>
              <a:t>VB</a:t>
            </a:r>
            <a:r>
              <a:rPr lang="en-US"/>
              <a:t> to/</a:t>
            </a:r>
            <a:r>
              <a:rPr lang="en-US">
                <a:solidFill>
                  <a:schemeClr val="accent2"/>
                </a:solidFill>
              </a:rPr>
              <a:t>TO</a:t>
            </a:r>
            <a:r>
              <a:rPr lang="en-US"/>
              <a:t> inquire/</a:t>
            </a:r>
            <a:r>
              <a:rPr lang="en-US">
                <a:solidFill>
                  <a:schemeClr val="accent2"/>
                </a:solidFill>
              </a:rPr>
              <a:t>VB</a:t>
            </a:r>
            <a:r>
              <a:rPr lang="en-US"/>
              <a:t> the/</a:t>
            </a:r>
            <a:r>
              <a:rPr lang="en-US">
                <a:solidFill>
                  <a:schemeClr val="accent2"/>
                </a:solidFill>
              </a:rPr>
              <a:t>DT</a:t>
            </a:r>
            <a:r>
              <a:rPr lang="en-US"/>
              <a:t> reason/</a:t>
            </a:r>
            <a:r>
              <a:rPr lang="en-US">
                <a:solidFill>
                  <a:schemeClr val="accent2"/>
                </a:solidFill>
              </a:rPr>
              <a:t>NN</a:t>
            </a:r>
            <a:r>
              <a:rPr lang="en-US"/>
              <a:t> for/</a:t>
            </a:r>
            <a:r>
              <a:rPr lang="en-US">
                <a:solidFill>
                  <a:schemeClr val="accent2"/>
                </a:solidFill>
              </a:rPr>
              <a:t>IN</a:t>
            </a:r>
            <a:r>
              <a:rPr lang="en-US"/>
              <a:t> the/</a:t>
            </a:r>
            <a:r>
              <a:rPr lang="en-US">
                <a:solidFill>
                  <a:schemeClr val="accent2"/>
                </a:solidFill>
              </a:rPr>
              <a:t>DT</a:t>
            </a:r>
            <a:r>
              <a:rPr lang="en-US"/>
              <a:t> </a:t>
            </a:r>
            <a:r>
              <a:rPr lang="en-US" b="1">
                <a:solidFill>
                  <a:srgbClr val="A50021"/>
                </a:solidFill>
              </a:rPr>
              <a:t>race</a:t>
            </a:r>
            <a:r>
              <a:rPr lang="en-US"/>
              <a:t>/</a:t>
            </a:r>
            <a:r>
              <a:rPr lang="en-US">
                <a:solidFill>
                  <a:schemeClr val="accent2"/>
                </a:solidFill>
              </a:rPr>
              <a:t>NN</a:t>
            </a:r>
            <a:r>
              <a:rPr lang="en-US"/>
              <a:t> for/</a:t>
            </a:r>
            <a:r>
              <a:rPr lang="en-US">
                <a:solidFill>
                  <a:schemeClr val="accent2"/>
                </a:solidFill>
              </a:rPr>
              <a:t>IN</a:t>
            </a:r>
            <a:r>
              <a:rPr lang="en-US"/>
              <a:t> outer/</a:t>
            </a:r>
            <a:r>
              <a:rPr lang="en-US">
                <a:solidFill>
                  <a:schemeClr val="accent2"/>
                </a:solidFill>
              </a:rPr>
              <a:t>JJ</a:t>
            </a:r>
            <a:r>
              <a:rPr lang="en-US"/>
              <a:t> space/</a:t>
            </a:r>
            <a:r>
              <a:rPr lang="en-US">
                <a:solidFill>
                  <a:schemeClr val="accent2"/>
                </a:solidFill>
              </a:rPr>
              <a:t>NN</a:t>
            </a:r>
          </a:p>
          <a:p>
            <a:pPr>
              <a:lnSpc>
                <a:spcPct val="90000"/>
              </a:lnSpc>
            </a:pPr>
            <a:r>
              <a:rPr lang="en-US"/>
              <a:t>How do we pick the right tag?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4807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7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003A-FA44-488E-BDF3-8662FB1A2D4B}" type="slidenum">
              <a:rPr lang="en-US"/>
              <a:pPr/>
              <a:t>98</a:t>
            </a:fld>
            <a:endParaRPr lang="en-US"/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Disambiguating “race”</a:t>
            </a:r>
          </a:p>
        </p:txBody>
      </p:sp>
      <p:pic>
        <p:nvPicPr>
          <p:cNvPr id="1332230" name="Picture 6" descr="raceposr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00150"/>
            <a:ext cx="9144000" cy="1427560"/>
          </a:xfrm>
          <a:prstGeom prst="rect">
            <a:avLst/>
          </a:prstGeom>
          <a:noFill/>
        </p:spPr>
      </p:pic>
      <p:pic>
        <p:nvPicPr>
          <p:cNvPr id="1332231" name="Picture 7" descr="raceposwro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028950"/>
            <a:ext cx="9144000" cy="1438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1531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50097-FE0A-436E-982C-220746EC07D9}" type="slidenum">
              <a:rPr lang="en-US"/>
              <a:pPr/>
              <a:t>99</a:t>
            </a:fld>
            <a:endParaRPr lang="en-US"/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P(NN|TO) = .00047</a:t>
            </a:r>
          </a:p>
          <a:p>
            <a:r>
              <a:rPr lang="en-US" dirty="0"/>
              <a:t>P(VB|TO) = .83</a:t>
            </a:r>
          </a:p>
          <a:p>
            <a:r>
              <a:rPr lang="en-US" dirty="0"/>
              <a:t>P(</a:t>
            </a:r>
            <a:r>
              <a:rPr lang="en-US" dirty="0" err="1"/>
              <a:t>race|NN</a:t>
            </a:r>
            <a:r>
              <a:rPr lang="en-US" dirty="0"/>
              <a:t>) = .00057</a:t>
            </a:r>
          </a:p>
          <a:p>
            <a:r>
              <a:rPr lang="en-US" dirty="0"/>
              <a:t>P(</a:t>
            </a:r>
            <a:r>
              <a:rPr lang="en-US" dirty="0" err="1"/>
              <a:t>race|VB</a:t>
            </a:r>
            <a:r>
              <a:rPr lang="en-US" dirty="0"/>
              <a:t>) = .00012</a:t>
            </a:r>
          </a:p>
          <a:p>
            <a:r>
              <a:rPr lang="en-US" dirty="0"/>
              <a:t>P(NR|VB) = .0027</a:t>
            </a:r>
          </a:p>
          <a:p>
            <a:r>
              <a:rPr lang="en-US" dirty="0"/>
              <a:t>P(NR|NN) = .0012</a:t>
            </a:r>
          </a:p>
          <a:p>
            <a:r>
              <a:rPr lang="en-US" dirty="0"/>
              <a:t>P(VB|TO)P(NR|VB)P(</a:t>
            </a:r>
            <a:r>
              <a:rPr lang="en-US" dirty="0" err="1"/>
              <a:t>race|VB</a:t>
            </a:r>
            <a:r>
              <a:rPr lang="en-US" dirty="0"/>
              <a:t>) = .00000027</a:t>
            </a:r>
          </a:p>
          <a:p>
            <a:r>
              <a:rPr lang="en-US" dirty="0"/>
              <a:t>P(NN|TO)P(NR|NN)P(</a:t>
            </a:r>
            <a:r>
              <a:rPr lang="en-US" dirty="0" err="1"/>
              <a:t>race|NN</a:t>
            </a:r>
            <a:r>
              <a:rPr lang="en-US" dirty="0"/>
              <a:t>)=.00000000032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10574</TotalTime>
  <Words>4166</Words>
  <Application>Microsoft Macintosh PowerPoint</Application>
  <PresentationFormat>On-screen Show (16:9)</PresentationFormat>
  <Paragraphs>672</Paragraphs>
  <Slides>104</Slides>
  <Notes>85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07" baseType="lpstr">
      <vt:lpstr>NLP-jurafsky</vt:lpstr>
      <vt:lpstr>Equation</vt:lpstr>
      <vt:lpstr>Microsoft Equation</vt:lpstr>
      <vt:lpstr>Word classes and part of speech tagging</vt:lpstr>
      <vt:lpstr>Outline</vt:lpstr>
      <vt:lpstr>The Categories: Part of Speech:  Open and Closed Categories</vt:lpstr>
      <vt:lpstr>Definition</vt:lpstr>
      <vt:lpstr>An Example</vt:lpstr>
      <vt:lpstr>Why is POS Tagging Useful? </vt:lpstr>
      <vt:lpstr>Outline</vt:lpstr>
      <vt:lpstr>POS Tagging: Choosing a Tagset</vt:lpstr>
      <vt:lpstr>English POS Tagsets</vt:lpstr>
      <vt:lpstr>Penn TreeBank POS Tagset </vt:lpstr>
      <vt:lpstr>Spanish POS Tagsets</vt:lpstr>
      <vt:lpstr>POS Tagging: Definition</vt:lpstr>
      <vt:lpstr>POS Tagging: The Problem</vt:lpstr>
      <vt:lpstr>How Hard is POS Tagging? Measuring Ambiguity</vt:lpstr>
      <vt:lpstr>Consistent Human Annotation is Crucial</vt:lpstr>
      <vt:lpstr>Part-of-Speech Tagging</vt:lpstr>
      <vt:lpstr>Manual Tagging</vt:lpstr>
      <vt:lpstr>Outline</vt:lpstr>
      <vt:lpstr>Classification Learning</vt:lpstr>
      <vt:lpstr>Beyond Classification Learning</vt:lpstr>
      <vt:lpstr>Sequence Labeling Problem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Sequence Labeling as Classification</vt:lpstr>
      <vt:lpstr>Problems with Sequence Labeling as Classification</vt:lpstr>
      <vt:lpstr>Probabilistic Sequence Models</vt:lpstr>
      <vt:lpstr>POS Tagging as Sequence Classification</vt:lpstr>
      <vt:lpstr>Getting to HMMs</vt:lpstr>
      <vt:lpstr>Hidden Markov Models</vt:lpstr>
      <vt:lpstr>Outline</vt:lpstr>
      <vt:lpstr>More Formally: Toward HMMs</vt:lpstr>
      <vt:lpstr>Markov Chain for Weather</vt:lpstr>
      <vt:lpstr>First-order Observable Markov Model</vt:lpstr>
      <vt:lpstr>Markov Model for Dow Jones</vt:lpstr>
      <vt:lpstr>Markov Model for Dow Jones</vt:lpstr>
      <vt:lpstr>Markov Model for Dow Jones</vt:lpstr>
      <vt:lpstr>Hidden Markov Model</vt:lpstr>
      <vt:lpstr>Hidden Markov Models</vt:lpstr>
      <vt:lpstr>Assumptions</vt:lpstr>
      <vt:lpstr>HMM for Dow Jones</vt:lpstr>
      <vt:lpstr>HMMs for Weather and Ice-cream</vt:lpstr>
      <vt:lpstr>The Three Basic Problems for HMMs</vt:lpstr>
      <vt:lpstr>The Three Basic Problems for HMMs</vt:lpstr>
      <vt:lpstr>Problem 1: Computing the Observation Likelihood</vt:lpstr>
      <vt:lpstr>How to Compute Likelihood</vt:lpstr>
      <vt:lpstr>Computing Likelihood of 3 1 3 Given Hidden State Sequence</vt:lpstr>
      <vt:lpstr>Computing Joint Probability of Observation and a Particular State Sequence</vt:lpstr>
      <vt:lpstr>Computing Total Likelihood of 3 1 3</vt:lpstr>
      <vt:lpstr>Computing Observation Likelihood P(O|)</vt:lpstr>
      <vt:lpstr>The Forward Algorithm</vt:lpstr>
      <vt:lpstr>The Forward Algorithm</vt:lpstr>
      <vt:lpstr>The Forward Trellis</vt:lpstr>
      <vt:lpstr>We update each cell </vt:lpstr>
      <vt:lpstr>The Forward Algorithm</vt:lpstr>
      <vt:lpstr>The Forward Algorithm</vt:lpstr>
      <vt:lpstr>Forward Trellis for Dow Jones</vt:lpstr>
      <vt:lpstr>The Three Basic Problems for HMMs</vt:lpstr>
      <vt:lpstr>Decoding</vt:lpstr>
      <vt:lpstr>Viterbi intuition</vt:lpstr>
      <vt:lpstr>Viterbi Recursion</vt:lpstr>
      <vt:lpstr>The Viterbi trellis</vt:lpstr>
      <vt:lpstr>Viterbi for Dow Jones</vt:lpstr>
      <vt:lpstr>Viterbi Intuition</vt:lpstr>
      <vt:lpstr>The Viterbi Algorithm</vt:lpstr>
      <vt:lpstr>The Viterbi Algorithm</vt:lpstr>
      <vt:lpstr>So Far…</vt:lpstr>
      <vt:lpstr>The Learning Problem</vt:lpstr>
      <vt:lpstr>Starting out with Observable Markov Models</vt:lpstr>
      <vt:lpstr>Extending Intuition to HMMs</vt:lpstr>
      <vt:lpstr>Backward Probability</vt:lpstr>
      <vt:lpstr>The Backward algorithm</vt:lpstr>
      <vt:lpstr>Inductive Step of the Backward Algorithm </vt:lpstr>
      <vt:lpstr>Extending Intuition to HMMs</vt:lpstr>
      <vt:lpstr>Intuition for Re-estimation of aij</vt:lpstr>
      <vt:lpstr>Re-estimation of aij</vt:lpstr>
      <vt:lpstr>Computing not-quite-</vt:lpstr>
      <vt:lpstr>From not-quite- to </vt:lpstr>
      <vt:lpstr>From  to aij</vt:lpstr>
      <vt:lpstr>Re-estimating the Observation Likelihood b</vt:lpstr>
      <vt:lpstr>Computing </vt:lpstr>
      <vt:lpstr>Reestimating the observation Likelihood b</vt:lpstr>
      <vt:lpstr>Summary of A and B</vt:lpstr>
      <vt:lpstr>The Forward-Backward Algorithm</vt:lpstr>
      <vt:lpstr>Summary: Forward-Backward Algorithm</vt:lpstr>
      <vt:lpstr>Training of HMMs</vt:lpstr>
      <vt:lpstr>Summary</vt:lpstr>
      <vt:lpstr>The Learning Problem: Caveats</vt:lpstr>
      <vt:lpstr>Now going back to POS tagging …</vt:lpstr>
      <vt:lpstr>HMMs for POS tagging</vt:lpstr>
      <vt:lpstr>Likelihood and Prior</vt:lpstr>
      <vt:lpstr>Two Kinds of Probabilities</vt:lpstr>
      <vt:lpstr>Two Kinds of Probabilities</vt:lpstr>
      <vt:lpstr>Example: The Verb “race”</vt:lpstr>
      <vt:lpstr>Disambiguating “race”</vt:lpstr>
      <vt:lpstr>Example</vt:lpstr>
      <vt:lpstr>Hidden Markov Models</vt:lpstr>
      <vt:lpstr>Example animation</vt:lpstr>
      <vt:lpstr>An Early Approach to  Statistical POS Tagging</vt:lpstr>
      <vt:lpstr>Supervised Parameter Estimation</vt:lpstr>
      <vt:lpstr>Evaluating Taggers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Thamar Solorio</cp:lastModifiedBy>
  <cp:revision>261</cp:revision>
  <cp:lastPrinted>2009-04-20T16:46:08Z</cp:lastPrinted>
  <dcterms:created xsi:type="dcterms:W3CDTF">2010-04-19T15:31:24Z</dcterms:created>
  <dcterms:modified xsi:type="dcterms:W3CDTF">2016-06-21T01:33:54Z</dcterms:modified>
</cp:coreProperties>
</file>