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0"/>
  </p:notesMasterIdLst>
  <p:handoutMasterIdLst>
    <p:handoutMasterId r:id="rId41"/>
  </p:handoutMasterIdLst>
  <p:sldIdLst>
    <p:sldId id="452" r:id="rId2"/>
    <p:sldId id="405" r:id="rId3"/>
    <p:sldId id="406" r:id="rId4"/>
    <p:sldId id="442" r:id="rId5"/>
    <p:sldId id="444" r:id="rId6"/>
    <p:sldId id="408" r:id="rId7"/>
    <p:sldId id="409" r:id="rId8"/>
    <p:sldId id="411" r:id="rId9"/>
    <p:sldId id="412" r:id="rId10"/>
    <p:sldId id="413" r:id="rId11"/>
    <p:sldId id="415" r:id="rId12"/>
    <p:sldId id="416" r:id="rId13"/>
    <p:sldId id="417" r:id="rId14"/>
    <p:sldId id="419" r:id="rId15"/>
    <p:sldId id="420" r:id="rId16"/>
    <p:sldId id="421" r:id="rId17"/>
    <p:sldId id="458" r:id="rId18"/>
    <p:sldId id="459" r:id="rId19"/>
    <p:sldId id="460" r:id="rId20"/>
    <p:sldId id="46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50" r:id="rId35"/>
    <p:sldId id="462" r:id="rId36"/>
    <p:sldId id="435" r:id="rId37"/>
    <p:sldId id="457" r:id="rId38"/>
    <p:sldId id="437" r:id="rId3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18" autoAdjust="0"/>
    <p:restoredTop sz="86851" autoAdjust="0"/>
  </p:normalViewPr>
  <p:slideViewPr>
    <p:cSldViewPr>
      <p:cViewPr varScale="1">
        <p:scale>
          <a:sx n="117" d="100"/>
          <a:sy n="117" d="100"/>
        </p:scale>
        <p:origin x="-43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1" Type="http://schemas.openxmlformats.org/officeDocument/2006/relationships/slide" Target="slides/slide3.xml"/><Relationship Id="rId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10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2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1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13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14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24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26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31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36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38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846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69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7454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0667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b="0" cap="none" spc="0">
                <a:ln>
                  <a:noFill/>
                </a:ln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0000C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  <p:pic>
        <p:nvPicPr>
          <p:cNvPr id="4" name="Picture 3" descr="Screen Shot 2016-06-12 at 8.5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350"/>
            <a:ext cx="465666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cont.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NLP we are always dealing with these kinds of errors.</a:t>
            </a:r>
          </a:p>
          <a:p>
            <a:r>
              <a:rPr lang="en-US" sz="2800" dirty="0" smtClean="0"/>
              <a:t>Reducing the error rate for an application often involves two antagonistic efforts: 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 smtClean="0"/>
              <a:t>(minimizing false positives)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 smtClean="0"/>
              <a:t>(minimizing false negatives).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 text</a:t>
            </a:r>
          </a:p>
          <a:p>
            <a:r>
              <a:rPr lang="en-US" dirty="0"/>
              <a:t>For many hard tasks, 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r>
              <a:rPr lang="en-US" dirty="0" smtClean="0"/>
              <a:t>Can be very useful in capturing generalizations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 smtClean="0"/>
              <a:t>Text Normalization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 sentences in running text</a:t>
            </a:r>
            <a:endParaRPr lang="en-US" sz="3200" b="1" dirty="0" smtClean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words?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 smtClean="0"/>
              <a:t>Fragments, filled pauses</a:t>
            </a:r>
            <a:endParaRPr lang="en-US" sz="2400" dirty="0"/>
          </a:p>
          <a:p>
            <a:r>
              <a:rPr lang="en-US" sz="2800" dirty="0" smtClean="0"/>
              <a:t>Seuss’s </a:t>
            </a:r>
            <a:r>
              <a:rPr lang="en-US" sz="2800" dirty="0" smtClean="0">
                <a:solidFill>
                  <a:srgbClr val="FF0000"/>
                </a:solidFill>
              </a:rPr>
              <a:t>cat </a:t>
            </a:r>
            <a:r>
              <a:rPr lang="en-US" sz="2800" dirty="0" smtClean="0"/>
              <a:t>in the hat is different from other</a:t>
            </a:r>
            <a:r>
              <a:rPr lang="en-US" sz="2800" dirty="0" smtClean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 smtClean="0"/>
              <a:t>Lemma</a:t>
            </a:r>
            <a:r>
              <a:rPr lang="en-US" sz="2400" dirty="0"/>
              <a:t>: </a:t>
            </a:r>
            <a:r>
              <a:rPr lang="en-US" sz="2400" dirty="0" smtClean="0"/>
              <a:t>same </a:t>
            </a:r>
            <a:r>
              <a:rPr lang="en-US" sz="2400" dirty="0"/>
              <a:t>stem, </a:t>
            </a:r>
            <a:r>
              <a:rPr lang="en-US" sz="2400" dirty="0" smtClean="0"/>
              <a:t>part </a:t>
            </a:r>
            <a:r>
              <a:rPr lang="en-US" sz="2400" dirty="0"/>
              <a:t>of speech, </a:t>
            </a:r>
            <a:r>
              <a:rPr lang="en-US" sz="2400" dirty="0" smtClean="0"/>
              <a:t>rough word </a:t>
            </a:r>
            <a:r>
              <a:rPr lang="en-US" sz="2400" dirty="0"/>
              <a:t>sense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</a:t>
            </a:r>
            <a:r>
              <a:rPr lang="en-US" sz="2400" dirty="0" smtClean="0"/>
              <a:t>form</a:t>
            </a:r>
            <a:endParaRPr lang="en-US" sz="2400" dirty="0"/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 smtClean="0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</a:t>
            </a:r>
            <a:r>
              <a:rPr lang="en-US" sz="2200" dirty="0" smtClean="0">
                <a:solidFill>
                  <a:srgbClr val="FF0000"/>
                </a:solidFill>
              </a:rPr>
              <a:t>their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Type</a:t>
            </a:r>
            <a:r>
              <a:rPr lang="en-US" dirty="0" smtClean="0">
                <a:solidFill>
                  <a:srgbClr val="000000"/>
                </a:solidFill>
              </a:rPr>
              <a:t>: an element of the vocabulary.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Token</a:t>
            </a:r>
            <a:r>
              <a:rPr lang="en-US" dirty="0" smtClean="0">
                <a:solidFill>
                  <a:srgbClr val="000000"/>
                </a:solidFill>
              </a:rPr>
              <a:t>: an instance of that type in running text.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How many?</a:t>
            </a:r>
          </a:p>
          <a:p>
            <a:pPr lvl="1"/>
            <a:r>
              <a:rPr lang="en-US" dirty="0" smtClean="0"/>
              <a:t>15 tokens</a:t>
            </a:r>
            <a:endParaRPr lang="en-US" dirty="0"/>
          </a:p>
          <a:p>
            <a:pPr lvl="1"/>
            <a:r>
              <a:rPr lang="en-US" dirty="0"/>
              <a:t>13 types (or 12) (or 11?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N</a:t>
            </a:r>
            <a:r>
              <a:rPr lang="en-US" dirty="0" smtClean="0"/>
              <a:t> = number of tokens</a:t>
            </a:r>
          </a:p>
          <a:p>
            <a:pPr marL="0" indent="0">
              <a:buNone/>
            </a:pPr>
            <a:r>
              <a:rPr lang="en-US" b="1" i="1" dirty="0" smtClean="0"/>
              <a:t>V</a:t>
            </a:r>
            <a:r>
              <a:rPr lang="en-US" dirty="0" smtClean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 smtClean="0"/>
              <a:t>|</a:t>
            </a:r>
            <a:r>
              <a:rPr lang="en-US" sz="1800" i="1" dirty="0" smtClean="0"/>
              <a:t>V</a:t>
            </a:r>
            <a:r>
              <a:rPr lang="en-US" sz="1800" dirty="0" smtClean="0"/>
              <a:t>|</a:t>
            </a:r>
            <a:r>
              <a:rPr lang="en-US" sz="1800" i="1" dirty="0" smtClean="0"/>
              <a:t> </a:t>
            </a:r>
            <a:r>
              <a:rPr lang="en-US" sz="1800" dirty="0" smtClean="0"/>
              <a:t>is the size of the vocabulary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 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= |V|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Switchboard phone</a:t>
                      </a:r>
                      <a:r>
                        <a:rPr lang="en-US" baseline="0" dirty="0" smtClean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Shakespeare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N-grams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Tokenization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(Inspired by Ken Church’s UNIX for Poets.)</a:t>
            </a:r>
          </a:p>
          <a:p>
            <a:r>
              <a:rPr lang="en-US" dirty="0" smtClean="0"/>
              <a:t>Given a text file, output the word tokens and their frequencies</a:t>
            </a:r>
            <a:endParaRPr lang="en-US" dirty="0"/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smtClean="0">
                <a:latin typeface="Courier"/>
                <a:cs typeface="Courier"/>
              </a:rPr>
              <a:t>    | </a:t>
            </a:r>
            <a:r>
              <a:rPr lang="en-US" sz="2000" dirty="0" smtClean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| </a:t>
            </a:r>
            <a:r>
              <a:rPr lang="en-US" sz="2000" dirty="0" err="1" smtClean="0">
                <a:latin typeface="Courier"/>
                <a:cs typeface="Courier"/>
              </a:rPr>
              <a:t>uniq</a:t>
            </a:r>
            <a:r>
              <a:rPr lang="en-US" sz="2000" dirty="0" smtClean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</a:t>
            </a:r>
            <a:r>
              <a:rPr lang="en-US" sz="1400" dirty="0" smtClean="0">
                <a:latin typeface="Courier"/>
                <a:cs typeface="Courier"/>
              </a:rPr>
              <a:t>ABBOT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1 </a:t>
            </a:r>
            <a:r>
              <a:rPr lang="it-IT" sz="1400" dirty="0" err="1" smtClean="0">
                <a:latin typeface="Courier"/>
                <a:cs typeface="Courier"/>
              </a:rPr>
              <a:t>Abates</a:t>
            </a:r>
            <a:endParaRPr lang="it-IT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 smtClean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 smtClean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step: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THE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</a:t>
            </a:r>
            <a:r>
              <a:rPr lang="fr-FR" sz="1400" dirty="0" smtClean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...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step: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sort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...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 smtClean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More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 smtClean="0"/>
              <a:t>Merging upper and lower case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 smtClean="0"/>
              <a:t>Sorting the counts</a:t>
            </a: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</a:t>
            </a:r>
            <a:r>
              <a:rPr lang="fr-FR" sz="1400" dirty="0" smtClean="0">
                <a:latin typeface="Courier"/>
                <a:cs typeface="Courier"/>
              </a:rPr>
              <a:t>| sort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n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</a:t>
            </a:r>
            <a:r>
              <a:rPr lang="en-US" sz="1600" dirty="0" smtClean="0">
                <a:latin typeface="Courier"/>
                <a:cs typeface="Courier"/>
              </a:rPr>
              <a:t> d</a:t>
            </a:r>
            <a:endParaRPr lang="en-US" sz="16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 smtClean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 smtClean="0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 smtClean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</a:t>
            </a:r>
            <a:r>
              <a:rPr lang="en-US" sz="2000" dirty="0" smtClean="0">
                <a:latin typeface="Courier"/>
                <a:cs typeface="Courier"/>
              </a:rPr>
              <a:t>isn’t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What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    Hewlett Packard </a:t>
            </a:r>
            <a:r>
              <a:rPr lang="en-US" sz="2000" dirty="0" smtClean="0">
                <a:cs typeface="Calibri"/>
                <a:sym typeface="Symbol" charset="2"/>
              </a:rPr>
              <a:t>?</a:t>
            </a:r>
            <a:endParaRPr lang="en-US" sz="2000" dirty="0" smtClean="0">
              <a:latin typeface="Courier"/>
              <a:cs typeface="Courier"/>
              <a:sym typeface="Symbol" charset="2"/>
            </a:endParaRPr>
          </a:p>
          <a:p>
            <a:r>
              <a:rPr lang="en-US" sz="2000" dirty="0" smtClean="0">
                <a:latin typeface="Courier"/>
                <a:cs typeface="Courier"/>
                <a:sym typeface="Symbol" charset="2"/>
              </a:rPr>
              <a:t>state-of-the-art     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state of the art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lower-case lowercase lower case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200" dirty="0" smtClean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 smtClean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</a:t>
            </a:r>
            <a:r>
              <a:rPr lang="en-US" sz="2000" dirty="0" smtClean="0">
                <a:sym typeface="Symbol" charset="2"/>
              </a:rPr>
              <a:t>information retrieval needs </a:t>
            </a:r>
            <a:r>
              <a:rPr lang="en-US" sz="2000" b="1" dirty="0">
                <a:sym typeface="Symbol" charset="2"/>
              </a:rPr>
              <a:t>compound </a:t>
            </a:r>
            <a:r>
              <a:rPr lang="en-US" sz="2000" b="1" dirty="0" smtClean="0">
                <a:sym typeface="Symbol" charset="2"/>
              </a:rPr>
              <a:t>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莎拉波娃现在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美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  <a:endParaRPr lang="ja-JP" altLang="en-US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lives in   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US       southeastern 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Tokenization in </a:t>
            </a:r>
            <a:r>
              <a:rPr lang="en-US" dirty="0"/>
              <a:t>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Word Segmentation</a:t>
            </a:r>
          </a:p>
          <a:p>
            <a:r>
              <a:rPr lang="en-US" dirty="0" smtClean="0"/>
              <a:t>Chinese </a:t>
            </a:r>
            <a:r>
              <a:rPr lang="en-US" dirty="0"/>
              <a:t>w</a:t>
            </a:r>
            <a:r>
              <a:rPr lang="en-US" dirty="0" smtClean="0"/>
              <a:t>ords are composed </a:t>
            </a:r>
            <a:r>
              <a:rPr lang="en-US" dirty="0"/>
              <a:t>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</a:t>
            </a:r>
            <a:r>
              <a:rPr lang="en-US" dirty="0" smtClean="0"/>
              <a:t>baseline segmentation </a:t>
            </a:r>
            <a:r>
              <a:rPr lang="en-US" dirty="0"/>
              <a:t>algorithm: </a:t>
            </a:r>
          </a:p>
          <a:p>
            <a:pPr lvl="1"/>
            <a:r>
              <a:rPr lang="en-US" dirty="0"/>
              <a:t>Maximum Matching </a:t>
            </a:r>
            <a:r>
              <a:rPr lang="en-US" dirty="0" smtClean="0"/>
              <a:t> (</a:t>
            </a:r>
            <a:r>
              <a:rPr lang="en-US" dirty="0"/>
              <a:t>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 smtClean="0"/>
              <a:t>Max-match segmentation illustration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 smtClean="0"/>
              <a:t>Thecat</a:t>
            </a:r>
            <a:r>
              <a:rPr lang="en-US" sz="2800" dirty="0" err="1"/>
              <a:t>i</a:t>
            </a:r>
            <a:r>
              <a:rPr lang="en-US" sz="2800" dirty="0" err="1" smtClean="0"/>
              <a:t>nthehat</a:t>
            </a:r>
            <a:endParaRPr lang="en-US" sz="2800" dirty="0" smtClean="0"/>
          </a:p>
          <a:p>
            <a:r>
              <a:rPr lang="en-US" sz="2800" dirty="0" err="1" smtClean="0"/>
              <a:t>Thetabledownthere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generally work in </a:t>
            </a:r>
            <a:r>
              <a:rPr lang="en-US" dirty="0" smtClean="0"/>
              <a:t>English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 smtClean="0"/>
              <a:t>Modern probabilistic segmentation </a:t>
            </a:r>
            <a:r>
              <a:rPr lang="en-US" dirty="0"/>
              <a:t>algorithms </a:t>
            </a:r>
            <a:r>
              <a:rPr lang="en-US" dirty="0" smtClean="0"/>
              <a:t>even better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</a:t>
            </a:r>
            <a:r>
              <a:rPr lang="en-US" sz="2000" dirty="0" smtClean="0"/>
              <a:t>there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the cat in the hat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</a:t>
            </a:r>
            <a:r>
              <a:rPr lang="en-US" sz="2000" dirty="0" smtClean="0"/>
              <a:t>heta bled own there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Information Retrieval: </a:t>
            </a:r>
            <a:r>
              <a:rPr lang="en-US" dirty="0">
                <a:sym typeface="Symbol" charset="2"/>
              </a:rPr>
              <a:t>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We implicitly define </a:t>
            </a:r>
            <a:r>
              <a:rPr lang="en-US" dirty="0">
                <a:sym typeface="Symbol" charset="2"/>
              </a:rPr>
              <a:t>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</a:t>
            </a:r>
            <a:r>
              <a:rPr lang="en-US" dirty="0" smtClean="0">
                <a:sym typeface="Symbol" charset="2"/>
              </a:rPr>
              <a:t>deleting </a:t>
            </a:r>
            <a:r>
              <a:rPr lang="en-US" dirty="0">
                <a:sym typeface="Symbol" charset="2"/>
              </a:rPr>
              <a:t>periods in a term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Alternative: asymmetric </a:t>
            </a:r>
            <a:r>
              <a:rPr lang="en-US" dirty="0">
                <a:sym typeface="Symbol" charset="2"/>
              </a:rPr>
              <a:t>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Applications like IR: reduce </a:t>
            </a:r>
            <a:r>
              <a:rPr lang="en-US" sz="2800" dirty="0"/>
              <a:t>all letters to lower case</a:t>
            </a:r>
          </a:p>
          <a:p>
            <a:pPr lvl="1" eaLnBrk="1" hangingPunct="1"/>
            <a:r>
              <a:rPr lang="en-US" sz="2400" dirty="0" smtClean="0"/>
              <a:t>Since users tend to use lower case</a:t>
            </a:r>
          </a:p>
          <a:p>
            <a:pPr lvl="1" eaLnBrk="1" hangingPunct="1"/>
            <a:r>
              <a:rPr lang="en-US" sz="2400" dirty="0" smtClean="0"/>
              <a:t>Possible exception</a:t>
            </a:r>
            <a:r>
              <a:rPr lang="en-US" sz="2400" dirty="0"/>
              <a:t>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sentiment analysis, MT, </a:t>
            </a:r>
            <a:r>
              <a:rPr lang="en-US" sz="2800" dirty="0" smtClean="0"/>
              <a:t>Information </a:t>
            </a:r>
            <a:r>
              <a:rPr lang="en-US" sz="2800" dirty="0"/>
              <a:t>extraction</a:t>
            </a:r>
          </a:p>
          <a:p>
            <a:pPr lvl="1"/>
            <a:r>
              <a:rPr lang="en-US" sz="2400" dirty="0"/>
              <a:t>Case is helpful </a:t>
            </a:r>
            <a:r>
              <a:rPr lang="en-US" sz="2400" dirty="0" smtClean="0"/>
              <a:t>(</a:t>
            </a:r>
            <a:r>
              <a:rPr lang="en-US" sz="2400" b="1" i="1" dirty="0" smtClean="0"/>
              <a:t>US</a:t>
            </a:r>
            <a:r>
              <a:rPr lang="en-US" sz="2400" dirty="0" smtClean="0"/>
              <a:t> versus </a:t>
            </a:r>
            <a:r>
              <a:rPr lang="en-US" sz="2400" b="1" i="1" dirty="0" smtClean="0"/>
              <a:t>us </a:t>
            </a:r>
            <a:r>
              <a:rPr lang="en-US" sz="2400" dirty="0" smtClean="0"/>
              <a:t>is </a:t>
            </a:r>
            <a:r>
              <a:rPr lang="en-US" sz="2400" dirty="0"/>
              <a:t>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Disjunctions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/>
              <a:t>Ranges</a:t>
            </a:r>
            <a:r>
              <a:rPr lang="en-US" sz="2000" dirty="0" smtClean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Woodchuck,</a:t>
                      </a:r>
                      <a:r>
                        <a:rPr lang="en-US" baseline="0" dirty="0" smtClean="0"/>
                        <a:t> woodchuck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2122715"/>
                <a:gridCol w="4571999"/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Pattern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 upper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renched Blossoms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lower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y beans were impatient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single</a:t>
                      </a:r>
                      <a:r>
                        <a:rPr lang="en-US" sz="1800" baseline="0" dirty="0" smtClean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: Down the Rabbit Hole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</a:t>
            </a:r>
            <a:r>
              <a:rPr lang="en-US" dirty="0" smtClean="0"/>
              <a:t>inflections or variant </a:t>
            </a:r>
            <a:r>
              <a:rPr lang="en-US" dirty="0"/>
              <a:t>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 smtClean="0"/>
              <a:t>am</a:t>
            </a:r>
            <a:r>
              <a:rPr lang="en-US" sz="2400" i="1" dirty="0"/>
              <a:t>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Lemmatization: have to find correct dictionary </a:t>
            </a:r>
            <a:r>
              <a:rPr lang="en-US" dirty="0"/>
              <a:t>headword </a:t>
            </a:r>
            <a:r>
              <a:rPr lang="en-US" dirty="0" smtClean="0"/>
              <a:t>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Spanish </a:t>
            </a:r>
            <a:r>
              <a:rPr lang="en-US" dirty="0" err="1" smtClean="0">
                <a:solidFill>
                  <a:srgbClr val="A50021"/>
                </a:solidFill>
              </a:rPr>
              <a:t>quiero</a:t>
            </a:r>
            <a:r>
              <a:rPr lang="en-US" dirty="0" smtClean="0"/>
              <a:t> </a:t>
            </a:r>
            <a:r>
              <a:rPr lang="en-US" dirty="0"/>
              <a:t>(‘I want’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A50021"/>
                </a:solidFill>
              </a:rPr>
              <a:t>quieres</a:t>
            </a:r>
            <a:r>
              <a:rPr lang="en-US" dirty="0" smtClean="0"/>
              <a:t> </a:t>
            </a:r>
            <a:r>
              <a:rPr lang="en-US" dirty="0"/>
              <a:t>(‘you want’) </a:t>
            </a:r>
            <a:r>
              <a:rPr lang="en-US" dirty="0" smtClean="0"/>
              <a:t>same lemma as </a:t>
            </a:r>
            <a:r>
              <a:rPr lang="en-US" dirty="0" err="1" smtClean="0">
                <a:solidFill>
                  <a:srgbClr val="A50021"/>
                </a:solidFill>
              </a:rPr>
              <a:t>querer</a:t>
            </a:r>
            <a:r>
              <a:rPr lang="en-US" dirty="0" smtClean="0"/>
              <a:t> </a:t>
            </a:r>
            <a:r>
              <a:rPr lang="en-US" dirty="0"/>
              <a:t>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Morphemes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The small meaningful units that make up words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</a:t>
            </a:r>
            <a:r>
              <a:rPr lang="en-US" sz="2400" dirty="0" smtClean="0"/>
              <a:t>meaning-bearing </a:t>
            </a:r>
            <a:r>
              <a:rPr lang="en-US" sz="2400" dirty="0"/>
              <a:t>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</a:t>
            </a:r>
            <a:r>
              <a:rPr lang="en-US" sz="2400" dirty="0" smtClean="0"/>
              <a:t>stems</a:t>
            </a:r>
          </a:p>
          <a:p>
            <a:pPr lvl="2"/>
            <a:r>
              <a:rPr lang="en-US" sz="2400" dirty="0" smtClean="0"/>
              <a:t>Often with grammatical </a:t>
            </a:r>
            <a:r>
              <a:rPr lang="en-US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</a:t>
            </a:r>
            <a:r>
              <a:rPr lang="en-US" dirty="0" smtClean="0"/>
              <a:t>stems in information retrieval</a:t>
            </a:r>
            <a:endParaRPr lang="en-US" dirty="0"/>
          </a:p>
          <a:p>
            <a:pPr eaLnBrk="1" hangingPunct="1"/>
            <a:r>
              <a:rPr lang="en-US" i="1" dirty="0" smtClean="0"/>
              <a:t>Stemming</a:t>
            </a:r>
            <a:r>
              <a:rPr lang="en-US" dirty="0" smtClean="0"/>
              <a:t> is </a:t>
            </a:r>
            <a:r>
              <a:rPr lang="en-US" dirty="0"/>
              <a:t>crude chopping of </a:t>
            </a:r>
            <a:r>
              <a:rPr lang="en-US" dirty="0" smtClean="0"/>
              <a:t>affixes</a:t>
            </a:r>
            <a:endParaRPr lang="en-US" dirty="0"/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The most common English stemmer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Step 1a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sses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ies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(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*v*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)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ational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izer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 smtClean="0">
                <a:latin typeface="Courier"/>
                <a:cs typeface="Courier"/>
              </a:rPr>
              <a:t>shakes.txt</a:t>
            </a:r>
            <a:r>
              <a:rPr lang="en-US" sz="1400" dirty="0" smtClean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’</a:t>
            </a:r>
            <a:r>
              <a:rPr lang="en-US" sz="1400" dirty="0" err="1" smtClean="0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</a:t>
            </a:r>
            <a:r>
              <a:rPr lang="en-US" sz="1400" dirty="0" smtClean="0">
                <a:latin typeface="Courier"/>
                <a:cs typeface="Courier"/>
              </a:rPr>
              <a:t>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 smtClean="0">
                <a:latin typeface="Courier"/>
                <a:cs typeface="Courier"/>
              </a:rPr>
              <a:t>tr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 smtClean="0">
                <a:latin typeface="Courier"/>
                <a:cs typeface="Courier"/>
              </a:rPr>
              <a:t>shakes.txt</a:t>
            </a:r>
            <a:r>
              <a:rPr lang="en-US" sz="1350" dirty="0" smtClean="0">
                <a:latin typeface="Courier"/>
                <a:cs typeface="Courier"/>
              </a:rPr>
              <a:t> | </a:t>
            </a:r>
            <a:r>
              <a:rPr lang="en-US" sz="1350" dirty="0" err="1" smtClean="0">
                <a:latin typeface="Courier"/>
                <a:cs typeface="Courier"/>
              </a:rPr>
              <a:t>grep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 smtClean="0">
                <a:latin typeface="Courier"/>
                <a:cs typeface="Courier"/>
              </a:rPr>
              <a:t>].*</a:t>
            </a:r>
            <a:r>
              <a:rPr lang="en-US" sz="1350" dirty="0" err="1" smtClean="0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</a:t>
            </a:r>
            <a:r>
              <a:rPr lang="en-US" sz="1350" dirty="0" smtClean="0">
                <a:latin typeface="Courier"/>
                <a:cs typeface="Courier"/>
              </a:rPr>
              <a:t>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541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152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145 </a:t>
            </a:r>
            <a:r>
              <a:rPr lang="en-US" sz="1200" dirty="0">
                <a:latin typeface="Courier"/>
                <a:cs typeface="Courier"/>
              </a:rPr>
              <a:t>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130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122 </a:t>
            </a:r>
            <a:r>
              <a:rPr lang="en-US" sz="1200" dirty="0">
                <a:latin typeface="Courier"/>
                <a:cs typeface="Courier"/>
              </a:rPr>
              <a:t>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120 </a:t>
            </a:r>
            <a:r>
              <a:rPr lang="en-US" sz="1200" dirty="0">
                <a:latin typeface="Courier"/>
                <a:cs typeface="Courier"/>
              </a:rPr>
              <a:t>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117 </a:t>
            </a:r>
            <a:r>
              <a:rPr lang="en-US" sz="1200" dirty="0">
                <a:latin typeface="Courier"/>
                <a:cs typeface="Courier"/>
              </a:rPr>
              <a:t>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116 </a:t>
            </a:r>
            <a:r>
              <a:rPr lang="en-US" sz="1200" dirty="0">
                <a:latin typeface="Courier"/>
                <a:cs typeface="Courier"/>
              </a:rPr>
              <a:t>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102 going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Some languages require complex morpheme segmentation</a:t>
            </a:r>
            <a:endParaRPr lang="en-US" sz="2800" dirty="0"/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</a:t>
            </a:r>
            <a:r>
              <a:rPr lang="en-US" dirty="0" smtClean="0"/>
              <a:t>are relatively </a:t>
            </a:r>
            <a:r>
              <a:rPr lang="en-US" dirty="0"/>
              <a:t>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Numbers like .02% or 4.3</a:t>
            </a:r>
            <a:endParaRPr lang="en-US" dirty="0"/>
          </a:p>
          <a:p>
            <a:r>
              <a:rPr lang="en-US" dirty="0" smtClean="0"/>
              <a:t>Build a binary classifier</a:t>
            </a:r>
            <a:endParaRPr lang="en-US" dirty="0"/>
          </a:p>
          <a:p>
            <a:pPr lvl="1"/>
            <a:r>
              <a:rPr lang="en-US" dirty="0" smtClean="0"/>
              <a:t>Looks </a:t>
            </a:r>
            <a:r>
              <a:rPr lang="en-US" dirty="0"/>
              <a:t>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 smtClean="0"/>
              <a:t>EndOfSentence</a:t>
            </a:r>
            <a:r>
              <a:rPr lang="en-US" dirty="0" smtClean="0"/>
              <a:t>/</a:t>
            </a:r>
            <a:r>
              <a:rPr lang="en-US" dirty="0" err="1" smtClean="0"/>
              <a:t>NotEndOfSentence</a:t>
            </a:r>
            <a:endParaRPr lang="en-US" dirty="0"/>
          </a:p>
          <a:p>
            <a:pPr lvl="1"/>
            <a:r>
              <a:rPr lang="en-US" dirty="0" smtClean="0"/>
              <a:t>Classifiers: hand</a:t>
            </a:r>
            <a:r>
              <a:rPr lang="en-US" dirty="0"/>
              <a:t>-written rules, </a:t>
            </a:r>
            <a:r>
              <a:rPr lang="en-US" dirty="0" smtClean="0"/>
              <a:t>regular </a:t>
            </a:r>
            <a:r>
              <a:rPr lang="en-US" dirty="0"/>
              <a:t>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Negation in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 smtClean="0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Caret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85269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245364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dirty="0" smtClean="0"/>
                        <a:t>upper case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Neither e nor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re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pattern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 caret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now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More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The pipe | for disjunction</a:t>
            </a:r>
          </a:p>
          <a:p>
            <a:pPr eaLnBrk="1" hangingPunct="1"/>
            <a:endParaRPr lang="en-US" dirty="0" smtClean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95550"/>
            <a:ext cx="2946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00" y="1428750"/>
            <a:ext cx="15567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Stephen C </a:t>
            </a:r>
            <a:r>
              <a:rPr lang="en-US" sz="1800" dirty="0" err="1" smtClean="0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5240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r>
                        <a:rPr lang="en-US" baseline="0" dirty="0" smtClean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 smtClean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*,   </a:t>
            </a:r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+  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Anchors  </a:t>
            </a:r>
            <a:r>
              <a:rPr lang="en-US" dirty="0" smtClean="0">
                <a:solidFill>
                  <a:srgbClr val="FF0000"/>
                </a:solidFill>
              </a:rPr>
              <a:t>^   $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14450"/>
            <a:ext cx="7848600" cy="354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capitalized examples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he</a:t>
            </a:r>
            <a:endParaRPr lang="en-US" dirty="0">
              <a:solidFill>
                <a:srgbClr val="009900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     </a:t>
            </a:r>
            <a:r>
              <a:rPr lang="en-US" smtClean="0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I</a:t>
            </a:r>
            <a:r>
              <a:rPr lang="en-US" smtClean="0">
                <a:latin typeface="Calibri"/>
                <a:cs typeface="Calibri"/>
              </a:rPr>
              <a:t>ncorrectly </a:t>
            </a:r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 smtClean="0">
                <a:solidFill>
                  <a:srgbClr val="A50021"/>
                </a:solidFill>
              </a:rPr>
              <a:t>fixing two kinds </a:t>
            </a:r>
            <a:r>
              <a:rPr lang="en-US" sz="2800" dirty="0">
                <a:solidFill>
                  <a:srgbClr val="A50021"/>
                </a:solidFill>
              </a:rPr>
              <a:t>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10364</TotalTime>
  <Words>1973</Words>
  <Application>Microsoft Macintosh PowerPoint</Application>
  <PresentationFormat>On-screen Show (16:9)</PresentationFormat>
  <Paragraphs>436</Paragraphs>
  <Slides>38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NLP-jurafsky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Sentence Segmentation</vt:lpstr>
    </vt:vector>
  </TitlesOfParts>
  <Manager/>
  <Company>Stanford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subject/>
  <dc:creator>Christopher Manning</dc:creator>
  <cp:keywords/>
  <dc:description/>
  <cp:lastModifiedBy>Thamar Solorio</cp:lastModifiedBy>
  <cp:revision>156</cp:revision>
  <cp:lastPrinted>2011-11-15T22:45:48Z</cp:lastPrinted>
  <dcterms:created xsi:type="dcterms:W3CDTF">2010-04-19T15:31:24Z</dcterms:created>
  <dcterms:modified xsi:type="dcterms:W3CDTF">2016-06-17T03:06:06Z</dcterms:modified>
  <cp:category/>
</cp:coreProperties>
</file>