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92" r:id="rId4"/>
    <p:sldId id="258" r:id="rId5"/>
    <p:sldId id="259" r:id="rId6"/>
    <p:sldId id="260" r:id="rId7"/>
    <p:sldId id="261" r:id="rId8"/>
    <p:sldId id="262" r:id="rId9"/>
    <p:sldId id="263" r:id="rId10"/>
    <p:sldId id="29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95" r:id="rId26"/>
    <p:sldId id="278" r:id="rId27"/>
    <p:sldId id="288" r:id="rId28"/>
    <p:sldId id="289" r:id="rId29"/>
    <p:sldId id="290" r:id="rId30"/>
    <p:sldId id="291" r:id="rId31"/>
    <p:sldId id="29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456-4A09-4054-8968-1D80435CE5DB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4261-8C6D-49E2-AE0E-6B04E690DC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456-4A09-4054-8968-1D80435CE5DB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4261-8C6D-49E2-AE0E-6B04E690DC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456-4A09-4054-8968-1D80435CE5DB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4261-8C6D-49E2-AE0E-6B04E690DC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456-4A09-4054-8968-1D80435CE5DB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4261-8C6D-49E2-AE0E-6B04E690DC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456-4A09-4054-8968-1D80435CE5DB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4261-8C6D-49E2-AE0E-6B04E690DC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456-4A09-4054-8968-1D80435CE5DB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4261-8C6D-49E2-AE0E-6B04E690DC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456-4A09-4054-8968-1D80435CE5DB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4261-8C6D-49E2-AE0E-6B04E690DC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456-4A09-4054-8968-1D80435CE5DB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4261-8C6D-49E2-AE0E-6B04E690DC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456-4A09-4054-8968-1D80435CE5DB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4261-8C6D-49E2-AE0E-6B04E690DC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456-4A09-4054-8968-1D80435CE5DB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F4261-8C6D-49E2-AE0E-6B04E690DC8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2456-4A09-4054-8968-1D80435CE5DB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1F4261-8C6D-49E2-AE0E-6B04E690DC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E1F4261-8C6D-49E2-AE0E-6B04E690DC8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1EF2456-4A09-4054-8968-1D80435CE5DB}" type="datetimeFigureOut">
              <a:rPr lang="en-US" smtClean="0"/>
              <a:t>1/15/2018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Exploring Data with Graphs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72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Objects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err="1" smtClean="0"/>
              <a:t>geom_bar</a:t>
            </a:r>
            <a:r>
              <a:rPr lang="en-US" dirty="0" smtClean="0"/>
              <a:t>()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eom_point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geom_line</a:t>
            </a:r>
            <a:r>
              <a:rPr lang="en-US" dirty="0" smtClean="0"/>
              <a:t>()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eom_smooth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geom_histogram</a:t>
            </a:r>
            <a:r>
              <a:rPr lang="en-US" dirty="0" smtClean="0"/>
              <a:t>()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eom_boxplot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1371600"/>
            <a:ext cx="3505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Creates a layer with bars representing different statistical properties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Data points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Connects data points with a straight line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A line that summarizes the data as a whole rather than connecting individual data points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Histogram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Box-whisker diagram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98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72816"/>
            <a:ext cx="7874762" cy="28943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35696" y="4869160"/>
            <a:ext cx="36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Specifying </a:t>
            </a:r>
            <a:r>
              <a:rPr lang="en-GB" b="1" dirty="0"/>
              <a:t>aesthetics in </a:t>
            </a:r>
            <a:r>
              <a:rPr lang="en-GB" b="1" i="1" dirty="0"/>
              <a:t>ggplot2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62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Scatterplots</a:t>
            </a:r>
            <a:r>
              <a:rPr lang="en-GB" dirty="0" smtClean="0"/>
              <a:t>: Example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Anxiety and exam performance</a:t>
            </a:r>
          </a:p>
          <a:p>
            <a:r>
              <a:rPr lang="en-GB" dirty="0" smtClean="0"/>
              <a:t>Participants:</a:t>
            </a:r>
          </a:p>
          <a:p>
            <a:pPr lvl="1"/>
            <a:r>
              <a:rPr lang="en-GB" dirty="0" smtClean="0"/>
              <a:t>103 students</a:t>
            </a:r>
          </a:p>
          <a:p>
            <a:r>
              <a:rPr lang="en-GB" dirty="0" smtClean="0"/>
              <a:t>Measures</a:t>
            </a:r>
          </a:p>
          <a:p>
            <a:pPr lvl="1"/>
            <a:r>
              <a:rPr lang="en-GB" dirty="0" smtClean="0"/>
              <a:t>Time spent revising (hours)</a:t>
            </a:r>
          </a:p>
          <a:p>
            <a:pPr lvl="1"/>
            <a:r>
              <a:rPr lang="en-GB" dirty="0" smtClean="0"/>
              <a:t>Exam performance (%)</a:t>
            </a:r>
          </a:p>
          <a:p>
            <a:pPr lvl="1"/>
            <a:r>
              <a:rPr lang="en-GB" dirty="0" smtClean="0"/>
              <a:t>Exam Anxiety (the EAQ, score out of 100)</a:t>
            </a:r>
          </a:p>
          <a:p>
            <a:pPr lvl="1"/>
            <a:r>
              <a:rPr lang="en-GB" dirty="0" smtClean="0"/>
              <a:t>Gender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3073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Scatterplot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7758138" cy="218884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2800" dirty="0"/>
              <a:t>scatter &lt;- </a:t>
            </a:r>
            <a:r>
              <a:rPr lang="en-GB" sz="2800" dirty="0" err="1"/>
              <a:t>ggplot</a:t>
            </a:r>
            <a:r>
              <a:rPr lang="en-GB" sz="2800" dirty="0"/>
              <a:t>(</a:t>
            </a:r>
            <a:r>
              <a:rPr lang="en-GB" sz="2800" dirty="0" err="1"/>
              <a:t>examData</a:t>
            </a:r>
            <a:r>
              <a:rPr lang="en-GB" sz="2800" dirty="0"/>
              <a:t>, </a:t>
            </a:r>
            <a:r>
              <a:rPr lang="en-GB" sz="2800" dirty="0" err="1"/>
              <a:t>aes</a:t>
            </a:r>
            <a:r>
              <a:rPr lang="en-GB" sz="2800" dirty="0"/>
              <a:t>(Anxiety, Exam</a:t>
            </a:r>
            <a:r>
              <a:rPr lang="en-GB" sz="2800" dirty="0" smtClean="0"/>
              <a:t>))</a:t>
            </a:r>
            <a:endParaRPr lang="en-GB" sz="2800" dirty="0"/>
          </a:p>
          <a:p>
            <a:pPr marL="457200" lvl="1" indent="0">
              <a:buNone/>
            </a:pPr>
            <a:endParaRPr lang="en-GB" sz="2800" dirty="0" smtClean="0"/>
          </a:p>
          <a:p>
            <a:pPr marL="457200" lvl="1" indent="0">
              <a:buNone/>
            </a:pPr>
            <a:r>
              <a:rPr lang="en-GB" sz="2800" dirty="0" smtClean="0"/>
              <a:t>scatter + </a:t>
            </a:r>
            <a:r>
              <a:rPr lang="en-GB" sz="2800" dirty="0" err="1" smtClean="0"/>
              <a:t>geom_point</a:t>
            </a:r>
            <a:r>
              <a:rPr lang="en-GB" sz="2800" dirty="0" smtClean="0"/>
              <a:t>() labs(x = "Exam Anxiety", y = "Exam Performance %")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271958"/>
            <a:ext cx="75608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GB" sz="2800" dirty="0"/>
              <a:t>scatter + </a:t>
            </a:r>
            <a:r>
              <a:rPr lang="en-GB" sz="2800" dirty="0" err="1"/>
              <a:t>geom_point</a:t>
            </a:r>
            <a:r>
              <a:rPr lang="en-GB" sz="2800" dirty="0"/>
              <a:t>() + </a:t>
            </a:r>
            <a:r>
              <a:rPr lang="en-GB" sz="2800" dirty="0" err="1"/>
              <a:t>geom_smooth</a:t>
            </a:r>
            <a:r>
              <a:rPr lang="en-GB" sz="2800" dirty="0"/>
              <a:t>() labs(x = "Exam Anxiety", y = "Exam Performance %")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69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</a:t>
            </a:r>
            <a:r>
              <a:rPr lang="en-GB" dirty="0" err="1" smtClean="0"/>
              <a:t>Scatterplot</a:t>
            </a:r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340768"/>
            <a:ext cx="5112568" cy="42484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39752" y="5733256"/>
            <a:ext cx="5472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Scatterplot </a:t>
            </a:r>
            <a:r>
              <a:rPr lang="en-GB" dirty="0"/>
              <a:t>of exam anxiety against exam performance with a smoother added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07475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Simple Scatterplot With Regression 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GB" sz="3600" dirty="0"/>
              <a:t>scatter &lt;- </a:t>
            </a:r>
            <a:r>
              <a:rPr lang="en-GB" sz="3600" dirty="0" err="1"/>
              <a:t>ggplot</a:t>
            </a:r>
            <a:r>
              <a:rPr lang="en-GB" sz="3600" dirty="0"/>
              <a:t>(</a:t>
            </a:r>
            <a:r>
              <a:rPr lang="en-GB" sz="3600" dirty="0" err="1"/>
              <a:t>examData</a:t>
            </a:r>
            <a:r>
              <a:rPr lang="en-GB" sz="3600" dirty="0"/>
              <a:t>, </a:t>
            </a:r>
            <a:r>
              <a:rPr lang="en-GB" sz="3600" dirty="0" err="1"/>
              <a:t>aes</a:t>
            </a:r>
            <a:r>
              <a:rPr lang="en-GB" sz="3600" dirty="0"/>
              <a:t>(Anxiety, Exam))</a:t>
            </a:r>
          </a:p>
          <a:p>
            <a:pPr marL="400050" lvl="1" indent="0">
              <a:buNone/>
            </a:pPr>
            <a:endParaRPr lang="en-GB" sz="3600" dirty="0" smtClean="0"/>
          </a:p>
          <a:p>
            <a:pPr marL="400050" lvl="1" indent="0">
              <a:buNone/>
            </a:pPr>
            <a:r>
              <a:rPr lang="en-GB" sz="3600" dirty="0" smtClean="0"/>
              <a:t>scatter </a:t>
            </a:r>
            <a:r>
              <a:rPr lang="en-GB" sz="3600" dirty="0"/>
              <a:t>+ </a:t>
            </a:r>
            <a:r>
              <a:rPr lang="en-GB" sz="3600" dirty="0" err="1"/>
              <a:t>geom_point</a:t>
            </a:r>
            <a:r>
              <a:rPr lang="en-GB" sz="3600" dirty="0"/>
              <a:t>() + </a:t>
            </a:r>
            <a:r>
              <a:rPr lang="en-GB" sz="3600" dirty="0" err="1"/>
              <a:t>geom_smooth</a:t>
            </a:r>
            <a:r>
              <a:rPr lang="en-GB" sz="3600" dirty="0"/>
              <a:t>(method = "lm", colour = "Red")+ labs(x = "Exam Anxiety", y = "Exam Performance %")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58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Scatterplot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268760"/>
            <a:ext cx="6192688" cy="47525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39752" y="6093296"/>
            <a:ext cx="485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 simple scatterplot with a regression line added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17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Grouped Scatterplot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GB" sz="2800" dirty="0"/>
              <a:t>scatter &lt;- </a:t>
            </a:r>
            <a:r>
              <a:rPr lang="en-GB" sz="2800" dirty="0" err="1"/>
              <a:t>ggplot</a:t>
            </a:r>
            <a:r>
              <a:rPr lang="en-GB" sz="2800" dirty="0"/>
              <a:t>(</a:t>
            </a:r>
            <a:r>
              <a:rPr lang="en-GB" sz="2800" dirty="0" err="1"/>
              <a:t>examData</a:t>
            </a:r>
            <a:r>
              <a:rPr lang="en-GB" sz="2800" dirty="0"/>
              <a:t>, </a:t>
            </a:r>
            <a:r>
              <a:rPr lang="en-GB" sz="2800" dirty="0" err="1"/>
              <a:t>aes</a:t>
            </a:r>
            <a:r>
              <a:rPr lang="en-GB" sz="2800" dirty="0"/>
              <a:t>(Anxiety, Exam, colour = Gender)</a:t>
            </a:r>
            <a:r>
              <a:rPr lang="en-GB" sz="2800" dirty="0" smtClean="0"/>
              <a:t>)</a:t>
            </a:r>
          </a:p>
          <a:p>
            <a:pPr marL="457200" lvl="1" indent="0">
              <a:buNone/>
            </a:pP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scatter + </a:t>
            </a:r>
            <a:r>
              <a:rPr lang="en-GB" sz="2800" dirty="0" err="1"/>
              <a:t>geom_point</a:t>
            </a:r>
            <a:r>
              <a:rPr lang="en-GB" sz="2800" dirty="0"/>
              <a:t>() + </a:t>
            </a:r>
            <a:r>
              <a:rPr lang="en-GB" sz="2800" dirty="0" err="1"/>
              <a:t>geom_smooth</a:t>
            </a:r>
            <a:r>
              <a:rPr lang="en-GB" sz="2800" dirty="0"/>
              <a:t>(method = "lm", </a:t>
            </a:r>
            <a:r>
              <a:rPr lang="en-GB" sz="2800" dirty="0" err="1"/>
              <a:t>aes</a:t>
            </a:r>
            <a:r>
              <a:rPr lang="en-GB" sz="2800" dirty="0"/>
              <a:t>(fill = Gender), alpha = 0.1) + labs(x = "Exam Anxiety", y = "Exam Performance %", colour = "Gender")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67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Grouped Scatterplot</a:t>
            </a:r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5526"/>
            <a:ext cx="6264696" cy="47525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11760" y="5877272"/>
            <a:ext cx="576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Scatterplot of exam anxiety and exam performance split by gender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22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Histograms: Spotting Obvious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Histograms plot:</a:t>
            </a:r>
          </a:p>
          <a:p>
            <a:pPr lvl="1"/>
            <a:r>
              <a:rPr lang="en-GB" dirty="0" smtClean="0"/>
              <a:t>The </a:t>
            </a:r>
            <a:r>
              <a:rPr lang="en-GB" dirty="0" smtClean="0"/>
              <a:t>score/observations </a:t>
            </a:r>
            <a:r>
              <a:rPr lang="en-GB" dirty="0" smtClean="0"/>
              <a:t>(</a:t>
            </a:r>
            <a:r>
              <a:rPr lang="en-GB" i="1" dirty="0" smtClean="0"/>
              <a:t>x</a:t>
            </a:r>
            <a:r>
              <a:rPr lang="en-GB" dirty="0" smtClean="0"/>
              <a:t>-axis)</a:t>
            </a:r>
          </a:p>
          <a:p>
            <a:pPr lvl="1"/>
            <a:r>
              <a:rPr lang="en-GB" dirty="0" smtClean="0"/>
              <a:t>The frequency (</a:t>
            </a:r>
            <a:r>
              <a:rPr lang="en-GB" i="1" dirty="0" smtClean="0"/>
              <a:t>y</a:t>
            </a:r>
            <a:r>
              <a:rPr lang="en-GB" dirty="0" smtClean="0"/>
              <a:t>-axis)</a:t>
            </a:r>
          </a:p>
          <a:p>
            <a:r>
              <a:rPr lang="en-GB" dirty="0" smtClean="0"/>
              <a:t>Histograms help us to identify:</a:t>
            </a:r>
          </a:p>
          <a:p>
            <a:pPr lvl="1"/>
            <a:r>
              <a:rPr lang="en-GB" dirty="0" smtClean="0"/>
              <a:t>The shape of the distribution</a:t>
            </a:r>
          </a:p>
          <a:p>
            <a:pPr lvl="2"/>
            <a:r>
              <a:rPr lang="en-GB" dirty="0" smtClean="0"/>
              <a:t>Skew</a:t>
            </a:r>
          </a:p>
          <a:p>
            <a:pPr lvl="2"/>
            <a:r>
              <a:rPr lang="en-GB" dirty="0" smtClean="0"/>
              <a:t>Kurtosis</a:t>
            </a:r>
          </a:p>
          <a:p>
            <a:pPr lvl="2"/>
            <a:r>
              <a:rPr lang="en-GB" dirty="0" smtClean="0"/>
              <a:t>Spread or variation in scores</a:t>
            </a:r>
          </a:p>
          <a:p>
            <a:pPr lvl="1"/>
            <a:r>
              <a:rPr lang="en-GB" dirty="0" smtClean="0"/>
              <a:t>Unusual </a:t>
            </a:r>
            <a:r>
              <a:rPr lang="en-GB" dirty="0" smtClean="0"/>
              <a:t>scores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67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to present data clearly</a:t>
            </a:r>
          </a:p>
          <a:p>
            <a:r>
              <a:rPr lang="en-GB" dirty="0" smtClean="0"/>
              <a:t>Introduce </a:t>
            </a:r>
            <a:r>
              <a:rPr lang="en-GB" i="1" dirty="0" smtClean="0"/>
              <a:t>ggplot2</a:t>
            </a:r>
          </a:p>
          <a:p>
            <a:r>
              <a:rPr lang="en-GB" dirty="0" smtClean="0"/>
              <a:t>Graphs</a:t>
            </a:r>
          </a:p>
          <a:p>
            <a:pPr lvl="1"/>
            <a:r>
              <a:rPr lang="en-GB" dirty="0" smtClean="0"/>
              <a:t>Scatterplots</a:t>
            </a:r>
          </a:p>
          <a:p>
            <a:pPr lvl="1"/>
            <a:r>
              <a:rPr lang="en-GB" dirty="0" smtClean="0"/>
              <a:t>Histograms</a:t>
            </a:r>
          </a:p>
          <a:p>
            <a:pPr lvl="1"/>
            <a:r>
              <a:rPr lang="en-GB" dirty="0" err="1" smtClean="0"/>
              <a:t>Boxplots</a:t>
            </a:r>
            <a:endParaRPr lang="en-GB" dirty="0" smtClean="0"/>
          </a:p>
          <a:p>
            <a:pPr lvl="1"/>
            <a:r>
              <a:rPr lang="en-GB" dirty="0" smtClean="0"/>
              <a:t>Error bar </a:t>
            </a:r>
            <a:r>
              <a:rPr lang="en-GB" dirty="0" smtClean="0"/>
              <a:t>charts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34559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Histograms: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biologist was worried about the potential health effects of music festivals.</a:t>
            </a:r>
          </a:p>
          <a:p>
            <a:r>
              <a:rPr lang="en-GB" dirty="0" smtClean="0"/>
              <a:t>Download Music Festival</a:t>
            </a:r>
          </a:p>
          <a:p>
            <a:r>
              <a:rPr lang="en-GB" dirty="0" smtClean="0"/>
              <a:t>Measured the hygiene of 810 concert-goers over the three days of the festival.</a:t>
            </a:r>
          </a:p>
          <a:p>
            <a:r>
              <a:rPr lang="en-GB" dirty="0" smtClean="0"/>
              <a:t>Hygiene was measured using a standardized technique :</a:t>
            </a:r>
          </a:p>
          <a:p>
            <a:pPr lvl="1"/>
            <a:r>
              <a:rPr lang="en-GB" dirty="0" smtClean="0"/>
              <a:t>Score ranged from 0 to 4</a:t>
            </a:r>
          </a:p>
          <a:p>
            <a:pPr lvl="2"/>
            <a:r>
              <a:rPr lang="en-GB" dirty="0" smtClean="0"/>
              <a:t>0 = you smell like a corpse rotting up a skunk’s arse</a:t>
            </a:r>
          </a:p>
          <a:p>
            <a:pPr lvl="2"/>
            <a:r>
              <a:rPr lang="en-GB" dirty="0" smtClean="0"/>
              <a:t>4 = you smell of sweet roses on a fresh spring day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2556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Histogram of Hygiene Scores </a:t>
            </a:r>
            <a:br>
              <a:rPr lang="en-US" dirty="0" smtClean="0"/>
            </a:br>
            <a:r>
              <a:rPr lang="en-US" dirty="0" smtClean="0"/>
              <a:t>for Day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the </a:t>
            </a:r>
            <a:r>
              <a:rPr lang="en-GB" dirty="0"/>
              <a:t>plot </a:t>
            </a:r>
            <a:r>
              <a:rPr lang="en-GB" dirty="0" smtClean="0"/>
              <a:t>object:</a:t>
            </a:r>
          </a:p>
          <a:p>
            <a:pPr marL="457200" lvl="1" indent="0">
              <a:buNone/>
            </a:pPr>
            <a:r>
              <a:rPr lang="en-GB" dirty="0" err="1" smtClean="0"/>
              <a:t>festivalHistogram</a:t>
            </a:r>
            <a:r>
              <a:rPr lang="en-GB" dirty="0" smtClean="0"/>
              <a:t> </a:t>
            </a:r>
            <a:r>
              <a:rPr lang="en-GB" dirty="0"/>
              <a:t>&lt;- </a:t>
            </a:r>
            <a:r>
              <a:rPr lang="en-GB" dirty="0" err="1"/>
              <a:t>ggplot</a:t>
            </a:r>
            <a:r>
              <a:rPr lang="en-GB" dirty="0"/>
              <a:t>(</a:t>
            </a:r>
            <a:r>
              <a:rPr lang="en-GB" dirty="0" err="1"/>
              <a:t>festivalData</a:t>
            </a:r>
            <a:r>
              <a:rPr lang="en-GB" dirty="0"/>
              <a:t>, </a:t>
            </a:r>
            <a:r>
              <a:rPr lang="en-GB" dirty="0" err="1"/>
              <a:t>aes</a:t>
            </a:r>
            <a:r>
              <a:rPr lang="en-GB" dirty="0"/>
              <a:t>(day1)) + opts(</a:t>
            </a:r>
            <a:r>
              <a:rPr lang="en-GB" dirty="0" err="1"/>
              <a:t>legend.position</a:t>
            </a:r>
            <a:r>
              <a:rPr lang="en-GB" dirty="0"/>
              <a:t> = "none"</a:t>
            </a:r>
            <a:r>
              <a:rPr lang="en-GB" dirty="0" smtClean="0"/>
              <a:t>)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A</a:t>
            </a:r>
            <a:r>
              <a:rPr lang="en-GB" dirty="0" smtClean="0"/>
              <a:t>dd </a:t>
            </a:r>
            <a:r>
              <a:rPr lang="en-GB" dirty="0"/>
              <a:t>the graphical </a:t>
            </a:r>
            <a:r>
              <a:rPr lang="en-GB" dirty="0" smtClean="0"/>
              <a:t>layer:</a:t>
            </a:r>
            <a:endParaRPr lang="en-GB" dirty="0"/>
          </a:p>
          <a:p>
            <a:pPr marL="457200" lvl="1" indent="0">
              <a:buNone/>
            </a:pPr>
            <a:r>
              <a:rPr lang="en-GB" dirty="0" err="1"/>
              <a:t>festivalHistogram</a:t>
            </a:r>
            <a:r>
              <a:rPr lang="en-GB" dirty="0"/>
              <a:t> + </a:t>
            </a:r>
            <a:r>
              <a:rPr lang="en-GB" dirty="0" err="1"/>
              <a:t>geom_histogram</a:t>
            </a:r>
            <a:r>
              <a:rPr lang="en-GB" dirty="0" smtClean="0"/>
              <a:t>(</a:t>
            </a:r>
            <a:r>
              <a:rPr lang="en-GB" dirty="0" err="1"/>
              <a:t>binwidth</a:t>
            </a:r>
            <a:r>
              <a:rPr lang="en-GB" dirty="0"/>
              <a:t> = 0.4 </a:t>
            </a:r>
            <a:r>
              <a:rPr lang="en-GB" dirty="0" smtClean="0"/>
              <a:t>) </a:t>
            </a:r>
            <a:r>
              <a:rPr lang="en-GB" dirty="0"/>
              <a:t>+ labs(x = "Hygiene (Day 1 of Festival)", y = "Frequency")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759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Resulting Histogram</a:t>
            </a:r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340768"/>
            <a:ext cx="6336704" cy="46085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876256" y="4941168"/>
            <a:ext cx="714380" cy="714380"/>
          </a:xfrm>
          <a:prstGeom prst="ellipse">
            <a:avLst/>
          </a:prstGeom>
          <a:solidFill>
            <a:srgbClr val="C00000">
              <a:alpha val="13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57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82000" cy="1143000"/>
          </a:xfrm>
        </p:spPr>
        <p:txBody>
          <a:bodyPr/>
          <a:lstStyle/>
          <a:p>
            <a:r>
              <a:rPr lang="en-GB" dirty="0" err="1" smtClean="0"/>
              <a:t>Boxplots</a:t>
            </a:r>
            <a:r>
              <a:rPr lang="en-GB" dirty="0" smtClean="0"/>
              <a:t> (Box-Whisker Diagrams)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495800"/>
          </a:xfrm>
        </p:spPr>
        <p:txBody>
          <a:bodyPr>
            <a:noAutofit/>
          </a:bodyPr>
          <a:lstStyle/>
          <a:p>
            <a:r>
              <a:rPr lang="en-GB" sz="2800" dirty="0" err="1" smtClean="0"/>
              <a:t>Boxplots</a:t>
            </a:r>
            <a:r>
              <a:rPr lang="en-GB" sz="2800" dirty="0" smtClean="0"/>
              <a:t> are made up of a box and two whiskers.</a:t>
            </a:r>
          </a:p>
          <a:p>
            <a:r>
              <a:rPr lang="en-GB" sz="2800" dirty="0" smtClean="0"/>
              <a:t>The box shows:</a:t>
            </a:r>
          </a:p>
          <a:p>
            <a:pPr lvl="1"/>
            <a:r>
              <a:rPr lang="en-GB" sz="2800" dirty="0" smtClean="0"/>
              <a:t>The median</a:t>
            </a:r>
          </a:p>
          <a:p>
            <a:pPr lvl="1"/>
            <a:r>
              <a:rPr lang="en-GB" sz="2800" dirty="0" smtClean="0"/>
              <a:t>The upper and lower quartile</a:t>
            </a:r>
          </a:p>
          <a:p>
            <a:pPr lvl="1"/>
            <a:r>
              <a:rPr lang="en-GB" sz="2800" dirty="0" smtClean="0"/>
              <a:t>The limits within which the middle 50% of scores lie.</a:t>
            </a:r>
          </a:p>
          <a:p>
            <a:r>
              <a:rPr lang="en-GB" sz="2800" dirty="0" smtClean="0"/>
              <a:t>The whiskers show</a:t>
            </a:r>
          </a:p>
          <a:p>
            <a:pPr lvl="1"/>
            <a:r>
              <a:rPr lang="en-GB" sz="2800" dirty="0" smtClean="0"/>
              <a:t>The range of scores</a:t>
            </a:r>
          </a:p>
          <a:p>
            <a:pPr lvl="1"/>
            <a:r>
              <a:rPr lang="en-GB" sz="2800" dirty="0" smtClean="0"/>
              <a:t>The limits within which the top and bottom 25% of scores lie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38722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The </a:t>
            </a:r>
            <a:r>
              <a:rPr lang="en-GB" dirty="0" err="1" smtClean="0"/>
              <a:t>Boxplot</a:t>
            </a:r>
            <a:r>
              <a:rPr lang="en-GB" dirty="0" smtClean="0"/>
              <a:t> Show?</a:t>
            </a:r>
            <a:endParaRPr lang="en-GB" dirty="0"/>
          </a:p>
        </p:txBody>
      </p:sp>
      <p:pic>
        <p:nvPicPr>
          <p:cNvPr id="20" name="Picture 1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84784"/>
            <a:ext cx="6809978" cy="499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89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find outliers?</a:t>
            </a:r>
          </a:p>
          <a:p>
            <a:endParaRPr lang="en-US" dirty="0"/>
          </a:p>
          <a:p>
            <a:r>
              <a:rPr lang="en-US" dirty="0" smtClean="0"/>
              <a:t>What happens when we have outliers?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122" name="Picture 2" descr="C:\Users\Jcheun\AppData\Local\Microsoft\Windows\Temporary Internet Files\Content.IE5\T8NE6PLB\Outlier_Image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84023"/>
            <a:ext cx="5476875" cy="298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2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 Bar Charts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bar (usually) shows the mean score</a:t>
            </a:r>
          </a:p>
          <a:p>
            <a:r>
              <a:rPr lang="en-GB" dirty="0" smtClean="0"/>
              <a:t>The error bar sticks out from the bar like a whisker.</a:t>
            </a:r>
          </a:p>
          <a:p>
            <a:r>
              <a:rPr lang="en-GB" dirty="0" smtClean="0"/>
              <a:t>The error bar displays the precision of the mean in one of three ways:</a:t>
            </a:r>
          </a:p>
          <a:p>
            <a:pPr lvl="1"/>
            <a:r>
              <a:rPr lang="en-GB" dirty="0" smtClean="0"/>
              <a:t>The confidence interval (usually 95%)</a:t>
            </a:r>
          </a:p>
          <a:p>
            <a:pPr lvl="1"/>
            <a:r>
              <a:rPr lang="en-GB" dirty="0" smtClean="0"/>
              <a:t>The standard deviation</a:t>
            </a:r>
          </a:p>
          <a:p>
            <a:pPr lvl="1"/>
            <a:r>
              <a:rPr lang="en-GB" dirty="0" smtClean="0"/>
              <a:t>The standard error of the mean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1442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Line Graphs: One Independent Variable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to cure hiccups?</a:t>
            </a:r>
          </a:p>
          <a:p>
            <a:r>
              <a:rPr lang="en-GB" dirty="0" smtClean="0"/>
              <a:t>Participants:</a:t>
            </a:r>
          </a:p>
          <a:p>
            <a:pPr lvl="1"/>
            <a:r>
              <a:rPr lang="en-GB" dirty="0" smtClean="0"/>
              <a:t>15 hiccup sufferers</a:t>
            </a:r>
          </a:p>
          <a:p>
            <a:r>
              <a:rPr lang="en-GB" dirty="0" smtClean="0"/>
              <a:t>Each tries four interventions (in random order):</a:t>
            </a:r>
          </a:p>
          <a:p>
            <a:pPr lvl="1"/>
            <a:r>
              <a:rPr lang="en-GB" dirty="0" smtClean="0"/>
              <a:t>Baseline</a:t>
            </a:r>
          </a:p>
          <a:p>
            <a:pPr lvl="1"/>
            <a:r>
              <a:rPr lang="en-GB" dirty="0" smtClean="0"/>
              <a:t>Tongue-pulling manoeuvres</a:t>
            </a:r>
          </a:p>
          <a:p>
            <a:pPr lvl="1"/>
            <a:r>
              <a:rPr lang="en-GB" dirty="0" smtClean="0"/>
              <a:t>Massage of the carotid artery</a:t>
            </a:r>
          </a:p>
          <a:p>
            <a:pPr lvl="1"/>
            <a:r>
              <a:rPr lang="en-GB" dirty="0" smtClean="0"/>
              <a:t>Digital rectal massage</a:t>
            </a:r>
          </a:p>
          <a:p>
            <a:r>
              <a:rPr lang="en-GB" dirty="0" smtClean="0"/>
              <a:t>Outcome measure</a:t>
            </a:r>
          </a:p>
          <a:p>
            <a:pPr lvl="1"/>
            <a:r>
              <a:rPr lang="en-GB" dirty="0" smtClean="0"/>
              <a:t>The number of hiccups in the minute after each procedure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017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16" r="-39516"/>
          <a:stretch>
            <a:fillRect/>
          </a:stretch>
        </p:blipFill>
        <p:spPr>
          <a:xfrm>
            <a:off x="-990600" y="692696"/>
            <a:ext cx="10027096" cy="65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88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Line Graphs: One </a:t>
            </a:r>
            <a:r>
              <a:rPr lang="en-GB" dirty="0" smtClean="0"/>
              <a:t>Independent </a:t>
            </a:r>
            <a:r>
              <a:rPr lang="en-GB" dirty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These data are in the wrong format for </a:t>
            </a:r>
            <a:r>
              <a:rPr lang="en-GB" i="1" dirty="0"/>
              <a:t>ggplot2</a:t>
            </a:r>
            <a:r>
              <a:rPr lang="en-GB" dirty="0"/>
              <a:t> to use. </a:t>
            </a:r>
            <a:endParaRPr lang="en-GB" dirty="0" smtClean="0"/>
          </a:p>
          <a:p>
            <a:r>
              <a:rPr lang="en-GB" dirty="0" smtClean="0"/>
              <a:t>We </a:t>
            </a:r>
            <a:r>
              <a:rPr lang="en-GB" dirty="0"/>
              <a:t>need all of the scores stacked up in a single column and then another variable that specifies the type of intervention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 smtClean="0"/>
              <a:t>We </a:t>
            </a:r>
            <a:r>
              <a:rPr lang="en-GB" dirty="0"/>
              <a:t>can </a:t>
            </a:r>
            <a:r>
              <a:rPr lang="en-GB" dirty="0" smtClean="0"/>
              <a:t>rearrange </a:t>
            </a:r>
            <a:r>
              <a:rPr lang="en-GB" dirty="0"/>
              <a:t>the data as </a:t>
            </a:r>
            <a:r>
              <a:rPr lang="en-GB" dirty="0" smtClean="0"/>
              <a:t>follows:</a:t>
            </a:r>
          </a:p>
          <a:p>
            <a:pPr marL="400050" lvl="1" indent="0">
              <a:buNone/>
            </a:pPr>
            <a:r>
              <a:rPr lang="en-GB" dirty="0" smtClean="0"/>
              <a:t>hiccups</a:t>
            </a:r>
            <a:r>
              <a:rPr lang="en-GB" dirty="0"/>
              <a:t>&lt;-stack(</a:t>
            </a:r>
            <a:r>
              <a:rPr lang="en-GB" dirty="0" err="1"/>
              <a:t>hiccupsData</a:t>
            </a:r>
            <a:r>
              <a:rPr lang="en-GB" dirty="0"/>
              <a:t>)</a:t>
            </a:r>
          </a:p>
          <a:p>
            <a:pPr marL="400050" lvl="1" indent="0">
              <a:buNone/>
            </a:pPr>
            <a:r>
              <a:rPr lang="en-GB" dirty="0"/>
              <a:t>names(hiccups)&lt;-c("</a:t>
            </a:r>
            <a:r>
              <a:rPr lang="en-GB" dirty="0" err="1"/>
              <a:t>Hiccups","Intervention</a:t>
            </a:r>
            <a:r>
              <a:rPr lang="en-GB" dirty="0"/>
              <a:t>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89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graphs?</a:t>
            </a:r>
            <a:endParaRPr lang="en-US" dirty="0"/>
          </a:p>
        </p:txBody>
      </p:sp>
      <p:pic>
        <p:nvPicPr>
          <p:cNvPr id="3074" name="Picture 2" descr="C:\Users\Jcheun\AppData\Local\Microsoft\Windows\Temporary Internet Files\Content.IE5\27XBQYSC\Progress-Chart-Loss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0953" y="1600200"/>
            <a:ext cx="395249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766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0688"/>
            <a:ext cx="4572000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1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save your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now made the graph of your dreams, What now?</a:t>
            </a:r>
          </a:p>
          <a:p>
            <a:endParaRPr lang="en-US" dirty="0"/>
          </a:p>
          <a:p>
            <a:r>
              <a:rPr lang="en-US" dirty="0" err="1" smtClean="0"/>
              <a:t>ggsave</a:t>
            </a:r>
            <a:r>
              <a:rPr lang="en-US" dirty="0" smtClean="0"/>
              <a:t>(filename)</a:t>
            </a:r>
          </a:p>
          <a:p>
            <a:endParaRPr lang="en-US" dirty="0"/>
          </a:p>
          <a:p>
            <a:r>
              <a:rPr lang="en-US" smtClean="0"/>
              <a:t>Filename – should </a:t>
            </a:r>
            <a:r>
              <a:rPr lang="en-US" dirty="0" smtClean="0"/>
              <a:t>be a text string</a:t>
            </a:r>
          </a:p>
          <a:p>
            <a:endParaRPr lang="en-US" dirty="0"/>
          </a:p>
          <a:p>
            <a:r>
              <a:rPr lang="en-US" dirty="0" smtClean="0"/>
              <a:t>.eps/.</a:t>
            </a:r>
            <a:r>
              <a:rPr lang="en-US" dirty="0" err="1" smtClean="0"/>
              <a:t>ps</a:t>
            </a:r>
            <a:r>
              <a:rPr lang="en-US" dirty="0" smtClean="0"/>
              <a:t>, .</a:t>
            </a:r>
            <a:r>
              <a:rPr lang="en-US" dirty="0" err="1" smtClean="0"/>
              <a:t>tex</a:t>
            </a:r>
            <a:r>
              <a:rPr lang="en-US" dirty="0" smtClean="0"/>
              <a:t>, .pdf, .jpeg, . Tiff, .</a:t>
            </a:r>
            <a:r>
              <a:rPr lang="en-US" dirty="0" err="1" smtClean="0"/>
              <a:t>png</a:t>
            </a:r>
            <a:r>
              <a:rPr lang="en-US" dirty="0" smtClean="0"/>
              <a:t>, . Bmp, . </a:t>
            </a:r>
            <a:r>
              <a:rPr lang="en-US" dirty="0" err="1" smtClean="0"/>
              <a:t>Svg</a:t>
            </a:r>
            <a:r>
              <a:rPr lang="en-US" dirty="0" smtClean="0"/>
              <a:t>, .</a:t>
            </a:r>
            <a:r>
              <a:rPr lang="en-US" dirty="0" err="1" smtClean="0"/>
              <a:t>wmf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3032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makes a good graph?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Graphs should (</a:t>
            </a:r>
            <a:r>
              <a:rPr lang="en-GB" dirty="0" err="1" smtClean="0"/>
              <a:t>Tufte</a:t>
            </a:r>
            <a:r>
              <a:rPr lang="en-GB" dirty="0" smtClean="0"/>
              <a:t>, 2001):</a:t>
            </a:r>
          </a:p>
          <a:p>
            <a:pPr lvl="1"/>
            <a:r>
              <a:rPr lang="en-GB" dirty="0" smtClean="0"/>
              <a:t>Show the data.</a:t>
            </a:r>
          </a:p>
          <a:p>
            <a:pPr lvl="1"/>
            <a:r>
              <a:rPr lang="en-GB" dirty="0" smtClean="0"/>
              <a:t>Induce the reader to think about the data being presented (rather than some other aspect of the graph).</a:t>
            </a:r>
          </a:p>
          <a:p>
            <a:pPr lvl="1"/>
            <a:r>
              <a:rPr lang="en-GB" dirty="0" smtClean="0"/>
              <a:t>Avoid distorting the data.</a:t>
            </a:r>
          </a:p>
          <a:p>
            <a:pPr lvl="1"/>
            <a:r>
              <a:rPr lang="en-GB" dirty="0" smtClean="0"/>
              <a:t>Present many numbers with minimum ink.</a:t>
            </a:r>
          </a:p>
          <a:p>
            <a:pPr lvl="1"/>
            <a:r>
              <a:rPr lang="en-GB" dirty="0" smtClean="0"/>
              <a:t>Make large data sets (assuming you have one) coherent.</a:t>
            </a:r>
          </a:p>
          <a:p>
            <a:pPr lvl="1"/>
            <a:r>
              <a:rPr lang="en-GB" dirty="0" smtClean="0"/>
              <a:t>Encourage the reader to compare different pieces of data.</a:t>
            </a:r>
          </a:p>
          <a:p>
            <a:pPr lvl="1"/>
            <a:r>
              <a:rPr lang="en-GB" dirty="0" smtClean="0"/>
              <a:t>Reveal data.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2013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This Graph Bad?</a:t>
            </a:r>
            <a:endParaRPr lang="en-GB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781412"/>
              </p:ext>
            </p:extLst>
          </p:nvPr>
        </p:nvGraphicFramePr>
        <p:xfrm>
          <a:off x="1857356" y="1447800"/>
          <a:ext cx="5429288" cy="5155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Picture" r:id="rId3" imgW="2648385" imgH="2498678" progId="Word.Picture.8">
                  <p:embed/>
                </p:oleObj>
              </mc:Choice>
              <mc:Fallback>
                <p:oleObj name="Picture" r:id="rId3" imgW="2648385" imgH="249867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1447800"/>
                        <a:ext cx="5429288" cy="51558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4850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This Graph Better?</a:t>
            </a:r>
            <a:endParaRPr lang="en-GB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" name="Picture 4" descr="Field2001RedoneBW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68760"/>
            <a:ext cx="5643602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4030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Deceiving the Reader</a:t>
            </a:r>
            <a:endParaRPr lang="en-GB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" name="Picture 4" descr="Macintosh HD:Users:andyfield:Documents:Academic:Books:Discovering Statistics:DSU R:DSU R I:DSUR I Screenshots:Cheese 1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4" y="1676400"/>
            <a:ext cx="373380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Macintosh HD:Users:andyfield:Documents:Academic:Books:Discovering Statistics:DSU R:DSU R I:DSUR I Screenshots:Cheese 5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76400"/>
            <a:ext cx="37338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267744" y="5805264"/>
            <a:ext cx="2623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Two graphs about cheese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58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smtClean="0"/>
              <a:t>ggplot2</a:t>
            </a:r>
            <a:endParaRPr lang="en-GB" i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7" y="1628800"/>
            <a:ext cx="4347369" cy="42484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79712" y="6093296"/>
            <a:ext cx="3833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In </a:t>
            </a:r>
            <a:r>
              <a:rPr lang="en-GB" b="1" i="1" dirty="0"/>
              <a:t>ggplot2</a:t>
            </a:r>
            <a:r>
              <a:rPr lang="en-GB" b="1" dirty="0"/>
              <a:t> a plot is made up of layers.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3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7" y="1052736"/>
            <a:ext cx="5832649" cy="44644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11760" y="5805264"/>
            <a:ext cx="2465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The anatomy of a graph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3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64</TotalTime>
  <Words>850</Words>
  <Application>Microsoft Office PowerPoint</Application>
  <PresentationFormat>On-screen Show (4:3)</PresentationFormat>
  <Paragraphs>139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Adjacency</vt:lpstr>
      <vt:lpstr>Picture</vt:lpstr>
      <vt:lpstr>Exploring Data with Graphs</vt:lpstr>
      <vt:lpstr>Aims</vt:lpstr>
      <vt:lpstr>Why do we need graphs?</vt:lpstr>
      <vt:lpstr>What makes a good graph?</vt:lpstr>
      <vt:lpstr>Why Is This Graph Bad?</vt:lpstr>
      <vt:lpstr>Why Is This Graph Better?</vt:lpstr>
      <vt:lpstr>Deceiving the Reader</vt:lpstr>
      <vt:lpstr>ggplot2</vt:lpstr>
      <vt:lpstr>PowerPoint Presentation</vt:lpstr>
      <vt:lpstr>Geometric Objects</vt:lpstr>
      <vt:lpstr>PowerPoint Presentation</vt:lpstr>
      <vt:lpstr>Scatterplots: Example</vt:lpstr>
      <vt:lpstr>Simple Scatterplot</vt:lpstr>
      <vt:lpstr>Simple Scatterplot</vt:lpstr>
      <vt:lpstr>Simple Scatterplot With Regression Line</vt:lpstr>
      <vt:lpstr>Simple Scatterplot</vt:lpstr>
      <vt:lpstr>Grouped Scatterplot</vt:lpstr>
      <vt:lpstr>Grouped Scatterplot</vt:lpstr>
      <vt:lpstr>Histograms: Spotting Obvious Mistakes</vt:lpstr>
      <vt:lpstr>Histograms: Example</vt:lpstr>
      <vt:lpstr>Histogram of Hygiene Scores  for Day 1</vt:lpstr>
      <vt:lpstr>The Resulting Histogram</vt:lpstr>
      <vt:lpstr>Boxplots (Box-Whisker Diagrams)</vt:lpstr>
      <vt:lpstr>What Does The Boxplot Show?</vt:lpstr>
      <vt:lpstr>Outliers?</vt:lpstr>
      <vt:lpstr>Error Bar Charts</vt:lpstr>
      <vt:lpstr>Line Graphs: One Independent Variable</vt:lpstr>
      <vt:lpstr>PowerPoint Presentation</vt:lpstr>
      <vt:lpstr>Line Graphs: One Independent Variable</vt:lpstr>
      <vt:lpstr>PowerPoint Presentation</vt:lpstr>
      <vt:lpstr>How to save your graph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 101</dc:title>
  <dc:creator>Jcheun</dc:creator>
  <cp:lastModifiedBy>Jcheun</cp:lastModifiedBy>
  <cp:revision>6</cp:revision>
  <dcterms:created xsi:type="dcterms:W3CDTF">2018-01-16T05:09:54Z</dcterms:created>
  <dcterms:modified xsi:type="dcterms:W3CDTF">2018-01-16T06:14:49Z</dcterms:modified>
</cp:coreProperties>
</file>