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8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2615804"/>
            <a:ext cx="9445526" cy="188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Memórias Modernas: DDR-5, NVMe, HBM e Optane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4755802"/>
            <a:ext cx="9445526" cy="1843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Explore os últimos avanços em tecnologia de memória, desde o DDR-5 ultrarrápido até as inovações revolucionárias de NVMe, HBM e Intel Optane. Mergulhe nas características, especificações e desempenho no mundo real dessas soluções de memória de ponta.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845475" y="7077075"/>
            <a:ext cx="463201" cy="463201"/>
          </a:xfrm>
          <a:custGeom>
            <a:avLst/>
            <a:gdLst/>
            <a:ahLst/>
            <a:cxnLst/>
            <a:rect r="r" b="b" t="t" l="l"/>
            <a:pathLst>
              <a:path h="463201" w="463201">
                <a:moveTo>
                  <a:pt x="0" y="0"/>
                </a:moveTo>
                <a:lnTo>
                  <a:pt x="463201" y="0"/>
                </a:lnTo>
                <a:lnTo>
                  <a:pt x="463201" y="463201"/>
                </a:lnTo>
                <a:lnTo>
                  <a:pt x="0" y="463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144000" y="7232452"/>
            <a:ext cx="6452196" cy="220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b="true" sz="2750" spc="-8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Grupo: Angelo Rodrigues-824139676  </a:t>
            </a:r>
          </a:p>
          <a:p>
            <a:pPr algn="ctr">
              <a:lnSpc>
                <a:spcPts val="3436"/>
              </a:lnSpc>
            </a:pPr>
            <a:r>
              <a:rPr lang="en-US" b="true" sz="2750" spc="-8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Cauã de Cerqueira Ferreira-824110637</a:t>
            </a:r>
          </a:p>
          <a:p>
            <a:pPr algn="ctr">
              <a:lnSpc>
                <a:spcPts val="3436"/>
              </a:lnSpc>
            </a:pPr>
            <a:r>
              <a:rPr lang="en-US" b="true" sz="2750" spc="-8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Erick Domingues Soares-82414486   </a:t>
            </a:r>
          </a:p>
          <a:p>
            <a:pPr algn="ctr">
              <a:lnSpc>
                <a:spcPts val="3436"/>
              </a:lnSpc>
            </a:pPr>
            <a:r>
              <a:rPr lang="en-US" b="true" sz="2750" spc="-8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Wellington de Oliveira Sousa-824144581  </a:t>
            </a:r>
          </a:p>
          <a:p>
            <a:pPr algn="ctr">
              <a:lnSpc>
                <a:spcPts val="343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390775"/>
            <a:ext cx="16303526" cy="188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Tipos de Memória: Características e Especificações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909542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DDR-5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540723"/>
            <a:ext cx="3556993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 velocidade, largura de banda e eficiência energética em comparação com a DDR-4.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508" y="4909542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NVMe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508" y="5540723"/>
            <a:ext cx="3556993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Unidades de estado sólido com acesso direto à CPU, oferecendo desempenho excepcional.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8777" y="4909542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HBM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8777" y="5540723"/>
            <a:ext cx="3556993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Memória empilhada de alto desempenho, ideal para aplicações que exigem alta largura de banda.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7047" y="4909542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Optane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67047" y="5540723"/>
            <a:ext cx="3556992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Tecnologia de memória não volátil que combina velocidade da RAM com persistência do SSD.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1496020"/>
            <a:ext cx="9445526" cy="188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DDR-5: Lançamento e Novidades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87475" y="4121646"/>
            <a:ext cx="647414" cy="647414"/>
          </a:xfrm>
          <a:custGeom>
            <a:avLst/>
            <a:gdLst/>
            <a:ahLst/>
            <a:cxnLst/>
            <a:rect r="r" b="b" t="t" l="l"/>
            <a:pathLst>
              <a:path h="647414" w="647414">
                <a:moveTo>
                  <a:pt x="0" y="0"/>
                </a:moveTo>
                <a:lnTo>
                  <a:pt x="647414" y="0"/>
                </a:lnTo>
                <a:lnTo>
                  <a:pt x="647414" y="647414"/>
                </a:lnTo>
                <a:lnTo>
                  <a:pt x="0" y="647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5749" y="4308872"/>
            <a:ext cx="170706" cy="34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b="true" sz="3311" spc="-99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4050209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Velocidade de Pico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4567981"/>
            <a:ext cx="3659684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Chegando a impressionantes 8400 Mbps, a DDR-5 é até 66% mais rápida que a DDR-4.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852071" y="4121646"/>
            <a:ext cx="647415" cy="647414"/>
          </a:xfrm>
          <a:custGeom>
            <a:avLst/>
            <a:gdLst/>
            <a:ahLst/>
            <a:cxnLst/>
            <a:rect r="r" b="b" t="t" l="l"/>
            <a:pathLst>
              <a:path h="647414" w="647415">
                <a:moveTo>
                  <a:pt x="0" y="0"/>
                </a:moveTo>
                <a:lnTo>
                  <a:pt x="647415" y="0"/>
                </a:lnTo>
                <a:lnTo>
                  <a:pt x="647415" y="647414"/>
                </a:lnTo>
                <a:lnTo>
                  <a:pt x="0" y="647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048226" y="4308872"/>
            <a:ext cx="255091" cy="34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b="true" sz="3311" spc="-99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78229" y="4050209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Eficiência Energética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78229" y="4567981"/>
            <a:ext cx="3659684" cy="19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Consumo de energia 30% menor que a DDR-4, resultando em menor geração de calor.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87475" y="7151637"/>
            <a:ext cx="647414" cy="647414"/>
          </a:xfrm>
          <a:custGeom>
            <a:avLst/>
            <a:gdLst/>
            <a:ahLst/>
            <a:cxnLst/>
            <a:rect r="r" b="b" t="t" l="l"/>
            <a:pathLst>
              <a:path h="647414" w="647414">
                <a:moveTo>
                  <a:pt x="0" y="0"/>
                </a:moveTo>
                <a:lnTo>
                  <a:pt x="647414" y="0"/>
                </a:lnTo>
                <a:lnTo>
                  <a:pt x="647414" y="647414"/>
                </a:lnTo>
                <a:lnTo>
                  <a:pt x="0" y="647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80207" y="7338864"/>
            <a:ext cx="261789" cy="34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b="true" sz="3311" spc="-99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3632" y="7080200"/>
            <a:ext cx="5139929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Controle de Memória Avançado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13632" y="7597974"/>
            <a:ext cx="8524131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Recursos adicionais para gerenciamento de memória, incluindo caching e correção de erros.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430000" y="-1935"/>
            <a:ext cx="6858000" cy="10288935"/>
            <a:chOff x="0" y="0"/>
            <a:chExt cx="9144000" cy="1371858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8539"/>
            </a:xfrm>
            <a:custGeom>
              <a:avLst/>
              <a:gdLst/>
              <a:ahLst/>
              <a:cxnLst/>
              <a:rect r="r" b="b" t="t" l="l"/>
              <a:pathLst>
                <a:path h="13718539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8539"/>
                  </a:lnTo>
                  <a:lnTo>
                    <a:pt x="0" y="13718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" t="0" r="-9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4555" y="643532"/>
            <a:ext cx="9500890" cy="183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8"/>
              </a:lnSpc>
            </a:pPr>
            <a:r>
              <a:rPr lang="en-US" b="true" sz="5374" spc="-16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NVMe: A Nova Geração de SSD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58801" y="2893665"/>
            <a:ext cx="38100" cy="6637401"/>
            <a:chOff x="0" y="0"/>
            <a:chExt cx="50800" cy="88498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800" cy="8849868"/>
            </a:xfrm>
            <a:custGeom>
              <a:avLst/>
              <a:gdLst/>
              <a:ahLst/>
              <a:cxnLst/>
              <a:rect r="r" b="b" t="t" l="l"/>
              <a:pathLst>
                <a:path h="8849868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824468"/>
                  </a:lnTo>
                  <a:cubicBezTo>
                    <a:pt x="50800" y="8838438"/>
                    <a:pt x="39370" y="8849868"/>
                    <a:pt x="25400" y="8849868"/>
                  </a:cubicBezTo>
                  <a:cubicBezTo>
                    <a:pt x="11430" y="8849868"/>
                    <a:pt x="0" y="8838438"/>
                    <a:pt x="0" y="8824468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49760" y="3494634"/>
            <a:ext cx="964597" cy="38100"/>
            <a:chOff x="0" y="0"/>
            <a:chExt cx="1286129" cy="50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6129" cy="50800"/>
            </a:xfrm>
            <a:custGeom>
              <a:avLst/>
              <a:gdLst/>
              <a:ahLst/>
              <a:cxnLst/>
              <a:rect r="r" b="b" t="t" l="l"/>
              <a:pathLst>
                <a:path h="50800" w="128612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60729" y="0"/>
                  </a:lnTo>
                  <a:cubicBezTo>
                    <a:pt x="1274699" y="0"/>
                    <a:pt x="1286129" y="11430"/>
                    <a:pt x="1286129" y="25400"/>
                  </a:cubicBezTo>
                  <a:cubicBezTo>
                    <a:pt x="1286129" y="39370"/>
                    <a:pt x="1274699" y="50800"/>
                    <a:pt x="126072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63079" y="3198911"/>
            <a:ext cx="629507" cy="629508"/>
          </a:xfrm>
          <a:custGeom>
            <a:avLst/>
            <a:gdLst/>
            <a:ahLst/>
            <a:cxnLst/>
            <a:rect r="r" b="b" t="t" l="l"/>
            <a:pathLst>
              <a:path h="629508" w="629507">
                <a:moveTo>
                  <a:pt x="0" y="0"/>
                </a:moveTo>
                <a:lnTo>
                  <a:pt x="629507" y="0"/>
                </a:lnTo>
                <a:lnTo>
                  <a:pt x="629507" y="629508"/>
                </a:lnTo>
                <a:lnTo>
                  <a:pt x="0" y="629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94954" y="3383161"/>
            <a:ext cx="165795" cy="33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b="true" sz="3250" spc="-97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93665" y="3111996"/>
            <a:ext cx="3445223" cy="4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2687" spc="-8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Acesso Direto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93665" y="3584079"/>
            <a:ext cx="7571780" cy="106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125" spc="-4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 SSDs NVMe se conectam diretamente à CPU, eliminando o gargalo do barramento SATA.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49760" y="5798939"/>
            <a:ext cx="964597" cy="38100"/>
            <a:chOff x="0" y="0"/>
            <a:chExt cx="1286129" cy="50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6129" cy="50800"/>
            </a:xfrm>
            <a:custGeom>
              <a:avLst/>
              <a:gdLst/>
              <a:ahLst/>
              <a:cxnLst/>
              <a:rect r="r" b="b" t="t" l="l"/>
              <a:pathLst>
                <a:path h="50800" w="128612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60729" y="0"/>
                  </a:lnTo>
                  <a:cubicBezTo>
                    <a:pt x="1274699" y="0"/>
                    <a:pt x="1286129" y="11430"/>
                    <a:pt x="1286129" y="25400"/>
                  </a:cubicBezTo>
                  <a:cubicBezTo>
                    <a:pt x="1286129" y="39370"/>
                    <a:pt x="1274699" y="50800"/>
                    <a:pt x="126072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63079" y="5503217"/>
            <a:ext cx="629507" cy="629507"/>
          </a:xfrm>
          <a:custGeom>
            <a:avLst/>
            <a:gdLst/>
            <a:ahLst/>
            <a:cxnLst/>
            <a:rect r="r" b="b" t="t" l="l"/>
            <a:pathLst>
              <a:path h="629507" w="629507">
                <a:moveTo>
                  <a:pt x="0" y="0"/>
                </a:moveTo>
                <a:lnTo>
                  <a:pt x="629507" y="0"/>
                </a:lnTo>
                <a:lnTo>
                  <a:pt x="629507" y="629507"/>
                </a:lnTo>
                <a:lnTo>
                  <a:pt x="0" y="62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53877" y="5687466"/>
            <a:ext cx="247948" cy="33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b="true" sz="3250" spc="-97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93665" y="5416302"/>
            <a:ext cx="3445223" cy="4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2687" spc="-8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Baixa Latência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93665" y="5888385"/>
            <a:ext cx="7571780" cy="106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125" spc="-4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Tempos de acesso e resposta extremamente rápidos, ideais para aplicações sensíveis a atrasos.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649760" y="8103245"/>
            <a:ext cx="964597" cy="38100"/>
            <a:chOff x="0" y="0"/>
            <a:chExt cx="1286129" cy="50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6129" cy="50800"/>
            </a:xfrm>
            <a:custGeom>
              <a:avLst/>
              <a:gdLst/>
              <a:ahLst/>
              <a:cxnLst/>
              <a:rect r="r" b="b" t="t" l="l"/>
              <a:pathLst>
                <a:path h="50800" w="128612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60729" y="0"/>
                  </a:lnTo>
                  <a:cubicBezTo>
                    <a:pt x="1274699" y="0"/>
                    <a:pt x="1286129" y="11430"/>
                    <a:pt x="1286129" y="25400"/>
                  </a:cubicBezTo>
                  <a:cubicBezTo>
                    <a:pt x="1286129" y="39370"/>
                    <a:pt x="1274699" y="50800"/>
                    <a:pt x="126072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63079" y="7807524"/>
            <a:ext cx="629507" cy="629507"/>
          </a:xfrm>
          <a:custGeom>
            <a:avLst/>
            <a:gdLst/>
            <a:ahLst/>
            <a:cxnLst/>
            <a:rect r="r" b="b" t="t" l="l"/>
            <a:pathLst>
              <a:path h="629507" w="629507">
                <a:moveTo>
                  <a:pt x="0" y="0"/>
                </a:moveTo>
                <a:lnTo>
                  <a:pt x="629507" y="0"/>
                </a:lnTo>
                <a:lnTo>
                  <a:pt x="629507" y="629507"/>
                </a:lnTo>
                <a:lnTo>
                  <a:pt x="0" y="62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250602" y="7991772"/>
            <a:ext cx="254496" cy="33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b="true" sz="3250" spc="-97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93665" y="7720607"/>
            <a:ext cx="3445223" cy="4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2687" spc="-8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Alta Escalabilidade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93665" y="8192691"/>
            <a:ext cx="7571780" cy="106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125" spc="-4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 largura de banda de até 4GB/s, os NVMes oferecem desempenho inigualável.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13792" y="563761"/>
            <a:ext cx="9802416" cy="1529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b="true" sz="4562" spc="-1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HBM: Memória Empilhada de Alto Desempenho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13792" y="2441822"/>
            <a:ext cx="581322" cy="581322"/>
            <a:chOff x="0" y="0"/>
            <a:chExt cx="775096" cy="775096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775081" cy="775081"/>
            </a:xfrm>
            <a:custGeom>
              <a:avLst/>
              <a:gdLst/>
              <a:ahLst/>
              <a:cxnLst/>
              <a:rect r="r" b="b" t="t" l="l"/>
              <a:pathLst>
                <a:path h="775081" w="775081">
                  <a:moveTo>
                    <a:pt x="0" y="0"/>
                  </a:moveTo>
                  <a:lnTo>
                    <a:pt x="775081" y="0"/>
                  </a:lnTo>
                  <a:lnTo>
                    <a:pt x="775081" y="775081"/>
                  </a:lnTo>
                  <a:lnTo>
                    <a:pt x="0" y="77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" b="-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3792" y="3198465"/>
            <a:ext cx="2906762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b="true" sz="2249" spc="-68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Empilhamento 3D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3792" y="3625006"/>
            <a:ext cx="9802416" cy="87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12" spc="-3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As camadas de chips de memória são empilhadas verticalmente, reduzindo distâncias elétricas.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13792" y="5200055"/>
            <a:ext cx="581322" cy="581322"/>
            <a:chOff x="0" y="0"/>
            <a:chExt cx="775096" cy="775096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775081" cy="775081"/>
            </a:xfrm>
            <a:custGeom>
              <a:avLst/>
              <a:gdLst/>
              <a:ahLst/>
              <a:cxnLst/>
              <a:rect r="r" b="b" t="t" l="l"/>
              <a:pathLst>
                <a:path h="775081" w="775081">
                  <a:moveTo>
                    <a:pt x="0" y="0"/>
                  </a:moveTo>
                  <a:lnTo>
                    <a:pt x="775081" y="0"/>
                  </a:lnTo>
                  <a:lnTo>
                    <a:pt x="775081" y="775081"/>
                  </a:lnTo>
                  <a:lnTo>
                    <a:pt x="0" y="77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" b="-1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13792" y="5956696"/>
            <a:ext cx="4480769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b="true" sz="2249" spc="-68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Largura de Banda Impressionante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3792" y="6383239"/>
            <a:ext cx="9802416" cy="87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12" spc="-3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Oferece largura de banda de até 307 GB/s, ideal para aplicações com alto consumo de dados.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13792" y="7958286"/>
            <a:ext cx="581322" cy="581322"/>
            <a:chOff x="0" y="0"/>
            <a:chExt cx="775096" cy="775096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775081" cy="775081"/>
            </a:xfrm>
            <a:custGeom>
              <a:avLst/>
              <a:gdLst/>
              <a:ahLst/>
              <a:cxnLst/>
              <a:rect r="r" b="b" t="t" l="l"/>
              <a:pathLst>
                <a:path h="775081" w="775081">
                  <a:moveTo>
                    <a:pt x="0" y="0"/>
                  </a:moveTo>
                  <a:lnTo>
                    <a:pt x="775081" y="0"/>
                  </a:lnTo>
                  <a:lnTo>
                    <a:pt x="775081" y="775081"/>
                  </a:lnTo>
                  <a:lnTo>
                    <a:pt x="0" y="77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" b="-1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13792" y="8714929"/>
            <a:ext cx="2906762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b="true" sz="2249" spc="-68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Eficiência Térmica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3792" y="9141470"/>
            <a:ext cx="9802416" cy="50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12" spc="-3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design compacto e a proximidade dos componentes melhoram a dissipação de calor.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00881"/>
            <a:ext cx="9574262" cy="10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Optane: A Memória do Futuro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722935" y="2668191"/>
            <a:ext cx="2690069" cy="2087315"/>
            <a:chOff x="0" y="0"/>
            <a:chExt cx="3586759" cy="2783087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3586734" cy="2783078"/>
            </a:xfrm>
            <a:custGeom>
              <a:avLst/>
              <a:gdLst/>
              <a:ahLst/>
              <a:cxnLst/>
              <a:rect r="r" b="b" t="t" l="l"/>
              <a:pathLst>
                <a:path h="2783078" w="3586734">
                  <a:moveTo>
                    <a:pt x="0" y="0"/>
                  </a:moveTo>
                  <a:lnTo>
                    <a:pt x="3586734" y="0"/>
                  </a:lnTo>
                  <a:lnTo>
                    <a:pt x="3586734" y="2783078"/>
                  </a:lnTo>
                  <a:lnTo>
                    <a:pt x="0" y="2783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2" r="0" b="-4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996904" y="3432274"/>
            <a:ext cx="142131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96521" y="2875509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6521" y="3393281"/>
            <a:ext cx="10315724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Oferece velocidade de acesso semelhante à memória RAM, com persistência de dados como um SSD.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83846" y="4771876"/>
            <a:ext cx="10741058" cy="19050"/>
            <a:chOff x="0" y="0"/>
            <a:chExt cx="14321410" cy="25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21410" cy="25400"/>
            </a:xfrm>
            <a:custGeom>
              <a:avLst/>
              <a:gdLst/>
              <a:ahLst/>
              <a:cxnLst/>
              <a:rect r="r" b="b" t="t" l="l"/>
              <a:pathLst>
                <a:path h="25400" w="1432141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377976" y="4826348"/>
            <a:ext cx="5380136" cy="2087315"/>
            <a:chOff x="0" y="0"/>
            <a:chExt cx="7173515" cy="278308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7173468" cy="2783078"/>
            </a:xfrm>
            <a:custGeom>
              <a:avLst/>
              <a:gdLst/>
              <a:ahLst/>
              <a:cxnLst/>
              <a:rect r="r" b="b" t="t" l="l"/>
              <a:pathLst>
                <a:path h="2783078" w="7173468">
                  <a:moveTo>
                    <a:pt x="0" y="0"/>
                  </a:moveTo>
                  <a:lnTo>
                    <a:pt x="7173468" y="0"/>
                  </a:lnTo>
                  <a:lnTo>
                    <a:pt x="7173468" y="2783078"/>
                  </a:lnTo>
                  <a:lnTo>
                    <a:pt x="0" y="2783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" t="0" r="-46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961632" y="5319861"/>
            <a:ext cx="212526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41630" y="5033665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Escalabilidade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41630" y="5551438"/>
            <a:ext cx="8970615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Pode ser utilizada como cache ou substituir completamente discos rígidos e SSDs.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28955" y="6930032"/>
            <a:ext cx="9395936" cy="19050"/>
            <a:chOff x="0" y="0"/>
            <a:chExt cx="12527915" cy="25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527915" cy="25400"/>
            </a:xfrm>
            <a:custGeom>
              <a:avLst/>
              <a:gdLst/>
              <a:ahLst/>
              <a:cxnLst/>
              <a:rect r="r" b="b" t="t" l="l"/>
              <a:pathLst>
                <a:path h="25400" w="1252791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32868" y="6984504"/>
            <a:ext cx="8070205" cy="2087315"/>
            <a:chOff x="0" y="0"/>
            <a:chExt cx="10760273" cy="2783087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10760329" cy="2783078"/>
            </a:xfrm>
            <a:custGeom>
              <a:avLst/>
              <a:gdLst/>
              <a:ahLst/>
              <a:cxnLst/>
              <a:rect r="r" b="b" t="t" l="l"/>
              <a:pathLst>
                <a:path h="2783078" w="10760329">
                  <a:moveTo>
                    <a:pt x="0" y="0"/>
                  </a:moveTo>
                  <a:lnTo>
                    <a:pt x="10760329" y="0"/>
                  </a:lnTo>
                  <a:lnTo>
                    <a:pt x="10760329" y="2783078"/>
                  </a:lnTo>
                  <a:lnTo>
                    <a:pt x="0" y="2783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t="0" r="-15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4958804" y="7478017"/>
            <a:ext cx="218034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86590" y="7191821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Durabilidade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86590" y="7709595"/>
            <a:ext cx="7625655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Resistente a choques e vibrações, com alta confiabilidade e vida útil estendida.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379190"/>
            <a:ext cx="11699230" cy="10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Comparativo de Desempenho e Uso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297734"/>
            <a:ext cx="7939088" cy="7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b="true" sz="7312" spc="-22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8400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206479"/>
            <a:ext cx="7939088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Mbps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56526" y="3297734"/>
            <a:ext cx="7939236" cy="7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b="true" sz="7312" spc="-22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56526" y="4206479"/>
            <a:ext cx="7939236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GB/s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033344"/>
            <a:ext cx="7939088" cy="7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b="true" sz="7312" spc="-22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6942087"/>
            <a:ext cx="7939088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GB/s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56526" y="6033344"/>
            <a:ext cx="7939236" cy="7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b="true" sz="7312" spc="-22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56526" y="6942087"/>
            <a:ext cx="7939236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7714655"/>
            <a:ext cx="16303526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Conheça os números impressionantes por trás das novas tecnologias de memória. Da velocidade máxima da DDR-5 à incrível largura de banda da HBM, essas inovações oferecem um salto de desempenho para aplicações exigentes.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483667"/>
            <a:ext cx="7088237" cy="100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b="true" sz="5562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Memórias do Futuro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7475" y="3046214"/>
            <a:ext cx="2726627" cy="1643158"/>
          </a:xfrm>
          <a:custGeom>
            <a:avLst/>
            <a:gdLst/>
            <a:ahLst/>
            <a:cxnLst/>
            <a:rect r="r" b="b" t="t" l="l"/>
            <a:pathLst>
              <a:path h="1643158" w="2726627">
                <a:moveTo>
                  <a:pt x="0" y="0"/>
                </a:moveTo>
                <a:lnTo>
                  <a:pt x="2726627" y="0"/>
                </a:lnTo>
                <a:lnTo>
                  <a:pt x="2726627" y="1643158"/>
                </a:lnTo>
                <a:lnTo>
                  <a:pt x="0" y="1643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5280" y="3317676"/>
            <a:ext cx="142131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92910" y="3258294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Mais Rápido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92910" y="3776068"/>
            <a:ext cx="9221540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DDR-5 e NVMe entregam velocidades e largura de banda excepcionais.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851076" y="4665612"/>
            <a:ext cx="13302995" cy="19050"/>
            <a:chOff x="0" y="0"/>
            <a:chExt cx="17737327" cy="25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37328" cy="25400"/>
            </a:xfrm>
            <a:custGeom>
              <a:avLst/>
              <a:gdLst/>
              <a:ahLst/>
              <a:cxnLst/>
              <a:rect r="r" b="b" t="t" l="l"/>
              <a:pathLst>
                <a:path h="25400" w="17737328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87475" y="4821585"/>
            <a:ext cx="5443919" cy="1643158"/>
          </a:xfrm>
          <a:custGeom>
            <a:avLst/>
            <a:gdLst/>
            <a:ahLst/>
            <a:cxnLst/>
            <a:rect r="r" b="b" t="t" l="l"/>
            <a:pathLst>
              <a:path h="1643158" w="5443919">
                <a:moveTo>
                  <a:pt x="0" y="0"/>
                </a:moveTo>
                <a:lnTo>
                  <a:pt x="5443919" y="0"/>
                </a:lnTo>
                <a:lnTo>
                  <a:pt x="5443919" y="1643158"/>
                </a:lnTo>
                <a:lnTo>
                  <a:pt x="0" y="164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5280" y="5093047"/>
            <a:ext cx="212526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0214" y="5033665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Mais Eficiente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10214" y="5551438"/>
            <a:ext cx="10150525" cy="62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Menor consumo de energia e melhor dissipação de calor para maior eficiência.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568380" y="6440984"/>
            <a:ext cx="10585705" cy="19050"/>
            <a:chOff x="0" y="0"/>
            <a:chExt cx="14114273" cy="25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114272" cy="25400"/>
            </a:xfrm>
            <a:custGeom>
              <a:avLst/>
              <a:gdLst/>
              <a:ahLst/>
              <a:cxnLst/>
              <a:rect r="r" b="b" t="t" l="l"/>
              <a:pathLst>
                <a:path h="25400" w="1411427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87475" y="6596955"/>
            <a:ext cx="8161211" cy="2096833"/>
          </a:xfrm>
          <a:custGeom>
            <a:avLst/>
            <a:gdLst/>
            <a:ahLst/>
            <a:cxnLst/>
            <a:rect r="r" b="b" t="t" l="l"/>
            <a:pathLst>
              <a:path h="2096833" w="8161211">
                <a:moveTo>
                  <a:pt x="0" y="0"/>
                </a:moveTo>
                <a:lnTo>
                  <a:pt x="8161211" y="0"/>
                </a:lnTo>
                <a:lnTo>
                  <a:pt x="8161211" y="2096833"/>
                </a:lnTo>
                <a:lnTo>
                  <a:pt x="0" y="20968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85280" y="7095232"/>
            <a:ext cx="218034" cy="83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27518" y="6809035"/>
            <a:ext cx="3544044" cy="5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b="true" sz="2750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Mais Capacidade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7518" y="7326809"/>
            <a:ext cx="7584728" cy="107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spc="-4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HBM e Optane oferecem soluções de armazenamento e memória de alto desempenho.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9881" y="876300"/>
            <a:ext cx="7088237" cy="146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5"/>
              </a:lnSpc>
            </a:pPr>
            <a:r>
              <a:rPr lang="en-US" b="true" sz="8600" spc="-25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Bibliografia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19914"/>
            <a:ext cx="18288000" cy="391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 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https://www.intel.com.br/content/www/br/pt/products/details/memory-storage/optane-memory.html</a:t>
            </a:r>
          </a:p>
          <a:p>
            <a:pPr algn="just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https://www.google.com/amp/s/www.techtudo.com.br/google/amp/noticias/2017/06/como-funcionam-e-para-que-servem-as-unidades-optane-da-intel.ghtml</a:t>
            </a:r>
          </a:p>
          <a:p>
            <a:pPr algn="just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https://www.netcoreoficial.com.br/2024/03/06/memoria-ram-ddr5-caracteristicas-e-vantagens/ https://www.hp.com/br-pt/shop/tech-takes/memoria-intel-optane-o-que-e-e-por-que-voce-precisa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