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37"/>
  </p:notesMasterIdLst>
  <p:sldIdLst>
    <p:sldId id="256" r:id="rId3"/>
    <p:sldId id="257" r:id="rId4"/>
    <p:sldId id="258" r:id="rId5"/>
    <p:sldId id="278" r:id="rId6"/>
    <p:sldId id="279" r:id="rId7"/>
    <p:sldId id="280" r:id="rId8"/>
    <p:sldId id="281" r:id="rId9"/>
    <p:sldId id="282" r:id="rId10"/>
    <p:sldId id="283" r:id="rId11"/>
    <p:sldId id="259" r:id="rId12"/>
    <p:sldId id="260" r:id="rId13"/>
    <p:sldId id="262" r:id="rId14"/>
    <p:sldId id="285" r:id="rId15"/>
    <p:sldId id="263" r:id="rId16"/>
    <p:sldId id="284" r:id="rId17"/>
    <p:sldId id="293" r:id="rId18"/>
    <p:sldId id="294" r:id="rId19"/>
    <p:sldId id="295" r:id="rId20"/>
    <p:sldId id="264" r:id="rId21"/>
    <p:sldId id="286" r:id="rId22"/>
    <p:sldId id="270" r:id="rId23"/>
    <p:sldId id="271" r:id="rId24"/>
    <p:sldId id="273" r:id="rId25"/>
    <p:sldId id="291" r:id="rId26"/>
    <p:sldId id="292" r:id="rId27"/>
    <p:sldId id="274" r:id="rId28"/>
    <p:sldId id="290" r:id="rId29"/>
    <p:sldId id="275" r:id="rId30"/>
    <p:sldId id="276" r:id="rId31"/>
    <p:sldId id="277" r:id="rId32"/>
    <p:sldId id="287" r:id="rId33"/>
    <p:sldId id="288" r:id="rId34"/>
    <p:sldId id="289" r:id="rId35"/>
    <p:sldId id="29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6" autoAdjust="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6B301-1BC0-4F99-A013-7C1DDEE4D86D}" type="datetimeFigureOut">
              <a:rPr lang="it-IT" smtClean="0"/>
              <a:t>14/02/2016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B13C0-6999-4D48-8A07-B5B2EC0DC3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845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B13C0-6999-4D48-8A07-B5B2EC0DC314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1748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1F3C-45A9-4A68-BA1B-ECA4EC8EBFD1}" type="datetime1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 flipH="1">
            <a:off x="1143000" y="-762000"/>
            <a:ext cx="8001000" cy="25908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 userDrawn="1"/>
        </p:nvSpPr>
        <p:spPr bwMode="auto">
          <a:xfrm flipH="1">
            <a:off x="1600200" y="-762000"/>
            <a:ext cx="7543800" cy="24384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5943600"/>
            <a:ext cx="9154274" cy="1066800"/>
          </a:xfrm>
          <a:custGeom>
            <a:avLst/>
            <a:gdLst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9144000 w 9144000"/>
              <a:gd name="connsiteY2" fmla="*/ 3581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1905000"/>
              <a:gd name="connsiteX1" fmla="*/ 9144000 w 9144000"/>
              <a:gd name="connsiteY1" fmla="*/ 0 h 1905000"/>
              <a:gd name="connsiteX2" fmla="*/ 0 w 9144000"/>
              <a:gd name="connsiteY2" fmla="*/ 1905000 h 1905000"/>
              <a:gd name="connsiteX3" fmla="*/ 0 w 9144000"/>
              <a:gd name="connsiteY3" fmla="*/ 0 h 1905000"/>
              <a:gd name="connsiteX0" fmla="*/ 0 w 9144000"/>
              <a:gd name="connsiteY0" fmla="*/ 0 h 1905000"/>
              <a:gd name="connsiteX1" fmla="*/ 9144000 w 9144000"/>
              <a:gd name="connsiteY1" fmla="*/ 0 h 1905000"/>
              <a:gd name="connsiteX2" fmla="*/ 0 w 9144000"/>
              <a:gd name="connsiteY2" fmla="*/ 1905000 h 1905000"/>
              <a:gd name="connsiteX3" fmla="*/ 0 w 9144000"/>
              <a:gd name="connsiteY3" fmla="*/ 0 h 19050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905000 h 2349500"/>
              <a:gd name="connsiteX3" fmla="*/ 0 w 9144000"/>
              <a:gd name="connsiteY3" fmla="*/ 0 h 23495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905000 h 2349500"/>
              <a:gd name="connsiteX3" fmla="*/ 0 w 9144000"/>
              <a:gd name="connsiteY3" fmla="*/ 0 h 2349500"/>
              <a:gd name="connsiteX0" fmla="*/ 0 w 9144000"/>
              <a:gd name="connsiteY0" fmla="*/ 1 h 2349501"/>
              <a:gd name="connsiteX1" fmla="*/ 9144000 w 9144000"/>
              <a:gd name="connsiteY1" fmla="*/ 1 h 2349501"/>
              <a:gd name="connsiteX2" fmla="*/ 0 w 9144000"/>
              <a:gd name="connsiteY2" fmla="*/ 1905001 h 2349501"/>
              <a:gd name="connsiteX3" fmla="*/ 0 w 9144000"/>
              <a:gd name="connsiteY3" fmla="*/ 1 h 2349501"/>
              <a:gd name="connsiteX0" fmla="*/ 0 w 9144000"/>
              <a:gd name="connsiteY0" fmla="*/ 671286 h 3020786"/>
              <a:gd name="connsiteX1" fmla="*/ 9144000 w 9144000"/>
              <a:gd name="connsiteY1" fmla="*/ 671286 h 3020786"/>
              <a:gd name="connsiteX2" fmla="*/ 0 w 9144000"/>
              <a:gd name="connsiteY2" fmla="*/ 1905001 h 3020786"/>
              <a:gd name="connsiteX3" fmla="*/ 0 w 9144000"/>
              <a:gd name="connsiteY3" fmla="*/ 671286 h 3020786"/>
              <a:gd name="connsiteX0" fmla="*/ 0 w 9144000"/>
              <a:gd name="connsiteY0" fmla="*/ -1 h 2349499"/>
              <a:gd name="connsiteX1" fmla="*/ 9144000 w 9144000"/>
              <a:gd name="connsiteY1" fmla="*/ -1 h 2349499"/>
              <a:gd name="connsiteX2" fmla="*/ 0 w 9144000"/>
              <a:gd name="connsiteY2" fmla="*/ 1233714 h 2349499"/>
              <a:gd name="connsiteX3" fmla="*/ 0 w 9144000"/>
              <a:gd name="connsiteY3" fmla="*/ -1 h 2349499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233715 h 2349500"/>
              <a:gd name="connsiteX3" fmla="*/ 0 w 9144000"/>
              <a:gd name="connsiteY3" fmla="*/ 0 h 2349500"/>
              <a:gd name="connsiteX0" fmla="*/ 0 w 9144000"/>
              <a:gd name="connsiteY0" fmla="*/ 0 h 2181679"/>
              <a:gd name="connsiteX1" fmla="*/ 9144000 w 9144000"/>
              <a:gd name="connsiteY1" fmla="*/ 0 h 2181679"/>
              <a:gd name="connsiteX2" fmla="*/ 0 w 9144000"/>
              <a:gd name="connsiteY2" fmla="*/ 1233715 h 2181679"/>
              <a:gd name="connsiteX3" fmla="*/ 0 w 9144000"/>
              <a:gd name="connsiteY3" fmla="*/ 0 h 2181679"/>
              <a:gd name="connsiteX0" fmla="*/ 0 w 9144000"/>
              <a:gd name="connsiteY0" fmla="*/ 0 h 2237619"/>
              <a:gd name="connsiteX1" fmla="*/ 9144000 w 9144000"/>
              <a:gd name="connsiteY1" fmla="*/ 0 h 2237619"/>
              <a:gd name="connsiteX2" fmla="*/ 0 w 9144000"/>
              <a:gd name="connsiteY2" fmla="*/ 1233715 h 2237619"/>
              <a:gd name="connsiteX3" fmla="*/ 0 w 9144000"/>
              <a:gd name="connsiteY3" fmla="*/ 0 h 2237619"/>
              <a:gd name="connsiteX0" fmla="*/ 0 w 10439400"/>
              <a:gd name="connsiteY0" fmla="*/ 0 h 1432615"/>
              <a:gd name="connsiteX1" fmla="*/ 9144000 w 10439400"/>
              <a:gd name="connsiteY1" fmla="*/ 0 h 1432615"/>
              <a:gd name="connsiteX2" fmla="*/ 7772400 w 10439400"/>
              <a:gd name="connsiteY2" fmla="*/ 1193397 h 1432615"/>
              <a:gd name="connsiteX3" fmla="*/ 0 w 10439400"/>
              <a:gd name="connsiteY3" fmla="*/ 1233715 h 1432615"/>
              <a:gd name="connsiteX4" fmla="*/ 0 w 10439400"/>
              <a:gd name="connsiteY4" fmla="*/ 0 h 1432615"/>
              <a:gd name="connsiteX0" fmla="*/ 0 w 10668000"/>
              <a:gd name="connsiteY0" fmla="*/ 0 h 1846539"/>
              <a:gd name="connsiteX1" fmla="*/ 9144000 w 10668000"/>
              <a:gd name="connsiteY1" fmla="*/ 0 h 1846539"/>
              <a:gd name="connsiteX2" fmla="*/ 9144000 w 10668000"/>
              <a:gd name="connsiteY2" fmla="*/ 1640920 h 1846539"/>
              <a:gd name="connsiteX3" fmla="*/ 0 w 10668000"/>
              <a:gd name="connsiteY3" fmla="*/ 1233715 h 1846539"/>
              <a:gd name="connsiteX4" fmla="*/ 0 w 10668000"/>
              <a:gd name="connsiteY4" fmla="*/ 0 h 1846539"/>
              <a:gd name="connsiteX0" fmla="*/ 0 w 10668000"/>
              <a:gd name="connsiteY0" fmla="*/ 234984 h 2081523"/>
              <a:gd name="connsiteX1" fmla="*/ 9144000 w 10668000"/>
              <a:gd name="connsiteY1" fmla="*/ 234984 h 2081523"/>
              <a:gd name="connsiteX2" fmla="*/ 9144000 w 10668000"/>
              <a:gd name="connsiteY2" fmla="*/ 1875904 h 2081523"/>
              <a:gd name="connsiteX3" fmla="*/ 0 w 10668000"/>
              <a:gd name="connsiteY3" fmla="*/ 1468699 h 2081523"/>
              <a:gd name="connsiteX4" fmla="*/ 0 w 10668000"/>
              <a:gd name="connsiteY4" fmla="*/ 234984 h 2081523"/>
              <a:gd name="connsiteX0" fmla="*/ 0 w 9144000"/>
              <a:gd name="connsiteY0" fmla="*/ 234983 h 2081522"/>
              <a:gd name="connsiteX1" fmla="*/ 9144000 w 9144000"/>
              <a:gd name="connsiteY1" fmla="*/ 234983 h 2081522"/>
              <a:gd name="connsiteX2" fmla="*/ 9144000 w 9144000"/>
              <a:gd name="connsiteY2" fmla="*/ 1875903 h 2081522"/>
              <a:gd name="connsiteX3" fmla="*/ 0 w 9144000"/>
              <a:gd name="connsiteY3" fmla="*/ 1468698 h 2081522"/>
              <a:gd name="connsiteX4" fmla="*/ 0 w 9144000"/>
              <a:gd name="connsiteY4" fmla="*/ 234983 h 2081522"/>
              <a:gd name="connsiteX0" fmla="*/ 0 w 9144000"/>
              <a:gd name="connsiteY0" fmla="*/ 730583 h 2577122"/>
              <a:gd name="connsiteX1" fmla="*/ 4940300 w 9144000"/>
              <a:gd name="connsiteY1" fmla="*/ 0 h 2577122"/>
              <a:gd name="connsiteX2" fmla="*/ 9144000 w 9144000"/>
              <a:gd name="connsiteY2" fmla="*/ 730583 h 2577122"/>
              <a:gd name="connsiteX3" fmla="*/ 9144000 w 9144000"/>
              <a:gd name="connsiteY3" fmla="*/ 2371503 h 2577122"/>
              <a:gd name="connsiteX4" fmla="*/ 0 w 9144000"/>
              <a:gd name="connsiteY4" fmla="*/ 1964298 h 2577122"/>
              <a:gd name="connsiteX5" fmla="*/ 0 w 9144000"/>
              <a:gd name="connsiteY5" fmla="*/ 730583 h 2577122"/>
              <a:gd name="connsiteX0" fmla="*/ 0 w 9144000"/>
              <a:gd name="connsiteY0" fmla="*/ 730583 h 2163196"/>
              <a:gd name="connsiteX1" fmla="*/ 4940300 w 9144000"/>
              <a:gd name="connsiteY1" fmla="*/ 0 h 2163196"/>
              <a:gd name="connsiteX2" fmla="*/ 9144000 w 9144000"/>
              <a:gd name="connsiteY2" fmla="*/ 730583 h 2163196"/>
              <a:gd name="connsiteX3" fmla="*/ 9144000 w 9144000"/>
              <a:gd name="connsiteY3" fmla="*/ 1598367 h 2163196"/>
              <a:gd name="connsiteX4" fmla="*/ 0 w 9144000"/>
              <a:gd name="connsiteY4" fmla="*/ 1964298 h 2163196"/>
              <a:gd name="connsiteX5" fmla="*/ 0 w 9144000"/>
              <a:gd name="connsiteY5" fmla="*/ 730583 h 2163196"/>
              <a:gd name="connsiteX0" fmla="*/ 0 w 9144000"/>
              <a:gd name="connsiteY0" fmla="*/ 913051 h 2345664"/>
              <a:gd name="connsiteX1" fmla="*/ 4940300 w 9144000"/>
              <a:gd name="connsiteY1" fmla="*/ 182468 h 2345664"/>
              <a:gd name="connsiteX2" fmla="*/ 9144000 w 9144000"/>
              <a:gd name="connsiteY2" fmla="*/ 296129 h 2345664"/>
              <a:gd name="connsiteX3" fmla="*/ 9144000 w 9144000"/>
              <a:gd name="connsiteY3" fmla="*/ 1780835 h 2345664"/>
              <a:gd name="connsiteX4" fmla="*/ 0 w 9144000"/>
              <a:gd name="connsiteY4" fmla="*/ 2146766 h 2345664"/>
              <a:gd name="connsiteX5" fmla="*/ 0 w 9144000"/>
              <a:gd name="connsiteY5" fmla="*/ 913051 h 2345664"/>
              <a:gd name="connsiteX0" fmla="*/ 0 w 9144000"/>
              <a:gd name="connsiteY0" fmla="*/ 833404 h 2266017"/>
              <a:gd name="connsiteX1" fmla="*/ 4940300 w 9144000"/>
              <a:gd name="connsiteY1" fmla="*/ 102821 h 2266017"/>
              <a:gd name="connsiteX2" fmla="*/ 9144000 w 9144000"/>
              <a:gd name="connsiteY2" fmla="*/ 216482 h 2266017"/>
              <a:gd name="connsiteX3" fmla="*/ 9144000 w 9144000"/>
              <a:gd name="connsiteY3" fmla="*/ 1701188 h 2266017"/>
              <a:gd name="connsiteX4" fmla="*/ 0 w 9144000"/>
              <a:gd name="connsiteY4" fmla="*/ 2067119 h 2266017"/>
              <a:gd name="connsiteX5" fmla="*/ 0 w 9144000"/>
              <a:gd name="connsiteY5" fmla="*/ 833404 h 2266017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761553 h 2194166"/>
              <a:gd name="connsiteX1" fmla="*/ 9144000 w 9144000"/>
              <a:gd name="connsiteY1" fmla="*/ 144631 h 2194166"/>
              <a:gd name="connsiteX2" fmla="*/ 9144000 w 9144000"/>
              <a:gd name="connsiteY2" fmla="*/ 1629337 h 2194166"/>
              <a:gd name="connsiteX3" fmla="*/ 0 w 9144000"/>
              <a:gd name="connsiteY3" fmla="*/ 1995268 h 2194166"/>
              <a:gd name="connsiteX4" fmla="*/ 0 w 9144000"/>
              <a:gd name="connsiteY4" fmla="*/ 761553 h 2194166"/>
              <a:gd name="connsiteX0" fmla="*/ 0 w 9144000"/>
              <a:gd name="connsiteY0" fmla="*/ 761553 h 2442422"/>
              <a:gd name="connsiteX1" fmla="*/ 9144000 w 9144000"/>
              <a:gd name="connsiteY1" fmla="*/ 144631 h 2442422"/>
              <a:gd name="connsiteX2" fmla="*/ 9144000 w 9144000"/>
              <a:gd name="connsiteY2" fmla="*/ 1629337 h 2442422"/>
              <a:gd name="connsiteX3" fmla="*/ 0 w 9144000"/>
              <a:gd name="connsiteY3" fmla="*/ 1995268 h 2442422"/>
              <a:gd name="connsiteX4" fmla="*/ 0 w 9144000"/>
              <a:gd name="connsiteY4" fmla="*/ 761553 h 2442422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08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10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10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879895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54274"/>
              <a:gd name="connsiteY0" fmla="*/ 1711324 h 3392193"/>
              <a:gd name="connsiteX1" fmla="*/ 9144000 w 9154274"/>
              <a:gd name="connsiteY1" fmla="*/ 1094402 h 3392193"/>
              <a:gd name="connsiteX2" fmla="*/ 9154274 w 9154274"/>
              <a:gd name="connsiteY2" fmla="*/ 2961568 h 3392193"/>
              <a:gd name="connsiteX3" fmla="*/ 0 w 9154274"/>
              <a:gd name="connsiteY3" fmla="*/ 2945039 h 3392193"/>
              <a:gd name="connsiteX4" fmla="*/ 0 w 9154274"/>
              <a:gd name="connsiteY4" fmla="*/ 1711324 h 3392193"/>
              <a:gd name="connsiteX0" fmla="*/ 0 w 9154274"/>
              <a:gd name="connsiteY0" fmla="*/ 1711324 h 3392193"/>
              <a:gd name="connsiteX1" fmla="*/ 9144000 w 9154274"/>
              <a:gd name="connsiteY1" fmla="*/ 1094402 h 3392193"/>
              <a:gd name="connsiteX2" fmla="*/ 9154274 w 9154274"/>
              <a:gd name="connsiteY2" fmla="*/ 3010571 h 3392193"/>
              <a:gd name="connsiteX3" fmla="*/ 0 w 9154274"/>
              <a:gd name="connsiteY3" fmla="*/ 2945039 h 3392193"/>
              <a:gd name="connsiteX4" fmla="*/ 0 w 9154274"/>
              <a:gd name="connsiteY4" fmla="*/ 1711324 h 339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4274" h="3392193">
                <a:moveTo>
                  <a:pt x="0" y="1711324"/>
                </a:moveTo>
                <a:cubicBezTo>
                  <a:pt x="513708" y="3392193"/>
                  <a:pt x="5445303" y="0"/>
                  <a:pt x="9144000" y="1094402"/>
                </a:cubicBezTo>
                <a:cubicBezTo>
                  <a:pt x="9147425" y="1716791"/>
                  <a:pt x="9150849" y="2388182"/>
                  <a:pt x="9154274" y="3010571"/>
                </a:cubicBezTo>
                <a:lnTo>
                  <a:pt x="0" y="2945039"/>
                </a:lnTo>
                <a:lnTo>
                  <a:pt x="0" y="17113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9"/>
          <p:cNvSpPr>
            <a:spLocks/>
          </p:cNvSpPr>
          <p:nvPr userDrawn="1"/>
        </p:nvSpPr>
        <p:spPr bwMode="auto">
          <a:xfrm flipV="1">
            <a:off x="0" y="3048000"/>
            <a:ext cx="8839200" cy="3429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8"/>
          <p:cNvSpPr>
            <a:spLocks/>
          </p:cNvSpPr>
          <p:nvPr userDrawn="1"/>
        </p:nvSpPr>
        <p:spPr bwMode="auto">
          <a:xfrm flipV="1">
            <a:off x="-1" y="3021106"/>
            <a:ext cx="8334103" cy="3227294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alpha val="54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2571744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860" y="4071942"/>
            <a:ext cx="6400800" cy="642942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8A65-5703-48D5-958F-DD8F46A8D8FC}" type="datetime1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D35E-BE30-4821-9106-33F87D7A8B0E}" type="datetime1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B4C0-AA10-46C8-8DCA-163C2897CA53}" type="datetime1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21A-830B-4D13-84B1-B6FFB8737D2D}" type="datetime1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F6E0-5215-4318-9ED8-2EA0F03AB8EB}" type="datetime1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3452-9CF7-4533-9B58-B4DE87DF5990}" type="datetime1">
              <a:rPr lang="en-US" smtClean="0"/>
              <a:t>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6D-9EB8-42A6-A918-E1D66452D0A5}" type="datetime1">
              <a:rPr lang="en-US" smtClean="0"/>
              <a:t>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9E98-F6BC-4C9F-8027-1F50D326927D}" type="datetime1">
              <a:rPr lang="en-US" smtClean="0"/>
              <a:t>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D262-99C6-47FA-82C5-1CB93729A1FE}" type="datetime1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7F2D-11C0-48BE-96D9-CC5AD07363F2}" type="datetime1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5943600"/>
            <a:ext cx="9154274" cy="1066800"/>
          </a:xfrm>
          <a:custGeom>
            <a:avLst/>
            <a:gdLst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9144000 w 9144000"/>
              <a:gd name="connsiteY2" fmla="*/ 3581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1905000"/>
              <a:gd name="connsiteX1" fmla="*/ 9144000 w 9144000"/>
              <a:gd name="connsiteY1" fmla="*/ 0 h 1905000"/>
              <a:gd name="connsiteX2" fmla="*/ 0 w 9144000"/>
              <a:gd name="connsiteY2" fmla="*/ 1905000 h 1905000"/>
              <a:gd name="connsiteX3" fmla="*/ 0 w 9144000"/>
              <a:gd name="connsiteY3" fmla="*/ 0 h 1905000"/>
              <a:gd name="connsiteX0" fmla="*/ 0 w 9144000"/>
              <a:gd name="connsiteY0" fmla="*/ 0 h 1905000"/>
              <a:gd name="connsiteX1" fmla="*/ 9144000 w 9144000"/>
              <a:gd name="connsiteY1" fmla="*/ 0 h 1905000"/>
              <a:gd name="connsiteX2" fmla="*/ 0 w 9144000"/>
              <a:gd name="connsiteY2" fmla="*/ 1905000 h 1905000"/>
              <a:gd name="connsiteX3" fmla="*/ 0 w 9144000"/>
              <a:gd name="connsiteY3" fmla="*/ 0 h 19050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905000 h 2349500"/>
              <a:gd name="connsiteX3" fmla="*/ 0 w 9144000"/>
              <a:gd name="connsiteY3" fmla="*/ 0 h 23495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905000 h 2349500"/>
              <a:gd name="connsiteX3" fmla="*/ 0 w 9144000"/>
              <a:gd name="connsiteY3" fmla="*/ 0 h 2349500"/>
              <a:gd name="connsiteX0" fmla="*/ 0 w 9144000"/>
              <a:gd name="connsiteY0" fmla="*/ 1 h 2349501"/>
              <a:gd name="connsiteX1" fmla="*/ 9144000 w 9144000"/>
              <a:gd name="connsiteY1" fmla="*/ 1 h 2349501"/>
              <a:gd name="connsiteX2" fmla="*/ 0 w 9144000"/>
              <a:gd name="connsiteY2" fmla="*/ 1905001 h 2349501"/>
              <a:gd name="connsiteX3" fmla="*/ 0 w 9144000"/>
              <a:gd name="connsiteY3" fmla="*/ 1 h 2349501"/>
              <a:gd name="connsiteX0" fmla="*/ 0 w 9144000"/>
              <a:gd name="connsiteY0" fmla="*/ 671286 h 3020786"/>
              <a:gd name="connsiteX1" fmla="*/ 9144000 w 9144000"/>
              <a:gd name="connsiteY1" fmla="*/ 671286 h 3020786"/>
              <a:gd name="connsiteX2" fmla="*/ 0 w 9144000"/>
              <a:gd name="connsiteY2" fmla="*/ 1905001 h 3020786"/>
              <a:gd name="connsiteX3" fmla="*/ 0 w 9144000"/>
              <a:gd name="connsiteY3" fmla="*/ 671286 h 3020786"/>
              <a:gd name="connsiteX0" fmla="*/ 0 w 9144000"/>
              <a:gd name="connsiteY0" fmla="*/ -1 h 2349499"/>
              <a:gd name="connsiteX1" fmla="*/ 9144000 w 9144000"/>
              <a:gd name="connsiteY1" fmla="*/ -1 h 2349499"/>
              <a:gd name="connsiteX2" fmla="*/ 0 w 9144000"/>
              <a:gd name="connsiteY2" fmla="*/ 1233714 h 2349499"/>
              <a:gd name="connsiteX3" fmla="*/ 0 w 9144000"/>
              <a:gd name="connsiteY3" fmla="*/ -1 h 2349499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233715 h 2349500"/>
              <a:gd name="connsiteX3" fmla="*/ 0 w 9144000"/>
              <a:gd name="connsiteY3" fmla="*/ 0 h 2349500"/>
              <a:gd name="connsiteX0" fmla="*/ 0 w 9144000"/>
              <a:gd name="connsiteY0" fmla="*/ 0 h 2181679"/>
              <a:gd name="connsiteX1" fmla="*/ 9144000 w 9144000"/>
              <a:gd name="connsiteY1" fmla="*/ 0 h 2181679"/>
              <a:gd name="connsiteX2" fmla="*/ 0 w 9144000"/>
              <a:gd name="connsiteY2" fmla="*/ 1233715 h 2181679"/>
              <a:gd name="connsiteX3" fmla="*/ 0 w 9144000"/>
              <a:gd name="connsiteY3" fmla="*/ 0 h 2181679"/>
              <a:gd name="connsiteX0" fmla="*/ 0 w 9144000"/>
              <a:gd name="connsiteY0" fmla="*/ 0 h 2237619"/>
              <a:gd name="connsiteX1" fmla="*/ 9144000 w 9144000"/>
              <a:gd name="connsiteY1" fmla="*/ 0 h 2237619"/>
              <a:gd name="connsiteX2" fmla="*/ 0 w 9144000"/>
              <a:gd name="connsiteY2" fmla="*/ 1233715 h 2237619"/>
              <a:gd name="connsiteX3" fmla="*/ 0 w 9144000"/>
              <a:gd name="connsiteY3" fmla="*/ 0 h 2237619"/>
              <a:gd name="connsiteX0" fmla="*/ 0 w 10439400"/>
              <a:gd name="connsiteY0" fmla="*/ 0 h 1432615"/>
              <a:gd name="connsiteX1" fmla="*/ 9144000 w 10439400"/>
              <a:gd name="connsiteY1" fmla="*/ 0 h 1432615"/>
              <a:gd name="connsiteX2" fmla="*/ 7772400 w 10439400"/>
              <a:gd name="connsiteY2" fmla="*/ 1193397 h 1432615"/>
              <a:gd name="connsiteX3" fmla="*/ 0 w 10439400"/>
              <a:gd name="connsiteY3" fmla="*/ 1233715 h 1432615"/>
              <a:gd name="connsiteX4" fmla="*/ 0 w 10439400"/>
              <a:gd name="connsiteY4" fmla="*/ 0 h 1432615"/>
              <a:gd name="connsiteX0" fmla="*/ 0 w 10668000"/>
              <a:gd name="connsiteY0" fmla="*/ 0 h 1846539"/>
              <a:gd name="connsiteX1" fmla="*/ 9144000 w 10668000"/>
              <a:gd name="connsiteY1" fmla="*/ 0 h 1846539"/>
              <a:gd name="connsiteX2" fmla="*/ 9144000 w 10668000"/>
              <a:gd name="connsiteY2" fmla="*/ 1640920 h 1846539"/>
              <a:gd name="connsiteX3" fmla="*/ 0 w 10668000"/>
              <a:gd name="connsiteY3" fmla="*/ 1233715 h 1846539"/>
              <a:gd name="connsiteX4" fmla="*/ 0 w 10668000"/>
              <a:gd name="connsiteY4" fmla="*/ 0 h 1846539"/>
              <a:gd name="connsiteX0" fmla="*/ 0 w 10668000"/>
              <a:gd name="connsiteY0" fmla="*/ 234984 h 2081523"/>
              <a:gd name="connsiteX1" fmla="*/ 9144000 w 10668000"/>
              <a:gd name="connsiteY1" fmla="*/ 234984 h 2081523"/>
              <a:gd name="connsiteX2" fmla="*/ 9144000 w 10668000"/>
              <a:gd name="connsiteY2" fmla="*/ 1875904 h 2081523"/>
              <a:gd name="connsiteX3" fmla="*/ 0 w 10668000"/>
              <a:gd name="connsiteY3" fmla="*/ 1468699 h 2081523"/>
              <a:gd name="connsiteX4" fmla="*/ 0 w 10668000"/>
              <a:gd name="connsiteY4" fmla="*/ 234984 h 2081523"/>
              <a:gd name="connsiteX0" fmla="*/ 0 w 9144000"/>
              <a:gd name="connsiteY0" fmla="*/ 234983 h 2081522"/>
              <a:gd name="connsiteX1" fmla="*/ 9144000 w 9144000"/>
              <a:gd name="connsiteY1" fmla="*/ 234983 h 2081522"/>
              <a:gd name="connsiteX2" fmla="*/ 9144000 w 9144000"/>
              <a:gd name="connsiteY2" fmla="*/ 1875903 h 2081522"/>
              <a:gd name="connsiteX3" fmla="*/ 0 w 9144000"/>
              <a:gd name="connsiteY3" fmla="*/ 1468698 h 2081522"/>
              <a:gd name="connsiteX4" fmla="*/ 0 w 9144000"/>
              <a:gd name="connsiteY4" fmla="*/ 234983 h 2081522"/>
              <a:gd name="connsiteX0" fmla="*/ 0 w 9144000"/>
              <a:gd name="connsiteY0" fmla="*/ 730583 h 2577122"/>
              <a:gd name="connsiteX1" fmla="*/ 4940300 w 9144000"/>
              <a:gd name="connsiteY1" fmla="*/ 0 h 2577122"/>
              <a:gd name="connsiteX2" fmla="*/ 9144000 w 9144000"/>
              <a:gd name="connsiteY2" fmla="*/ 730583 h 2577122"/>
              <a:gd name="connsiteX3" fmla="*/ 9144000 w 9144000"/>
              <a:gd name="connsiteY3" fmla="*/ 2371503 h 2577122"/>
              <a:gd name="connsiteX4" fmla="*/ 0 w 9144000"/>
              <a:gd name="connsiteY4" fmla="*/ 1964298 h 2577122"/>
              <a:gd name="connsiteX5" fmla="*/ 0 w 9144000"/>
              <a:gd name="connsiteY5" fmla="*/ 730583 h 2577122"/>
              <a:gd name="connsiteX0" fmla="*/ 0 w 9144000"/>
              <a:gd name="connsiteY0" fmla="*/ 730583 h 2163196"/>
              <a:gd name="connsiteX1" fmla="*/ 4940300 w 9144000"/>
              <a:gd name="connsiteY1" fmla="*/ 0 h 2163196"/>
              <a:gd name="connsiteX2" fmla="*/ 9144000 w 9144000"/>
              <a:gd name="connsiteY2" fmla="*/ 730583 h 2163196"/>
              <a:gd name="connsiteX3" fmla="*/ 9144000 w 9144000"/>
              <a:gd name="connsiteY3" fmla="*/ 1598367 h 2163196"/>
              <a:gd name="connsiteX4" fmla="*/ 0 w 9144000"/>
              <a:gd name="connsiteY4" fmla="*/ 1964298 h 2163196"/>
              <a:gd name="connsiteX5" fmla="*/ 0 w 9144000"/>
              <a:gd name="connsiteY5" fmla="*/ 730583 h 2163196"/>
              <a:gd name="connsiteX0" fmla="*/ 0 w 9144000"/>
              <a:gd name="connsiteY0" fmla="*/ 913051 h 2345664"/>
              <a:gd name="connsiteX1" fmla="*/ 4940300 w 9144000"/>
              <a:gd name="connsiteY1" fmla="*/ 182468 h 2345664"/>
              <a:gd name="connsiteX2" fmla="*/ 9144000 w 9144000"/>
              <a:gd name="connsiteY2" fmla="*/ 296129 h 2345664"/>
              <a:gd name="connsiteX3" fmla="*/ 9144000 w 9144000"/>
              <a:gd name="connsiteY3" fmla="*/ 1780835 h 2345664"/>
              <a:gd name="connsiteX4" fmla="*/ 0 w 9144000"/>
              <a:gd name="connsiteY4" fmla="*/ 2146766 h 2345664"/>
              <a:gd name="connsiteX5" fmla="*/ 0 w 9144000"/>
              <a:gd name="connsiteY5" fmla="*/ 913051 h 2345664"/>
              <a:gd name="connsiteX0" fmla="*/ 0 w 9144000"/>
              <a:gd name="connsiteY0" fmla="*/ 833404 h 2266017"/>
              <a:gd name="connsiteX1" fmla="*/ 4940300 w 9144000"/>
              <a:gd name="connsiteY1" fmla="*/ 102821 h 2266017"/>
              <a:gd name="connsiteX2" fmla="*/ 9144000 w 9144000"/>
              <a:gd name="connsiteY2" fmla="*/ 216482 h 2266017"/>
              <a:gd name="connsiteX3" fmla="*/ 9144000 w 9144000"/>
              <a:gd name="connsiteY3" fmla="*/ 1701188 h 2266017"/>
              <a:gd name="connsiteX4" fmla="*/ 0 w 9144000"/>
              <a:gd name="connsiteY4" fmla="*/ 2067119 h 2266017"/>
              <a:gd name="connsiteX5" fmla="*/ 0 w 9144000"/>
              <a:gd name="connsiteY5" fmla="*/ 833404 h 2266017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761553 h 2194166"/>
              <a:gd name="connsiteX1" fmla="*/ 9144000 w 9144000"/>
              <a:gd name="connsiteY1" fmla="*/ 144631 h 2194166"/>
              <a:gd name="connsiteX2" fmla="*/ 9144000 w 9144000"/>
              <a:gd name="connsiteY2" fmla="*/ 1629337 h 2194166"/>
              <a:gd name="connsiteX3" fmla="*/ 0 w 9144000"/>
              <a:gd name="connsiteY3" fmla="*/ 1995268 h 2194166"/>
              <a:gd name="connsiteX4" fmla="*/ 0 w 9144000"/>
              <a:gd name="connsiteY4" fmla="*/ 761553 h 2194166"/>
              <a:gd name="connsiteX0" fmla="*/ 0 w 9144000"/>
              <a:gd name="connsiteY0" fmla="*/ 761553 h 2442422"/>
              <a:gd name="connsiteX1" fmla="*/ 9144000 w 9144000"/>
              <a:gd name="connsiteY1" fmla="*/ 144631 h 2442422"/>
              <a:gd name="connsiteX2" fmla="*/ 9144000 w 9144000"/>
              <a:gd name="connsiteY2" fmla="*/ 1629337 h 2442422"/>
              <a:gd name="connsiteX3" fmla="*/ 0 w 9144000"/>
              <a:gd name="connsiteY3" fmla="*/ 1995268 h 2442422"/>
              <a:gd name="connsiteX4" fmla="*/ 0 w 9144000"/>
              <a:gd name="connsiteY4" fmla="*/ 761553 h 2442422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08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10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10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879895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54274"/>
              <a:gd name="connsiteY0" fmla="*/ 1711324 h 3392193"/>
              <a:gd name="connsiteX1" fmla="*/ 9144000 w 9154274"/>
              <a:gd name="connsiteY1" fmla="*/ 1094402 h 3392193"/>
              <a:gd name="connsiteX2" fmla="*/ 9154274 w 9154274"/>
              <a:gd name="connsiteY2" fmla="*/ 2961568 h 3392193"/>
              <a:gd name="connsiteX3" fmla="*/ 0 w 9154274"/>
              <a:gd name="connsiteY3" fmla="*/ 2945039 h 3392193"/>
              <a:gd name="connsiteX4" fmla="*/ 0 w 9154274"/>
              <a:gd name="connsiteY4" fmla="*/ 1711324 h 3392193"/>
              <a:gd name="connsiteX0" fmla="*/ 0 w 9154274"/>
              <a:gd name="connsiteY0" fmla="*/ 1711324 h 3392193"/>
              <a:gd name="connsiteX1" fmla="*/ 9144000 w 9154274"/>
              <a:gd name="connsiteY1" fmla="*/ 1094402 h 3392193"/>
              <a:gd name="connsiteX2" fmla="*/ 9154274 w 9154274"/>
              <a:gd name="connsiteY2" fmla="*/ 3010571 h 3392193"/>
              <a:gd name="connsiteX3" fmla="*/ 0 w 9154274"/>
              <a:gd name="connsiteY3" fmla="*/ 2945039 h 3392193"/>
              <a:gd name="connsiteX4" fmla="*/ 0 w 9154274"/>
              <a:gd name="connsiteY4" fmla="*/ 1711324 h 339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4274" h="3392193">
                <a:moveTo>
                  <a:pt x="0" y="1711324"/>
                </a:moveTo>
                <a:cubicBezTo>
                  <a:pt x="513708" y="3392193"/>
                  <a:pt x="5445303" y="0"/>
                  <a:pt x="9144000" y="1094402"/>
                </a:cubicBezTo>
                <a:cubicBezTo>
                  <a:pt x="9147425" y="1716791"/>
                  <a:pt x="9150849" y="2388182"/>
                  <a:pt x="9154274" y="3010571"/>
                </a:cubicBezTo>
                <a:lnTo>
                  <a:pt x="0" y="2945039"/>
                </a:lnTo>
                <a:lnTo>
                  <a:pt x="0" y="17113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0" y="3048000"/>
            <a:ext cx="8839200" cy="3429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B71A7-C4B5-4162-A50E-AA958AC91013}" type="datetime1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IUM Brindisi A.A. 2015/2016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161EA-3838-4585-991A-9FE3F83376D8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H="1">
            <a:off x="1143000" y="-762000"/>
            <a:ext cx="8001000" cy="25908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 flipH="1">
            <a:off x="1600200" y="-762000"/>
            <a:ext cx="7543800" cy="24384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 flipV="1">
            <a:off x="-1" y="3021106"/>
            <a:ext cx="8334103" cy="3227294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alpha val="54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Business Communication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accent3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65292" y="541194"/>
            <a:ext cx="8427230" cy="871582"/>
          </a:xfrm>
        </p:spPr>
        <p:txBody>
          <a:bodyPr>
            <a:noAutofit/>
          </a:bodyPr>
          <a:lstStyle/>
          <a:p>
            <a:pPr algn="ctr" defTabSz="914400">
              <a:spcBef>
                <a:spcPts val="0"/>
              </a:spcBef>
              <a:buNone/>
            </a:pPr>
            <a:r>
              <a:rPr lang="it-IT" sz="5500" noProof="1" smtClean="0"/>
              <a:t>UTAssistant</a:t>
            </a:r>
            <a:endParaRPr lang="it-IT" sz="5500" noProof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99592" y="1844824"/>
            <a:ext cx="7351190" cy="4176464"/>
          </a:xfrm>
        </p:spPr>
        <p:txBody>
          <a:bodyPr>
            <a:noAutofit/>
          </a:bodyPr>
          <a:lstStyle/>
          <a:p>
            <a:pPr algn="ctr"/>
            <a:r>
              <a:rPr lang="it-IT" noProof="1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it-IT" sz="2900" noProof="1" smtClean="0">
                <a:solidFill>
                  <a:schemeClr val="accent3">
                    <a:lumMod val="75000"/>
                  </a:schemeClr>
                </a:solidFill>
              </a:rPr>
              <a:t>Registrazione e Analisi comportamento utente [Gruppo 3]</a:t>
            </a:r>
          </a:p>
          <a:p>
            <a:pPr algn="ctr"/>
            <a:endParaRPr lang="it-IT" sz="2800" noProof="1" smtClean="0">
              <a:solidFill>
                <a:schemeClr val="accent3">
                  <a:lumMod val="75000"/>
                </a:schemeClr>
              </a:solidFill>
            </a:endParaRPr>
          </a:p>
          <a:p>
            <a:pPr algn="l"/>
            <a:r>
              <a:rPr lang="it-IT" sz="2800" noProof="1" smtClean="0">
                <a:solidFill>
                  <a:schemeClr val="accent3">
                    <a:lumMod val="75000"/>
                  </a:schemeClr>
                </a:solidFill>
              </a:rPr>
              <a:t>    A cura di: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it-IT" noProof="1" smtClean="0">
                <a:solidFill>
                  <a:schemeClr val="accent3">
                    <a:lumMod val="75000"/>
                  </a:schemeClr>
                </a:solidFill>
              </a:rPr>
              <a:t>Simone Angeletti;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it-IT" noProof="1" smtClean="0">
                <a:solidFill>
                  <a:schemeClr val="accent3">
                    <a:lumMod val="75000"/>
                  </a:schemeClr>
                </a:solidFill>
              </a:rPr>
              <a:t>Antonio Argentieri;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it-IT" noProof="1" smtClean="0">
                <a:solidFill>
                  <a:schemeClr val="accent3">
                    <a:lumMod val="75000"/>
                  </a:schemeClr>
                </a:solidFill>
              </a:rPr>
              <a:t>Angelo Chirico.       </a:t>
            </a:r>
            <a:endParaRPr lang="it-IT" noProof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/>
              <a:t>SMT2 :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3055"/>
          </a:xfrm>
        </p:spPr>
        <p:txBody>
          <a:bodyPr>
            <a:normAutofit/>
          </a:bodyPr>
          <a:lstStyle/>
          <a:p>
            <a:pPr marL="0" indent="0" algn="l"/>
            <a:r>
              <a:rPr lang="it-IT" sz="3500" dirty="0" smtClean="0"/>
              <a:t>COSA E’: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200" dirty="0" smtClean="0"/>
              <a:t>E’ un sistema di Mouse </a:t>
            </a:r>
            <a:r>
              <a:rPr lang="it-IT" sz="2200" dirty="0" err="1" smtClean="0"/>
              <a:t>Tracking</a:t>
            </a:r>
            <a:r>
              <a:rPr lang="it-IT" sz="2200" dirty="0" smtClean="0"/>
              <a:t> open source;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200" dirty="0" smtClean="0"/>
              <a:t>Realizzato mediante l’uso di </a:t>
            </a:r>
            <a:r>
              <a:rPr lang="it-IT" sz="2200" i="1" u="sng" dirty="0" err="1" smtClean="0"/>
              <a:t>javascript</a:t>
            </a:r>
            <a:r>
              <a:rPr lang="it-IT" sz="2200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0" indent="0" algn="l"/>
            <a:r>
              <a:rPr lang="it-IT" sz="3500" dirty="0" smtClean="0"/>
              <a:t>SCOPO: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200" dirty="0" smtClean="0"/>
              <a:t>Ottenere informazioni utili riguardanti le attività dell’utente </a:t>
            </a:r>
            <a:r>
              <a:rPr lang="it-IT" sz="2200" dirty="0"/>
              <a:t> </a:t>
            </a:r>
            <a:r>
              <a:rPr lang="it-IT" sz="2200" dirty="0" smtClean="0"/>
              <a:t>all’interno di pagine Web;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200" dirty="0" smtClean="0"/>
              <a:t>Migliorarne </a:t>
            </a:r>
            <a:r>
              <a:rPr lang="it-IT" sz="2200" i="1" dirty="0" smtClean="0"/>
              <a:t>l’usabilità</a:t>
            </a:r>
            <a:r>
              <a:rPr lang="it-IT" sz="2200" dirty="0" smtClean="0"/>
              <a:t> e </a:t>
            </a:r>
            <a:r>
              <a:rPr lang="it-IT" sz="2200" i="1" dirty="0" smtClean="0"/>
              <a:t>l’interfaccia;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IUM Brindisi A.A. 2015/2016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77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SMT2 </a:t>
            </a:r>
            <a:r>
              <a:rPr lang="it-IT" dirty="0" smtClean="0"/>
              <a:t>:   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3"/>
          </a:xfrm>
        </p:spPr>
        <p:txBody>
          <a:bodyPr/>
          <a:lstStyle/>
          <a:p>
            <a:pPr algn="l"/>
            <a:r>
              <a:rPr lang="it-IT" dirty="0" smtClean="0"/>
              <a:t>COME FUNZIONA: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200" dirty="0" smtClean="0"/>
              <a:t>Il sistema funziona su siti Web creati in Locale;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200" dirty="0" smtClean="0"/>
              <a:t>Permette di testare più pagine di un sito.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200" dirty="0" smtClean="0"/>
              <a:t>Crea un database con i dati degli utenti e del loro tracciamento;</a:t>
            </a:r>
            <a:endParaRPr lang="it-IT" sz="2400" dirty="0" smtClean="0"/>
          </a:p>
          <a:p>
            <a:pPr algn="l"/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978" b="13582"/>
          <a:stretch/>
        </p:blipFill>
        <p:spPr>
          <a:xfrm>
            <a:off x="575556" y="3429000"/>
            <a:ext cx="7992888" cy="277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2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mtClean="0"/>
              <a:t>OCCORRENTE: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3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/>
              <a:t>Versione di </a:t>
            </a:r>
            <a:r>
              <a:rPr lang="it-IT" dirty="0" err="1" smtClean="0"/>
              <a:t>MySQL</a:t>
            </a:r>
            <a:r>
              <a:rPr lang="it-IT" dirty="0" smtClean="0"/>
              <a:t> 5 (o superiore);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/>
              <a:t>PHP 5;</a:t>
            </a:r>
          </a:p>
          <a:p>
            <a:pPr marL="85725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accent3">
                    <a:lumMod val="75000"/>
                  </a:schemeClr>
                </a:solidFill>
              </a:rPr>
              <a:t>Sarà necessario un </a:t>
            </a:r>
            <a:r>
              <a:rPr lang="it-IT" dirty="0" err="1" smtClean="0">
                <a:solidFill>
                  <a:schemeClr val="accent3">
                    <a:lumMod val="75000"/>
                  </a:schemeClr>
                </a:solidFill>
              </a:rPr>
              <a:t>WebServer</a:t>
            </a:r>
            <a:r>
              <a:rPr lang="it-IT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 marL="400050" lvl="1" indent="0">
              <a:buNone/>
            </a:pPr>
            <a:endParaRPr lang="it-IT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endParaRPr lang="it-IT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/>
              <a:t>DOWNLOAD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89039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dirty="0" smtClean="0"/>
              <a:t>Accedere alla pagina </a:t>
            </a:r>
            <a:r>
              <a:rPr lang="it-IT" i="1" u="sng" dirty="0" err="1" smtClean="0"/>
              <a:t>GoogleCode</a:t>
            </a:r>
            <a:r>
              <a:rPr lang="it-IT" i="1" u="sng" dirty="0" smtClean="0"/>
              <a:t> SVN;</a:t>
            </a:r>
          </a:p>
          <a:p>
            <a:pPr marL="0" indent="0" algn="l"/>
            <a:endParaRPr lang="it-IT" i="1" u="sng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dirty="0" smtClean="0"/>
              <a:t>Il pacchetto scaricato conterrà i file del tracciamento e quelli per il replay;</a:t>
            </a:r>
          </a:p>
          <a:p>
            <a:pPr algn="l"/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/>
              <a:t>INSTALLAZIONE DI smt2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0079" y="1556792"/>
            <a:ext cx="8229600" cy="4464496"/>
          </a:xfrm>
        </p:spPr>
        <p:txBody>
          <a:bodyPr>
            <a:normAutofit/>
          </a:bodyPr>
          <a:lstStyle/>
          <a:p>
            <a:pPr algn="l"/>
            <a:r>
              <a:rPr lang="it-IT" b="1" dirty="0" smtClean="0"/>
              <a:t>Passo 1: </a:t>
            </a:r>
            <a:r>
              <a:rPr lang="it-IT" sz="2800" dirty="0" smtClean="0"/>
              <a:t>scaricare il pacchetto .zip dal sito di smt2;</a:t>
            </a:r>
          </a:p>
          <a:p>
            <a:pPr algn="l"/>
            <a:endParaRPr lang="it-IT" dirty="0" smtClean="0"/>
          </a:p>
          <a:p>
            <a:pPr algn="ctr"/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83" y="2350709"/>
            <a:ext cx="7128792" cy="363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2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INSTALLAZIONE DI smt2			(2)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61047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 smtClean="0"/>
              <a:t>Spostare la cartella di smt2 nella cartella relativa al Web Server;</a:t>
            </a:r>
            <a:endParaRPr lang="it-IT" sz="2800" dirty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 smtClean="0"/>
              <a:t>modificare </a:t>
            </a:r>
            <a:r>
              <a:rPr lang="it-IT" sz="2800" dirty="0"/>
              <a:t>il file smt2/</a:t>
            </a:r>
            <a:r>
              <a:rPr lang="it-IT" sz="2800" dirty="0" err="1"/>
              <a:t>config.php</a:t>
            </a:r>
            <a:r>
              <a:rPr lang="it-IT" sz="2800" dirty="0"/>
              <a:t> sostituendo &lt;</a:t>
            </a:r>
            <a:r>
              <a:rPr lang="it-IT" sz="2800" dirty="0" err="1"/>
              <a:t>smt</a:t>
            </a:r>
            <a:r>
              <a:rPr lang="it-IT" sz="2800" dirty="0"/>
              <a:t>&gt; con il nome del database del gruppo uno (</a:t>
            </a:r>
            <a:r>
              <a:rPr lang="it-IT" sz="2800" dirty="0" err="1"/>
              <a:t>utassistantdb</a:t>
            </a:r>
            <a:r>
              <a:rPr lang="it-IT" sz="2800" dirty="0" smtClean="0"/>
              <a:t>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3">
                    <a:lumMod val="75000"/>
                  </a:schemeClr>
                </a:solidFill>
              </a:rPr>
              <a:t>define</a:t>
            </a:r>
            <a:r>
              <a:rPr lang="it-IT" dirty="0">
                <a:solidFill>
                  <a:schemeClr val="accent3">
                    <a:lumMod val="75000"/>
                  </a:schemeClr>
                </a:solidFill>
              </a:rPr>
              <a:t> ('DB_NAME',     "</a:t>
            </a:r>
            <a:r>
              <a:rPr lang="it-IT" dirty="0" err="1">
                <a:solidFill>
                  <a:schemeClr val="accent3">
                    <a:lumMod val="75000"/>
                  </a:schemeClr>
                </a:solidFill>
              </a:rPr>
              <a:t>utassistantdb</a:t>
            </a:r>
            <a:r>
              <a:rPr lang="it-IT" dirty="0">
                <a:solidFill>
                  <a:schemeClr val="accent3">
                    <a:lumMod val="75000"/>
                  </a:schemeClr>
                </a:solidFill>
              </a:rPr>
              <a:t>");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 smtClean="0"/>
              <a:t>MODIFICHE APPORTATE AD USERPIE: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75658"/>
          </a:xfrm>
        </p:spPr>
        <p:txBody>
          <a:bodyPr/>
          <a:lstStyle/>
          <a:p>
            <a:pPr algn="l"/>
            <a:r>
              <a:rPr lang="it-IT" sz="2400" dirty="0" smtClean="0"/>
              <a:t>Rimozione delle seguenti tabelle: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 smtClean="0"/>
              <a:t>Browser;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 err="1" smtClean="0"/>
              <a:t>Ext</a:t>
            </a:r>
            <a:r>
              <a:rPr lang="it-IT" sz="2400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 smtClean="0"/>
              <a:t>Cache;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 smtClean="0"/>
              <a:t>CMS;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 err="1" smtClean="0"/>
              <a:t>Hypernotes</a:t>
            </a:r>
            <a:r>
              <a:rPr lang="it-IT" sz="2400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 err="1" smtClean="0"/>
              <a:t>Jsopt</a:t>
            </a:r>
            <a:r>
              <a:rPr lang="it-IT" sz="2400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 smtClean="0"/>
              <a:t>Os;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 err="1" smtClean="0"/>
              <a:t>Records</a:t>
            </a:r>
            <a:r>
              <a:rPr lang="it-IT" sz="2400" dirty="0" smtClean="0"/>
              <a:t>.</a:t>
            </a:r>
            <a:endParaRPr lang="it-IT" sz="24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20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3800" dirty="0"/>
              <a:t>MODIFICHE APPORTATE AD USERPIE: </a:t>
            </a:r>
            <a:r>
              <a:rPr lang="it-IT" sz="3800" dirty="0" smtClean="0"/>
              <a:t> (2)</a:t>
            </a:r>
            <a:endParaRPr lang="it-IT" sz="3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79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dirty="0" smtClean="0"/>
              <a:t>All’interno del </a:t>
            </a:r>
            <a:r>
              <a:rPr lang="it-IT" dirty="0" err="1" smtClean="0"/>
              <a:t>db</a:t>
            </a:r>
            <a:r>
              <a:rPr lang="it-IT" dirty="0"/>
              <a:t> </a:t>
            </a:r>
            <a:r>
              <a:rPr lang="it-IT" dirty="0" smtClean="0"/>
              <a:t>modificato il campo «</a:t>
            </a:r>
            <a:r>
              <a:rPr lang="it-IT" dirty="0" err="1" smtClean="0"/>
              <a:t>id_records</a:t>
            </a:r>
            <a:r>
              <a:rPr lang="it-IT" dirty="0" smtClean="0"/>
              <a:t>» da </a:t>
            </a:r>
            <a:r>
              <a:rPr lang="it-IT" dirty="0" err="1" smtClean="0"/>
              <a:t>int</a:t>
            </a:r>
            <a:r>
              <a:rPr lang="it-IT" dirty="0" smtClean="0"/>
              <a:t>(11) a </a:t>
            </a:r>
            <a:r>
              <a:rPr lang="it-IT" dirty="0" err="1" smtClean="0"/>
              <a:t>bigint</a:t>
            </a:r>
            <a:r>
              <a:rPr lang="it-IT" dirty="0" smtClean="0"/>
              <a:t>(20) UNSIGNED;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accent3">
                    <a:lumMod val="75000"/>
                  </a:schemeClr>
                </a:solidFill>
              </a:rPr>
              <a:t>Scopo: aggiunta del vincolo di Integrità Referenziale;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it-IT" i="1" u="sng" dirty="0" smtClean="0">
                <a:solidFill>
                  <a:schemeClr val="accent3">
                    <a:lumMod val="75000"/>
                  </a:schemeClr>
                </a:solidFill>
              </a:rPr>
              <a:t>I campi coinvolti devono essere dello STESSO TIPO!</a:t>
            </a:r>
            <a:endParaRPr lang="it-IT" i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05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3800" dirty="0"/>
              <a:t>MODIFICHE APPORTATE AD USERPIE:  (2)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dirty="0" smtClean="0"/>
              <a:t>Una volta installato il sistema verranno create automaticamente nel </a:t>
            </a:r>
            <a:r>
              <a:rPr lang="it-IT" dirty="0" err="1" smtClean="0"/>
              <a:t>db</a:t>
            </a:r>
            <a:r>
              <a:rPr lang="it-IT" dirty="0" smtClean="0"/>
              <a:t> «</a:t>
            </a:r>
            <a:r>
              <a:rPr lang="it-IT" dirty="0" err="1" smtClean="0"/>
              <a:t>utassistantdb</a:t>
            </a:r>
            <a:r>
              <a:rPr lang="it-IT" dirty="0" smtClean="0"/>
              <a:t>» anche le tabelle relative ad smt2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accent3">
                    <a:lumMod val="75000"/>
                  </a:schemeClr>
                </a:solidFill>
              </a:rPr>
              <a:t>Con prefisso «smt2_».</a:t>
            </a:r>
            <a:endParaRPr lang="it-IT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14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INSTALLAZIONE DI </a:t>
            </a:r>
            <a:r>
              <a:rPr lang="it-IT" dirty="0" smtClean="0"/>
              <a:t>smt2			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>
            <a:normAutofit/>
          </a:bodyPr>
          <a:lstStyle/>
          <a:p>
            <a:pPr algn="l"/>
            <a:r>
              <a:rPr lang="it-IT" b="1" dirty="0" smtClean="0"/>
              <a:t>Passo 2: </a:t>
            </a:r>
            <a:r>
              <a:rPr lang="it-IT" sz="2400" dirty="0" smtClean="0"/>
              <a:t>accedere all’indirizzo </a:t>
            </a:r>
            <a:r>
              <a:rPr lang="it-IT" sz="2400" dirty="0"/>
              <a:t>htttp://127.0.0.1/smt2/admin/sys/install.php </a:t>
            </a:r>
            <a:r>
              <a:rPr lang="it-IT" sz="2400" dirty="0" smtClean="0"/>
              <a:t>e nella schermata che si presenterà cliccare su </a:t>
            </a:r>
            <a:r>
              <a:rPr lang="it-IT" sz="2400" dirty="0" err="1" smtClean="0"/>
              <a:t>install</a:t>
            </a:r>
            <a:r>
              <a:rPr lang="it-IT" sz="2400" dirty="0" smtClean="0"/>
              <a:t>(</a:t>
            </a:r>
            <a:r>
              <a:rPr lang="it-IT" sz="2400" dirty="0" err="1" smtClean="0"/>
              <a:t>smt</a:t>
            </a:r>
            <a:r>
              <a:rPr lang="it-IT" sz="2400" dirty="0" smtClean="0"/>
              <a:t>);</a:t>
            </a:r>
          </a:p>
          <a:p>
            <a:pPr algn="l"/>
            <a:endParaRPr lang="it-IT" sz="20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" b="6537"/>
          <a:stretch/>
        </p:blipFill>
        <p:spPr>
          <a:xfrm>
            <a:off x="683568" y="3068960"/>
            <a:ext cx="7794612" cy="307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/>
              <a:t>REQUISITI DA IMPLEMENTARE: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3600400"/>
          </a:xfrm>
        </p:spPr>
        <p:txBody>
          <a:bodyPr/>
          <a:lstStyle/>
          <a:p>
            <a:pPr marL="0" indent="0" algn="l"/>
            <a:r>
              <a:rPr lang="it-IT" b="1" dirty="0" smtClean="0"/>
              <a:t>Lato utente</a:t>
            </a:r>
            <a:r>
              <a:rPr lang="it-IT" dirty="0" smtClean="0"/>
              <a:t>: </a:t>
            </a:r>
            <a:r>
              <a:rPr lang="it-IT" sz="2800" dirty="0" smtClean="0"/>
              <a:t>Per ogni task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800" dirty="0" smtClean="0"/>
              <a:t>Catturare gli eventi consentiti da smt2;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800" dirty="0" smtClean="0"/>
              <a:t>Inviare i dati al server e associarli all’utente e allo studio.</a:t>
            </a:r>
          </a:p>
          <a:p>
            <a:pPr marL="0" indent="0" algn="l"/>
            <a:r>
              <a:rPr lang="it-IT" b="1" dirty="0" smtClean="0"/>
              <a:t>Lato valutatore</a:t>
            </a:r>
            <a:r>
              <a:rPr lang="it-IT" dirty="0" smtClean="0"/>
              <a:t>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800" dirty="0" smtClean="0"/>
              <a:t>Per ogni task visualizzare le statistiche di smt2</a:t>
            </a:r>
            <a:r>
              <a:rPr lang="it-IT" dirty="0" smtClean="0"/>
              <a:t>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5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7964" y="1417638"/>
            <a:ext cx="7524328" cy="4230369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IL NOSTRO SITO: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Risiede </a:t>
            </a:r>
            <a:r>
              <a:rPr lang="it-IT" dirty="0" smtClean="0"/>
              <a:t>in </a:t>
            </a:r>
            <a:r>
              <a:rPr lang="it-IT" dirty="0"/>
              <a:t>Locale sul Web Server;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Composto da più </a:t>
            </a:r>
            <a:r>
              <a:rPr lang="it-IT" dirty="0" smtClean="0"/>
              <a:t>sezioni navigabili;</a:t>
            </a:r>
            <a:endParaRPr lang="it-IT" dirty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Sarà il sito sul quale verrà effettuata la prova.</a:t>
            </a:r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/>
              <a:t>ESEGUIRE IL TRACCIAMENTO: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dirty="0" smtClean="0"/>
              <a:t>Accertarsi che sia attivo il </a:t>
            </a:r>
            <a:r>
              <a:rPr lang="it-IT" dirty="0" err="1" smtClean="0"/>
              <a:t>WebServer</a:t>
            </a:r>
            <a:r>
              <a:rPr lang="it-IT" dirty="0" smtClean="0"/>
              <a:t>, in caso contrario avviare il server Apache e </a:t>
            </a:r>
            <a:r>
              <a:rPr lang="it-IT" dirty="0" err="1" smtClean="0"/>
              <a:t>MySQL</a:t>
            </a:r>
            <a:r>
              <a:rPr lang="it-IT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dirty="0" smtClean="0"/>
              <a:t>Accedere al sistema dopo essersi loggati come Utenti;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dirty="0" smtClean="0"/>
              <a:t>Cliccare sul pulsante «</a:t>
            </a:r>
            <a:r>
              <a:rPr lang="it-IT" smtClean="0"/>
              <a:t>avvia studio»;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/>
              <a:t>ESEGUIRE IL TRACCIAMENTO</a:t>
            </a:r>
            <a:r>
              <a:rPr lang="it-IT" dirty="0" smtClean="0"/>
              <a:t>:	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79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dirty="0" smtClean="0"/>
              <a:t>Una volta eseguito il click apparirà un messaggio che avverte l’utente (</a:t>
            </a:r>
            <a:r>
              <a:rPr lang="it-IT" i="1" u="sng" dirty="0" smtClean="0"/>
              <a:t>stato del sistema ben visibile</a:t>
            </a:r>
            <a:r>
              <a:rPr lang="it-IT" dirty="0" smtClean="0"/>
              <a:t>);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dirty="0" smtClean="0"/>
              <a:t>Messaggi chiaro e coinciso;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" t="-6361" r="1176" b="28566"/>
          <a:stretch/>
        </p:blipFill>
        <p:spPr>
          <a:xfrm>
            <a:off x="498073" y="3789040"/>
            <a:ext cx="8147854" cy="2232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890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/>
              <a:t>VISUALIZZARE IL TRACCIAMENTO: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800" dirty="0" smtClean="0"/>
              <a:t>Accedendo al sistema si potrà visualizzare la seguente schermata relativa a tutti i tracciamenti effettuati: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it-IT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it-IT" sz="28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  <p:pic>
        <p:nvPicPr>
          <p:cNvPr id="5" name="Immagin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140968"/>
            <a:ext cx="7200800" cy="297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6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/>
              <a:t>VISUALIZZARE IL </a:t>
            </a:r>
            <a:r>
              <a:rPr lang="it-IT" dirty="0" smtClean="0"/>
              <a:t>TRACCIAMENTO: (2)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  <p:pic>
        <p:nvPicPr>
          <p:cNvPr id="5" name="Segnaposto contenuto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68" y="1600200"/>
            <a:ext cx="7736664" cy="43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 smtClean="0"/>
              <a:t>CONFRONTO CON LA VECCHIA INTERFACCIA: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1"/>
          </a:xfrm>
        </p:spPr>
        <p:txBody>
          <a:bodyPr/>
          <a:lstStyle/>
          <a:p>
            <a:pPr algn="l"/>
            <a:r>
              <a:rPr lang="it-IT" dirty="0" smtClean="0"/>
              <a:t>Ecco invece come si presentava originariamente l’interfaccia originale del Sistema:</a:t>
            </a:r>
          </a:p>
          <a:p>
            <a:pPr algn="l"/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  <p:pic>
        <p:nvPicPr>
          <p:cNvPr id="5" name="Immagin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76896"/>
            <a:ext cx="6696744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03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/>
              <a:t>VISUALIZZARE IL </a:t>
            </a:r>
            <a:r>
              <a:rPr lang="it-IT" dirty="0" smtClean="0"/>
              <a:t>TRACCIAMENTO:    (3)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7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800" dirty="0" smtClean="0"/>
              <a:t>La seguente interfaccia è stata modificate per renderla pertinente con lo stile utilizzato da </a:t>
            </a:r>
            <a:r>
              <a:rPr lang="it-IT" sz="2800" dirty="0" err="1" smtClean="0"/>
              <a:t>Userpie</a:t>
            </a:r>
            <a:r>
              <a:rPr lang="it-IT" sz="2800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800" dirty="0" smtClean="0"/>
              <a:t>Realizzata mediante file di </a:t>
            </a:r>
            <a:r>
              <a:rPr lang="it-IT" sz="2800" i="1" u="sng" dirty="0" smtClean="0"/>
              <a:t>Bootstrap</a:t>
            </a:r>
            <a:r>
              <a:rPr lang="it-IT" sz="2800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800" dirty="0" smtClean="0"/>
              <a:t>E’ possibile notare l’uso di </a:t>
            </a:r>
            <a:r>
              <a:rPr lang="it-IT" sz="2800" b="1" dirty="0" smtClean="0"/>
              <a:t>colori</a:t>
            </a:r>
            <a:r>
              <a:rPr lang="it-IT" sz="2800" dirty="0" smtClean="0"/>
              <a:t> contrastanti fra loro come il nero su sfondo bianco;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800" dirty="0" smtClean="0"/>
              <a:t>Uso di </a:t>
            </a:r>
            <a:r>
              <a:rPr lang="it-IT" sz="2800" i="1" dirty="0" smtClean="0"/>
              <a:t>pochi colori </a:t>
            </a:r>
            <a:r>
              <a:rPr lang="it-IT" sz="2800" dirty="0" smtClean="0"/>
              <a:t>per non </a:t>
            </a:r>
            <a:r>
              <a:rPr lang="it-IT" sz="2800" i="1" u="sng" dirty="0" smtClean="0"/>
              <a:t>«sovraccaricare» </a:t>
            </a:r>
            <a:r>
              <a:rPr lang="it-IT" sz="2800" dirty="0" smtClean="0"/>
              <a:t>il contenuto informativo;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800" i="1" dirty="0" smtClean="0"/>
              <a:t>Design minimalista</a:t>
            </a:r>
            <a:r>
              <a:rPr lang="it-IT" sz="2800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6022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/>
              <a:t>VISUALIZZARE IL TRACCIAMENTO:    </a:t>
            </a:r>
            <a:r>
              <a:rPr lang="it-IT" dirty="0" smtClean="0"/>
              <a:t>(4)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dirty="0" smtClean="0"/>
              <a:t>E’ possibile anche notare l’applicazione della legge della </a:t>
            </a:r>
            <a:r>
              <a:rPr lang="it-IT" b="1" dirty="0" smtClean="0"/>
              <a:t>Chiusura</a:t>
            </a:r>
            <a:r>
              <a:rPr lang="it-IT" dirty="0" smtClean="0"/>
              <a:t> e </a:t>
            </a:r>
            <a:r>
              <a:rPr lang="it-IT" b="1" dirty="0" smtClean="0"/>
              <a:t>Vicinanza</a:t>
            </a:r>
            <a:r>
              <a:rPr lang="it-IT" dirty="0" smtClean="0"/>
              <a:t> per mettere in relazione contenuti correlati semanticamente;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dirty="0" smtClean="0"/>
              <a:t>I colori legano tra loro elementi aventi lo stesso significato;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dirty="0" smtClean="0"/>
              <a:t>I </a:t>
            </a:r>
            <a:r>
              <a:rPr lang="it-IT" i="1" u="sng" dirty="0" smtClean="0"/>
              <a:t>simboli</a:t>
            </a:r>
            <a:r>
              <a:rPr lang="it-IT" dirty="0" smtClean="0"/>
              <a:t> utilizzati sono semanticamente </a:t>
            </a:r>
            <a:r>
              <a:rPr lang="it-IT" i="1" u="sng" dirty="0" smtClean="0"/>
              <a:t>molto intuibili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8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/>
              <a:t>VISUALIZZARE IL TRACCIAMENTO:    </a:t>
            </a:r>
            <a:r>
              <a:rPr lang="it-IT" dirty="0" smtClean="0"/>
              <a:t>(5)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800" dirty="0" smtClean="0"/>
              <a:t>Al termine del video sarà presentata una schermata simile alla seguente: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it-IT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it-IT" sz="28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b="17785"/>
          <a:stretch/>
        </p:blipFill>
        <p:spPr>
          <a:xfrm>
            <a:off x="226536" y="2571356"/>
            <a:ext cx="8690928" cy="352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8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 smtClean="0"/>
              <a:t>MODIFICHE E CAMBIAMENTI:	 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800" dirty="0" smtClean="0"/>
              <a:t>Filtrate le schede superflue della pagina di accesso </a:t>
            </a:r>
            <a:r>
              <a:rPr lang="it-IT" sz="2800" smtClean="0"/>
              <a:t>al sistema;</a:t>
            </a:r>
            <a:endParaRPr lang="it-IT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800" dirty="0" smtClean="0"/>
              <a:t>Creazione delle pagine «mouse </a:t>
            </a:r>
            <a:r>
              <a:rPr lang="it-IT" sz="2800" dirty="0" err="1" smtClean="0"/>
              <a:t>tracking</a:t>
            </a:r>
            <a:r>
              <a:rPr lang="it-IT" sz="2800" dirty="0" smtClean="0"/>
              <a:t>» e «</a:t>
            </a:r>
            <a:r>
              <a:rPr lang="it-IT" sz="2800" dirty="0" err="1" smtClean="0"/>
              <a:t>view</a:t>
            </a:r>
            <a:r>
              <a:rPr lang="it-IT" sz="2800" dirty="0" smtClean="0"/>
              <a:t> </a:t>
            </a:r>
            <a:r>
              <a:rPr lang="it-IT" sz="2800" dirty="0" err="1" smtClean="0"/>
              <a:t>tracking</a:t>
            </a:r>
            <a:r>
              <a:rPr lang="it-IT" sz="2800" dirty="0" smtClean="0"/>
              <a:t>» per avviare e visualizzare il test;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800" dirty="0"/>
              <a:t>Cancellata la password da </a:t>
            </a:r>
            <a:r>
              <a:rPr lang="it-IT" sz="2800" dirty="0" err="1"/>
              <a:t>define</a:t>
            </a:r>
            <a:r>
              <a:rPr lang="it-IT" sz="2800" dirty="0"/>
              <a:t> ('DB_PASSWORD', </a:t>
            </a:r>
            <a:r>
              <a:rPr lang="it-IT" sz="2800" dirty="0" smtClean="0"/>
              <a:t>"");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800" dirty="0" smtClean="0"/>
              <a:t>Aggiunta dei seguenti script:</a:t>
            </a:r>
          </a:p>
          <a:p>
            <a:pPr marL="0" indent="0" algn="l"/>
            <a:r>
              <a:rPr lang="it-IT" sz="2800" dirty="0"/>
              <a:t>	</a:t>
            </a:r>
            <a:r>
              <a:rPr lang="it-IT" sz="1600" dirty="0"/>
              <a:t>&lt;script </a:t>
            </a:r>
            <a:r>
              <a:rPr lang="it-IT" sz="1600" dirty="0" err="1"/>
              <a:t>type</a:t>
            </a:r>
            <a:r>
              <a:rPr lang="it-IT" sz="1600" dirty="0"/>
              <a:t>="test/</a:t>
            </a:r>
            <a:r>
              <a:rPr lang="it-IT" sz="1600" dirty="0" err="1"/>
              <a:t>javascript</a:t>
            </a:r>
            <a:r>
              <a:rPr lang="it-IT" sz="1600" dirty="0"/>
              <a:t>" </a:t>
            </a:r>
            <a:r>
              <a:rPr lang="it-IT" sz="1600" dirty="0" err="1"/>
              <a:t>src</a:t>
            </a:r>
            <a:r>
              <a:rPr lang="it-IT" sz="1600" dirty="0"/>
              <a:t>="/smt2/core/</a:t>
            </a:r>
            <a:r>
              <a:rPr lang="it-IT" sz="1600" dirty="0" err="1"/>
              <a:t>js</a:t>
            </a:r>
            <a:r>
              <a:rPr lang="it-IT" sz="1600" dirty="0"/>
              <a:t>/smt-aux.min.js"&gt;&lt;/script</a:t>
            </a:r>
            <a:r>
              <a:rPr lang="it-IT" sz="1600" dirty="0" smtClean="0"/>
              <a:t>&gt;</a:t>
            </a:r>
          </a:p>
          <a:p>
            <a:pPr marL="0" indent="0" algn="l"/>
            <a:r>
              <a:rPr lang="it-IT" sz="1800" dirty="0"/>
              <a:t>	</a:t>
            </a:r>
            <a:r>
              <a:rPr lang="it-IT" sz="1600" dirty="0"/>
              <a:t>&lt;script </a:t>
            </a:r>
            <a:r>
              <a:rPr lang="it-IT" sz="1600" dirty="0" err="1"/>
              <a:t>type</a:t>
            </a:r>
            <a:r>
              <a:rPr lang="it-IT" sz="1600" dirty="0"/>
              <a:t>="test/</a:t>
            </a:r>
            <a:r>
              <a:rPr lang="it-IT" sz="1600" dirty="0" err="1"/>
              <a:t>javascript</a:t>
            </a:r>
            <a:r>
              <a:rPr lang="it-IT" sz="1600" dirty="0"/>
              <a:t>" </a:t>
            </a:r>
            <a:r>
              <a:rPr lang="it-IT" sz="1600" dirty="0" err="1"/>
              <a:t>src</a:t>
            </a:r>
            <a:r>
              <a:rPr lang="it-IT" sz="1600" dirty="0"/>
              <a:t>="/smt2/core/</a:t>
            </a:r>
            <a:r>
              <a:rPr lang="it-IT" sz="1600" dirty="0" err="1"/>
              <a:t>js</a:t>
            </a:r>
            <a:r>
              <a:rPr lang="it-IT" sz="1600" dirty="0"/>
              <a:t>/smt-record.min.js"&gt;&lt;/script&gt;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2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/>
              <a:t>OBIETTIVO: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2476871"/>
          </a:xfrm>
        </p:spPr>
        <p:txBody>
          <a:bodyPr>
            <a:normAutofit/>
          </a:bodyPr>
          <a:lstStyle/>
          <a:p>
            <a:pPr algn="l"/>
            <a:r>
              <a:rPr lang="it-IT" dirty="0" smtClean="0"/>
              <a:t>Integrazione del sistema smt2 per: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 smtClean="0"/>
              <a:t>Registrare i comportamenti dell’utente;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800" dirty="0" smtClean="0"/>
              <a:t>Analizzare tali comportamenti.</a:t>
            </a:r>
            <a:endParaRPr lang="it-IT" sz="280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9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MODIFICHE E CAMBIAMENTI</a:t>
            </a:r>
            <a:r>
              <a:rPr lang="it-IT" dirty="0" smtClean="0"/>
              <a:t>:    (2) 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800" dirty="0" smtClean="0"/>
              <a:t>Aggiunta della seguente funzione di </a:t>
            </a:r>
            <a:r>
              <a:rPr lang="it-IT" sz="2800" dirty="0" err="1" smtClean="0"/>
              <a:t>try</a:t>
            </a:r>
            <a:r>
              <a:rPr lang="it-IT" sz="2800" dirty="0" smtClean="0"/>
              <a:t>-catch per ogni sezione del nostro sito web da testare:</a:t>
            </a:r>
          </a:p>
          <a:p>
            <a:pPr marL="0" indent="0" algn="l"/>
            <a:r>
              <a:rPr lang="it-IT" sz="2800" dirty="0"/>
              <a:t>	</a:t>
            </a:r>
            <a:r>
              <a:rPr lang="it-IT" sz="2800" dirty="0" smtClean="0"/>
              <a:t>  		</a:t>
            </a:r>
            <a:r>
              <a:rPr lang="en-US" sz="2800" dirty="0" smtClean="0"/>
              <a:t>try </a:t>
            </a:r>
            <a:r>
              <a:rPr lang="en-US" sz="2800" dirty="0"/>
              <a:t>{ </a:t>
            </a:r>
            <a:endParaRPr lang="en-US" sz="2800" dirty="0" smtClean="0"/>
          </a:p>
          <a:p>
            <a:pPr marL="0" indent="0" algn="l"/>
            <a:r>
              <a:rPr lang="en-US" sz="2800" dirty="0"/>
              <a:t> </a:t>
            </a:r>
            <a:r>
              <a:rPr lang="en-US" sz="2800" dirty="0" smtClean="0"/>
              <a:t>                       	       smt2.record</a:t>
            </a:r>
            <a:r>
              <a:rPr lang="en-US" sz="2800" dirty="0"/>
              <a:t>({warn: true});</a:t>
            </a:r>
          </a:p>
          <a:p>
            <a:pPr marL="0" indent="0" algn="ctr"/>
            <a:r>
              <a:rPr lang="en-US" sz="2800" dirty="0"/>
              <a:t>	</a:t>
            </a:r>
            <a:r>
              <a:rPr lang="en-US" sz="2800" dirty="0" smtClean="0"/>
              <a:t>       		    </a:t>
            </a:r>
            <a:r>
              <a:rPr lang="en-US" sz="2800" dirty="0" err="1" smtClean="0"/>
              <a:t>warnText</a:t>
            </a:r>
            <a:r>
              <a:rPr lang="en-US" sz="2800" dirty="0"/>
              <a:t>:"SMT is going to track </a:t>
            </a:r>
            <a:r>
              <a:rPr lang="en-US" sz="2800" dirty="0" smtClean="0"/>
              <a:t>                                                   your </a:t>
            </a:r>
            <a:r>
              <a:rPr lang="en-US" sz="2800" dirty="0"/>
              <a:t>cursor activity</a:t>
            </a:r>
            <a:r>
              <a:rPr lang="en-US" sz="2800" dirty="0" smtClean="0"/>
              <a:t>"} </a:t>
            </a:r>
            <a:endParaRPr lang="en-US" sz="2800" dirty="0"/>
          </a:p>
          <a:p>
            <a:pPr marL="0" indent="0" algn="ctr"/>
            <a:r>
              <a:rPr lang="en-US" sz="2800" dirty="0" smtClean="0"/>
              <a:t>catch(err</a:t>
            </a:r>
            <a:r>
              <a:rPr lang="en-US" sz="2800" dirty="0"/>
              <a:t>) {} </a:t>
            </a:r>
            <a:endParaRPr lang="en-US" sz="2800" dirty="0" smtClean="0"/>
          </a:p>
          <a:p>
            <a:pPr marL="0" indent="0" algn="ctr"/>
            <a:r>
              <a:rPr lang="en-US" sz="2800" dirty="0" smtClean="0"/>
              <a:t>&lt;/</a:t>
            </a:r>
            <a:r>
              <a:rPr lang="en-US" sz="2800" dirty="0"/>
              <a:t>script</a:t>
            </a:r>
            <a:r>
              <a:rPr lang="en-US" sz="2800" dirty="0" smtClean="0"/>
              <a:t>&gt;</a:t>
            </a:r>
          </a:p>
          <a:p>
            <a:pPr marL="0" indent="0" algn="ctr"/>
            <a:r>
              <a:rPr lang="en-US" sz="2800" dirty="0" smtClean="0"/>
              <a:t>&lt;/</a:t>
            </a:r>
            <a:r>
              <a:rPr lang="en-US" sz="2800" dirty="0"/>
              <a:t>head&gt;</a:t>
            </a:r>
            <a:endParaRPr lang="it-IT" sz="28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b="1" dirty="0"/>
              <a:t>Conformità con le Euristiche di Nielsen </a:t>
            </a:r>
            <a:r>
              <a:rPr lang="it-IT" b="1" dirty="0" smtClean="0"/>
              <a:t>: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1"/>
          </a:xfrm>
        </p:spPr>
        <p:txBody>
          <a:bodyPr/>
          <a:lstStyle/>
          <a:p>
            <a:pPr algn="l"/>
            <a:r>
              <a:rPr lang="it-IT" dirty="0"/>
              <a:t>Nel sistema di </a:t>
            </a:r>
            <a:r>
              <a:rPr lang="it-IT" dirty="0" err="1"/>
              <a:t>smt</a:t>
            </a:r>
            <a:r>
              <a:rPr lang="it-IT" dirty="0"/>
              <a:t> possiamo notare il rispetto </a:t>
            </a:r>
            <a:r>
              <a:rPr lang="it-IT" dirty="0" smtClean="0"/>
              <a:t>di diverse </a:t>
            </a:r>
            <a:r>
              <a:rPr lang="it-IT" dirty="0"/>
              <a:t>“regole d’oro”; Per il confronto, sono state utilizzate le Euristiche di Nielsen. </a:t>
            </a:r>
            <a:endParaRPr lang="it-IT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i="1" u="sng" dirty="0" smtClean="0"/>
              <a:t>Visibilità dello stato del sistema</a:t>
            </a:r>
            <a:r>
              <a:rPr lang="it-IT" dirty="0" smtClean="0"/>
              <a:t>: il sistema comunica lo stato in cui si trova ed avverte l’utente con opportuni messaggi (es: messaggio del tracciamento);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3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b="1" dirty="0"/>
              <a:t>Conformità con le Euristiche di Nielsen </a:t>
            </a:r>
            <a:r>
              <a:rPr lang="it-IT" b="1" dirty="0" smtClean="0"/>
              <a:t>:                                             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i="1" u="sng" dirty="0" smtClean="0"/>
              <a:t>Corrispondenza fra il mondo reale e il sistema</a:t>
            </a:r>
            <a:r>
              <a:rPr lang="it-IT" dirty="0" smtClean="0"/>
              <a:t>: messaggi espressi nel linguaggio dell’utente;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i="1" u="sng" dirty="0" smtClean="0"/>
              <a:t>Consistenza e standard:</a:t>
            </a:r>
            <a:r>
              <a:rPr lang="it-IT" dirty="0" smtClean="0"/>
              <a:t> il significato delle azioni e delle parole utilizzate è conforme agli standard e facilmente interpretabile;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it-IT" i="1" u="sng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it-IT" i="1" u="sng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3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b="1" dirty="0"/>
              <a:t>Conformità con le Euristiche di Nielsen :                                              </a:t>
            </a:r>
            <a:r>
              <a:rPr lang="it-IT" b="1" dirty="0" smtClean="0"/>
              <a:t>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79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i="1" u="sng" dirty="0" smtClean="0"/>
              <a:t>Prevenzione degli errori:</a:t>
            </a:r>
            <a:r>
              <a:rPr lang="it-IT" dirty="0" smtClean="0"/>
              <a:t> il sistema avverte l’utente prima che possa compiere azioni irreversibili;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i="1" u="sng" dirty="0" smtClean="0"/>
              <a:t>Design minimalista ed estetico:</a:t>
            </a:r>
            <a:r>
              <a:rPr lang="it-IT" dirty="0" smtClean="0"/>
              <a:t> i messaggi e le informazioni non sono né verbose né ridondanti ma fornite al momento giusto;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i="1" u="sng" dirty="0" smtClean="0"/>
              <a:t>Guida e documentazione</a:t>
            </a:r>
            <a:r>
              <a:rPr lang="it-IT" dirty="0" smtClean="0"/>
              <a:t>: è disponibile una chiara documentazione. </a:t>
            </a:r>
            <a:endParaRPr lang="it-IT" i="1" u="sng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0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/>
              <a:t>CONSIDERAZIONI FINALI: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dirty="0" err="1" smtClean="0"/>
              <a:t>Smt</a:t>
            </a:r>
            <a:r>
              <a:rPr lang="it-IT" dirty="0" smtClean="0"/>
              <a:t> è un </a:t>
            </a:r>
            <a:r>
              <a:rPr lang="it-IT" dirty="0" err="1" smtClean="0"/>
              <a:t>sw</a:t>
            </a:r>
            <a:r>
              <a:rPr lang="it-IT" dirty="0" smtClean="0"/>
              <a:t> Open Source che permette di svolgere efficacemente il compito per il quale è stato creato adempiendo al </a:t>
            </a:r>
            <a:r>
              <a:rPr lang="it-IT" i="1" dirty="0" smtClean="0"/>
              <a:t>principio di adeguatezza al compito</a:t>
            </a:r>
            <a:r>
              <a:rPr lang="it-IT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dirty="0" smtClean="0"/>
              <a:t>L’utente sa sempre in che stato si trova il sistema e sa quali operazioni può compiere (</a:t>
            </a:r>
            <a:r>
              <a:rPr lang="it-IT" i="1" u="sng" dirty="0" err="1" smtClean="0"/>
              <a:t>Autodescrizione</a:t>
            </a:r>
            <a:r>
              <a:rPr lang="it-IT" dirty="0" smtClean="0"/>
              <a:t>);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2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/>
              <a:t>SISTEMI DI MOUSE TRACKING: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 smtClean="0"/>
              <a:t>Permettono </a:t>
            </a:r>
            <a:r>
              <a:rPr lang="it-IT" sz="2400" dirty="0"/>
              <a:t>di tracciare i movimenti dell’utente condotti attraverso il mouse nelle pagine di un sito </a:t>
            </a:r>
            <a:r>
              <a:rPr lang="it-IT" sz="2400" dirty="0" smtClean="0"/>
              <a:t>web</a:t>
            </a:r>
            <a:r>
              <a:rPr lang="it-IT" sz="2400" dirty="0"/>
              <a:t>;</a:t>
            </a:r>
            <a:endParaRPr lang="it-IT" sz="24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/>
              <a:t>Il fine è quello di ottenere informazioni utili riguardanti le attività dell’utente all’interno di una pagina web per meglio comprendere le abitudini, le difficoltà e le strategie da esso adottate e sulla base delle stesse, migliorare la progettazione dell’interfaccia e </a:t>
            </a:r>
            <a:r>
              <a:rPr lang="it-IT" sz="2400" dirty="0" smtClean="0"/>
              <a:t>l’</a:t>
            </a:r>
            <a:r>
              <a:rPr lang="it-IT" sz="2400" b="1" dirty="0" smtClean="0"/>
              <a:t>usabilità</a:t>
            </a:r>
            <a:r>
              <a:rPr lang="it-IT" sz="2400" dirty="0"/>
              <a:t>;</a:t>
            </a:r>
            <a:endParaRPr lang="it-IT" sz="24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 smtClean="0"/>
              <a:t>L’approccio </a:t>
            </a:r>
            <a:r>
              <a:rPr lang="it-IT" sz="2400" dirty="0"/>
              <a:t>di progettazione adottato è quello basato sull’utente nel quale il progettista si occupa di cogliere gli effettivi bisogni e necessità dell’utente ricalcando i principi del modello </a:t>
            </a:r>
            <a:r>
              <a:rPr lang="it-IT" sz="2400" b="1" dirty="0"/>
              <a:t>ISO </a:t>
            </a:r>
            <a:r>
              <a:rPr lang="it-IT" sz="2400" b="1" dirty="0" smtClean="0"/>
              <a:t>13407</a:t>
            </a:r>
            <a:r>
              <a:rPr lang="it-IT" sz="2400" dirty="0" smtClean="0"/>
              <a:t>;</a:t>
            </a:r>
            <a:endParaRPr lang="it-IT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it-IT" dirty="0"/>
          </a:p>
          <a:p>
            <a:pPr algn="l"/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/>
              <a:t>SISTEMI DI MOUSE TRACKING</a:t>
            </a:r>
            <a:r>
              <a:rPr lang="it-IT" dirty="0" smtClean="0"/>
              <a:t>:   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3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/>
              <a:t>Queste analisi prevedono un coinvolgimento attivo dell’utente e costituiscono pertanto un vero e proprio </a:t>
            </a:r>
            <a:r>
              <a:rPr lang="it-IT" sz="2400" b="1" dirty="0"/>
              <a:t>Test di </a:t>
            </a:r>
            <a:r>
              <a:rPr lang="it-IT" sz="2400" b="1" dirty="0" smtClean="0"/>
              <a:t>usabilità</a:t>
            </a:r>
            <a:r>
              <a:rPr lang="it-IT" sz="2400" dirty="0"/>
              <a:t>;</a:t>
            </a:r>
            <a:r>
              <a:rPr lang="it-IT" sz="2400" dirty="0" smtClean="0"/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 smtClean="0"/>
              <a:t>All’interno </a:t>
            </a:r>
            <a:r>
              <a:rPr lang="it-IT" sz="2400" dirty="0"/>
              <a:t>di questo test l’utente viene fatto interagire col sistema facendogli eseguire dei compiti attraverso lo </a:t>
            </a:r>
            <a:r>
              <a:rPr lang="it-IT" sz="2400" dirty="0" smtClean="0"/>
              <a:t>stesso</a:t>
            </a:r>
            <a:r>
              <a:rPr lang="it-IT" sz="2400" dirty="0"/>
              <a:t>;</a:t>
            </a:r>
            <a:endParaRPr lang="it-IT" sz="24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/>
              <a:t>Gli </a:t>
            </a:r>
            <a:r>
              <a:rPr lang="it-IT" sz="2400" b="1" dirty="0"/>
              <a:t>utenti</a:t>
            </a:r>
            <a:r>
              <a:rPr lang="it-IT" sz="2400" dirty="0"/>
              <a:t> coinvolti nel test saranno particolarmente </a:t>
            </a:r>
            <a:r>
              <a:rPr lang="it-IT" sz="2400" b="1" dirty="0"/>
              <a:t>significativi</a:t>
            </a:r>
            <a:r>
              <a:rPr lang="it-IT" sz="2400" dirty="0"/>
              <a:t> in quanto saranno proprio coloro che utilizzeranno il </a:t>
            </a:r>
            <a:r>
              <a:rPr lang="it-IT" sz="2400" dirty="0" smtClean="0"/>
              <a:t>sito;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/>
              <a:t>Essendo il sito fruibile attraverso il Web sarà possibile, inoltre, coinvolgere un ingente numero di utenti </a:t>
            </a:r>
            <a:r>
              <a:rPr lang="it-IT" sz="2400" dirty="0" smtClean="0"/>
              <a:t>significativi;</a:t>
            </a:r>
            <a:endParaRPr lang="it-IT" sz="2200" dirty="0"/>
          </a:p>
          <a:p>
            <a:pPr algn="l"/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SISTEMI DI MOUSE TRACKING:    </a:t>
            </a:r>
            <a:r>
              <a:rPr lang="it-IT" dirty="0" smtClean="0"/>
              <a:t>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/>
              <a:t>Un sistema di mouse </a:t>
            </a:r>
            <a:r>
              <a:rPr lang="it-IT" sz="2400" dirty="0" err="1"/>
              <a:t>tracking</a:t>
            </a:r>
            <a:r>
              <a:rPr lang="it-IT" sz="2400" dirty="0"/>
              <a:t> permette di eseguire questo test in </a:t>
            </a:r>
            <a:r>
              <a:rPr lang="it-IT" sz="2400" dirty="0" smtClean="0"/>
              <a:t>real</a:t>
            </a:r>
            <a:r>
              <a:rPr lang="it-IT" sz="2400" dirty="0"/>
              <a:t>-</a:t>
            </a:r>
            <a:r>
              <a:rPr lang="it-IT" sz="2400" dirty="0" smtClean="0"/>
              <a:t>time;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 smtClean="0"/>
              <a:t>Viene fornito </a:t>
            </a:r>
            <a:r>
              <a:rPr lang="it-IT" sz="2400" dirty="0"/>
              <a:t>un replay delle sequenze di click da esso compiute durante l’interazione disponibili in ogni </a:t>
            </a:r>
            <a:r>
              <a:rPr lang="it-IT" sz="2400" dirty="0" smtClean="0"/>
              <a:t>momento;</a:t>
            </a:r>
            <a:endParaRPr lang="it-IT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i="1" dirty="0"/>
              <a:t>Tali tipi di sistema offrono un grande apporto alla disciplina </a:t>
            </a:r>
            <a:r>
              <a:rPr lang="it-IT" sz="2400" i="1" dirty="0" smtClean="0"/>
              <a:t>dell’HCI</a:t>
            </a:r>
            <a:r>
              <a:rPr lang="it-IT" sz="2400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/>
              <a:t>l’</a:t>
            </a:r>
            <a:r>
              <a:rPr lang="it-IT" sz="2400" b="1" dirty="0"/>
              <a:t>HCI</a:t>
            </a:r>
            <a:r>
              <a:rPr lang="it-IT" sz="2400" dirty="0"/>
              <a:t> è quella disciplina che si occupa della progettazione, realizzazione e valutazione di sistemi interattivi basati su computer e destinati all’uso di utenti inglobando ingegneria, antropologia e psicologia.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3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SISTEMI DI MOUSE TRACKING:    </a:t>
            </a:r>
            <a:r>
              <a:rPr lang="it-IT" dirty="0" smtClean="0"/>
              <a:t>(4)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/>
              <a:t>Sistemi come </a:t>
            </a:r>
            <a:r>
              <a:rPr lang="it-IT" sz="2400" dirty="0" err="1"/>
              <a:t>smt</a:t>
            </a:r>
            <a:r>
              <a:rPr lang="it-IT" sz="2400" dirty="0"/>
              <a:t> sfruttano gli studi riguardanti la </a:t>
            </a:r>
            <a:r>
              <a:rPr lang="it-IT" sz="2400" b="1" dirty="0"/>
              <a:t>progettazione grafica</a:t>
            </a:r>
            <a:r>
              <a:rPr lang="it-IT" sz="2400" dirty="0"/>
              <a:t> e in particolare, della </a:t>
            </a:r>
            <a:r>
              <a:rPr lang="it-IT" sz="2400" b="1" dirty="0" smtClean="0"/>
              <a:t>percezione</a:t>
            </a:r>
            <a:r>
              <a:rPr lang="it-IT" sz="2400" dirty="0" smtClean="0"/>
              <a:t>;</a:t>
            </a:r>
          </a:p>
          <a:p>
            <a:pPr marL="0" indent="0" algn="l"/>
            <a:endParaRPr lang="it-IT" sz="24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/>
              <a:t>Da tali studi si evince come l’esperienza </a:t>
            </a:r>
            <a:r>
              <a:rPr lang="it-IT" sz="2400" dirty="0" smtClean="0"/>
              <a:t>umana </a:t>
            </a:r>
            <a:r>
              <a:rPr lang="it-IT" sz="2400" dirty="0"/>
              <a:t>sia </a:t>
            </a:r>
            <a:r>
              <a:rPr lang="it-IT" sz="2400" dirty="0" smtClean="0"/>
              <a:t>descrivibile come qualcosa di più della somma delle singole parti ma bisogna considerare anche i legami che intercorrono tra le stesse;</a:t>
            </a:r>
            <a:endParaRPr lang="it-IT" sz="24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SISTEMI DI MOUSE TRACKING:    </a:t>
            </a:r>
            <a:r>
              <a:rPr lang="it-IT" dirty="0" smtClean="0"/>
              <a:t>(5)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/>
              <a:t>Una tecnica molto affine è quella che prende il nome di </a:t>
            </a:r>
            <a:r>
              <a:rPr lang="it-IT" sz="2400" b="1" dirty="0" err="1"/>
              <a:t>eye</a:t>
            </a:r>
            <a:r>
              <a:rPr lang="it-IT" sz="2400" b="1" dirty="0"/>
              <a:t> </a:t>
            </a:r>
            <a:r>
              <a:rPr lang="it-IT" sz="2400" b="1" dirty="0" err="1"/>
              <a:t>tracking</a:t>
            </a:r>
            <a:r>
              <a:rPr lang="it-IT" sz="2400" b="1" dirty="0"/>
              <a:t> </a:t>
            </a:r>
            <a:r>
              <a:rPr lang="it-IT" sz="2400" dirty="0"/>
              <a:t>nella quale vengono registrati i percorsi visivi degli utenti all’interno di determinate schermate. </a:t>
            </a:r>
            <a:endParaRPr lang="it-IT" sz="24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/>
              <a:t>Dagli </a:t>
            </a:r>
            <a:r>
              <a:rPr lang="it-IT" sz="2400" dirty="0" err="1"/>
              <a:t>scanpath</a:t>
            </a:r>
            <a:r>
              <a:rPr lang="it-IT" sz="2400" dirty="0"/>
              <a:t> si apprende facilmente che il percorso visivo è molto irregolare e che si alternano due fasi quali quella di </a:t>
            </a:r>
            <a:r>
              <a:rPr lang="it-IT" sz="2400" i="1" u="sng" dirty="0"/>
              <a:t>fissazione</a:t>
            </a:r>
            <a:r>
              <a:rPr lang="it-IT" sz="2400" dirty="0"/>
              <a:t> (nella quale si acquisiscono delle informazioni visive) e </a:t>
            </a:r>
            <a:r>
              <a:rPr lang="it-IT" sz="2400" i="1" u="sng" dirty="0" err="1"/>
              <a:t>saccade</a:t>
            </a:r>
            <a:r>
              <a:rPr lang="it-IT" sz="2400" dirty="0"/>
              <a:t> (il momento in cui si sposta lo sguardo</a:t>
            </a:r>
            <a:r>
              <a:rPr lang="it-IT" sz="2400" dirty="0" smtClean="0"/>
              <a:t>);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/>
              <a:t>Il percorso che emergerà seguirà una logica basata sugli obiettivi </a:t>
            </a:r>
            <a:r>
              <a:rPr lang="it-IT" sz="2400" dirty="0" smtClean="0"/>
              <a:t>dell’utente;</a:t>
            </a:r>
            <a:endParaRPr lang="it-IT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SISTEMI DI MOUSE TRACKING:    </a:t>
            </a:r>
            <a:r>
              <a:rPr lang="it-IT" dirty="0" smtClean="0"/>
              <a:t>(6)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3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/>
              <a:t>Rispetto un sistema di </a:t>
            </a:r>
            <a:r>
              <a:rPr lang="it-IT" sz="2400" dirty="0" err="1"/>
              <a:t>eye</a:t>
            </a:r>
            <a:r>
              <a:rPr lang="it-IT" sz="2400" dirty="0"/>
              <a:t> </a:t>
            </a:r>
            <a:r>
              <a:rPr lang="it-IT" sz="2400" dirty="0" err="1"/>
              <a:t>tracking</a:t>
            </a:r>
            <a:r>
              <a:rPr lang="it-IT" sz="2400" dirty="0"/>
              <a:t> un sistema di mouse </a:t>
            </a:r>
            <a:r>
              <a:rPr lang="it-IT" sz="2400" dirty="0" err="1"/>
              <a:t>tracking</a:t>
            </a:r>
            <a:r>
              <a:rPr lang="it-IT" sz="2400" dirty="0"/>
              <a:t> risulta certamente molto meno </a:t>
            </a:r>
            <a:r>
              <a:rPr lang="it-IT" sz="2400" dirty="0" smtClean="0"/>
              <a:t>costoso </a:t>
            </a:r>
            <a:r>
              <a:rPr lang="it-IT" sz="2400" dirty="0"/>
              <a:t>perché non impiega particolari tecnologie né viene condotto in appositi laboratori</a:t>
            </a:r>
            <a:r>
              <a:rPr lang="it-IT" sz="2400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dirty="0" smtClean="0"/>
              <a:t> </a:t>
            </a:r>
            <a:r>
              <a:rPr lang="it-IT" sz="2400" dirty="0"/>
              <a:t>Un sistema di mouse </a:t>
            </a:r>
            <a:r>
              <a:rPr lang="it-IT" sz="2400" dirty="0" err="1"/>
              <a:t>tracking</a:t>
            </a:r>
            <a:r>
              <a:rPr lang="it-IT" sz="2400" dirty="0"/>
              <a:t> si serve solo di un computer dotato di dispositivo di </a:t>
            </a:r>
            <a:r>
              <a:rPr lang="it-IT" sz="2400" dirty="0" smtClean="0"/>
              <a:t>puntamento.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IUM Brindisi A.A. 2015/2016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5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rgWaveDesignSlides_TP010385269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D267936-D6B8-445C-B3C1-6EBD39F58C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Diapositive con struttura Professionale (struttura Onda borgogna)</Template>
  <TotalTime>2154</TotalTime>
  <Words>1554</Words>
  <Application>Microsoft Office PowerPoint</Application>
  <PresentationFormat>Presentazione su schermo (4:3)</PresentationFormat>
  <Paragraphs>179</Paragraphs>
  <Slides>34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7" baseType="lpstr">
      <vt:lpstr>Arial</vt:lpstr>
      <vt:lpstr>Calibri</vt:lpstr>
      <vt:lpstr>BurgWaveDesignSlides_TP010385269</vt:lpstr>
      <vt:lpstr>UTAssistant</vt:lpstr>
      <vt:lpstr>REQUISITI DA IMPLEMENTARE:</vt:lpstr>
      <vt:lpstr>OBIETTIVO:</vt:lpstr>
      <vt:lpstr>SISTEMI DI MOUSE TRACKING:</vt:lpstr>
      <vt:lpstr>SISTEMI DI MOUSE TRACKING:    (2)</vt:lpstr>
      <vt:lpstr>SISTEMI DI MOUSE TRACKING:    (3)</vt:lpstr>
      <vt:lpstr>SISTEMI DI MOUSE TRACKING:    (4)</vt:lpstr>
      <vt:lpstr>SISTEMI DI MOUSE TRACKING:    (5)</vt:lpstr>
      <vt:lpstr>SISTEMI DI MOUSE TRACKING:    (6)</vt:lpstr>
      <vt:lpstr>SMT2 :</vt:lpstr>
      <vt:lpstr>SMT2 :    </vt:lpstr>
      <vt:lpstr>OCCORRENTE:</vt:lpstr>
      <vt:lpstr>DOWNLOAD</vt:lpstr>
      <vt:lpstr>INSTALLAZIONE DI smt2</vt:lpstr>
      <vt:lpstr>INSTALLAZIONE DI smt2   (2)</vt:lpstr>
      <vt:lpstr>MODIFICHE APPORTATE AD USERPIE: </vt:lpstr>
      <vt:lpstr>MODIFICHE APPORTATE AD USERPIE:  (2)</vt:lpstr>
      <vt:lpstr>MODIFICHE APPORTATE AD USERPIE:  (2)</vt:lpstr>
      <vt:lpstr>INSTALLAZIONE DI smt2   (3)</vt:lpstr>
      <vt:lpstr>IL NOSTRO SITO:</vt:lpstr>
      <vt:lpstr>ESEGUIRE IL TRACCIAMENTO:</vt:lpstr>
      <vt:lpstr>ESEGUIRE IL TRACCIAMENTO: (2)</vt:lpstr>
      <vt:lpstr>VISUALIZZARE IL TRACCIAMENTO:</vt:lpstr>
      <vt:lpstr>VISUALIZZARE IL TRACCIAMENTO: (2)</vt:lpstr>
      <vt:lpstr>CONFRONTO CON LA VECCHIA INTERFACCIA:</vt:lpstr>
      <vt:lpstr>VISUALIZZARE IL TRACCIAMENTO:    (3)</vt:lpstr>
      <vt:lpstr>VISUALIZZARE IL TRACCIAMENTO:    (4)</vt:lpstr>
      <vt:lpstr>VISUALIZZARE IL TRACCIAMENTO:    (5)</vt:lpstr>
      <vt:lpstr>MODIFICHE E CAMBIAMENTI:   </vt:lpstr>
      <vt:lpstr>MODIFICHE E CAMBIAMENTI:    (2)  </vt:lpstr>
      <vt:lpstr>Conformità con le Euristiche di Nielsen :</vt:lpstr>
      <vt:lpstr>Conformità con le Euristiche di Nielsen :                                              (2)</vt:lpstr>
      <vt:lpstr>Conformità con le Euristiche di Nielsen :                                              (3)</vt:lpstr>
      <vt:lpstr>CONSIDERAZIONI FINALI: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UTAssistant</dc:title>
  <dc:creator>Antonio</dc:creator>
  <cp:keywords/>
  <cp:lastModifiedBy>Antonio</cp:lastModifiedBy>
  <cp:revision>95</cp:revision>
  <dcterms:created xsi:type="dcterms:W3CDTF">2016-01-24T13:49:12Z</dcterms:created>
  <dcterms:modified xsi:type="dcterms:W3CDTF">2016-02-14T21:42:53Z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TC103852699990</vt:lpwstr>
  </property>
</Properties>
</file>