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February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0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February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February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2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February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6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February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February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0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February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8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February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6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February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7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February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0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February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February 17,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9387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FB9A421-7FF7-48C6-91EC-CDF4F792B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011" y="57471"/>
            <a:ext cx="5237977" cy="2946362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61AF934-793B-4CA6-91F1-DF809E2F8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18" y="3256833"/>
            <a:ext cx="2760364" cy="155270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B21F176-FB9B-4308-9735-F80AFBBFC6F9}"/>
              </a:ext>
            </a:extLst>
          </p:cNvPr>
          <p:cNvSpPr txBox="1"/>
          <p:nvPr/>
        </p:nvSpPr>
        <p:spPr>
          <a:xfrm>
            <a:off x="5372373" y="2864530"/>
            <a:ext cx="144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latin typeface="Avenir Next LT Pro Light" panose="020B0304020202020204" pitchFamily="34" charset="0"/>
              </a:rPr>
              <a:t>Team NC12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5AD7FF9-0B6C-4ADB-88A3-6DF75B6038D8}"/>
              </a:ext>
            </a:extLst>
          </p:cNvPr>
          <p:cNvSpPr txBox="1"/>
          <p:nvPr/>
        </p:nvSpPr>
        <p:spPr>
          <a:xfrm>
            <a:off x="2270806" y="5810892"/>
            <a:ext cx="7650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all" spc="75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MedQueue</a:t>
            </a:r>
            <a:r>
              <a:rPr lang="en-US" sz="2000" b="1" cap="all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000" b="1" cap="all" spc="75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staysafe</a:t>
            </a:r>
            <a:r>
              <a:rPr lang="en-US" sz="2000" b="1" cap="all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&amp; save time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258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AB99243-D4D8-4F60-BB57-E105D927D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942252" cy="165501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49329D-A38A-40A8-95EF-CEC22019273A}"/>
              </a:ext>
            </a:extLst>
          </p:cNvPr>
          <p:cNvSpPr txBox="1"/>
          <p:nvPr/>
        </p:nvSpPr>
        <p:spPr>
          <a:xfrm>
            <a:off x="2942254" y="827509"/>
            <a:ext cx="8523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Ora mostriamo lo sviluppo del testing prendendo in considerazione il requisito della richiesta di prenotazione</a:t>
            </a:r>
          </a:p>
        </p:txBody>
      </p:sp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FDDBC3C-3257-4B94-8C12-A6F7E75D8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0" y="1564428"/>
            <a:ext cx="5602827" cy="2239401"/>
          </a:xfrm>
          <a:prstGeom prst="rect">
            <a:avLst/>
          </a:prstGeom>
        </p:spPr>
      </p:pic>
      <p:pic>
        <p:nvPicPr>
          <p:cNvPr id="9" name="Immagine 8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A4AC6E3B-4821-4BC5-8B5D-60B7F9BC9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14" y="3429000"/>
            <a:ext cx="5602826" cy="217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AB99243-D4D8-4F60-BB57-E105D927D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942252" cy="16550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12EE742-05F1-4113-9C50-E2AE891F2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95" y="575921"/>
            <a:ext cx="6833779" cy="570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9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AB99243-D4D8-4F60-BB57-E105D927D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942252" cy="165501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B9E4ABF-B1E7-4EBC-9ADE-14B64F239731}"/>
              </a:ext>
            </a:extLst>
          </p:cNvPr>
          <p:cNvSpPr txBox="1"/>
          <p:nvPr/>
        </p:nvSpPr>
        <p:spPr>
          <a:xfrm>
            <a:off x="3258938" y="1715946"/>
            <a:ext cx="5674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Grazie per la vostra attenzione!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DC2A5E3-7E54-4901-B4ED-0E8591133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99" y="2793091"/>
            <a:ext cx="1050801" cy="127181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12148E9-6B94-4F4F-8818-2B4E627BA17B}"/>
              </a:ext>
            </a:extLst>
          </p:cNvPr>
          <p:cNvSpPr txBox="1"/>
          <p:nvPr/>
        </p:nvSpPr>
        <p:spPr>
          <a:xfrm>
            <a:off x="1064658" y="4613493"/>
            <a:ext cx="1006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Afeltra Angelo		Amato Adriano		Fucile Andrea		Rapa Giovanni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705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5F3F5D4-A35A-43EB-9129-44441800F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6" y="1777605"/>
            <a:ext cx="1812529" cy="157065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53938C-E360-4437-A92C-03430E1C94BE}"/>
              </a:ext>
            </a:extLst>
          </p:cNvPr>
          <p:cNvSpPr txBox="1"/>
          <p:nvPr/>
        </p:nvSpPr>
        <p:spPr>
          <a:xfrm>
            <a:off x="4537465" y="280516"/>
            <a:ext cx="2376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Powered By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2F58AE3-3573-4F9F-990D-54DCA543E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41" y="3429000"/>
            <a:ext cx="2249270" cy="224927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4C44846-AF44-42F4-A215-F9E6C9982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737" y="1777605"/>
            <a:ext cx="2806526" cy="145259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75D7686-E6F6-40D1-9AD8-F0B6CC2CF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660" y="4354096"/>
            <a:ext cx="3923478" cy="132417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CFB495E-487B-4DE3-81C4-FA7561AD4F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168" y="1179730"/>
            <a:ext cx="2249270" cy="20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2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AB99243-D4D8-4F60-BB57-E105D927D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942252" cy="165501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5C7D23-F0B6-469C-9EC3-5EFA8E398B27}"/>
              </a:ext>
            </a:extLst>
          </p:cNvPr>
          <p:cNvSpPr txBox="1"/>
          <p:nvPr/>
        </p:nvSpPr>
        <p:spPr>
          <a:xfrm>
            <a:off x="5660572" y="411145"/>
            <a:ext cx="5784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</a:t>
            </a:r>
            <a:r>
              <a:rPr lang="it-IT" dirty="0" err="1"/>
              <a:t>MedQueue</a:t>
            </a:r>
            <a:r>
              <a:rPr lang="it-IT" dirty="0"/>
              <a:t> ci poniamo l’obiettivo di rendere sicure e veloci le prenotazioni agli uffici ospedalieri (CUP).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3C83DEA-7572-4FA0-B30B-93A6B2514576}"/>
              </a:ext>
            </a:extLst>
          </p:cNvPr>
          <p:cNvSpPr txBox="1"/>
          <p:nvPr/>
        </p:nvSpPr>
        <p:spPr>
          <a:xfrm>
            <a:off x="211494" y="1900532"/>
            <a:ext cx="588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nostro sistema offre una </a:t>
            </a:r>
            <a:r>
              <a:rPr lang="it-IT" dirty="0" err="1"/>
              <a:t>WebApp</a:t>
            </a:r>
            <a:r>
              <a:rPr lang="it-IT" dirty="0"/>
              <a:t> dedicata all’utente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C634FFB-6EA4-48F0-BE8C-081A9185E825}"/>
              </a:ext>
            </a:extLst>
          </p:cNvPr>
          <p:cNvSpPr txBox="1"/>
          <p:nvPr/>
        </p:nvSpPr>
        <p:spPr>
          <a:xfrm>
            <a:off x="5847185" y="4700499"/>
            <a:ext cx="64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 una Desktop App per la gestione da parte degli Impiegati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F0017A4-B747-4642-A7F5-C21DEB3D7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05" y="1297269"/>
            <a:ext cx="4441528" cy="283717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9089CF9-CC5B-4D28-AC53-2CAA86AD726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16" y="3429000"/>
            <a:ext cx="2505075" cy="1971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28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AB99243-D4D8-4F60-BB57-E105D927D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942252" cy="165501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37D97C3-1F47-4E52-9D5C-509ED8BF6751}"/>
              </a:ext>
            </a:extLst>
          </p:cNvPr>
          <p:cNvSpPr txBox="1"/>
          <p:nvPr/>
        </p:nvSpPr>
        <p:spPr>
          <a:xfrm>
            <a:off x="5144321" y="690733"/>
            <a:ext cx="617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nostra </a:t>
            </a:r>
            <a:r>
              <a:rPr lang="it-IT" dirty="0" err="1"/>
              <a:t>WebApp</a:t>
            </a:r>
            <a:r>
              <a:rPr lang="it-IT" dirty="0"/>
              <a:t> offre diversi servizi, dipendentemente da se si è un utente registrato o meno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975BE5D-08BD-47C4-8183-DEE446C13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9050"/>
            <a:ext cx="6308702" cy="17395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2B0BC3E-E60B-4FFE-8C55-42355154DA08}"/>
              </a:ext>
            </a:extLst>
          </p:cNvPr>
          <p:cNvSpPr txBox="1"/>
          <p:nvPr/>
        </p:nvSpPr>
        <p:spPr>
          <a:xfrm>
            <a:off x="6691346" y="2242564"/>
            <a:ext cx="584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non si è registrati si possono visualizzare le code presso i vari uffici, oltre a potersi registrare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45A318D-B020-42C8-9D30-07B3340D5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063" y="3429000"/>
            <a:ext cx="4805190" cy="292976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9F2AB25-B4F5-42B9-95A9-B00DD134F3BC}"/>
              </a:ext>
            </a:extLst>
          </p:cNvPr>
          <p:cNvSpPr txBox="1"/>
          <p:nvPr/>
        </p:nvSpPr>
        <p:spPr>
          <a:xfrm>
            <a:off x="234081" y="4182655"/>
            <a:ext cx="5840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Mentre l’utente registrato, dopo aver effettuato il login, ha la possibilità di prenotarsi in un ufficio, visualizzare le proprie prenotazioni o quelle di un determinato ufficio.</a:t>
            </a:r>
          </a:p>
        </p:txBody>
      </p:sp>
    </p:spTree>
    <p:extLst>
      <p:ext uri="{BB962C8B-B14F-4D97-AF65-F5344CB8AC3E}">
        <p14:creationId xmlns:p14="http://schemas.microsoft.com/office/powerpoint/2010/main" val="71729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AB99243-D4D8-4F60-BB57-E105D927D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942252" cy="16550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108455A-868C-48BF-B855-6C3BC50675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1" y="3933891"/>
            <a:ext cx="4009203" cy="2389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1497615-40FF-45D9-9987-1B1EC97AB79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436" y="3677333"/>
            <a:ext cx="4949916" cy="26788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1C4A25-96D9-42DE-859D-AF48540D133E}"/>
              </a:ext>
            </a:extLst>
          </p:cNvPr>
          <p:cNvSpPr txBox="1"/>
          <p:nvPr/>
        </p:nvSpPr>
        <p:spPr>
          <a:xfrm>
            <a:off x="2665355" y="1771598"/>
            <a:ext cx="6861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L’App Desktop invece offre agli impiegati dei vari uffici la possibilità di gestire con facilità le prenotazioni presso lo stesso basandosi sul tipo di operazione da servire</a:t>
            </a:r>
          </a:p>
        </p:txBody>
      </p:sp>
    </p:spTree>
    <p:extLst>
      <p:ext uri="{BB962C8B-B14F-4D97-AF65-F5344CB8AC3E}">
        <p14:creationId xmlns:p14="http://schemas.microsoft.com/office/powerpoint/2010/main" val="311576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AB99243-D4D8-4F60-BB57-E105D927D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942252" cy="165501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76B7CA-0A83-49D9-9E38-E29F6025C674}"/>
              </a:ext>
            </a:extLst>
          </p:cNvPr>
          <p:cNvSpPr txBox="1"/>
          <p:nvPr/>
        </p:nvSpPr>
        <p:spPr>
          <a:xfrm>
            <a:off x="2942254" y="1871124"/>
            <a:ext cx="686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EF4E08-3C7B-463E-9DE9-FFFB6F357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29" y="1655017"/>
            <a:ext cx="1290856" cy="115815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C0E2B7-C353-4DAB-B4E1-0438CC802DDE}"/>
              </a:ext>
            </a:extLst>
          </p:cNvPr>
          <p:cNvSpPr txBox="1"/>
          <p:nvPr/>
        </p:nvSpPr>
        <p:spPr>
          <a:xfrm>
            <a:off x="3531628" y="642843"/>
            <a:ext cx="686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Nello sviluppo della Web App abbiamo utilizzato due componenti off the </a:t>
            </a:r>
            <a:r>
              <a:rPr lang="it-IT" dirty="0" err="1"/>
              <a:t>shelf</a:t>
            </a:r>
            <a:r>
              <a:rPr lang="it-IT" dirty="0"/>
              <a:t>: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67AAEA-ABCF-45FA-A37C-6928C2A9C274}"/>
              </a:ext>
            </a:extLst>
          </p:cNvPr>
          <p:cNvSpPr txBox="1"/>
          <p:nvPr/>
        </p:nvSpPr>
        <p:spPr>
          <a:xfrm>
            <a:off x="5024558" y="1419394"/>
            <a:ext cx="5727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Spring Boot: Un framework basato su Java ideale per lo sviluppo del </a:t>
            </a:r>
            <a:r>
              <a:rPr lang="it-IT" dirty="0" err="1"/>
              <a:t>backend</a:t>
            </a:r>
            <a:r>
              <a:rPr lang="it-IT" dirty="0"/>
              <a:t> che consente agli sviluppatori di concentrarsi sulla logica di business dell’applicazione, piuttosto che sulla comunicazione tra le varie componenti.</a:t>
            </a:r>
          </a:p>
        </p:txBody>
      </p:sp>
      <p:pic>
        <p:nvPicPr>
          <p:cNvPr id="9" name="Immagine 8" descr="Immagine che contiene arma, tirapugni&#10;&#10;Descrizione generata automaticamente">
            <a:extLst>
              <a:ext uri="{FF2B5EF4-FFF2-40B4-BE49-F238E27FC236}">
                <a16:creationId xmlns:a16="http://schemas.microsoft.com/office/drawing/2014/main" id="{0B8BF23E-D2DD-4535-B35F-B6426941E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48" y="3552987"/>
            <a:ext cx="1828800" cy="18288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C2EB3B4-0A2A-41C8-9E9F-5AABF0431858}"/>
              </a:ext>
            </a:extLst>
          </p:cNvPr>
          <p:cNvSpPr txBox="1"/>
          <p:nvPr/>
        </p:nvSpPr>
        <p:spPr>
          <a:xfrm>
            <a:off x="368968" y="3684280"/>
            <a:ext cx="6109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Ionic</a:t>
            </a:r>
            <a:r>
              <a:rPr lang="it-IT" dirty="0"/>
              <a:t>: Framework utilizzato per lo sviluppo del Front-End di applicazioni Web, utilizzato da noi con il supporto di Vue.js, che permette di realizzare app facilmente convertibili in App Android, iOS o semplicemente Web App apportando minime modifiche al CSS.</a:t>
            </a:r>
          </a:p>
        </p:txBody>
      </p:sp>
    </p:spTree>
    <p:extLst>
      <p:ext uri="{BB962C8B-B14F-4D97-AF65-F5344CB8AC3E}">
        <p14:creationId xmlns:p14="http://schemas.microsoft.com/office/powerpoint/2010/main" val="321840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AB99243-D4D8-4F60-BB57-E105D927D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942252" cy="165501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7B7ACAA-4DCD-4DDD-A498-B3BA11E954DB}"/>
              </a:ext>
            </a:extLst>
          </p:cNvPr>
          <p:cNvSpPr txBox="1"/>
          <p:nvPr/>
        </p:nvSpPr>
        <p:spPr>
          <a:xfrm>
            <a:off x="3673098" y="697628"/>
            <a:ext cx="757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velocizzare lo sviluppo del sistema, e anticipare i possibili cambiamenti di esso abbiamo utilizzato due Design Patterns: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137B41-3BED-45FF-B9CA-F99432581F18}"/>
              </a:ext>
            </a:extLst>
          </p:cNvPr>
          <p:cNvSpPr txBox="1"/>
          <p:nvPr/>
        </p:nvSpPr>
        <p:spPr>
          <a:xfrm>
            <a:off x="3818021" y="2045368"/>
            <a:ext cx="837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Design Pattern </a:t>
            </a:r>
            <a:r>
              <a:rPr lang="it-IT" b="1" dirty="0" err="1"/>
              <a:t>Facade</a:t>
            </a:r>
            <a:r>
              <a:rPr lang="it-IT" dirty="0"/>
              <a:t>: Viene utilizzato per accedere ai sottosistemi che compongono il </a:t>
            </a:r>
            <a:r>
              <a:rPr lang="it-IT" dirty="0" err="1"/>
              <a:t>layer</a:t>
            </a:r>
            <a:r>
              <a:rPr lang="it-IT" dirty="0"/>
              <a:t> di business, in modo tale da avere un architettura chiusa.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8FA559-4303-4E82-ADA6-AA7FBC8E7827}"/>
              </a:ext>
            </a:extLst>
          </p:cNvPr>
          <p:cNvSpPr txBox="1"/>
          <p:nvPr/>
        </p:nvSpPr>
        <p:spPr>
          <a:xfrm>
            <a:off x="168442" y="3441234"/>
            <a:ext cx="837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Design Pattern DAO</a:t>
            </a:r>
            <a:r>
              <a:rPr lang="it-IT" dirty="0"/>
              <a:t>: Utilizzato per separare la logica di business dalle funzioni che si occupano della persistenza interfacciandosi con il </a:t>
            </a:r>
            <a:r>
              <a:rPr lang="it-IT" dirty="0" err="1"/>
              <a:t>DataBase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927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AB99243-D4D8-4F60-BB57-E105D927D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942252" cy="16550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60C0D57-5286-4FC9-9CC7-2F41D2282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" y="1655017"/>
            <a:ext cx="3068299" cy="39872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6612061-9B96-483A-B150-80A6FC708F80}"/>
              </a:ext>
            </a:extLst>
          </p:cNvPr>
          <p:cNvSpPr txBox="1"/>
          <p:nvPr/>
        </p:nvSpPr>
        <p:spPr>
          <a:xfrm>
            <a:off x="5533279" y="2505670"/>
            <a:ext cx="5833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architettura abbiamo ritenuto adatta una Three </a:t>
            </a:r>
            <a:r>
              <a:rPr lang="it-IT" dirty="0" err="1"/>
              <a:t>Tier</a:t>
            </a:r>
            <a:r>
              <a:rPr lang="it-IT" dirty="0"/>
              <a:t>, in modo da suddividere tutti i </a:t>
            </a:r>
            <a:r>
              <a:rPr lang="it-IT" dirty="0" err="1"/>
              <a:t>layer</a:t>
            </a:r>
            <a:r>
              <a:rPr lang="it-IT" dirty="0"/>
              <a:t> delle App per renderli più inclini a modifiche e/o correzioni future.</a:t>
            </a:r>
          </a:p>
        </p:txBody>
      </p:sp>
    </p:spTree>
    <p:extLst>
      <p:ext uri="{BB962C8B-B14F-4D97-AF65-F5344CB8AC3E}">
        <p14:creationId xmlns:p14="http://schemas.microsoft.com/office/powerpoint/2010/main" val="123387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AB99243-D4D8-4F60-BB57-E105D927D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942252" cy="165501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B6CE8F-E05F-4C19-BDCB-3AD3B1DBBBAE}"/>
              </a:ext>
            </a:extLst>
          </p:cNvPr>
          <p:cNvSpPr txBox="1"/>
          <p:nvPr/>
        </p:nvSpPr>
        <p:spPr>
          <a:xfrm>
            <a:off x="4627984" y="497632"/>
            <a:ext cx="606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L’obiettivo che ci siamo posti con il testing è quello di coprire i requisiti funzionali individuati nel RAD in modo da offrire un sistema funzionale all’utente finale.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E6542B-0BA2-4A42-8F41-5E193723DD76}"/>
              </a:ext>
            </a:extLst>
          </p:cNvPr>
          <p:cNvSpPr txBox="1"/>
          <p:nvPr/>
        </p:nvSpPr>
        <p:spPr>
          <a:xfrm>
            <a:off x="2686397" y="1483974"/>
            <a:ext cx="3148919" cy="371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buClr>
                <a:srgbClr val="000000"/>
              </a:buClr>
            </a:pPr>
            <a:r>
              <a:rPr lang="it-IT" sz="1800" dirty="0">
                <a:effectLst/>
                <a:latin typeface="+mj-lt"/>
                <a:ea typeface="Calibri" panose="020F0502020204030204" pitchFamily="34" charset="0"/>
              </a:rPr>
              <a:t>Alcuni requisiti testati sono: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AE1F0-5ECB-46AB-B785-CBC6E046D296}"/>
              </a:ext>
            </a:extLst>
          </p:cNvPr>
          <p:cNvSpPr txBox="1"/>
          <p:nvPr/>
        </p:nvSpPr>
        <p:spPr>
          <a:xfrm>
            <a:off x="4356933" y="2891967"/>
            <a:ext cx="296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Eliminazione prenotazione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962EEE9-E600-49CE-88BF-E6C42DD299E7}"/>
              </a:ext>
            </a:extLst>
          </p:cNvPr>
          <p:cNvSpPr txBox="1"/>
          <p:nvPr/>
        </p:nvSpPr>
        <p:spPr>
          <a:xfrm>
            <a:off x="4835018" y="3593528"/>
            <a:ext cx="28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Validazione prenotazione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FF4AE8-DAA2-4E4D-ACFF-18B4DB876216}"/>
              </a:ext>
            </a:extLst>
          </p:cNvPr>
          <p:cNvSpPr txBox="1"/>
          <p:nvPr/>
        </p:nvSpPr>
        <p:spPr>
          <a:xfrm>
            <a:off x="5658186" y="4295089"/>
            <a:ext cx="3191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Accettazione prenotazione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36CFA0C-28EE-497F-8571-E0F9D5783CC2}"/>
              </a:ext>
            </a:extLst>
          </p:cNvPr>
          <p:cNvSpPr txBox="1"/>
          <p:nvPr/>
        </p:nvSpPr>
        <p:spPr>
          <a:xfrm>
            <a:off x="7017418" y="4996650"/>
            <a:ext cx="1832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Autenticazione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3E8E8B6-33DE-447F-B2C7-6807FE3DFCC7}"/>
              </a:ext>
            </a:extLst>
          </p:cNvPr>
          <p:cNvSpPr txBox="1"/>
          <p:nvPr/>
        </p:nvSpPr>
        <p:spPr>
          <a:xfrm>
            <a:off x="3139902" y="2187970"/>
            <a:ext cx="2602505" cy="371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buClr>
                <a:srgbClr val="000000"/>
              </a:buClr>
            </a:pPr>
            <a:r>
              <a:rPr lang="it-IT" sz="1800" dirty="0">
                <a:effectLst/>
                <a:latin typeface="+mj-lt"/>
                <a:ea typeface="Calibri" panose="020F0502020204030204" pitchFamily="34" charset="0"/>
              </a:rPr>
              <a:t>Richiesta prenotazione</a:t>
            </a:r>
          </a:p>
        </p:txBody>
      </p:sp>
    </p:spTree>
    <p:extLst>
      <p:ext uri="{BB962C8B-B14F-4D97-AF65-F5344CB8AC3E}">
        <p14:creationId xmlns:p14="http://schemas.microsoft.com/office/powerpoint/2010/main" val="320934882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409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Avenir Next LT Pro Light</vt:lpstr>
      <vt:lpstr>GradientRiseVTI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Adriano Amato</dc:creator>
  <cp:lastModifiedBy>Adriano Amato</cp:lastModifiedBy>
  <cp:revision>18</cp:revision>
  <dcterms:created xsi:type="dcterms:W3CDTF">2021-02-16T09:17:12Z</dcterms:created>
  <dcterms:modified xsi:type="dcterms:W3CDTF">2021-02-17T19:33:30Z</dcterms:modified>
</cp:coreProperties>
</file>