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76" r:id="rId12"/>
    <p:sldId id="277" r:id="rId13"/>
    <p:sldId id="278" r:id="rId14"/>
    <p:sldId id="267" r:id="rId15"/>
    <p:sldId id="268" r:id="rId16"/>
    <p:sldId id="280" r:id="rId17"/>
    <p:sldId id="273" r:id="rId18"/>
    <p:sldId id="272" r:id="rId19"/>
    <p:sldId id="282" r:id="rId20"/>
    <p:sldId id="274" r:id="rId21"/>
    <p:sldId id="269" r:id="rId22"/>
    <p:sldId id="270" r:id="rId23"/>
    <p:sldId id="283" r:id="rId24"/>
    <p:sldId id="275" r:id="rId25"/>
    <p:sldId id="284" r:id="rId26"/>
    <p:sldId id="285" r:id="rId27"/>
    <p:sldId id="286" r:id="rId28"/>
    <p:sldId id="287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D7CD"/>
    <a:srgbClr val="843C0C"/>
    <a:srgbClr val="FCECE8"/>
    <a:srgbClr val="FFF4E7"/>
    <a:srgbClr val="FFFFFF"/>
    <a:srgbClr val="ED7D31"/>
    <a:srgbClr val="FFE8CB"/>
    <a:srgbClr val="FDC8BD"/>
    <a:srgbClr val="FB8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Test Flaky Repository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34</c:v>
                </c:pt>
                <c:pt idx="24">
                  <c:v>35</c:v>
                </c:pt>
                <c:pt idx="25">
                  <c:v>39</c:v>
                </c:pt>
                <c:pt idx="26">
                  <c:v>43</c:v>
                </c:pt>
                <c:pt idx="27">
                  <c:v>45</c:v>
                </c:pt>
                <c:pt idx="28">
                  <c:v>55</c:v>
                </c:pt>
                <c:pt idx="29">
                  <c:v>90</c:v>
                </c:pt>
                <c:pt idx="30">
                  <c:v>97</c:v>
                </c:pt>
                <c:pt idx="31">
                  <c:v>136</c:v>
                </c:pt>
                <c:pt idx="32">
                  <c:v>139</c:v>
                </c:pt>
              </c:numCache>
            </c:numRef>
          </c:cat>
          <c:val>
            <c:numRef>
              <c:f>Foglio1!$B$2:$B$34</c:f>
              <c:numCache>
                <c:formatCode>General</c:formatCode>
                <c:ptCount val="33"/>
                <c:pt idx="0">
                  <c:v>72</c:v>
                </c:pt>
                <c:pt idx="1">
                  <c:v>31</c:v>
                </c:pt>
                <c:pt idx="2">
                  <c:v>18</c:v>
                </c:pt>
                <c:pt idx="3">
                  <c:v>13</c:v>
                </c:pt>
                <c:pt idx="4">
                  <c:v>14</c:v>
                </c:pt>
                <c:pt idx="5">
                  <c:v>7</c:v>
                </c:pt>
                <c:pt idx="6">
                  <c:v>9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5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A3-484C-9076-E7EB440E61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58447952"/>
        <c:axId val="558445984"/>
      </c:barChart>
      <c:catAx>
        <c:axId val="55844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445984"/>
        <c:crosses val="autoZero"/>
        <c:auto val="1"/>
        <c:lblAlgn val="ctr"/>
        <c:lblOffset val="100"/>
        <c:noMultiLvlLbl val="0"/>
      </c:catAx>
      <c:valAx>
        <c:axId val="5584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44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Decision-Tree</a:t>
            </a:r>
            <a:r>
              <a:rPr lang="it-IT" sz="1800" dirty="0">
                <a:latin typeface="Montserrat" pitchFamily="2" charset="0"/>
              </a:rPr>
              <a:t>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21</c:v>
                </c:pt>
                <c:pt idx="1">
                  <c:v>23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E9-4287-8494-0AB610F7E0F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33</c:v>
                </c:pt>
                <c:pt idx="1">
                  <c:v>8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E9-4287-8494-0AB610F7E0F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4</c:v>
                </c:pt>
                <c:pt idx="1">
                  <c:v>22</c:v>
                </c:pt>
                <c:pt idx="2">
                  <c:v>14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E9-4287-8494-0AB610F7E0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KNN+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33</c:v>
                </c:pt>
                <c:pt idx="1">
                  <c:v>9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2-4785-8C4B-29151FA8782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36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D2-4785-8C4B-29151FA8782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22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D2-4785-8C4B-29151FA878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Random </a:t>
            </a:r>
            <a:r>
              <a:rPr lang="it-IT" sz="1800" dirty="0" err="1">
                <a:latin typeface="Montserrat" pitchFamily="2" charset="0"/>
              </a:rPr>
              <a:t>Forest</a:t>
            </a:r>
            <a:r>
              <a:rPr lang="it-IT" sz="1800" dirty="0">
                <a:latin typeface="Montserrat" pitchFamily="2" charset="0"/>
              </a:rPr>
              <a:t>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</c:v>
                </c:pt>
                <c:pt idx="1">
                  <c:v>8</c:v>
                </c:pt>
                <c:pt idx="2">
                  <c:v>37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7-4F79-A699-0E5880C4A23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2</c:v>
                </c:pt>
                <c:pt idx="1">
                  <c:v>8</c:v>
                </c:pt>
                <c:pt idx="2">
                  <c:v>6</c:v>
                </c:pt>
                <c:pt idx="3">
                  <c:v>16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C7-4F79-A699-0E5880C4A23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3</c:v>
                </c:pt>
                <c:pt idx="1">
                  <c:v>23</c:v>
                </c:pt>
                <c:pt idx="2">
                  <c:v>14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C7-4F79-A699-0E5880C4A2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AdaBoost</a:t>
            </a:r>
            <a:r>
              <a:rPr lang="it-IT" sz="1800" dirty="0">
                <a:latin typeface="Montserrat" pitchFamily="2" charset="0"/>
              </a:rPr>
              <a:t>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28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5-459F-BBAB-7FC0A913ECD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12</c:v>
                </c:pt>
                <c:pt idx="1">
                  <c:v>3</c:v>
                </c:pt>
                <c:pt idx="2">
                  <c:v>11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5-459F-BBAB-7FC0A913ECD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4</c:v>
                </c:pt>
                <c:pt idx="1">
                  <c:v>16</c:v>
                </c:pt>
                <c:pt idx="2">
                  <c:v>20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35-459F-BBAB-7FC0A913EC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>
                <a:latin typeface="Montserrat" pitchFamily="2" charset="0"/>
              </a:rPr>
              <a:t>Prestazioni</a:t>
            </a:r>
            <a:r>
              <a:rPr lang="it-IT" b="1" baseline="0" dirty="0">
                <a:latin typeface="Montserrat" pitchFamily="2" charset="0"/>
              </a:rPr>
              <a:t> With-In</a:t>
            </a:r>
            <a:endParaRPr lang="it-IT" b="1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Foglio1!$B$2:$I$2</c:f>
              <c:numCache>
                <c:formatCode>0%</c:formatCode>
                <c:ptCount val="8"/>
                <c:pt idx="0">
                  <c:v>0.97446302949368635</c:v>
                </c:pt>
                <c:pt idx="1">
                  <c:v>0.97293111765857632</c:v>
                </c:pt>
                <c:pt idx="2">
                  <c:v>0.98227949490961308</c:v>
                </c:pt>
                <c:pt idx="3">
                  <c:v>0.98044417121741878</c:v>
                </c:pt>
                <c:pt idx="4">
                  <c:v>0.99353990692238892</c:v>
                </c:pt>
                <c:pt idx="5">
                  <c:v>0.96892780513289745</c:v>
                </c:pt>
                <c:pt idx="6">
                  <c:v>0.92004899765548787</c:v>
                </c:pt>
                <c:pt idx="7">
                  <c:v>0.96857258718572548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A-4496-B6D3-9B9EF13E22AE}"/>
            </c:ext>
          </c:extLst>
        </c:ser>
        <c:ser>
          <c:idx val="1"/>
          <c:order val="1"/>
          <c:tx>
            <c:strRef>
              <c:f>Foglio1!$A$3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Foglio1!$B$3:$I$3</c:f>
              <c:numCache>
                <c:formatCode>0%</c:formatCode>
                <c:ptCount val="8"/>
                <c:pt idx="0">
                  <c:v>0.38396810847111185</c:v>
                </c:pt>
                <c:pt idx="1">
                  <c:v>0.19444444444444445</c:v>
                </c:pt>
                <c:pt idx="2">
                  <c:v>0.39583333333333326</c:v>
                </c:pt>
                <c:pt idx="3">
                  <c:v>0.6333333333333333</c:v>
                </c:pt>
                <c:pt idx="4">
                  <c:v>0.64583333333333326</c:v>
                </c:pt>
                <c:pt idx="5">
                  <c:v>0.68333333333333324</c:v>
                </c:pt>
                <c:pt idx="6">
                  <c:v>0.68636363636363618</c:v>
                </c:pt>
                <c:pt idx="7">
                  <c:v>0.827850877192982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A-4496-B6D3-9B9EF13E22AE}"/>
            </c:ext>
          </c:extLst>
        </c:ser>
        <c:ser>
          <c:idx val="2"/>
          <c:order val="2"/>
          <c:tx>
            <c:strRef>
              <c:f>Foglio1!$A$4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Foglio1!$B$4:$I$4</c:f>
              <c:numCache>
                <c:formatCode>0%</c:formatCode>
                <c:ptCount val="8"/>
                <c:pt idx="0">
                  <c:v>0.40720418018350335</c:v>
                </c:pt>
                <c:pt idx="1">
                  <c:v>0.24074074074074073</c:v>
                </c:pt>
                <c:pt idx="2">
                  <c:v>0.4375</c:v>
                </c:pt>
                <c:pt idx="3">
                  <c:v>0.66666666666666652</c:v>
                </c:pt>
                <c:pt idx="4">
                  <c:v>0.55000000000000004</c:v>
                </c:pt>
                <c:pt idx="5">
                  <c:v>0.66666666666666652</c:v>
                </c:pt>
                <c:pt idx="6">
                  <c:v>0.64898989898989845</c:v>
                </c:pt>
                <c:pt idx="7">
                  <c:v>0.78849902534112992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A-4496-B6D3-9B9EF13E22AE}"/>
            </c:ext>
          </c:extLst>
        </c:ser>
        <c:ser>
          <c:idx val="3"/>
          <c:order val="3"/>
          <c:tx>
            <c:strRef>
              <c:f>Foglio1!$A$5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Foglio1!$B$1:$I$1</c:f>
              <c:strCache>
                <c:ptCount val="8"/>
                <c:pt idx="0">
                  <c:v>Tutti</c:v>
                </c:pt>
                <c:pt idx="1">
                  <c:v>[0-5]</c:v>
                </c:pt>
                <c:pt idx="2">
                  <c:v>[6-11]</c:v>
                </c:pt>
                <c:pt idx="3">
                  <c:v>[12-19]</c:v>
                </c:pt>
                <c:pt idx="4">
                  <c:v>[20-25]</c:v>
                </c:pt>
                <c:pt idx="5">
                  <c:v>[26-35]</c:v>
                </c:pt>
                <c:pt idx="6">
                  <c:v>[39-90]</c:v>
                </c:pt>
                <c:pt idx="7">
                  <c:v>[97-139]</c:v>
                </c:pt>
              </c:strCache>
            </c:strRef>
          </c:cat>
          <c:val>
            <c:numRef>
              <c:f>Foglio1!$B$5:$I$5</c:f>
              <c:numCache>
                <c:formatCode>0%</c:formatCode>
                <c:ptCount val="8"/>
                <c:pt idx="0">
                  <c:v>0.3845755593060432</c:v>
                </c:pt>
                <c:pt idx="1">
                  <c:v>0.20987654320987648</c:v>
                </c:pt>
                <c:pt idx="2">
                  <c:v>0.39861111111111103</c:v>
                </c:pt>
                <c:pt idx="3">
                  <c:v>0.64184704184704178</c:v>
                </c:pt>
                <c:pt idx="4">
                  <c:v>0.58690476190476171</c:v>
                </c:pt>
                <c:pt idx="5">
                  <c:v>0.64921652421652398</c:v>
                </c:pt>
                <c:pt idx="6">
                  <c:v>0.65929234851835461</c:v>
                </c:pt>
                <c:pt idx="7">
                  <c:v>0.80701754385964852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AA-4496-B6D3-9B9EF13E22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9902976"/>
        <c:axId val="759898056"/>
      </c:barChart>
      <c:catAx>
        <c:axId val="75990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9898056"/>
        <c:crosses val="autoZero"/>
        <c:auto val="1"/>
        <c:lblAlgn val="ctr"/>
        <c:lblOffset val="100"/>
        <c:noMultiLvlLbl val="0"/>
      </c:catAx>
      <c:valAx>
        <c:axId val="75989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990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Decision-Tree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5-4819-871A-AA3CB5E3D99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7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5-4819-871A-AA3CB5E3D99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10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65-4819-871A-AA3CB5E3D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KNN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5-4819-871A-AA3CB5E3D99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8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5-4819-871A-AA3CB5E3D99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 [0-30]</c:v>
                </c:pt>
                <c:pt idx="1">
                  <c:v>Categoria [30-39]</c:v>
                </c:pt>
                <c:pt idx="2">
                  <c:v>Categoria [40-49]</c:v>
                </c:pt>
                <c:pt idx="3">
                  <c:v>Categoria [50-59]</c:v>
                </c:pt>
                <c:pt idx="4">
                  <c:v>Categoria 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65-4819-871A-AA3CB5E3D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Random </a:t>
            </a:r>
            <a:r>
              <a:rPr lang="it-IT" sz="1800" dirty="0" err="1">
                <a:latin typeface="Montserrat" pitchFamily="2" charset="0"/>
              </a:rPr>
              <a:t>Forest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5-4819-871A-AA3CB5E3D99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65-4819-871A-AA3CB5E3D99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1</c:v>
                </c:pt>
                <c:pt idx="1">
                  <c:v>11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65-4819-871A-AA3CB5E3D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Logistic</a:t>
            </a:r>
            <a:r>
              <a:rPr lang="it-IT" sz="1800" dirty="0">
                <a:latin typeface="Montserrat" pitchFamily="2" charset="0"/>
              </a:rPr>
              <a:t> </a:t>
            </a:r>
            <a:r>
              <a:rPr lang="it-IT" sz="1800" dirty="0" err="1">
                <a:latin typeface="Montserrat" pitchFamily="2" charset="0"/>
              </a:rPr>
              <a:t>Regression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D-4D01-A610-B0F9C599060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D-4D01-A610-B0F9C599060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CD-4D01-A610-B0F9C59906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AdaBoost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5-4BDE-B659-EEE9907230E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5-4BDE-B659-EEE9907230E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Categoria[0-39]</c:v>
                </c:pt>
                <c:pt idx="1">
                  <c:v>Categoria[40-49]</c:v>
                </c:pt>
                <c:pt idx="2">
                  <c:v>Categoria[50-59]</c:v>
                </c:pt>
                <c:pt idx="3">
                  <c:v>Categoria[60-69]</c:v>
                </c:pt>
                <c:pt idx="4">
                  <c:v>Categoria[70-100]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2</c:v>
                </c:pt>
                <c:pt idx="1">
                  <c:v>9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5-4BDE-B659-EEE9907230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8-47F3-A54A-FBAACEEEE28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28-47F3-A54A-FBAACEEEE28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Categoria[0-29]</c:v>
                </c:pt>
                <c:pt idx="1">
                  <c:v>Categoria[30-39]</c:v>
                </c:pt>
                <c:pt idx="2">
                  <c:v>Categoria[40-49]</c:v>
                </c:pt>
                <c:pt idx="3">
                  <c:v>Categoria[50-59]</c:v>
                </c:pt>
                <c:pt idx="4">
                  <c:v>Categoria[60-100]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10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28-47F3-A54A-FBAACEEEE2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>
                <a:latin typeface="Montserrat" pitchFamily="2" charset="0"/>
              </a:rPr>
              <a:t>Distribuzione Pipeline </a:t>
            </a:r>
            <a:r>
              <a:rPr lang="it-IT" sz="1800" dirty="0" err="1">
                <a:latin typeface="Montserrat" pitchFamily="2" charset="0"/>
              </a:rPr>
              <a:t>Ensamble</a:t>
            </a:r>
            <a:endParaRPr lang="it-IT" sz="1800" dirty="0">
              <a:latin typeface="Montserra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[0-9]</c:v>
                </c:pt>
                <c:pt idx="1">
                  <c:v>[10-19]</c:v>
                </c:pt>
                <c:pt idx="2">
                  <c:v>[20-29]</c:v>
                </c:pt>
                <c:pt idx="3">
                  <c:v>[30-39]</c:v>
                </c:pt>
                <c:pt idx="4">
                  <c:v>[40-49]</c:v>
                </c:pt>
                <c:pt idx="5">
                  <c:v>[50-59]</c:v>
                </c:pt>
                <c:pt idx="6">
                  <c:v>[60-69]</c:v>
                </c:pt>
                <c:pt idx="7">
                  <c:v>[70-79]</c:v>
                </c:pt>
                <c:pt idx="8">
                  <c:v>[80-89]</c:v>
                </c:pt>
                <c:pt idx="9">
                  <c:v>[90-100]</c:v>
                </c:pt>
              </c:strCache>
            </c:str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616</c:v>
                </c:pt>
                <c:pt idx="4">
                  <c:v>16051</c:v>
                </c:pt>
                <c:pt idx="5">
                  <c:v>87673</c:v>
                </c:pt>
                <c:pt idx="6">
                  <c:v>636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E4-4084-89FC-7EAE84FEAD8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[0-9]</c:v>
                </c:pt>
                <c:pt idx="1">
                  <c:v>[10-19]</c:v>
                </c:pt>
                <c:pt idx="2">
                  <c:v>[20-29]</c:v>
                </c:pt>
                <c:pt idx="3">
                  <c:v>[30-39]</c:v>
                </c:pt>
                <c:pt idx="4">
                  <c:v>[40-49]</c:v>
                </c:pt>
                <c:pt idx="5">
                  <c:v>[50-59]</c:v>
                </c:pt>
                <c:pt idx="6">
                  <c:v>[60-69]</c:v>
                </c:pt>
                <c:pt idx="7">
                  <c:v>[70-79]</c:v>
                </c:pt>
                <c:pt idx="8">
                  <c:v>[80-89]</c:v>
                </c:pt>
                <c:pt idx="9">
                  <c:v>[90-100]</c:v>
                </c:pt>
              </c:strCache>
            </c:strRef>
          </c:cat>
          <c:val>
            <c:numRef>
              <c:f>Foglio1!$C$2:$C$11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436</c:v>
                </c:pt>
                <c:pt idx="5">
                  <c:v>1860</c:v>
                </c:pt>
                <c:pt idx="6">
                  <c:v>15624</c:v>
                </c:pt>
                <c:pt idx="7">
                  <c:v>35812</c:v>
                </c:pt>
                <c:pt idx="8">
                  <c:v>51156</c:v>
                </c:pt>
                <c:pt idx="9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E4-4084-89FC-7EAE84FEAD8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[0-9]</c:v>
                </c:pt>
                <c:pt idx="1">
                  <c:v>[10-19]</c:v>
                </c:pt>
                <c:pt idx="2">
                  <c:v>[20-29]</c:v>
                </c:pt>
                <c:pt idx="3">
                  <c:v>[30-39]</c:v>
                </c:pt>
                <c:pt idx="4">
                  <c:v>[40-49]</c:v>
                </c:pt>
                <c:pt idx="5">
                  <c:v>[50-59]</c:v>
                </c:pt>
                <c:pt idx="6">
                  <c:v>[60-69]</c:v>
                </c:pt>
                <c:pt idx="7">
                  <c:v>[70-79]</c:v>
                </c:pt>
                <c:pt idx="8">
                  <c:v>[80-89]</c:v>
                </c:pt>
                <c:pt idx="9">
                  <c:v>[90-100]</c:v>
                </c:pt>
              </c:strCache>
            </c:strRef>
          </c:cat>
          <c:val>
            <c:numRef>
              <c:f>Foglio1!$D$2:$D$11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4218</c:v>
                </c:pt>
                <c:pt idx="3">
                  <c:v>39821</c:v>
                </c:pt>
                <c:pt idx="4">
                  <c:v>51475</c:v>
                </c:pt>
                <c:pt idx="5">
                  <c:v>9303</c:v>
                </c:pt>
                <c:pt idx="6">
                  <c:v>159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E4-4084-89FC-7EAE84FEAD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781656413807969E-2"/>
          <c:y val="3.5074400874383724E-2"/>
          <c:w val="0.92924288804097754"/>
          <c:h val="0.70002907303153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Categoria[0-39]</c:v>
                </c:pt>
                <c:pt idx="1">
                  <c:v>Categoria[40-49]</c:v>
                </c:pt>
                <c:pt idx="2">
                  <c:v>Categoria[50-53]</c:v>
                </c:pt>
                <c:pt idx="3">
                  <c:v>Categoria[54-57]</c:v>
                </c:pt>
                <c:pt idx="4">
                  <c:v>Categoria[58-60]</c:v>
                </c:pt>
                <c:pt idx="5">
                  <c:v>Categoria[60-100]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616</c:v>
                </c:pt>
                <c:pt idx="1">
                  <c:v>16051</c:v>
                </c:pt>
                <c:pt idx="2">
                  <c:v>24122</c:v>
                </c:pt>
                <c:pt idx="3">
                  <c:v>47608</c:v>
                </c:pt>
                <c:pt idx="4">
                  <c:v>15943</c:v>
                </c:pt>
                <c:pt idx="5">
                  <c:v>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F5-43FA-B00F-5ADA8E7F924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Categoria[0-39]</c:v>
                </c:pt>
                <c:pt idx="1">
                  <c:v>Categoria[40-49]</c:v>
                </c:pt>
                <c:pt idx="2">
                  <c:v>Categoria[50-53]</c:v>
                </c:pt>
                <c:pt idx="3">
                  <c:v>Categoria[54-57]</c:v>
                </c:pt>
                <c:pt idx="4">
                  <c:v>Categoria[58-60]</c:v>
                </c:pt>
                <c:pt idx="5">
                  <c:v>Categoria[60-100]</c:v>
                </c:pt>
              </c:strCache>
            </c:strRef>
          </c:cat>
          <c:val>
            <c:numRef>
              <c:f>Foglio1!$C$2:$C$7</c:f>
              <c:numCache>
                <c:formatCode>General</c:formatCode>
                <c:ptCount val="6"/>
                <c:pt idx="0">
                  <c:v>1</c:v>
                </c:pt>
                <c:pt idx="1">
                  <c:v>436</c:v>
                </c:pt>
                <c:pt idx="2">
                  <c:v>668</c:v>
                </c:pt>
                <c:pt idx="3">
                  <c:v>393</c:v>
                </c:pt>
                <c:pt idx="4">
                  <c:v>799</c:v>
                </c:pt>
                <c:pt idx="5">
                  <c:v>102679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F5-43FA-B00F-5ADA8E7F924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Categoria[0-39]</c:v>
                </c:pt>
                <c:pt idx="1">
                  <c:v>Categoria[40-49]</c:v>
                </c:pt>
                <c:pt idx="2">
                  <c:v>Categoria[50-53]</c:v>
                </c:pt>
                <c:pt idx="3">
                  <c:v>Categoria[54-57]</c:v>
                </c:pt>
                <c:pt idx="4">
                  <c:v>Categoria[58-60]</c:v>
                </c:pt>
                <c:pt idx="5">
                  <c:v>Categoria[60-100]</c:v>
                </c:pt>
              </c:strCache>
            </c:strRef>
          </c:cat>
          <c:val>
            <c:numRef>
              <c:f>Foglio1!$D$2:$D$7</c:f>
              <c:numCache>
                <c:formatCode>General</c:formatCode>
                <c:ptCount val="6"/>
                <c:pt idx="0">
                  <c:v>44039</c:v>
                </c:pt>
                <c:pt idx="1">
                  <c:v>51475</c:v>
                </c:pt>
                <c:pt idx="2">
                  <c:v>6016</c:v>
                </c:pt>
                <c:pt idx="3">
                  <c:v>2277</c:v>
                </c:pt>
                <c:pt idx="4">
                  <c:v>1010</c:v>
                </c:pt>
                <c:pt idx="5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F5-43FA-B00F-5ADA8E7F92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5717352"/>
        <c:axId val="645712432"/>
      </c:barChart>
      <c:catAx>
        <c:axId val="64571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2432"/>
        <c:crosses val="autoZero"/>
        <c:auto val="1"/>
        <c:lblAlgn val="ctr"/>
        <c:lblOffset val="100"/>
        <c:noMultiLvlLbl val="0"/>
      </c:catAx>
      <c:valAx>
        <c:axId val="6457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4571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1546C-31E4-3E32-E8ED-49F8469D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98A1AC-673B-3D3A-5ED9-F918FB010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4D48A-E068-0353-7476-85E2D96D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E0C2F-759D-0FB0-0787-23ED2DD1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048915-C441-6990-58B8-CC9EFE5C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4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07057-3B58-FCC4-D6C5-0C79C6FF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4A4003-793E-1106-1735-67A78653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D6BA9F-3238-E597-5CCC-D9E3640C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851551-2BB6-1699-9CDC-0271A238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FCA33-6C6F-2B9C-4070-521EB3B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1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8050E7-33B3-07AD-90E5-71B0A88F2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3B68D0-643F-0E81-89F1-F22901FB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FF4417-B340-7D2E-6F54-0B0B0DDF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68C378-54A7-99C3-DB30-6ED2D27F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C9BF7D-4004-6389-B329-566BC72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88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B44F6-65F8-E7E3-DDB6-16DA950F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416C7-7A8E-39DF-BE77-915DEA09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54ADB-EE02-6CC1-1559-B923941D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2C3900-E68A-1D40-4251-29279B1E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E522E-A14B-4ED9-CC32-408B3AE6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64608-F09A-4610-64A9-A0E192CD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4391D-4A9E-B935-D703-2C334BBE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F58EA1-D25A-7FEF-4D2F-C9ECC35A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DE08D9-BFB9-D805-0301-08889A74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72EE61-2B2E-6436-963F-4EA81EF6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1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6F71C-09B3-B757-0A36-4F549E4F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63AF4-E5D4-ED26-8E86-DEC031D81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F4ED80-C438-F645-0F23-7FE905DE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648DF1-4F11-1ECC-49E5-C57049DB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82EE6A-E16A-F8F4-D306-996B47B9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646A6F-AD00-9B3C-7423-1BDD56C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6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D7CA2-2522-6DBD-FA93-8A250D89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FE74E0-3C8C-59BF-5FDB-821D6420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F93877-01CD-B0DC-B102-9EE83C71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8F525C-2539-3ED0-BC29-89DED4E6D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6CE3D9-51A4-0190-53CD-53A85A3D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CA90E1-BBEB-D7F9-3C75-43F845F9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E725A4-0077-468B-F73B-C7C6CBC4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34ED5E-EE9B-41BE-935F-AFF8BA34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A482A-8703-425C-1D43-32BF1F03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F5465E-6F70-C30D-1383-D0C98A76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224EA2-04F1-AD98-2138-B1EF12A1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6E63B4-F5EA-48DE-5331-337D7916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2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8463B0-9A91-7278-8B8E-FAAE4A4D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631029-B3D3-B885-AB47-2CB80B54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F9B7E4-0F87-BC4B-9F52-A99BC7A7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3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C638F-77E8-C1C9-9784-0F824096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2E638-A81F-A546-D290-77508EB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5B8D5A-D998-BFB4-B25B-4253DC92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F50DBD-6BB1-1078-1B2E-00AB1B8F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66A16E-B1C8-CDF4-C3CB-EA8D69B7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7C0DAA-6CF5-E288-FA4C-0E96E12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5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F26C8-FA41-D9D5-BE59-5D7B0FB2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FC6B2B-F09D-30FA-E88C-42B6C9F4E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D7100B-585D-1F89-C89A-47EE6BF3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465536-93BA-E604-0436-47E53550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F53D95-2E35-508A-DB72-CBFC603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DD3A79-97B3-01A8-EEE6-6B87B3D3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0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383349-7F2D-95B7-87DF-043E6964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1CFAD3-10A0-B2EE-7DC2-3E3777F6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2BAFD7-C081-F4E0-DBC3-80C7D44A0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2E3A-3E09-4892-9D65-1B521779D59F}" type="datetimeFigureOut">
              <a:rPr lang="it-IT" smtClean="0"/>
              <a:t>19/11/2022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B8585-7243-7321-6F1C-34A8BE9F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F3750-36BD-F59D-E19F-46DD1D0BB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E7F2-08A7-49A3-916E-B3CBA8869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6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073603-5752-DF60-A994-7E25EA57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1059"/>
            <a:ext cx="9144000" cy="1135881"/>
          </a:xfrm>
        </p:spPr>
        <p:txBody>
          <a:bodyPr/>
          <a:lstStyle/>
          <a:p>
            <a:r>
              <a:rPr lang="it-IT" b="1" dirty="0" err="1">
                <a:latin typeface="Montserrat" pitchFamily="2" charset="0"/>
              </a:rPr>
              <a:t>Flakiness</a:t>
            </a:r>
            <a:r>
              <a:rPr lang="it-IT" b="1" dirty="0">
                <a:latin typeface="Montserrat" pitchFamily="2" charset="0"/>
              </a:rPr>
              <a:t> </a:t>
            </a:r>
            <a:r>
              <a:rPr lang="it-IT" b="1" dirty="0" err="1">
                <a:latin typeface="Montserrat" pitchFamily="2" charset="0"/>
              </a:rPr>
              <a:t>Detection</a:t>
            </a:r>
            <a:endParaRPr lang="it-IT" b="1" dirty="0">
              <a:latin typeface="Montserrat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0F8DB7-6F04-4EC6-9030-7465E1C457F8}"/>
              </a:ext>
            </a:extLst>
          </p:cNvPr>
          <p:cNvSpPr txBox="1"/>
          <p:nvPr/>
        </p:nvSpPr>
        <p:spPr>
          <a:xfrm>
            <a:off x="519793" y="5376123"/>
            <a:ext cx="2008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Montserrat" pitchFamily="2" charset="0"/>
              </a:rPr>
              <a:t>Studente:</a:t>
            </a:r>
          </a:p>
          <a:p>
            <a:pPr algn="ctr"/>
            <a:r>
              <a:rPr lang="it-IT" sz="1800" b="1" dirty="0">
                <a:latin typeface="Montserrat" pitchFamily="2" charset="0"/>
              </a:rPr>
              <a:t>Afeltra Angelo</a:t>
            </a:r>
          </a:p>
          <a:p>
            <a:pPr algn="ctr"/>
            <a:endParaRPr lang="it-IT" sz="1800" b="1" dirty="0">
              <a:latin typeface="Montserrat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B279707-D553-213B-8857-516628DE3C78}"/>
              </a:ext>
            </a:extLst>
          </p:cNvPr>
          <p:cNvSpPr/>
          <p:nvPr/>
        </p:nvSpPr>
        <p:spPr>
          <a:xfrm>
            <a:off x="9058222" y="5094261"/>
            <a:ext cx="3061854" cy="14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Docente:</a:t>
            </a: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Prof. Palomba Fabio</a:t>
            </a: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Tutor:</a:t>
            </a: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Montserrat" pitchFamily="2" charset="0"/>
              </a:rPr>
              <a:t>Dott.ssa Pontillo Valeria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693505-B095-C25E-6116-8A5176FA1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60" y="554422"/>
            <a:ext cx="2359044" cy="11358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7AE9E9-5D8D-F352-E9A4-BB04DBF27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509" y="325841"/>
            <a:ext cx="2832080" cy="15930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BC694DE-C53B-35CC-0F4E-5A9CC1241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1" y="525174"/>
            <a:ext cx="1194378" cy="11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Build ML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C93DAA85-2FB3-B38A-6028-E3FFC45B9206}"/>
              </a:ext>
            </a:extLst>
          </p:cNvPr>
          <p:cNvGrpSpPr/>
          <p:nvPr/>
        </p:nvGrpSpPr>
        <p:grpSpPr>
          <a:xfrm>
            <a:off x="1071711" y="1061884"/>
            <a:ext cx="2477734" cy="5129373"/>
            <a:chOff x="1120872" y="1189703"/>
            <a:chExt cx="2477734" cy="5129373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3634D49-600A-4F7E-34EC-0D36FF4B065F}"/>
                </a:ext>
              </a:extLst>
            </p:cNvPr>
            <p:cNvSpPr/>
            <p:nvPr/>
          </p:nvSpPr>
          <p:spPr>
            <a:xfrm>
              <a:off x="1120877" y="1189703"/>
              <a:ext cx="2477729" cy="681037"/>
            </a:xfrm>
            <a:prstGeom prst="round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Decision</a:t>
              </a:r>
              <a:r>
                <a:rPr lang="it-IT" b="1" dirty="0">
                  <a:latin typeface="Montserrat" pitchFamily="2" charset="0"/>
                </a:rPr>
                <a:t> </a:t>
              </a:r>
              <a:r>
                <a:rPr lang="it-IT" b="1" dirty="0" err="1">
                  <a:latin typeface="Montserrat" pitchFamily="2" charset="0"/>
                </a:rPr>
                <a:t>Tree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23CABCA-80C5-C7AB-E2B9-F32796F85F38}"/>
                </a:ext>
              </a:extLst>
            </p:cNvPr>
            <p:cNvSpPr/>
            <p:nvPr/>
          </p:nvSpPr>
          <p:spPr>
            <a:xfrm>
              <a:off x="1120872" y="2085293"/>
              <a:ext cx="2477729" cy="68103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KNN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0A2FA794-5FC4-9309-0EB8-2B659CE6370B}"/>
                </a:ext>
              </a:extLst>
            </p:cNvPr>
            <p:cNvSpPr/>
            <p:nvPr/>
          </p:nvSpPr>
          <p:spPr>
            <a:xfrm>
              <a:off x="1120875" y="2969038"/>
              <a:ext cx="2477729" cy="68103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Random </a:t>
              </a:r>
              <a:r>
                <a:rPr lang="it-IT" b="1" dirty="0" err="1">
                  <a:latin typeface="Montserrat" pitchFamily="2" charset="0"/>
                </a:rPr>
                <a:t>Forest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EF3D54A5-0EB8-CC4E-8A62-C9B12B6232E4}"/>
                </a:ext>
              </a:extLst>
            </p:cNvPr>
            <p:cNvSpPr/>
            <p:nvPr/>
          </p:nvSpPr>
          <p:spPr>
            <a:xfrm>
              <a:off x="1120875" y="3858705"/>
              <a:ext cx="2477729" cy="68103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Logistic</a:t>
              </a:r>
              <a:r>
                <a:rPr lang="it-IT" b="1" dirty="0">
                  <a:latin typeface="Montserrat" pitchFamily="2" charset="0"/>
                </a:rPr>
                <a:t> </a:t>
              </a:r>
              <a:r>
                <a:rPr lang="it-IT" b="1" dirty="0" err="1">
                  <a:latin typeface="Montserrat" pitchFamily="2" charset="0"/>
                </a:rPr>
                <a:t>Regression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7C3C8DFD-E4E3-3376-855B-7FC09E86D193}"/>
                </a:ext>
              </a:extLst>
            </p:cNvPr>
            <p:cNvSpPr/>
            <p:nvPr/>
          </p:nvSpPr>
          <p:spPr>
            <a:xfrm>
              <a:off x="1120873" y="5638039"/>
              <a:ext cx="2477729" cy="68103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SVM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69B4DDA-9FD7-010D-7865-4906C043DBE6}"/>
                </a:ext>
              </a:extLst>
            </p:cNvPr>
            <p:cNvSpPr/>
            <p:nvPr/>
          </p:nvSpPr>
          <p:spPr>
            <a:xfrm>
              <a:off x="1120874" y="4748372"/>
              <a:ext cx="2477729" cy="68103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AdaBoost</a:t>
              </a:r>
              <a:endParaRPr lang="it-IT" b="1" dirty="0">
                <a:latin typeface="Montserrat" pitchFamily="2" charset="0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80A44D20-412D-497E-6167-B524BB3267FB}"/>
              </a:ext>
            </a:extLst>
          </p:cNvPr>
          <p:cNvGrpSpPr/>
          <p:nvPr/>
        </p:nvGrpSpPr>
        <p:grpSpPr>
          <a:xfrm>
            <a:off x="4995482" y="2796701"/>
            <a:ext cx="2648482" cy="3230443"/>
            <a:chOff x="5172463" y="2882856"/>
            <a:chExt cx="2648482" cy="3230443"/>
          </a:xfrm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B26CACDA-5C33-BF7E-36B7-3BF9FCCD9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17" y="2882856"/>
              <a:ext cx="1342657" cy="1342657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13B48BB0-2207-8E22-5600-64EBF06FBA28}"/>
                </a:ext>
              </a:extLst>
            </p:cNvPr>
            <p:cNvSpPr txBox="1"/>
            <p:nvPr/>
          </p:nvSpPr>
          <p:spPr>
            <a:xfrm>
              <a:off x="5172463" y="4358973"/>
              <a:ext cx="264848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b="1" dirty="0">
                  <a:latin typeface="Montserrat" pitchFamily="2" charset="0"/>
                </a:rPr>
                <a:t>Builder Pipeline (18):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Standardizzazione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Normalizzazione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PCA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Information Gain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Montserrat" pitchFamily="2" charset="0"/>
                </a:rPr>
                <a:t>SMOTE</a:t>
              </a:r>
            </a:p>
          </p:txBody>
        </p:sp>
      </p:grp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DB38E8-AF61-7FE9-D19E-228223E4B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90" y="2865433"/>
            <a:ext cx="2820221" cy="1089631"/>
          </a:xfrm>
          <a:prstGeom prst="rect">
            <a:avLst/>
          </a:prstGeom>
        </p:spPr>
      </p:pic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C8A04553-5BBF-243F-0248-21BCBE3EF851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3549445" y="1402403"/>
            <a:ext cx="2056491" cy="2065627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2C3F78B-D402-F487-5F97-357BDDE4919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49440" y="2297993"/>
            <a:ext cx="2056491" cy="1170036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D5EF8BF0-72AB-E822-5325-3ED7F422844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49443" y="3181738"/>
            <a:ext cx="2056488" cy="28629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3E474A19-4A7A-B7E6-C91B-A31E225B68BD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 flipV="1">
            <a:off x="3549443" y="3468030"/>
            <a:ext cx="2056493" cy="603375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099D80DC-2E70-D336-647D-4F38C0BF80EA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 flipV="1">
            <a:off x="3549442" y="3468030"/>
            <a:ext cx="2056494" cy="1493042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76784BDA-D982-FE15-D6F6-E6151871C41F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 flipV="1">
            <a:off x="3549441" y="3468030"/>
            <a:ext cx="2056495" cy="23827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F13745-5E2A-9104-1415-262539BFE9AC}"/>
              </a:ext>
            </a:extLst>
          </p:cNvPr>
          <p:cNvCxnSpPr>
            <a:stCxn id="45" idx="3"/>
          </p:cNvCxnSpPr>
          <p:nvPr/>
        </p:nvCxnSpPr>
        <p:spPr>
          <a:xfrm flipV="1">
            <a:off x="6948593" y="3468029"/>
            <a:ext cx="1428491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2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Decision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Tree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422DAD3-8490-536F-D751-57887D6EF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695573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ella 5">
            <a:extLst>
              <a:ext uri="{FF2B5EF4-FFF2-40B4-BE49-F238E27FC236}">
                <a16:creationId xmlns:a16="http://schemas.microsoft.com/office/drawing/2014/main" id="{CF972EC5-178D-1164-575F-0ECB7CA7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44243"/>
              </p:ext>
            </p:extLst>
          </p:nvPr>
        </p:nvGraphicFramePr>
        <p:xfrm>
          <a:off x="2031999" y="1005239"/>
          <a:ext cx="8128000" cy="222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46.3%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E5E657-F00B-3A50-EAFA-D9ED845647BE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EC4A345-C41C-4D81-CEBC-8255B82F678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19" name="Freccia in giù 18">
              <a:extLst>
                <a:ext uri="{FF2B5EF4-FFF2-40B4-BE49-F238E27FC236}">
                  <a16:creationId xmlns:a16="http://schemas.microsoft.com/office/drawing/2014/main" id="{7916F47A-01B0-7F21-1391-0DE688CD26D0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380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KNN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422DAD3-8490-536F-D751-57887D6EF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365270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F081222-570E-826F-96A7-CD4F204FF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9676"/>
              </p:ext>
            </p:extLst>
          </p:nvPr>
        </p:nvGraphicFramePr>
        <p:xfrm>
          <a:off x="1995054" y="1005119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pSp>
        <p:nvGrpSpPr>
          <p:cNvPr id="5" name="Gruppo 4">
            <a:extLst>
              <a:ext uri="{FF2B5EF4-FFF2-40B4-BE49-F238E27FC236}">
                <a16:creationId xmlns:a16="http://schemas.microsoft.com/office/drawing/2014/main" id="{B29D50F1-D380-9408-E19D-AAC1295C4150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3A5916B-08B3-B2C1-3B94-BD84F0B3595A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7" name="Freccia in giù 6">
              <a:extLst>
                <a:ext uri="{FF2B5EF4-FFF2-40B4-BE49-F238E27FC236}">
                  <a16:creationId xmlns:a16="http://schemas.microsoft.com/office/drawing/2014/main" id="{1B8C1928-4D0A-2666-FB06-F029B41BBA7D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51280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Random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Forest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0422DAD3-8490-536F-D751-57887D6EF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59323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BCDC6343-1212-6831-D55B-4FADC3455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48678"/>
              </p:ext>
            </p:extLst>
          </p:nvPr>
        </p:nvGraphicFramePr>
        <p:xfrm>
          <a:off x="2031999" y="1029344"/>
          <a:ext cx="8128000" cy="22334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82.8%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82%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04BD2A7C-154D-5E3B-82DE-1C4082ED201A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339D3FC-C00D-FF96-9C24-47804E8FC323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8" name="Freccia in giù 7">
              <a:extLst>
                <a:ext uri="{FF2B5EF4-FFF2-40B4-BE49-F238E27FC236}">
                  <a16:creationId xmlns:a16="http://schemas.microsoft.com/office/drawing/2014/main" id="{E3AD3FEA-E700-141D-8D37-A4B34DB4FC40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16838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Logistic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Regression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4D05E25-A41D-FAF9-C012-67CDCDB47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42258"/>
              </p:ext>
            </p:extLst>
          </p:nvPr>
        </p:nvGraphicFramePr>
        <p:xfrm>
          <a:off x="2031999" y="1115502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0.011%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latin typeface="Montserrat" pitchFamily="2" charset="0"/>
                        </a:rPr>
                        <a:t>0.022%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44195579-7F8C-4530-3D88-2B6D6384E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059866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7D26183C-BB7A-00B2-623A-F6D727720F5B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ED79F15-1D4A-B5FF-4FC4-3F509D2472FE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DE791AD8-DD8D-6ED3-6FE3-D44150766C5F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5681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AdaBoost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FF78F025-AF5A-19E4-9DFA-8E413C9F2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49702"/>
              </p:ext>
            </p:extLst>
          </p:nvPr>
        </p:nvGraphicFramePr>
        <p:xfrm>
          <a:off x="2031999" y="1029344"/>
          <a:ext cx="8128000" cy="2224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44.8%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43.4%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61.8%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55.4%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8D0249E-3BC5-0738-3120-5A631F63E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548531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7767435E-8CF2-4796-0C20-0D4AADFBCA66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C076ECC-529E-C6F2-607D-4B5ECCFCE7A0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58B44FFB-C759-7D51-A190-DE9A03CE6B6B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9370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SVM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04FD24E-1D18-2970-B568-8011DA480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04792"/>
              </p:ext>
            </p:extLst>
          </p:nvPr>
        </p:nvGraphicFramePr>
        <p:xfrm>
          <a:off x="2031999" y="1069320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100%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0.021%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0.04%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6B80A75-75DF-5946-9DF4-28889D0EA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259972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10795BEB-1377-55C2-B9C8-AE5A8B1E92D4}"/>
              </a:ext>
            </a:extLst>
          </p:cNvPr>
          <p:cNvGrpSpPr/>
          <p:nvPr/>
        </p:nvGrpSpPr>
        <p:grpSpPr>
          <a:xfrm>
            <a:off x="10243127" y="2200381"/>
            <a:ext cx="1366982" cy="732570"/>
            <a:chOff x="10243127" y="2200381"/>
            <a:chExt cx="1366982" cy="73257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CB37AEB-B114-FCF2-7416-3411BD76572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9053C293-ABBA-97F4-0E11-8D6B0418F37B}"/>
                </a:ext>
              </a:extLst>
            </p:cNvPr>
            <p:cNvSpPr/>
            <p:nvPr/>
          </p:nvSpPr>
          <p:spPr>
            <a:xfrm rot="7238029">
              <a:off x="10486054" y="2121872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75859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Best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A0311A-AA8C-D568-BECB-77FF784D514D}"/>
              </a:ext>
            </a:extLst>
          </p:cNvPr>
          <p:cNvSpPr txBox="1"/>
          <p:nvPr/>
        </p:nvSpPr>
        <p:spPr>
          <a:xfrm>
            <a:off x="3500281" y="5195398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Montserrat" pitchFamily="2" charset="0"/>
              </a:rPr>
              <a:t>Precision: 69%  Recall:49.9%  F1: 58%</a:t>
            </a:r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01AA280B-B8AD-4786-2050-8C4BBCF7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514" y="2138362"/>
            <a:ext cx="9720971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ENSAMBLE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3B678511-EDCB-F18E-A7B5-8AC945FF6766}"/>
              </a:ext>
            </a:extLst>
          </p:cNvPr>
          <p:cNvGrpSpPr/>
          <p:nvPr/>
        </p:nvGrpSpPr>
        <p:grpSpPr>
          <a:xfrm>
            <a:off x="717606" y="1985319"/>
            <a:ext cx="1440000" cy="3103970"/>
            <a:chOff x="6472831" y="2737248"/>
            <a:chExt cx="2477732" cy="3103970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13F1687-D544-A081-088E-7D2D0316B6C8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75EEDD5-212C-A471-BE53-1E05DC3D5661}"/>
                </a:ext>
              </a:extLst>
            </p:cNvPr>
            <p:cNvGrpSpPr/>
            <p:nvPr/>
          </p:nvGrpSpPr>
          <p:grpSpPr>
            <a:xfrm>
              <a:off x="6472831" y="2737248"/>
              <a:ext cx="2477732" cy="2270420"/>
              <a:chOff x="6472831" y="2737248"/>
              <a:chExt cx="2477732" cy="2270420"/>
            </a:xfrm>
          </p:grpSpPr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A05686CD-B6AA-03CC-19B8-54FB3F8B9099}"/>
                  </a:ext>
                </a:extLst>
              </p:cNvPr>
              <p:cNvSpPr/>
              <p:nvPr/>
            </p:nvSpPr>
            <p:spPr>
              <a:xfrm>
                <a:off x="6472834" y="2737248"/>
                <a:ext cx="2477729" cy="681037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052D1BC1-6B09-5635-781B-CCC2D5B56BE9}"/>
                  </a:ext>
                </a:extLst>
              </p:cNvPr>
              <p:cNvSpPr/>
              <p:nvPr/>
            </p:nvSpPr>
            <p:spPr>
              <a:xfrm>
                <a:off x="6472831" y="3716500"/>
                <a:ext cx="2477729" cy="681037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8EF75ECF-963D-E932-52EE-E661DE8EE6AD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</p:grpSpPr>
            <p:sp>
              <p:nvSpPr>
                <p:cNvPr id="8" name="Connettore 7">
                  <a:extLst>
                    <a:ext uri="{FF2B5EF4-FFF2-40B4-BE49-F238E27FC236}">
                      <a16:creationId xmlns:a16="http://schemas.microsoft.com/office/drawing/2014/main" id="{7FCA6288-2D92-C0A5-3537-04A97F9C07B7}"/>
                    </a:ext>
                  </a:extLst>
                </p:cNvPr>
                <p:cNvSpPr/>
                <p:nvPr/>
              </p:nvSpPr>
              <p:spPr>
                <a:xfrm>
                  <a:off x="7610166" y="4513006"/>
                  <a:ext cx="148663" cy="108155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12" name="Gruppo 11">
                  <a:extLst>
                    <a:ext uri="{FF2B5EF4-FFF2-40B4-BE49-F238E27FC236}">
                      <a16:creationId xmlns:a16="http://schemas.microsoft.com/office/drawing/2014/main" id="{F98534C1-0C7B-3C56-8433-8F184ABB3B4F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</p:grpSpPr>
              <p:sp>
                <p:nvSpPr>
                  <p:cNvPr id="9" name="Connettore 8">
                    <a:extLst>
                      <a:ext uri="{FF2B5EF4-FFF2-40B4-BE49-F238E27FC236}">
                        <a16:creationId xmlns:a16="http://schemas.microsoft.com/office/drawing/2014/main" id="{C9398B0B-44BE-85B3-CD61-76CD5A12543B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11" name="Connettore 10">
                    <a:extLst>
                      <a:ext uri="{FF2B5EF4-FFF2-40B4-BE49-F238E27FC236}">
                        <a16:creationId xmlns:a16="http://schemas.microsoft.com/office/drawing/2014/main" id="{E177532E-9D8F-CFBA-3CD8-4C5C117FC8D7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</p:grpSp>
          </p:grpSp>
        </p:grp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A5C00CD-C3AC-DA23-1A30-3AB20745C827}"/>
              </a:ext>
            </a:extLst>
          </p:cNvPr>
          <p:cNvGrpSpPr/>
          <p:nvPr/>
        </p:nvGrpSpPr>
        <p:grpSpPr>
          <a:xfrm>
            <a:off x="2927468" y="1985319"/>
            <a:ext cx="1440000" cy="3103970"/>
            <a:chOff x="6472831" y="2737248"/>
            <a:chExt cx="2477733" cy="3103970"/>
          </a:xfrm>
          <a:solidFill>
            <a:srgbClr val="00B050"/>
          </a:solidFill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84D5C74D-C41F-7E2D-0D9B-CC2542CC8975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grpFill/>
            <a:ln>
              <a:solidFill>
                <a:srgbClr val="00B05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9F40B0BE-7E89-4AF6-BB69-FF8A7E2EEAEF}"/>
                </a:ext>
              </a:extLst>
            </p:cNvPr>
            <p:cNvGrpSpPr/>
            <p:nvPr/>
          </p:nvGrpSpPr>
          <p:grpSpPr>
            <a:xfrm>
              <a:off x="6472832" y="2737248"/>
              <a:ext cx="2477732" cy="2270420"/>
              <a:chOff x="6472832" y="2737248"/>
              <a:chExt cx="2477732" cy="2270420"/>
            </a:xfrm>
            <a:grpFill/>
          </p:grpSpPr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CFABA509-45AE-D295-4525-D86D3485A9D4}"/>
                  </a:ext>
                </a:extLst>
              </p:cNvPr>
              <p:cNvSpPr/>
              <p:nvPr/>
            </p:nvSpPr>
            <p:spPr>
              <a:xfrm>
                <a:off x="6472835" y="2737248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FE84AC5D-AF09-2AC6-87C7-296019EC76DC}"/>
                  </a:ext>
                </a:extLst>
              </p:cNvPr>
              <p:cNvSpPr/>
              <p:nvPr/>
            </p:nvSpPr>
            <p:spPr>
              <a:xfrm>
                <a:off x="6472832" y="3716500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07B60BC5-D19A-36D7-1976-C31D8D141C78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  <a:grpFill/>
            </p:grpSpPr>
            <p:sp>
              <p:nvSpPr>
                <p:cNvPr id="26" name="Connettore 25">
                  <a:extLst>
                    <a:ext uri="{FF2B5EF4-FFF2-40B4-BE49-F238E27FC236}">
                      <a16:creationId xmlns:a16="http://schemas.microsoft.com/office/drawing/2014/main" id="{B738FB35-8398-5139-E587-46557A8DE911}"/>
                    </a:ext>
                  </a:extLst>
                </p:cNvPr>
                <p:cNvSpPr/>
                <p:nvPr/>
              </p:nvSpPr>
              <p:spPr>
                <a:xfrm>
                  <a:off x="7610167" y="4513006"/>
                  <a:ext cx="148664" cy="1081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27" name="Gruppo 26">
                  <a:extLst>
                    <a:ext uri="{FF2B5EF4-FFF2-40B4-BE49-F238E27FC236}">
                      <a16:creationId xmlns:a16="http://schemas.microsoft.com/office/drawing/2014/main" id="{AAF44316-A849-313A-5118-3907ED0BD377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  <a:grpFill/>
              </p:grpSpPr>
              <p:sp>
                <p:nvSpPr>
                  <p:cNvPr id="28" name="Connettore 27">
                    <a:extLst>
                      <a:ext uri="{FF2B5EF4-FFF2-40B4-BE49-F238E27FC236}">
                        <a16:creationId xmlns:a16="http://schemas.microsoft.com/office/drawing/2014/main" id="{06CD061C-5358-0EED-2E70-F2FE552A11AF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29" name="Connettore 28">
                    <a:extLst>
                      <a:ext uri="{FF2B5EF4-FFF2-40B4-BE49-F238E27FC236}">
                        <a16:creationId xmlns:a16="http://schemas.microsoft.com/office/drawing/2014/main" id="{2AC73386-EB76-9431-25B8-45B89C0F90AA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 dirty="0"/>
                  </a:p>
                </p:txBody>
              </p:sp>
            </p:grpSp>
          </p:grpSp>
        </p:grp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D3E1845-AC1D-B822-E0DC-13CAAD7C0AAC}"/>
              </a:ext>
            </a:extLst>
          </p:cNvPr>
          <p:cNvGrpSpPr/>
          <p:nvPr/>
        </p:nvGrpSpPr>
        <p:grpSpPr>
          <a:xfrm>
            <a:off x="5137330" y="1985319"/>
            <a:ext cx="1440000" cy="3103970"/>
            <a:chOff x="6472831" y="2737248"/>
            <a:chExt cx="2477733" cy="3103970"/>
          </a:xfrm>
          <a:solidFill>
            <a:srgbClr val="FFC000"/>
          </a:solidFill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30BF65F3-E3FE-02EA-62DF-90F622B1A3BE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D19CB5D-DBFB-D1B9-1DA0-69BE5BAB2922}"/>
                </a:ext>
              </a:extLst>
            </p:cNvPr>
            <p:cNvGrpSpPr/>
            <p:nvPr/>
          </p:nvGrpSpPr>
          <p:grpSpPr>
            <a:xfrm>
              <a:off x="6472832" y="2737248"/>
              <a:ext cx="2477732" cy="2270420"/>
              <a:chOff x="6472832" y="2737248"/>
              <a:chExt cx="2477732" cy="2270420"/>
            </a:xfrm>
            <a:grpFill/>
          </p:grpSpPr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C050308C-714D-B376-BC5A-6D0FE2706B5C}"/>
                  </a:ext>
                </a:extLst>
              </p:cNvPr>
              <p:cNvSpPr/>
              <p:nvPr/>
            </p:nvSpPr>
            <p:spPr>
              <a:xfrm>
                <a:off x="6472835" y="2737248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A05DDDEE-396D-EF19-6591-0DECE3B81AB3}"/>
                  </a:ext>
                </a:extLst>
              </p:cNvPr>
              <p:cNvSpPr/>
              <p:nvPr/>
            </p:nvSpPr>
            <p:spPr>
              <a:xfrm>
                <a:off x="6472832" y="3716500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91C2C7E7-8122-7FA8-E25F-11540BA622E6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  <a:grpFill/>
            </p:grpSpPr>
            <p:sp>
              <p:nvSpPr>
                <p:cNvPr id="36" name="Connettore 35">
                  <a:extLst>
                    <a:ext uri="{FF2B5EF4-FFF2-40B4-BE49-F238E27FC236}">
                      <a16:creationId xmlns:a16="http://schemas.microsoft.com/office/drawing/2014/main" id="{EB28E330-3A79-D9DA-4616-4CC8220B3180}"/>
                    </a:ext>
                  </a:extLst>
                </p:cNvPr>
                <p:cNvSpPr/>
                <p:nvPr/>
              </p:nvSpPr>
              <p:spPr>
                <a:xfrm>
                  <a:off x="7610166" y="4513006"/>
                  <a:ext cx="148665" cy="108155"/>
                </a:xfrm>
                <a:prstGeom prst="flowChartConnector">
                  <a:avLst/>
                </a:pr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37" name="Gruppo 36">
                  <a:extLst>
                    <a:ext uri="{FF2B5EF4-FFF2-40B4-BE49-F238E27FC236}">
                      <a16:creationId xmlns:a16="http://schemas.microsoft.com/office/drawing/2014/main" id="{BEB3958E-237A-3377-4555-10F6C610431E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  <a:grpFill/>
              </p:grpSpPr>
              <p:sp>
                <p:nvSpPr>
                  <p:cNvPr id="38" name="Connettore 37">
                    <a:extLst>
                      <a:ext uri="{FF2B5EF4-FFF2-40B4-BE49-F238E27FC236}">
                        <a16:creationId xmlns:a16="http://schemas.microsoft.com/office/drawing/2014/main" id="{160B176E-79AC-7444-141F-490144F291A1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39" name="Connettore 38">
                    <a:extLst>
                      <a:ext uri="{FF2B5EF4-FFF2-40B4-BE49-F238E27FC236}">
                        <a16:creationId xmlns:a16="http://schemas.microsoft.com/office/drawing/2014/main" id="{E510B339-B5B1-05E4-F99C-143C1D70CD42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</p:grpSp>
          </p:grpSp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BD17487-D4EF-562D-A55B-C2308EBCB1DE}"/>
              </a:ext>
            </a:extLst>
          </p:cNvPr>
          <p:cNvGrpSpPr/>
          <p:nvPr/>
        </p:nvGrpSpPr>
        <p:grpSpPr>
          <a:xfrm>
            <a:off x="7347192" y="1985319"/>
            <a:ext cx="1440000" cy="3103970"/>
            <a:chOff x="6472831" y="2737248"/>
            <a:chExt cx="2477733" cy="3103970"/>
          </a:xfrm>
          <a:solidFill>
            <a:srgbClr val="FF0000"/>
          </a:solidFill>
        </p:grpSpPr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613E6F3D-8B8B-BDCD-E122-A3E42077C506}"/>
                </a:ext>
              </a:extLst>
            </p:cNvPr>
            <p:cNvSpPr/>
            <p:nvPr/>
          </p:nvSpPr>
          <p:spPr>
            <a:xfrm>
              <a:off x="6472831" y="5160181"/>
              <a:ext cx="2477729" cy="681037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Montserrat" pitchFamily="2" charset="0"/>
                </a:rPr>
                <a:t>PIPELINE 18</a:t>
              </a:r>
            </a:p>
          </p:txBody>
        </p: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6167C6CA-FB0C-D3E1-600B-96AC846EDDA1}"/>
                </a:ext>
              </a:extLst>
            </p:cNvPr>
            <p:cNvGrpSpPr/>
            <p:nvPr/>
          </p:nvGrpSpPr>
          <p:grpSpPr>
            <a:xfrm>
              <a:off x="6472832" y="2737248"/>
              <a:ext cx="2477732" cy="2270420"/>
              <a:chOff x="6472832" y="2737248"/>
              <a:chExt cx="2477732" cy="2270420"/>
            </a:xfrm>
            <a:grpFill/>
          </p:grpSpPr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0E39DBAE-3678-16F6-01EC-2B803B3CBC35}"/>
                  </a:ext>
                </a:extLst>
              </p:cNvPr>
              <p:cNvSpPr/>
              <p:nvPr/>
            </p:nvSpPr>
            <p:spPr>
              <a:xfrm>
                <a:off x="6472835" y="2737248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1</a:t>
                </a:r>
              </a:p>
            </p:txBody>
          </p:sp>
          <p:sp>
            <p:nvSpPr>
              <p:cNvPr id="48" name="Rettangolo con angoli arrotondati 47">
                <a:extLst>
                  <a:ext uri="{FF2B5EF4-FFF2-40B4-BE49-F238E27FC236}">
                    <a16:creationId xmlns:a16="http://schemas.microsoft.com/office/drawing/2014/main" id="{0B68DC68-918A-73D5-A109-1E8E76829C08}"/>
                  </a:ext>
                </a:extLst>
              </p:cNvPr>
              <p:cNvSpPr/>
              <p:nvPr/>
            </p:nvSpPr>
            <p:spPr>
              <a:xfrm>
                <a:off x="6472832" y="3716500"/>
                <a:ext cx="2477729" cy="681037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b="1" dirty="0">
                    <a:latin typeface="Montserrat" pitchFamily="2" charset="0"/>
                  </a:rPr>
                  <a:t>PIPELINE 2</a:t>
                </a:r>
              </a:p>
            </p:txBody>
          </p:sp>
          <p:grpSp>
            <p:nvGrpSpPr>
              <p:cNvPr id="50" name="Gruppo 49">
                <a:extLst>
                  <a:ext uri="{FF2B5EF4-FFF2-40B4-BE49-F238E27FC236}">
                    <a16:creationId xmlns:a16="http://schemas.microsoft.com/office/drawing/2014/main" id="{CADDAC0E-1035-788E-7F47-0080E034CA96}"/>
                  </a:ext>
                </a:extLst>
              </p:cNvPr>
              <p:cNvGrpSpPr/>
              <p:nvPr/>
            </p:nvGrpSpPr>
            <p:grpSpPr>
              <a:xfrm>
                <a:off x="7610165" y="4513006"/>
                <a:ext cx="148666" cy="494662"/>
                <a:chOff x="7610165" y="4513006"/>
                <a:chExt cx="148666" cy="494662"/>
              </a:xfrm>
              <a:grpFill/>
            </p:grpSpPr>
            <p:sp>
              <p:nvSpPr>
                <p:cNvPr id="52" name="Connettore 51">
                  <a:extLst>
                    <a:ext uri="{FF2B5EF4-FFF2-40B4-BE49-F238E27FC236}">
                      <a16:creationId xmlns:a16="http://schemas.microsoft.com/office/drawing/2014/main" id="{138EFA04-FE37-6B7D-6B9C-95E74CAC4F7B}"/>
                    </a:ext>
                  </a:extLst>
                </p:cNvPr>
                <p:cNvSpPr/>
                <p:nvPr/>
              </p:nvSpPr>
              <p:spPr>
                <a:xfrm>
                  <a:off x="7610166" y="4513006"/>
                  <a:ext cx="148665" cy="10815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/>
                </a:p>
              </p:txBody>
            </p:sp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199AAE8B-00A0-DFAC-4260-BFD71BA92E25}"/>
                    </a:ext>
                  </a:extLst>
                </p:cNvPr>
                <p:cNvGrpSpPr/>
                <p:nvPr/>
              </p:nvGrpSpPr>
              <p:grpSpPr>
                <a:xfrm>
                  <a:off x="7610165" y="4711507"/>
                  <a:ext cx="148666" cy="296161"/>
                  <a:chOff x="7610165" y="4711507"/>
                  <a:chExt cx="148666" cy="296161"/>
                </a:xfrm>
                <a:grpFill/>
              </p:grpSpPr>
              <p:sp>
                <p:nvSpPr>
                  <p:cNvPr id="54" name="Connettore 53">
                    <a:extLst>
                      <a:ext uri="{FF2B5EF4-FFF2-40B4-BE49-F238E27FC236}">
                        <a16:creationId xmlns:a16="http://schemas.microsoft.com/office/drawing/2014/main" id="{5BA877FF-6524-E561-B667-838CAC07B9A8}"/>
                      </a:ext>
                    </a:extLst>
                  </p:cNvPr>
                  <p:cNvSpPr/>
                  <p:nvPr/>
                </p:nvSpPr>
                <p:spPr>
                  <a:xfrm>
                    <a:off x="7610166" y="4711507"/>
                    <a:ext cx="148665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  <p:sp>
                <p:nvSpPr>
                  <p:cNvPr id="55" name="Connettore 54">
                    <a:extLst>
                      <a:ext uri="{FF2B5EF4-FFF2-40B4-BE49-F238E27FC236}">
                        <a16:creationId xmlns:a16="http://schemas.microsoft.com/office/drawing/2014/main" id="{AD29DD9C-DFE2-987F-1C16-D34D90894D60}"/>
                      </a:ext>
                    </a:extLst>
                  </p:cNvPr>
                  <p:cNvSpPr/>
                  <p:nvPr/>
                </p:nvSpPr>
                <p:spPr>
                  <a:xfrm>
                    <a:off x="7610165" y="4899513"/>
                    <a:ext cx="148664" cy="108155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400"/>
                  </a:p>
                </p:txBody>
              </p:sp>
            </p:grpSp>
          </p:grpSp>
        </p:grpSp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FFF5C5C0-D107-AE4A-7F09-2C56EE4426DE}"/>
              </a:ext>
            </a:extLst>
          </p:cNvPr>
          <p:cNvGrpSpPr/>
          <p:nvPr/>
        </p:nvGrpSpPr>
        <p:grpSpPr>
          <a:xfrm>
            <a:off x="4367463" y="2325838"/>
            <a:ext cx="769869" cy="2422933"/>
            <a:chOff x="4367463" y="2325838"/>
            <a:chExt cx="769869" cy="2422933"/>
          </a:xfrm>
        </p:grpSpPr>
        <p:cxnSp>
          <p:nvCxnSpPr>
            <p:cNvPr id="87" name="Connettore 2 86">
              <a:extLst>
                <a:ext uri="{FF2B5EF4-FFF2-40B4-BE49-F238E27FC236}">
                  <a16:creationId xmlns:a16="http://schemas.microsoft.com/office/drawing/2014/main" id="{08171B5B-747D-13D4-4A68-055ABA4B5A44}"/>
                </a:ext>
              </a:extLst>
            </p:cNvPr>
            <p:cNvCxnSpPr/>
            <p:nvPr/>
          </p:nvCxnSpPr>
          <p:spPr>
            <a:xfrm>
              <a:off x="4367467" y="2325838"/>
              <a:ext cx="76986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2 87">
              <a:extLst>
                <a:ext uri="{FF2B5EF4-FFF2-40B4-BE49-F238E27FC236}">
                  <a16:creationId xmlns:a16="http://schemas.microsoft.com/office/drawing/2014/main" id="{14749E96-F682-2E9C-5CA8-36A1B1BD4042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3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ttore 2 88">
              <a:extLst>
                <a:ext uri="{FF2B5EF4-FFF2-40B4-BE49-F238E27FC236}">
                  <a16:creationId xmlns:a16="http://schemas.microsoft.com/office/drawing/2014/main" id="{8D6E75DD-D896-6474-53DB-E372279F1F3A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2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836D6AA1-F427-CDB0-138C-5FE4DFAE5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580D844A-806E-93BD-4DFC-42A9477AA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3" y="3305090"/>
              <a:ext cx="769867" cy="211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B25CB812-E5A0-E622-9EF6-0A6F2ABEDF36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3305090"/>
              <a:ext cx="769864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6C5369F4-2215-6BD0-50EA-FF1469241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2 93">
              <a:extLst>
                <a:ext uri="{FF2B5EF4-FFF2-40B4-BE49-F238E27FC236}">
                  <a16:creationId xmlns:a16="http://schemas.microsoft.com/office/drawing/2014/main" id="{00A67D3E-9220-F419-D2A7-389B6D253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3305090"/>
              <a:ext cx="769865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ttore 2 94">
              <a:extLst>
                <a:ext uri="{FF2B5EF4-FFF2-40B4-BE49-F238E27FC236}">
                  <a16:creationId xmlns:a16="http://schemas.microsoft.com/office/drawing/2014/main" id="{0EF467AD-9BD4-6497-106A-AB34C9587164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4748771"/>
              <a:ext cx="76986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20CB3E73-8B40-73DA-029D-369E744B889F}"/>
              </a:ext>
            </a:extLst>
          </p:cNvPr>
          <p:cNvGrpSpPr/>
          <p:nvPr/>
        </p:nvGrpSpPr>
        <p:grpSpPr>
          <a:xfrm>
            <a:off x="6577322" y="2325837"/>
            <a:ext cx="769869" cy="2422933"/>
            <a:chOff x="4367463" y="2325838"/>
            <a:chExt cx="769869" cy="2422933"/>
          </a:xfrm>
        </p:grpSpPr>
        <p:cxnSp>
          <p:nvCxnSpPr>
            <p:cNvPr id="98" name="Connettore 2 97">
              <a:extLst>
                <a:ext uri="{FF2B5EF4-FFF2-40B4-BE49-F238E27FC236}">
                  <a16:creationId xmlns:a16="http://schemas.microsoft.com/office/drawing/2014/main" id="{325746C1-DD2B-D0B6-2356-801038DABFD0}"/>
                </a:ext>
              </a:extLst>
            </p:cNvPr>
            <p:cNvCxnSpPr/>
            <p:nvPr/>
          </p:nvCxnSpPr>
          <p:spPr>
            <a:xfrm>
              <a:off x="4367467" y="2325838"/>
              <a:ext cx="76986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ttore 2 98">
              <a:extLst>
                <a:ext uri="{FF2B5EF4-FFF2-40B4-BE49-F238E27FC236}">
                  <a16:creationId xmlns:a16="http://schemas.microsoft.com/office/drawing/2014/main" id="{1263CE88-FC53-DF7D-5D96-668923D97AFB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3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F22196F8-F482-B46C-E24B-237DD082D3E2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2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ttore 2 100">
              <a:extLst>
                <a:ext uri="{FF2B5EF4-FFF2-40B4-BE49-F238E27FC236}">
                  <a16:creationId xmlns:a16="http://schemas.microsoft.com/office/drawing/2014/main" id="{DC50ADDF-4384-C199-D167-ACD851E6D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ttore 2 101">
              <a:extLst>
                <a:ext uri="{FF2B5EF4-FFF2-40B4-BE49-F238E27FC236}">
                  <a16:creationId xmlns:a16="http://schemas.microsoft.com/office/drawing/2014/main" id="{BBC8EE92-D7C3-B4D2-D17A-D8630434F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3" y="3305090"/>
              <a:ext cx="769867" cy="211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CEE9C50F-D199-1878-EE41-150F8A151DC6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3305090"/>
              <a:ext cx="769864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ttore 2 103">
              <a:extLst>
                <a:ext uri="{FF2B5EF4-FFF2-40B4-BE49-F238E27FC236}">
                  <a16:creationId xmlns:a16="http://schemas.microsoft.com/office/drawing/2014/main" id="{1F1B25D5-92FA-ACC6-4BDC-776E73482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2 104">
              <a:extLst>
                <a:ext uri="{FF2B5EF4-FFF2-40B4-BE49-F238E27FC236}">
                  <a16:creationId xmlns:a16="http://schemas.microsoft.com/office/drawing/2014/main" id="{C0B80FFC-47EB-2893-8A75-A11FDBD3F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3305090"/>
              <a:ext cx="769865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DB58E9EE-1FE9-14BC-502D-ED277D693761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4748771"/>
              <a:ext cx="76986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02E8EC03-1A24-27A3-A2A1-9DF72F6E23D2}"/>
              </a:ext>
            </a:extLst>
          </p:cNvPr>
          <p:cNvGrpSpPr/>
          <p:nvPr/>
        </p:nvGrpSpPr>
        <p:grpSpPr>
          <a:xfrm>
            <a:off x="2148468" y="2327460"/>
            <a:ext cx="769869" cy="2422933"/>
            <a:chOff x="4367463" y="2325838"/>
            <a:chExt cx="769869" cy="2422933"/>
          </a:xfrm>
        </p:grpSpPr>
        <p:cxnSp>
          <p:nvCxnSpPr>
            <p:cNvPr id="109" name="Connettore 2 108">
              <a:extLst>
                <a:ext uri="{FF2B5EF4-FFF2-40B4-BE49-F238E27FC236}">
                  <a16:creationId xmlns:a16="http://schemas.microsoft.com/office/drawing/2014/main" id="{B32FFFD4-D262-DAB0-2B07-BE5010F8846C}"/>
                </a:ext>
              </a:extLst>
            </p:cNvPr>
            <p:cNvCxnSpPr/>
            <p:nvPr/>
          </p:nvCxnSpPr>
          <p:spPr>
            <a:xfrm>
              <a:off x="4367467" y="2325838"/>
              <a:ext cx="76986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ttore 2 109">
              <a:extLst>
                <a:ext uri="{FF2B5EF4-FFF2-40B4-BE49-F238E27FC236}">
                  <a16:creationId xmlns:a16="http://schemas.microsoft.com/office/drawing/2014/main" id="{DFEF3E7B-2D5D-2FAB-C5E8-65AECED1F338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3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BDA29360-646C-6496-C5F9-ABF5099FA12F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7" y="2325838"/>
              <a:ext cx="769862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BB6743EE-0A57-8A58-6506-DFEA1602C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9792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B3BAC133-067D-F1A5-D8D6-D00FD9940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3" y="3305090"/>
              <a:ext cx="769867" cy="211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EEB4AE68-EF59-E871-022E-9A2CC0CAC68C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3305090"/>
              <a:ext cx="769864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D164B33A-25DA-597B-D25E-DD2907877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2325838"/>
              <a:ext cx="769867" cy="24229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38738C62-161A-EF40-4889-7738F9773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465" y="3305090"/>
              <a:ext cx="769865" cy="14436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6565F1C1-E81B-750B-CAB6-2A375DB8943E}"/>
                </a:ext>
              </a:extLst>
            </p:cNvPr>
            <p:cNvCxnSpPr>
              <a:cxnSpLocks/>
            </p:cNvCxnSpPr>
            <p:nvPr/>
          </p:nvCxnSpPr>
          <p:spPr>
            <a:xfrm>
              <a:off x="4367465" y="4748771"/>
              <a:ext cx="76986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Rettangolo con angoli arrotondati 117">
            <a:extLst>
              <a:ext uri="{FF2B5EF4-FFF2-40B4-BE49-F238E27FC236}">
                <a16:creationId xmlns:a16="http://schemas.microsoft.com/office/drawing/2014/main" id="{40D5F96D-09BD-7F1A-9C10-E3FBB77E646D}"/>
              </a:ext>
            </a:extLst>
          </p:cNvPr>
          <p:cNvSpPr/>
          <p:nvPr/>
        </p:nvSpPr>
        <p:spPr>
          <a:xfrm>
            <a:off x="10061074" y="3315664"/>
            <a:ext cx="1439997" cy="68103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Montserrat" pitchFamily="2" charset="0"/>
              </a:rPr>
              <a:t>104.976</a:t>
            </a:r>
          </a:p>
          <a:p>
            <a:pPr algn="ctr"/>
            <a:r>
              <a:rPr lang="it-IT" sz="1400" b="1" dirty="0">
                <a:latin typeface="Montserrat" pitchFamily="2" charset="0"/>
              </a:rPr>
              <a:t>Pipelines</a:t>
            </a: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7909E024-2DBA-A12E-999F-92422687C22C}"/>
              </a:ext>
            </a:extLst>
          </p:cNvPr>
          <p:cNvSpPr txBox="1"/>
          <p:nvPr/>
        </p:nvSpPr>
        <p:spPr>
          <a:xfrm>
            <a:off x="1162752" y="52589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Montserrat" pitchFamily="2" charset="0"/>
              </a:rPr>
              <a:t>DT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E3411865-75B1-E61B-D3AD-4CBCF66F5133}"/>
              </a:ext>
            </a:extLst>
          </p:cNvPr>
          <p:cNvSpPr txBox="1"/>
          <p:nvPr/>
        </p:nvSpPr>
        <p:spPr>
          <a:xfrm>
            <a:off x="3372614" y="525897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Montserrat" pitchFamily="2" charset="0"/>
              </a:rPr>
              <a:t>KNN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2A290161-35E9-0FBE-FA2F-1A1F1DA39393}"/>
              </a:ext>
            </a:extLst>
          </p:cNvPr>
          <p:cNvSpPr txBox="1"/>
          <p:nvPr/>
        </p:nvSpPr>
        <p:spPr>
          <a:xfrm>
            <a:off x="5593938" y="526588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Montserrat" pitchFamily="2" charset="0"/>
              </a:rPr>
              <a:t>RF</a:t>
            </a: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1E2D496-491F-C4AF-812D-A8B863B4ABA6}"/>
              </a:ext>
            </a:extLst>
          </p:cNvPr>
          <p:cNvSpPr txBox="1"/>
          <p:nvPr/>
        </p:nvSpPr>
        <p:spPr>
          <a:xfrm>
            <a:off x="7369146" y="526588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ontserrat" pitchFamily="2" charset="0"/>
              </a:rPr>
              <a:t>AdaBoost</a:t>
            </a:r>
            <a:endParaRPr lang="it-IT" b="1" dirty="0">
              <a:latin typeface="Montserrat" pitchFamily="2" charset="0"/>
            </a:endParaRPr>
          </a:p>
        </p:txBody>
      </p:sp>
      <p:sp>
        <p:nvSpPr>
          <p:cNvPr id="140" name="Freccia a destra 139">
            <a:extLst>
              <a:ext uri="{FF2B5EF4-FFF2-40B4-BE49-F238E27FC236}">
                <a16:creationId xmlns:a16="http://schemas.microsoft.com/office/drawing/2014/main" id="{92292EF0-32CB-58B1-93D8-59C5B3D8877B}"/>
              </a:ext>
            </a:extLst>
          </p:cNvPr>
          <p:cNvSpPr/>
          <p:nvPr/>
        </p:nvSpPr>
        <p:spPr>
          <a:xfrm>
            <a:off x="9175187" y="3367732"/>
            <a:ext cx="651678" cy="501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36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ENSAMBLE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924A2A8-EDC5-5D30-A99C-89912D65A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076244"/>
              </p:ext>
            </p:extLst>
          </p:nvPr>
        </p:nvGraphicFramePr>
        <p:xfrm>
          <a:off x="263235" y="901701"/>
          <a:ext cx="11665527" cy="284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AF99DAA-D8BB-6CD8-BBE4-00F780914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718092"/>
              </p:ext>
            </p:extLst>
          </p:nvPr>
        </p:nvGraphicFramePr>
        <p:xfrm>
          <a:off x="1581724" y="3895364"/>
          <a:ext cx="9028547" cy="264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0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Che cosa sono i ‘’Test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Flaky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’’?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71525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ACBB5B-1364-ED43-DDB4-F96BB862BE68}"/>
              </a:ext>
            </a:extLst>
          </p:cNvPr>
          <p:cNvSpPr txBox="1"/>
          <p:nvPr/>
        </p:nvSpPr>
        <p:spPr>
          <a:xfrm>
            <a:off x="1276350" y="2743200"/>
            <a:ext cx="99059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Montserrat" pitchFamily="2" charset="0"/>
              </a:rPr>
              <a:t>I </a:t>
            </a:r>
            <a:r>
              <a:rPr lang="it-IT" sz="2800" b="1" dirty="0" err="1">
                <a:latin typeface="Montserrat" pitchFamily="2" charset="0"/>
              </a:rPr>
              <a:t>flaky</a:t>
            </a:r>
            <a:r>
              <a:rPr lang="it-IT" sz="2800" b="1" dirty="0">
                <a:latin typeface="Montserrat" pitchFamily="2" charset="0"/>
              </a:rPr>
              <a:t> test </a:t>
            </a:r>
            <a:r>
              <a:rPr lang="it-IT" sz="2800" dirty="0">
                <a:latin typeface="Montserrat" pitchFamily="2" charset="0"/>
              </a:rPr>
              <a:t>sono test non deterministici che passano e falliscono quando vengono eseguiti sulla stessa versione di codice.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415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Best Pipeline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Ensamble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A0311A-AA8C-D568-BECB-77FF784D514D}"/>
              </a:ext>
            </a:extLst>
          </p:cNvPr>
          <p:cNvSpPr txBox="1"/>
          <p:nvPr/>
        </p:nvSpPr>
        <p:spPr>
          <a:xfrm>
            <a:off x="3578942" y="5839357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Montserrat" pitchFamily="2" charset="0"/>
              </a:rPr>
              <a:t>Precision: 72.6%  Recall:53%  F1: 61%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E38509-0707-0DDD-F818-B493E7E9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49" y="1045760"/>
            <a:ext cx="9881807" cy="44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7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Build ML Pipeline+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C93DAA85-2FB3-B38A-6028-E3FFC45B9206}"/>
              </a:ext>
            </a:extLst>
          </p:cNvPr>
          <p:cNvGrpSpPr/>
          <p:nvPr/>
        </p:nvGrpSpPr>
        <p:grpSpPr>
          <a:xfrm>
            <a:off x="989850" y="1732267"/>
            <a:ext cx="2477735" cy="3355962"/>
            <a:chOff x="1120871" y="1189703"/>
            <a:chExt cx="2477735" cy="335596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3634D49-600A-4F7E-34EC-0D36FF4B065F}"/>
                </a:ext>
              </a:extLst>
            </p:cNvPr>
            <p:cNvSpPr/>
            <p:nvPr/>
          </p:nvSpPr>
          <p:spPr>
            <a:xfrm>
              <a:off x="1120877" y="1189703"/>
              <a:ext cx="2477729" cy="681037"/>
            </a:xfrm>
            <a:prstGeom prst="roundRect">
              <a:avLst/>
            </a:prstGeom>
            <a:ln>
              <a:solidFill>
                <a:srgbClr val="0070C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Decision</a:t>
              </a:r>
              <a:r>
                <a:rPr lang="it-IT" b="1" dirty="0">
                  <a:latin typeface="Montserrat" pitchFamily="2" charset="0"/>
                </a:rPr>
                <a:t> </a:t>
              </a:r>
              <a:r>
                <a:rPr lang="it-IT" b="1" dirty="0" err="1">
                  <a:latin typeface="Montserrat" pitchFamily="2" charset="0"/>
                </a:rPr>
                <a:t>Tree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23CABCA-80C5-C7AB-E2B9-F32796F85F38}"/>
                </a:ext>
              </a:extLst>
            </p:cNvPr>
            <p:cNvSpPr/>
            <p:nvPr/>
          </p:nvSpPr>
          <p:spPr>
            <a:xfrm>
              <a:off x="1120872" y="2085293"/>
              <a:ext cx="2477729" cy="68103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KNN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0A2FA794-5FC4-9309-0EB8-2B659CE6370B}"/>
                </a:ext>
              </a:extLst>
            </p:cNvPr>
            <p:cNvSpPr/>
            <p:nvPr/>
          </p:nvSpPr>
          <p:spPr>
            <a:xfrm>
              <a:off x="1120875" y="2969038"/>
              <a:ext cx="2477729" cy="68103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Montserrat" pitchFamily="2" charset="0"/>
                </a:rPr>
                <a:t>Random </a:t>
              </a:r>
              <a:r>
                <a:rPr lang="it-IT" b="1" dirty="0" err="1">
                  <a:latin typeface="Montserrat" pitchFamily="2" charset="0"/>
                </a:rPr>
                <a:t>Forest</a:t>
              </a:r>
              <a:endParaRPr lang="it-IT" b="1" dirty="0">
                <a:latin typeface="Montserrat" pitchFamily="2" charset="0"/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69B4DDA-9FD7-010D-7865-4906C043DBE6}"/>
                </a:ext>
              </a:extLst>
            </p:cNvPr>
            <p:cNvSpPr/>
            <p:nvPr/>
          </p:nvSpPr>
          <p:spPr>
            <a:xfrm>
              <a:off x="1120871" y="3864628"/>
              <a:ext cx="2477729" cy="68103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latin typeface="Montserrat" pitchFamily="2" charset="0"/>
                </a:rPr>
                <a:t>AdaBoost</a:t>
              </a:r>
              <a:endParaRPr lang="it-IT" b="1" dirty="0">
                <a:latin typeface="Montserrat" pitchFamily="2" charset="0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80A44D20-412D-497E-6167-B524BB3267FB}"/>
              </a:ext>
            </a:extLst>
          </p:cNvPr>
          <p:cNvGrpSpPr/>
          <p:nvPr/>
        </p:nvGrpSpPr>
        <p:grpSpPr>
          <a:xfrm>
            <a:off x="4955408" y="2796701"/>
            <a:ext cx="2728632" cy="3568998"/>
            <a:chOff x="5132389" y="2882856"/>
            <a:chExt cx="2728632" cy="3568998"/>
          </a:xfrm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B26CACDA-5C33-BF7E-36B7-3BF9FCCD9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17" y="2882856"/>
              <a:ext cx="1342657" cy="1342657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13B48BB0-2207-8E22-5600-64EBF06FBA28}"/>
                </a:ext>
              </a:extLst>
            </p:cNvPr>
            <p:cNvSpPr txBox="1"/>
            <p:nvPr/>
          </p:nvSpPr>
          <p:spPr>
            <a:xfrm>
              <a:off x="5132389" y="4358973"/>
              <a:ext cx="2728632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b="1" dirty="0">
                  <a:latin typeface="Montserrat" pitchFamily="2" charset="0"/>
                </a:rPr>
                <a:t>Builder Pipeline (45):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Standardizzazione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Normalizzazione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PCA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Information Gain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SMOTE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 err="1">
                  <a:latin typeface="Montserrat" pitchFamily="2" charset="0"/>
                </a:rPr>
                <a:t>Bordeline</a:t>
              </a:r>
              <a:r>
                <a:rPr lang="it-IT" sz="1400" dirty="0">
                  <a:latin typeface="Montserrat" pitchFamily="2" charset="0"/>
                </a:rPr>
                <a:t>-SMOTE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SVMSMOTE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>
                  <a:latin typeface="Montserrat" pitchFamily="2" charset="0"/>
                </a:rPr>
                <a:t>ADASYN</a:t>
              </a:r>
            </a:p>
          </p:txBody>
        </p:sp>
      </p:grp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DB38E8-AF61-7FE9-D19E-228223E4B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90" y="2865433"/>
            <a:ext cx="2820221" cy="1089631"/>
          </a:xfrm>
          <a:prstGeom prst="rect">
            <a:avLst/>
          </a:prstGeom>
        </p:spPr>
      </p:pic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C8A04553-5BBF-243F-0248-21BCBE3EF851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>
            <a:off x="3467585" y="2072786"/>
            <a:ext cx="2138351" cy="1395244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22C3F78B-D402-F487-5F97-357BDDE4919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67580" y="2968376"/>
            <a:ext cx="2119895" cy="499653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D5EF8BF0-72AB-E822-5325-3ED7F422844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67583" y="3468029"/>
            <a:ext cx="2129123" cy="38409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099D80DC-2E70-D336-647D-4F38C0BF80EA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 flipV="1">
            <a:off x="3467579" y="3468030"/>
            <a:ext cx="2138357" cy="127968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AF13745-5E2A-9104-1415-262539BFE9AC}"/>
              </a:ext>
            </a:extLst>
          </p:cNvPr>
          <p:cNvCxnSpPr>
            <a:stCxn id="45" idx="3"/>
          </p:cNvCxnSpPr>
          <p:nvPr/>
        </p:nvCxnSpPr>
        <p:spPr>
          <a:xfrm flipV="1">
            <a:off x="6948593" y="3468029"/>
            <a:ext cx="1428491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7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Decision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Tree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1B811F93-115F-E754-561D-47A4280B5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10291"/>
              </p:ext>
            </p:extLst>
          </p:nvPr>
        </p:nvGraphicFramePr>
        <p:xfrm>
          <a:off x="533998" y="1068673"/>
          <a:ext cx="11124002" cy="2433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19356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058134505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192930962"/>
                    </a:ext>
                  </a:extLst>
                </a:gridCol>
                <a:gridCol w="983225">
                  <a:extLst>
                    <a:ext uri="{9D8B030D-6E8A-4147-A177-3AD203B41FA5}">
                      <a16:colId xmlns:a16="http://schemas.microsoft.com/office/drawing/2014/main" val="1185894377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45764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11295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6891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45.7%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48.8%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9E2D8BFE-9C64-FC4E-0D00-F2DE4F676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933888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A368FDF-EDD4-F052-BF27-82BC0F9742D4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2CF9C31-4402-2F39-6987-6D804CA65C8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9859B3A8-67AE-2937-3715-7116C2A731CC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3267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KNN+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7E7D34D-D694-2AC0-B36B-828E0A445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27058"/>
              </p:ext>
            </p:extLst>
          </p:nvPr>
        </p:nvGraphicFramePr>
        <p:xfrm>
          <a:off x="533999" y="995680"/>
          <a:ext cx="11124000" cy="2433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813021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98091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857898874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1132247372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36250598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999829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72%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50%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35%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FBF2C21E-0A34-487C-EDD2-7FA6AE9BD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211101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49C0B116-B020-8E52-C45E-BE10282DB059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0C182BC-4E32-8F9B-1508-5E6B4B457682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C2B47B90-6B0C-C2A2-3A25-886194F8E32C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6176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Random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Forest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C036AF4-DC13-CD58-DFF6-0A310AB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52691"/>
              </p:ext>
            </p:extLst>
          </p:nvPr>
        </p:nvGraphicFramePr>
        <p:xfrm>
          <a:off x="691314" y="987185"/>
          <a:ext cx="11124001" cy="24418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22854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70038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1851183910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3610792847"/>
                    </a:ext>
                  </a:extLst>
                </a:gridCol>
                <a:gridCol w="1012723">
                  <a:extLst>
                    <a:ext uri="{9D8B030D-6E8A-4147-A177-3AD203B41FA5}">
                      <a16:colId xmlns:a16="http://schemas.microsoft.com/office/drawing/2014/main" val="2735184241"/>
                    </a:ext>
                  </a:extLst>
                </a:gridCol>
                <a:gridCol w="894736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09663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67.8%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59.4%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67.5%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59.3%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66.4%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52%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58.6%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70%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49.6%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E6AF226B-DE9D-D398-0167-4A1E33A66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971346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2898E530-0147-F749-CC65-4D7DDC41BE53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A118D23-1AB6-6029-5FD2-6551438A45DF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CC4FCFE7-4E56-DFE3-B9CA-9E53EDB3F299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442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AdaBoost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32D21D9-E100-2A65-5148-E3DC7D1D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78514"/>
              </p:ext>
            </p:extLst>
          </p:nvPr>
        </p:nvGraphicFramePr>
        <p:xfrm>
          <a:off x="533999" y="995880"/>
          <a:ext cx="11124000" cy="2433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822853">
                  <a:extLst>
                    <a:ext uri="{9D8B030D-6E8A-4147-A177-3AD203B41FA5}">
                      <a16:colId xmlns:a16="http://schemas.microsoft.com/office/drawing/2014/main" val="4204671819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3676631580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7596072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3569568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127422755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3380973006"/>
                    </a:ext>
                  </a:extLst>
                </a:gridCol>
                <a:gridCol w="1435510">
                  <a:extLst>
                    <a:ext uri="{9D8B030D-6E8A-4147-A177-3AD203B41FA5}">
                      <a16:colId xmlns:a16="http://schemas.microsoft.com/office/drawing/2014/main" val="1621042611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1473665707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1800613641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914685982"/>
                    </a:ext>
                  </a:extLst>
                </a:gridCol>
                <a:gridCol w="1009663">
                  <a:extLst>
                    <a:ext uri="{9D8B030D-6E8A-4147-A177-3AD203B41FA5}">
                      <a16:colId xmlns:a16="http://schemas.microsoft.com/office/drawing/2014/main" val="228403385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Std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Bordeline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Smote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SVMSMOTE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Adasyn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Pre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Montserrat" pitchFamily="2" charset="0"/>
                        </a:rPr>
                        <a:t>Rec</a:t>
                      </a:r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F1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887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62.7%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55.5%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58.8%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2515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61.8%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54.9%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9552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58.1%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443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69.5%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49.9%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58.1%</a:t>
                      </a:r>
                    </a:p>
                  </a:txBody>
                  <a:tcPr>
                    <a:solidFill>
                      <a:srgbClr val="FDC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613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b="1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62.5%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54%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Montserrat" pitchFamily="2" charset="0"/>
                        </a:rPr>
                        <a:t>57.9%</a:t>
                      </a:r>
                    </a:p>
                  </a:txBody>
                  <a:tcPr>
                    <a:solidFill>
                      <a:srgbClr val="FB8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28037"/>
                  </a:ext>
                </a:extLst>
              </a:tr>
            </a:tbl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F9536BE6-1F38-489D-6D5E-1FE053D1D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282672"/>
              </p:ext>
            </p:extLst>
          </p:nvPr>
        </p:nvGraphicFramePr>
        <p:xfrm>
          <a:off x="1995054" y="3490577"/>
          <a:ext cx="8164945" cy="30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83327D34-7E87-DC02-6655-6F9F90D8C008}"/>
              </a:ext>
            </a:extLst>
          </p:cNvPr>
          <p:cNvGrpSpPr/>
          <p:nvPr/>
        </p:nvGrpSpPr>
        <p:grpSpPr>
          <a:xfrm>
            <a:off x="387855" y="3792507"/>
            <a:ext cx="1366982" cy="838687"/>
            <a:chOff x="10243127" y="2094264"/>
            <a:chExt cx="1366982" cy="838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BE82FA5-759A-2623-8B15-67C8899B871A}"/>
                </a:ext>
              </a:extLst>
            </p:cNvPr>
            <p:cNvSpPr txBox="1"/>
            <p:nvPr/>
          </p:nvSpPr>
          <p:spPr>
            <a:xfrm>
              <a:off x="10243127" y="2502064"/>
              <a:ext cx="13669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latin typeface="Montserrat" pitchFamily="2" charset="0"/>
                </a:rPr>
                <a:t>Top 5 pipeline ordinate per F1</a:t>
              </a:r>
            </a:p>
          </p:txBody>
        </p:sp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5CA34B60-7C81-8870-1C5D-F5D504FD5F6C}"/>
                </a:ext>
              </a:extLst>
            </p:cNvPr>
            <p:cNvSpPr/>
            <p:nvPr/>
          </p:nvSpPr>
          <p:spPr>
            <a:xfrm rot="12593588">
              <a:off x="10851275" y="2094264"/>
              <a:ext cx="193963" cy="350982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1740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Best Pipeline+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A0311A-AA8C-D568-BECB-77FF784D514D}"/>
              </a:ext>
            </a:extLst>
          </p:cNvPr>
          <p:cNvSpPr txBox="1"/>
          <p:nvPr/>
        </p:nvSpPr>
        <p:spPr>
          <a:xfrm>
            <a:off x="3500283" y="5717166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Montserrat" pitchFamily="2" charset="0"/>
              </a:rPr>
              <a:t>Precision: 67%  Recall:52%  F1: 59%</a:t>
            </a:r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01AA280B-B8AD-4786-2050-8C4BBCF7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4278" y="1140834"/>
            <a:ext cx="7463444" cy="4237719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CC5F1DD-80BC-284C-DEEA-16A4059856EC}"/>
              </a:ext>
            </a:extLst>
          </p:cNvPr>
          <p:cNvSpPr/>
          <p:nvPr/>
        </p:nvSpPr>
        <p:spPr>
          <a:xfrm>
            <a:off x="3373534" y="5379637"/>
            <a:ext cx="5996265" cy="1120419"/>
          </a:xfrm>
          <a:prstGeom prst="round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Montserrat" pitchFamily="2" charset="0"/>
              </a:rPr>
              <a:t>La miglior pipeline rimane quella dell’</a:t>
            </a:r>
            <a:r>
              <a:rPr lang="it-IT" sz="1400" b="1" dirty="0" err="1">
                <a:latin typeface="Montserrat" pitchFamily="2" charset="0"/>
              </a:rPr>
              <a:t>ensamble</a:t>
            </a:r>
            <a:r>
              <a:rPr lang="it-IT" sz="1400" b="1" dirty="0">
                <a:latin typeface="Montserrat" pitchFamily="2" charset="0"/>
              </a:rPr>
              <a:t> con prestazioni:</a:t>
            </a:r>
          </a:p>
          <a:p>
            <a:pPr algn="ctr"/>
            <a:r>
              <a:rPr lang="en-US" sz="1400" b="1" dirty="0">
                <a:latin typeface="Montserrat" pitchFamily="2" charset="0"/>
              </a:rPr>
              <a:t>Precision: 72.6%  Recall:53%  F1: 61%</a:t>
            </a:r>
          </a:p>
        </p:txBody>
      </p:sp>
    </p:spTree>
    <p:extLst>
      <p:ext uri="{BB962C8B-B14F-4D97-AF65-F5344CB8AC3E}">
        <p14:creationId xmlns:p14="http://schemas.microsoft.com/office/powerpoint/2010/main" val="2563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Valutazione With-in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Ensamble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B8D05DF6-77FD-E788-BBF6-110BFE186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26726"/>
              </p:ext>
            </p:extLst>
          </p:nvPr>
        </p:nvGraphicFramePr>
        <p:xfrm>
          <a:off x="1198594" y="987406"/>
          <a:ext cx="4297638" cy="19819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3344">
                  <a:extLst>
                    <a:ext uri="{9D8B030D-6E8A-4147-A177-3AD203B41FA5}">
                      <a16:colId xmlns:a16="http://schemas.microsoft.com/office/drawing/2014/main" val="3514361145"/>
                    </a:ext>
                  </a:extLst>
                </a:gridCol>
                <a:gridCol w="658020">
                  <a:extLst>
                    <a:ext uri="{9D8B030D-6E8A-4147-A177-3AD203B41FA5}">
                      <a16:colId xmlns:a16="http://schemas.microsoft.com/office/drawing/2014/main" val="2525255019"/>
                    </a:ext>
                  </a:extLst>
                </a:gridCol>
                <a:gridCol w="586882">
                  <a:extLst>
                    <a:ext uri="{9D8B030D-6E8A-4147-A177-3AD203B41FA5}">
                      <a16:colId xmlns:a16="http://schemas.microsoft.com/office/drawing/2014/main" val="3688271560"/>
                    </a:ext>
                  </a:extLst>
                </a:gridCol>
                <a:gridCol w="800293">
                  <a:extLst>
                    <a:ext uri="{9D8B030D-6E8A-4147-A177-3AD203B41FA5}">
                      <a16:colId xmlns:a16="http://schemas.microsoft.com/office/drawing/2014/main" val="2786830344"/>
                    </a:ext>
                  </a:extLst>
                </a:gridCol>
                <a:gridCol w="702479">
                  <a:extLst>
                    <a:ext uri="{9D8B030D-6E8A-4147-A177-3AD203B41FA5}">
                      <a16:colId xmlns:a16="http://schemas.microsoft.com/office/drawing/2014/main" val="1211782490"/>
                    </a:ext>
                  </a:extLst>
                </a:gridCol>
                <a:gridCol w="626620">
                  <a:extLst>
                    <a:ext uri="{9D8B030D-6E8A-4147-A177-3AD203B41FA5}">
                      <a16:colId xmlns:a16="http://schemas.microsoft.com/office/drawing/2014/main" val="1054552439"/>
                    </a:ext>
                  </a:extLst>
                </a:gridCol>
              </a:tblGrid>
              <a:tr h="317517">
                <a:tc gridSpan="6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IDoFT</a:t>
                      </a:r>
                      <a:r>
                        <a:rPr lang="it-IT" sz="1600" b="1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 Projects with FT&gt;=2 (112)</a:t>
                      </a:r>
                      <a:endParaRPr lang="it-IT" sz="16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380262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Min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Mean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Median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Std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0"/>
                        </a:rPr>
                        <a:t>Max</a:t>
                      </a:r>
                      <a:endParaRPr lang="it-IT" sz="14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56390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Accuracy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79%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97%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99%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30031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Precision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38%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39%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41%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873798"/>
                  </a:ext>
                </a:extLst>
              </a:tr>
              <a:tr h="394353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Recall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41%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44%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0233116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F1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38%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27%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41%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400" b="1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5390309"/>
                  </a:ext>
                </a:extLst>
              </a:tr>
            </a:tbl>
          </a:graphicData>
        </a:graphic>
      </p:graphicFrame>
      <p:graphicFrame>
        <p:nvGraphicFramePr>
          <p:cNvPr id="10" name="Tabella 8">
            <a:extLst>
              <a:ext uri="{FF2B5EF4-FFF2-40B4-BE49-F238E27FC236}">
                <a16:creationId xmlns:a16="http://schemas.microsoft.com/office/drawing/2014/main" id="{B3651B5F-E270-54DF-D2CA-9F88CBD8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05437"/>
              </p:ext>
            </p:extLst>
          </p:nvPr>
        </p:nvGraphicFramePr>
        <p:xfrm>
          <a:off x="6769508" y="987406"/>
          <a:ext cx="4223898" cy="19819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7501">
                  <a:extLst>
                    <a:ext uri="{9D8B030D-6E8A-4147-A177-3AD203B41FA5}">
                      <a16:colId xmlns:a16="http://schemas.microsoft.com/office/drawing/2014/main" val="3514361145"/>
                    </a:ext>
                  </a:extLst>
                </a:gridCol>
                <a:gridCol w="646729">
                  <a:extLst>
                    <a:ext uri="{9D8B030D-6E8A-4147-A177-3AD203B41FA5}">
                      <a16:colId xmlns:a16="http://schemas.microsoft.com/office/drawing/2014/main" val="2525255019"/>
                    </a:ext>
                  </a:extLst>
                </a:gridCol>
                <a:gridCol w="576812">
                  <a:extLst>
                    <a:ext uri="{9D8B030D-6E8A-4147-A177-3AD203B41FA5}">
                      <a16:colId xmlns:a16="http://schemas.microsoft.com/office/drawing/2014/main" val="3688271560"/>
                    </a:ext>
                  </a:extLst>
                </a:gridCol>
                <a:gridCol w="786561">
                  <a:extLst>
                    <a:ext uri="{9D8B030D-6E8A-4147-A177-3AD203B41FA5}">
                      <a16:colId xmlns:a16="http://schemas.microsoft.com/office/drawing/2014/main" val="2786830344"/>
                    </a:ext>
                  </a:extLst>
                </a:gridCol>
                <a:gridCol w="690426">
                  <a:extLst>
                    <a:ext uri="{9D8B030D-6E8A-4147-A177-3AD203B41FA5}">
                      <a16:colId xmlns:a16="http://schemas.microsoft.com/office/drawing/2014/main" val="1211782490"/>
                    </a:ext>
                  </a:extLst>
                </a:gridCol>
                <a:gridCol w="615869">
                  <a:extLst>
                    <a:ext uri="{9D8B030D-6E8A-4147-A177-3AD203B41FA5}">
                      <a16:colId xmlns:a16="http://schemas.microsoft.com/office/drawing/2014/main" val="1054552439"/>
                    </a:ext>
                  </a:extLst>
                </a:gridCol>
              </a:tblGrid>
              <a:tr h="317517">
                <a:tc gridSpan="6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it-IT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IDoFT</a:t>
                      </a:r>
                      <a:r>
                        <a:rPr lang="it-IT" sz="1600" b="1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0"/>
                        </a:rPr>
                        <a:t> Projects with FT&gt;=10 (35)</a:t>
                      </a:r>
                      <a:endParaRPr lang="it-IT" sz="16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it-IT" sz="1400" b="1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380262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Mean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Std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Max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56390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300311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873798"/>
                  </a:ext>
                </a:extLst>
              </a:tr>
              <a:tr h="39435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0233116"/>
                  </a:ext>
                </a:extLst>
              </a:tr>
              <a:tr h="31751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F1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5390309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76D88491-9956-0E0B-19B5-E23BC88C4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138308"/>
              </p:ext>
            </p:extLst>
          </p:nvPr>
        </p:nvGraphicFramePr>
        <p:xfrm>
          <a:off x="353960" y="3438739"/>
          <a:ext cx="11484077" cy="290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60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Valutazione Cross-Project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Ensamble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Pipeline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797E9BC-AC61-85C5-33A8-634E31552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61" y="977288"/>
            <a:ext cx="7709106" cy="520017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546BA3-7805-2C76-A4F1-14874393CAAA}"/>
              </a:ext>
            </a:extLst>
          </p:cNvPr>
          <p:cNvSpPr txBox="1"/>
          <p:nvPr/>
        </p:nvSpPr>
        <p:spPr>
          <a:xfrm>
            <a:off x="4502668" y="977288"/>
            <a:ext cx="2828018" cy="5478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35000" b="1" dirty="0">
                <a:solidFill>
                  <a:srgbClr val="FF0000"/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19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Perche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le prestazioni crollano? Distribuzione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158%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5447E97-2FC6-CECA-46F5-956D02D1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3" y="1858972"/>
            <a:ext cx="5418559" cy="314005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5F9D94-56CC-8AC0-FBFF-D7BB4303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07" y="2353473"/>
            <a:ext cx="5930880" cy="24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6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Qual è il nostro obiettivo?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71525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ACBB5B-1364-ED43-DDB4-F96BB862BE68}"/>
              </a:ext>
            </a:extLst>
          </p:cNvPr>
          <p:cNvSpPr txBox="1"/>
          <p:nvPr/>
        </p:nvSpPr>
        <p:spPr>
          <a:xfrm>
            <a:off x="1238557" y="1665832"/>
            <a:ext cx="9905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Montserrat" pitchFamily="2" charset="0"/>
              </a:rPr>
              <a:t>Attualmente, le tecniche esistenti per individuare i </a:t>
            </a:r>
            <a:r>
              <a:rPr lang="it-IT" sz="2400" b="1" dirty="0" err="1">
                <a:latin typeface="Montserrat" pitchFamily="2" charset="0"/>
              </a:rPr>
              <a:t>flaky</a:t>
            </a:r>
            <a:r>
              <a:rPr lang="it-IT" sz="2400" b="1" dirty="0">
                <a:latin typeface="Montserrat" pitchFamily="2" charset="0"/>
              </a:rPr>
              <a:t> test </a:t>
            </a:r>
            <a:r>
              <a:rPr lang="it-IT" sz="2400" dirty="0">
                <a:latin typeface="Montserrat" pitchFamily="2" charset="0"/>
              </a:rPr>
              <a:t>si basano sull'esecuzione dei test: se possiamo osservare due risultati diversi (pass e </a:t>
            </a:r>
            <a:r>
              <a:rPr lang="it-IT" sz="2400" dirty="0" err="1">
                <a:latin typeface="Montserrat" pitchFamily="2" charset="0"/>
              </a:rPr>
              <a:t>failure</a:t>
            </a:r>
            <a:r>
              <a:rPr lang="it-IT" sz="2400" dirty="0">
                <a:latin typeface="Montserrat" pitchFamily="2" charset="0"/>
              </a:rPr>
              <a:t>) dello stesso test sulla stessa versione del codice, allora sicuramente quel test è difettoso.</a:t>
            </a:r>
          </a:p>
          <a:p>
            <a:r>
              <a:rPr lang="it-IT" sz="2400" dirty="0">
                <a:latin typeface="Montserrat" pitchFamily="2" charset="0"/>
              </a:rPr>
              <a:t>Tuttavia non esiste un numero prefissato di </a:t>
            </a:r>
            <a:r>
              <a:rPr lang="it-IT" sz="2400" dirty="0" err="1">
                <a:latin typeface="Montserrat" pitchFamily="2" charset="0"/>
              </a:rPr>
              <a:t>riesecuzioni</a:t>
            </a:r>
            <a:r>
              <a:rPr lang="it-IT" sz="2400" dirty="0">
                <a:latin typeface="Montserrat" pitchFamily="2" charset="0"/>
              </a:rPr>
              <a:t> del test per poter determinare se è </a:t>
            </a:r>
            <a:r>
              <a:rPr lang="it-IT" sz="2400" dirty="0" err="1">
                <a:latin typeface="Montserrat" pitchFamily="2" charset="0"/>
              </a:rPr>
              <a:t>falky</a:t>
            </a:r>
            <a:r>
              <a:rPr lang="it-IT" sz="2400" dirty="0">
                <a:latin typeface="Montserrat" pitchFamily="2" charset="0"/>
              </a:rPr>
              <a:t> oppure no. </a:t>
            </a:r>
          </a:p>
          <a:p>
            <a:r>
              <a:rPr lang="it-IT" sz="2400" dirty="0">
                <a:latin typeface="Montserrat" pitchFamily="2" charset="0"/>
              </a:rPr>
              <a:t>La </a:t>
            </a:r>
            <a:r>
              <a:rPr lang="it-IT" sz="2400" dirty="0" err="1">
                <a:latin typeface="Montserrat" pitchFamily="2" charset="0"/>
              </a:rPr>
              <a:t>flakiness</a:t>
            </a:r>
            <a:r>
              <a:rPr lang="it-IT" sz="2400" dirty="0">
                <a:latin typeface="Montserrat" pitchFamily="2" charset="0"/>
              </a:rPr>
              <a:t> si può presentare dopo aver rieseguito il test 10 volte oppure dopo averlo rieseguito 1000 volte.</a:t>
            </a:r>
          </a:p>
          <a:p>
            <a:r>
              <a:rPr lang="it-IT" sz="2400" dirty="0">
                <a:latin typeface="Montserrat" pitchFamily="2" charset="0"/>
              </a:rPr>
              <a:t>Il nostro obiettivo è utilizzare il machine learning per determinare se un test è difettoso, senza doverlo eseguire più volte.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3959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Perche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le prestazioni crollano? Information Gain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158%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F23E2C-A127-34DA-BCAD-0A9308F345CF}"/>
              </a:ext>
            </a:extLst>
          </p:cNvPr>
          <p:cNvSpPr txBox="1"/>
          <p:nvPr/>
        </p:nvSpPr>
        <p:spPr>
          <a:xfrm>
            <a:off x="1432034" y="1255979"/>
            <a:ext cx="329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Montserrat" pitchFamily="2" charset="0"/>
              </a:rPr>
              <a:t>Dataset(No Dubbo)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7D26FD-AC12-45EC-6052-195307218B4F}"/>
              </a:ext>
            </a:extLst>
          </p:cNvPr>
          <p:cNvSpPr txBox="1"/>
          <p:nvPr/>
        </p:nvSpPr>
        <p:spPr>
          <a:xfrm>
            <a:off x="7530149" y="1222841"/>
            <a:ext cx="329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Montserrat" pitchFamily="2" charset="0"/>
              </a:rPr>
              <a:t>Dubbo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C9DFF22-349A-B052-C72B-D9F7559B8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8" y="2130587"/>
            <a:ext cx="5069518" cy="380213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66E311-8620-EA52-E915-AB9CC2ED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00" y="2101091"/>
            <a:ext cx="5283104" cy="3962328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BF6491F-5FCB-B7D1-BBB6-78F967841AB3}"/>
              </a:ext>
            </a:extLst>
          </p:cNvPr>
          <p:cNvCxnSpPr/>
          <p:nvPr/>
        </p:nvCxnSpPr>
        <p:spPr>
          <a:xfrm>
            <a:off x="6096000" y="977447"/>
            <a:ext cx="0" cy="529553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Perche</a:t>
            </a:r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 le prestazioni crollano? 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69%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49.9%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FFFFFF"/>
                </a:solidFill>
                <a:effectLst/>
                <a:latin typeface="Montserrat" pitchFamily="2" charset="0"/>
              </a:rPr>
              <a:t>158%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Cosa faremo?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3D1FEB6-2699-9E3C-F794-C0FC2E854FFE}"/>
              </a:ext>
            </a:extLst>
          </p:cNvPr>
          <p:cNvGrpSpPr/>
          <p:nvPr/>
        </p:nvGrpSpPr>
        <p:grpSpPr>
          <a:xfrm>
            <a:off x="373383" y="2616214"/>
            <a:ext cx="5236065" cy="1789186"/>
            <a:chOff x="311588" y="3008745"/>
            <a:chExt cx="5236065" cy="1789186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DD8D3F27-8137-E76E-CE8C-2976B52BB1CE}"/>
                </a:ext>
              </a:extLst>
            </p:cNvPr>
            <p:cNvGrpSpPr/>
            <p:nvPr/>
          </p:nvGrpSpPr>
          <p:grpSpPr>
            <a:xfrm>
              <a:off x="311588" y="3229761"/>
              <a:ext cx="3023118" cy="890677"/>
              <a:chOff x="147637" y="2390686"/>
              <a:chExt cx="3023118" cy="890677"/>
            </a:xfrm>
          </p:grpSpPr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1660EBD4-B605-8227-81D0-864EBCF8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2746" y="2390686"/>
                <a:ext cx="533903" cy="533903"/>
              </a:xfrm>
              <a:prstGeom prst="rect">
                <a:avLst/>
              </a:prstGeom>
            </p:spPr>
          </p:pic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A45EB06-6B40-55D9-DB07-44FB1C3C2E07}"/>
                  </a:ext>
                </a:extLst>
              </p:cNvPr>
              <p:cNvSpPr/>
              <p:nvPr/>
            </p:nvSpPr>
            <p:spPr>
              <a:xfrm>
                <a:off x="147637" y="2988253"/>
                <a:ext cx="3023118" cy="293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b="1" dirty="0">
                    <a:solidFill>
                      <a:schemeClr val="tx1"/>
                    </a:solidFill>
                    <a:latin typeface="Montserrat" pitchFamily="2" charset="0"/>
                  </a:rPr>
                  <a:t>mir.cs.illinois.edu/flakytest</a:t>
                </a:r>
                <a:r>
                  <a:rPr lang="it-IT" dirty="0">
                    <a:latin typeface="Montserrat" pitchFamily="2" charset="0"/>
                  </a:rPr>
                  <a:t>/</a:t>
                </a:r>
              </a:p>
            </p:txBody>
          </p:sp>
        </p:grp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BCCE4D7E-F6B3-4F58-4D7E-E06FEF5B7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910" y="3271635"/>
              <a:ext cx="758405" cy="758405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5CB99764-32E5-B52A-6400-CE56EFFDC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377" y="3360125"/>
              <a:ext cx="600553" cy="600553"/>
            </a:xfrm>
            <a:prstGeom prst="rect">
              <a:avLst/>
            </a:prstGeom>
          </p:spPr>
        </p:pic>
        <p:sp>
          <p:nvSpPr>
            <p:cNvPr id="20" name="Freccia in giù 19">
              <a:extLst>
                <a:ext uri="{FF2B5EF4-FFF2-40B4-BE49-F238E27FC236}">
                  <a16:creationId xmlns:a16="http://schemas.microsoft.com/office/drawing/2014/main" id="{02CDB281-8446-6D3A-4BA3-1C2990474A3D}"/>
                </a:ext>
              </a:extLst>
            </p:cNvPr>
            <p:cNvSpPr/>
            <p:nvPr/>
          </p:nvSpPr>
          <p:spPr>
            <a:xfrm rot="16200000">
              <a:off x="2516858" y="3405545"/>
              <a:ext cx="300889" cy="46211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Freccia in giù 20">
              <a:extLst>
                <a:ext uri="{FF2B5EF4-FFF2-40B4-BE49-F238E27FC236}">
                  <a16:creationId xmlns:a16="http://schemas.microsoft.com/office/drawing/2014/main" id="{A6699C88-5927-E1F6-61F0-08987063C1E5}"/>
                </a:ext>
              </a:extLst>
            </p:cNvPr>
            <p:cNvSpPr/>
            <p:nvPr/>
          </p:nvSpPr>
          <p:spPr>
            <a:xfrm rot="16200000">
              <a:off x="4158234" y="3418965"/>
              <a:ext cx="300889" cy="46211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C3393DAE-8CBF-2A25-156B-138DC4E53CA5}"/>
                </a:ext>
              </a:extLst>
            </p:cNvPr>
            <p:cNvSpPr/>
            <p:nvPr/>
          </p:nvSpPr>
          <p:spPr>
            <a:xfrm>
              <a:off x="562698" y="3008745"/>
              <a:ext cx="4984955" cy="1298352"/>
            </a:xfrm>
            <a:prstGeom prst="roundRect">
              <a:avLst>
                <a:gd name="adj" fmla="val 8286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2100191D-81CF-7B79-E6BA-FD9A7FEDF4BC}"/>
                </a:ext>
              </a:extLst>
            </p:cNvPr>
            <p:cNvSpPr txBox="1"/>
            <p:nvPr/>
          </p:nvSpPr>
          <p:spPr>
            <a:xfrm>
              <a:off x="1968153" y="4428599"/>
              <a:ext cx="2474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2">
                      <a:lumMod val="75000"/>
                    </a:schemeClr>
                  </a:solidFill>
                  <a:latin typeface="Montserrat" pitchFamily="2" charset="0"/>
                </a:rPr>
                <a:t>Data </a:t>
              </a:r>
              <a:r>
                <a:rPr lang="it-IT" b="1" dirty="0" err="1">
                  <a:solidFill>
                    <a:schemeClr val="accent2">
                      <a:lumMod val="75000"/>
                    </a:schemeClr>
                  </a:solidFill>
                  <a:latin typeface="Montserrat" pitchFamily="2" charset="0"/>
                </a:rPr>
                <a:t>Identification</a:t>
              </a:r>
              <a:endParaRPr lang="it-IT" b="1" dirty="0">
                <a:solidFill>
                  <a:schemeClr val="accent2">
                    <a:lumMod val="7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A247B29B-CA8D-1E33-B922-B510B5E59E3A}"/>
              </a:ext>
            </a:extLst>
          </p:cNvPr>
          <p:cNvGrpSpPr/>
          <p:nvPr/>
        </p:nvGrpSpPr>
        <p:grpSpPr>
          <a:xfrm>
            <a:off x="5766088" y="2616214"/>
            <a:ext cx="3119218" cy="1667684"/>
            <a:chOff x="5781278" y="3008745"/>
            <a:chExt cx="3107150" cy="1667684"/>
          </a:xfrm>
        </p:grpSpPr>
        <p:sp>
          <p:nvSpPr>
            <p:cNvPr id="29" name="Freccia in giù 28">
              <a:extLst>
                <a:ext uri="{FF2B5EF4-FFF2-40B4-BE49-F238E27FC236}">
                  <a16:creationId xmlns:a16="http://schemas.microsoft.com/office/drawing/2014/main" id="{76104CF3-345E-B64D-61B8-231D1A7AC372}"/>
                </a:ext>
              </a:extLst>
            </p:cNvPr>
            <p:cNvSpPr/>
            <p:nvPr/>
          </p:nvSpPr>
          <p:spPr>
            <a:xfrm rot="16200000">
              <a:off x="5861891" y="3405546"/>
              <a:ext cx="300889" cy="462116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F0BBFD88-BE03-346B-AFB4-2FA5BF05280F}"/>
                </a:ext>
              </a:extLst>
            </p:cNvPr>
            <p:cNvGrpSpPr/>
            <p:nvPr/>
          </p:nvGrpSpPr>
          <p:grpSpPr>
            <a:xfrm>
              <a:off x="6339662" y="3008745"/>
              <a:ext cx="2548766" cy="1667684"/>
              <a:chOff x="6339662" y="3008745"/>
              <a:chExt cx="2548766" cy="1667684"/>
            </a:xfrm>
          </p:grpSpPr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id="{2707DE6F-2AC8-0A9F-B15E-087D9A87381B}"/>
                  </a:ext>
                </a:extLst>
              </p:cNvPr>
              <p:cNvGrpSpPr/>
              <p:nvPr/>
            </p:nvGrpSpPr>
            <p:grpSpPr>
              <a:xfrm>
                <a:off x="6731670" y="3343944"/>
                <a:ext cx="1971719" cy="650277"/>
                <a:chOff x="4854175" y="4038158"/>
                <a:chExt cx="1971719" cy="650277"/>
              </a:xfrm>
            </p:grpSpPr>
            <p:pic>
              <p:nvPicPr>
                <p:cNvPr id="26" name="Immagine 25">
                  <a:extLst>
                    <a:ext uri="{FF2B5EF4-FFF2-40B4-BE49-F238E27FC236}">
                      <a16:creationId xmlns:a16="http://schemas.microsoft.com/office/drawing/2014/main" id="{6BBA6D37-890E-55FC-98A9-08A03A041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4175" y="4038158"/>
                  <a:ext cx="650277" cy="650277"/>
                </a:xfrm>
                <a:prstGeom prst="rect">
                  <a:avLst/>
                </a:prstGeom>
              </p:spPr>
            </p:pic>
            <p:pic>
              <p:nvPicPr>
                <p:cNvPr id="28" name="Immagine 27">
                  <a:extLst>
                    <a:ext uri="{FF2B5EF4-FFF2-40B4-BE49-F238E27FC236}">
                      <a16:creationId xmlns:a16="http://schemas.microsoft.com/office/drawing/2014/main" id="{893FA0BC-18F8-B2BF-2ACB-57E6EA0793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3901" y="4063240"/>
                  <a:ext cx="561993" cy="561993"/>
                </a:xfrm>
                <a:prstGeom prst="rect">
                  <a:avLst/>
                </a:prstGeom>
              </p:spPr>
            </p:pic>
            <p:sp>
              <p:nvSpPr>
                <p:cNvPr id="30" name="Freccia in giù 29">
                  <a:extLst>
                    <a:ext uri="{FF2B5EF4-FFF2-40B4-BE49-F238E27FC236}">
                      <a16:creationId xmlns:a16="http://schemas.microsoft.com/office/drawing/2014/main" id="{E35A3564-B85A-6028-F994-979FFD2E94CA}"/>
                    </a:ext>
                  </a:extLst>
                </p:cNvPr>
                <p:cNvSpPr/>
                <p:nvPr/>
              </p:nvSpPr>
              <p:spPr>
                <a:xfrm rot="16200000">
                  <a:off x="5748571" y="4107175"/>
                  <a:ext cx="300889" cy="462116"/>
                </a:xfrm>
                <a:prstGeom prst="downArrow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CE94082D-C5EA-3D8D-D9F6-C0D016BA88C2}"/>
                  </a:ext>
                </a:extLst>
              </p:cNvPr>
              <p:cNvSpPr/>
              <p:nvPr/>
            </p:nvSpPr>
            <p:spPr>
              <a:xfrm>
                <a:off x="6339662" y="3008745"/>
                <a:ext cx="2548766" cy="1267672"/>
              </a:xfrm>
              <a:prstGeom prst="roundRect">
                <a:avLst>
                  <a:gd name="adj" fmla="val 8286"/>
                </a:avLst>
              </a:prstGeom>
              <a:noFill/>
              <a:ln w="28575">
                <a:solidFill>
                  <a:srgbClr val="00206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5B06E5C-41C0-159F-542A-BDD8044A8DB1}"/>
                  </a:ext>
                </a:extLst>
              </p:cNvPr>
              <p:cNvSpPr txBox="1"/>
              <p:nvPr/>
            </p:nvSpPr>
            <p:spPr>
              <a:xfrm>
                <a:off x="6339662" y="4307097"/>
                <a:ext cx="2474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rgbClr val="002060"/>
                    </a:solidFill>
                    <a:latin typeface="Montserrat" pitchFamily="2" charset="0"/>
                  </a:rPr>
                  <a:t>Dataset Generator</a:t>
                </a:r>
              </a:p>
            </p:txBody>
          </p:sp>
        </p:grp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F90E495-5D21-A63F-11A1-98B20AB040F7}"/>
              </a:ext>
            </a:extLst>
          </p:cNvPr>
          <p:cNvGrpSpPr/>
          <p:nvPr/>
        </p:nvGrpSpPr>
        <p:grpSpPr>
          <a:xfrm>
            <a:off x="9147674" y="2778665"/>
            <a:ext cx="2538649" cy="1501432"/>
            <a:chOff x="7198661" y="3868300"/>
            <a:chExt cx="2538649" cy="1501432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9CA03369-2DDE-E8C1-E93E-C7E7D55DF1E4}"/>
                </a:ext>
              </a:extLst>
            </p:cNvPr>
            <p:cNvSpPr/>
            <p:nvPr/>
          </p:nvSpPr>
          <p:spPr>
            <a:xfrm>
              <a:off x="7923145" y="3868300"/>
              <a:ext cx="10839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t-IT" sz="5400" b="1" dirty="0">
                  <a:ln w="22225">
                    <a:solidFill>
                      <a:srgbClr val="00B050"/>
                    </a:solidFill>
                    <a:prstDash val="solid"/>
                  </a:ln>
                  <a:solidFill>
                    <a:srgbClr val="00B050"/>
                  </a:solidFill>
                </a:rPr>
                <a:t>ML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89249CEF-D8FF-4DB4-B718-F145112D98EE}"/>
                </a:ext>
              </a:extLst>
            </p:cNvPr>
            <p:cNvSpPr txBox="1"/>
            <p:nvPr/>
          </p:nvSpPr>
          <p:spPr>
            <a:xfrm>
              <a:off x="7263187" y="4723401"/>
              <a:ext cx="2474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rgbClr val="00B050"/>
                  </a:solidFill>
                  <a:latin typeface="Montserrat" pitchFamily="2" charset="0"/>
                </a:rPr>
                <a:t>Build </a:t>
              </a:r>
            </a:p>
            <a:p>
              <a:pPr algn="ctr"/>
              <a:r>
                <a:rPr lang="it-IT" b="1" dirty="0">
                  <a:solidFill>
                    <a:srgbClr val="00B050"/>
                  </a:solidFill>
                  <a:latin typeface="Montserrat" pitchFamily="2" charset="0"/>
                </a:rPr>
                <a:t>ML Pipeline</a:t>
              </a:r>
            </a:p>
          </p:txBody>
        </p:sp>
        <p:sp>
          <p:nvSpPr>
            <p:cNvPr id="37" name="Freccia in giù 36">
              <a:extLst>
                <a:ext uri="{FF2B5EF4-FFF2-40B4-BE49-F238E27FC236}">
                  <a16:creationId xmlns:a16="http://schemas.microsoft.com/office/drawing/2014/main" id="{4B7BD785-F052-46ED-1AA2-C41DE806EE1A}"/>
                </a:ext>
              </a:extLst>
            </p:cNvPr>
            <p:cNvSpPr/>
            <p:nvPr/>
          </p:nvSpPr>
          <p:spPr>
            <a:xfrm rot="16200000">
              <a:off x="7279274" y="4123555"/>
              <a:ext cx="300889" cy="462116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6D56450E-C770-1A01-9674-D22FA2B11A3B}"/>
              </a:ext>
            </a:extLst>
          </p:cNvPr>
          <p:cNvSpPr/>
          <p:nvPr/>
        </p:nvSpPr>
        <p:spPr>
          <a:xfrm>
            <a:off x="6246572" y="3501515"/>
            <a:ext cx="1782586" cy="300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chemeClr val="tx1"/>
                </a:solidFill>
                <a:latin typeface="Montserrat" pitchFamily="2" charset="0"/>
              </a:rPr>
              <a:t>metricsDetector</a:t>
            </a:r>
            <a:r>
              <a:rPr lang="it-IT" dirty="0">
                <a:latin typeface="Montserrat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118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Data </a:t>
            </a:r>
            <a:r>
              <a:rPr lang="it-IT" sz="2200" b="1" dirty="0" err="1">
                <a:solidFill>
                  <a:schemeClr val="bg1"/>
                </a:solidFill>
                <a:latin typeface="Montserrat" pitchFamily="2" charset="0"/>
              </a:rPr>
              <a:t>Identification</a:t>
            </a:r>
            <a:endParaRPr lang="it-IT" sz="2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B46169-F508-09C7-C26B-F06D32E41DD0}"/>
              </a:ext>
            </a:extLst>
          </p:cNvPr>
          <p:cNvSpPr txBox="1"/>
          <p:nvPr/>
        </p:nvSpPr>
        <p:spPr>
          <a:xfrm>
            <a:off x="462115" y="1023455"/>
            <a:ext cx="112677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ontserrat" pitchFamily="2" charset="0"/>
              </a:rPr>
              <a:t>Per l’identificazione dei dati necessari alla creazione del dataset è stato utilizzato il sito web </a:t>
            </a:r>
            <a:r>
              <a:rPr lang="it-IT" sz="2000" b="1" dirty="0">
                <a:latin typeface="Montserrat" pitchFamily="2" charset="0"/>
              </a:rPr>
              <a:t>mir.cs.illinois.edu/</a:t>
            </a:r>
            <a:r>
              <a:rPr lang="it-IT" sz="2000" b="1" dirty="0" err="1">
                <a:latin typeface="Montserrat" pitchFamily="2" charset="0"/>
              </a:rPr>
              <a:t>flakytests</a:t>
            </a:r>
            <a:r>
              <a:rPr lang="it-IT" sz="2000" b="1" dirty="0">
                <a:latin typeface="Montserrat" pitchFamily="2" charset="0"/>
              </a:rPr>
              <a:t>/ </a:t>
            </a:r>
          </a:p>
          <a:p>
            <a:r>
              <a:rPr lang="it-IT" sz="2000" dirty="0">
                <a:latin typeface="Montserrat" pitchFamily="2" charset="0"/>
              </a:rPr>
              <a:t>Esso possiede una raccolta di 3742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, sparsi all’interno di 314 repository </a:t>
            </a:r>
            <a:r>
              <a:rPr lang="it-IT" sz="2000" dirty="0" err="1">
                <a:latin typeface="Montserrat" pitchFamily="2" charset="0"/>
              </a:rPr>
              <a:t>github</a:t>
            </a:r>
            <a:r>
              <a:rPr lang="it-IT" sz="2000" dirty="0">
                <a:latin typeface="Montserrat" pitchFamily="2" charset="0"/>
              </a:rPr>
              <a:t>.</a:t>
            </a:r>
          </a:p>
          <a:p>
            <a:endParaRPr lang="it-IT" sz="2000" dirty="0">
              <a:latin typeface="Montserrat" pitchFamily="2" charset="0"/>
            </a:endParaRPr>
          </a:p>
          <a:p>
            <a:r>
              <a:rPr lang="it-IT" sz="2000" dirty="0">
                <a:latin typeface="Montserrat" pitchFamily="2" charset="0"/>
              </a:rPr>
              <a:t>Tuttavia prima di eseguire la clone delle repositori si è eseguita un analisi dei dati esportati, tramite la quale è stato possibile notare 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ontserrat" pitchFamily="2" charset="0"/>
              </a:rPr>
              <a:t>Per alcuni progetti 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risultano essere rilevati su più </a:t>
            </a:r>
            <a:r>
              <a:rPr lang="it-IT" sz="2000" dirty="0" err="1">
                <a:latin typeface="Montserrat" pitchFamily="2" charset="0"/>
              </a:rPr>
              <a:t>commit</a:t>
            </a:r>
            <a:r>
              <a:rPr lang="it-IT" sz="2000" dirty="0">
                <a:latin typeface="Montserrat" pitchFamily="2" charset="0"/>
              </a:rPr>
              <a:t> differenti, pertanto considerando i vari </a:t>
            </a:r>
            <a:r>
              <a:rPr lang="it-IT" sz="2000" dirty="0" err="1">
                <a:latin typeface="Montserrat" pitchFamily="2" charset="0"/>
              </a:rPr>
              <a:t>commit</a:t>
            </a:r>
            <a:r>
              <a:rPr lang="it-IT" sz="2000" dirty="0">
                <a:latin typeface="Montserrat" pitchFamily="2" charset="0"/>
              </a:rPr>
              <a:t> le repository passano da 314 a 400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ontserrat" pitchFamily="2" charset="0"/>
              </a:rPr>
              <a:t>Alcuni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risultano essere duplicati su </a:t>
            </a:r>
            <a:r>
              <a:rPr lang="it-IT" sz="2000" dirty="0" err="1">
                <a:latin typeface="Montserrat" pitchFamily="2" charset="0"/>
              </a:rPr>
              <a:t>commit</a:t>
            </a:r>
            <a:r>
              <a:rPr lang="it-IT" sz="2000" dirty="0">
                <a:latin typeface="Montserrat" pitchFamily="2" charset="0"/>
              </a:rPr>
              <a:t> differenti, pertanto passando cosi da 3742 a 3754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Montserrat" pitchFamily="2" charset="0"/>
              </a:rPr>
              <a:t>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non si riferiscono soltanto ad un singolo test case ma alcuni si riferiscono ad un intera classe di test.</a:t>
            </a:r>
          </a:p>
          <a:p>
            <a:endParaRPr lang="it-IT" sz="2000" dirty="0">
              <a:latin typeface="Montserrat" pitchFamily="2" charset="0"/>
            </a:endParaRPr>
          </a:p>
          <a:p>
            <a:r>
              <a:rPr lang="it-IT" sz="2000" dirty="0">
                <a:latin typeface="Montserrat" pitchFamily="2" charset="0"/>
              </a:rPr>
              <a:t>Durante la fase di clonazione 40 repository non risultano essere clonate correttamente, causando la perdita di 514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.</a:t>
            </a:r>
          </a:p>
          <a:p>
            <a:r>
              <a:rPr lang="it-IT" sz="2000" dirty="0">
                <a:latin typeface="Montserrat" pitchFamily="2" charset="0"/>
              </a:rPr>
              <a:t>I test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su cui poter lavorare si riducono a </a:t>
            </a:r>
            <a:r>
              <a:rPr lang="it-IT" sz="2000" b="1" dirty="0">
                <a:latin typeface="Montserrat" pitchFamily="2" charset="0"/>
              </a:rPr>
              <a:t>3239</a:t>
            </a:r>
            <a:r>
              <a:rPr lang="it-IT" sz="2000" dirty="0">
                <a:latin typeface="Montserrat" pitchFamily="2" charset="0"/>
              </a:rPr>
              <a:t>, distribuiti su 360 </a:t>
            </a:r>
            <a:r>
              <a:rPr lang="it-IT" sz="2000" dirty="0" err="1">
                <a:latin typeface="Montserrat" pitchFamily="2" charset="0"/>
              </a:rPr>
              <a:t>commit</a:t>
            </a:r>
            <a:endParaRPr lang="it-IT" sz="2000" dirty="0">
              <a:latin typeface="Montserrat" pitchFamily="2" charset="0"/>
            </a:endParaRPr>
          </a:p>
          <a:p>
            <a:endParaRPr lang="it-IT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2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Dataset Generator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372998-4D79-C02C-91D7-65F22655C6E6}"/>
              </a:ext>
            </a:extLst>
          </p:cNvPr>
          <p:cNvSpPr txBox="1"/>
          <p:nvPr/>
        </p:nvSpPr>
        <p:spPr>
          <a:xfrm>
            <a:off x="462115" y="951510"/>
            <a:ext cx="11267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ontserrat" pitchFamily="2" charset="0"/>
              </a:rPr>
              <a:t>Utilizzando il tool </a:t>
            </a:r>
            <a:r>
              <a:rPr lang="it-IT" sz="2000" b="1" dirty="0" err="1">
                <a:latin typeface="Montserrat" pitchFamily="2" charset="0"/>
              </a:rPr>
              <a:t>metricsDetector</a:t>
            </a:r>
            <a:r>
              <a:rPr lang="it-IT" sz="2000" dirty="0">
                <a:latin typeface="Montserrat" pitchFamily="2" charset="0"/>
              </a:rPr>
              <a:t>, per ogni repository clonata sono state estratte le seguenti metriche relative alle classi di test e alle loro rispettive classi di produzione.</a:t>
            </a:r>
          </a:p>
          <a:p>
            <a:endParaRPr lang="it-IT" sz="2400" dirty="0">
              <a:latin typeface="Montserrat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2E6BF3-074B-07B3-8BDA-D591360E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5" y="1842784"/>
            <a:ext cx="5433531" cy="3467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901D4F-C439-8591-C970-FCAAE7809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68524"/>
            <a:ext cx="5425910" cy="321591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DA544D-F8BE-4ED6-98C1-2BAA6BF3492F}"/>
              </a:ext>
            </a:extLst>
          </p:cNvPr>
          <p:cNvSpPr txBox="1"/>
          <p:nvPr/>
        </p:nvSpPr>
        <p:spPr>
          <a:xfrm>
            <a:off x="634179" y="5543409"/>
            <a:ext cx="11267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ontserrat" pitchFamily="2" charset="0"/>
              </a:rPr>
              <a:t>Tuttavia anche durante questa fase si perdono alcuni </a:t>
            </a:r>
            <a:r>
              <a:rPr lang="it-IT" sz="2000" dirty="0" err="1">
                <a:latin typeface="Montserrat" pitchFamily="2" charset="0"/>
              </a:rPr>
              <a:t>flaky</a:t>
            </a:r>
            <a:r>
              <a:rPr lang="it-IT" sz="2000" dirty="0">
                <a:latin typeface="Montserrat" pitchFamily="2" charset="0"/>
              </a:rPr>
              <a:t> test (</a:t>
            </a:r>
            <a:r>
              <a:rPr lang="it-IT" sz="2000" b="1" dirty="0">
                <a:latin typeface="Montserrat" pitchFamily="2" charset="0"/>
              </a:rPr>
              <a:t>1554</a:t>
            </a:r>
            <a:r>
              <a:rPr lang="it-IT" sz="2000" dirty="0">
                <a:latin typeface="Montserrat" pitchFamily="2" charset="0"/>
              </a:rPr>
              <a:t>) in quanto il tool non riesce ad ottenere le loro classi di produzione, oppure non identifica la classe come una classe di test. </a:t>
            </a:r>
            <a:endParaRPr lang="it-IT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Montserrat" pitchFamily="2" charset="0"/>
              </a:rPr>
              <a:t>Dataset Generator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77CAC82-803D-9B3B-1988-2C037C4D3880}"/>
              </a:ext>
            </a:extLst>
          </p:cNvPr>
          <p:cNvGrpSpPr/>
          <p:nvPr/>
        </p:nvGrpSpPr>
        <p:grpSpPr>
          <a:xfrm>
            <a:off x="7659330" y="2506101"/>
            <a:ext cx="3952568" cy="1623377"/>
            <a:chOff x="7867458" y="3013934"/>
            <a:chExt cx="3952568" cy="1623377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0AB6153-9061-AB45-E466-6D4BFECB6614}"/>
                </a:ext>
              </a:extLst>
            </p:cNvPr>
            <p:cNvSpPr txBox="1"/>
            <p:nvPr/>
          </p:nvSpPr>
          <p:spPr>
            <a:xfrm>
              <a:off x="8545884" y="3013934"/>
              <a:ext cx="25957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atin typeface="Montserrat" pitchFamily="2" charset="0"/>
                </a:rPr>
                <a:t>DatasetGenerale2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B8814E43-CF6A-6875-7D6F-8D984888CBC1}"/>
                </a:ext>
              </a:extLst>
            </p:cNvPr>
            <p:cNvSpPr/>
            <p:nvPr/>
          </p:nvSpPr>
          <p:spPr>
            <a:xfrm>
              <a:off x="7867458" y="3606547"/>
              <a:ext cx="3952568" cy="35365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latin typeface="Montserrat" pitchFamily="2" charset="0"/>
                </a:rPr>
                <a:t>223129 NF</a:t>
              </a: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61035A89-8FEB-2058-9FFF-E7C294B7B768}"/>
                </a:ext>
              </a:extLst>
            </p:cNvPr>
            <p:cNvSpPr/>
            <p:nvPr/>
          </p:nvSpPr>
          <p:spPr>
            <a:xfrm>
              <a:off x="10748309" y="3606547"/>
              <a:ext cx="1071717" cy="3536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b="1" dirty="0">
                  <a:latin typeface="Montserrat" pitchFamily="2" charset="0"/>
                </a:rPr>
                <a:t>1697 FT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76BDED13-F054-0C45-681E-AF235C05355A}"/>
                </a:ext>
              </a:extLst>
            </p:cNvPr>
            <p:cNvSpPr txBox="1"/>
            <p:nvPr/>
          </p:nvSpPr>
          <p:spPr>
            <a:xfrm>
              <a:off x="8987182" y="3960203"/>
              <a:ext cx="160496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Montserrat" pitchFamily="2" charset="0"/>
                </a:rPr>
                <a:t>209 Repository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F7319084-8F6B-543F-94A6-062F43F33F76}"/>
              </a:ext>
            </a:extLst>
          </p:cNvPr>
          <p:cNvGrpSpPr/>
          <p:nvPr/>
        </p:nvGrpSpPr>
        <p:grpSpPr>
          <a:xfrm>
            <a:off x="580102" y="2548350"/>
            <a:ext cx="3952568" cy="1700608"/>
            <a:chOff x="528558" y="2956367"/>
            <a:chExt cx="3952568" cy="1700608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6ECB063-3AAF-8C9C-48B8-1DBBC31DADD8}"/>
                </a:ext>
              </a:extLst>
            </p:cNvPr>
            <p:cNvSpPr txBox="1"/>
            <p:nvPr/>
          </p:nvSpPr>
          <p:spPr>
            <a:xfrm>
              <a:off x="1206984" y="2956367"/>
              <a:ext cx="25957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atin typeface="Montserrat" pitchFamily="2" charset="0"/>
                </a:rPr>
                <a:t>DatasetGenerale1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A45AC429-AD94-CF3B-3124-FA8C86B39342}"/>
                </a:ext>
              </a:extLst>
            </p:cNvPr>
            <p:cNvSpPr/>
            <p:nvPr/>
          </p:nvSpPr>
          <p:spPr>
            <a:xfrm>
              <a:off x="528558" y="3548980"/>
              <a:ext cx="3952568" cy="35365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latin typeface="Montserrat" pitchFamily="2" charset="0"/>
                </a:rPr>
                <a:t>320209 NF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7610C0D-AC76-13AC-F2E2-4D4F446172AA}"/>
                </a:ext>
              </a:extLst>
            </p:cNvPr>
            <p:cNvSpPr/>
            <p:nvPr/>
          </p:nvSpPr>
          <p:spPr>
            <a:xfrm>
              <a:off x="3409409" y="3548980"/>
              <a:ext cx="1071717" cy="3536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b="1" dirty="0">
                  <a:latin typeface="Montserrat" pitchFamily="2" charset="0"/>
                </a:rPr>
                <a:t>1972 FT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F1FA0E6-E4C0-A478-8D20-467A7A0BF1B4}"/>
                </a:ext>
              </a:extLst>
            </p:cNvPr>
            <p:cNvSpPr txBox="1"/>
            <p:nvPr/>
          </p:nvSpPr>
          <p:spPr>
            <a:xfrm>
              <a:off x="1702361" y="3979867"/>
              <a:ext cx="160496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Montserrat" pitchFamily="2" charset="0"/>
                </a:rPr>
                <a:t>360 Repository</a:t>
              </a:r>
            </a:p>
            <a:p>
              <a:endParaRPr lang="it-IT" sz="2400" dirty="0">
                <a:latin typeface="Montserrat" pitchFamily="2" charset="0"/>
              </a:endParaRPr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3FB7264D-3A26-0158-8188-33663E40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33177" y="2961294"/>
            <a:ext cx="712994" cy="71299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6EFC0B1-55FD-CDA4-5ED0-837EAC914DA9}"/>
              </a:ext>
            </a:extLst>
          </p:cNvPr>
          <p:cNvSpPr txBox="1"/>
          <p:nvPr/>
        </p:nvSpPr>
        <p:spPr>
          <a:xfrm>
            <a:off x="2988775" y="4266901"/>
            <a:ext cx="71147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Montserrat" pitchFamily="2" charset="0"/>
              </a:rPr>
              <a:t>Repository con almeno un test </a:t>
            </a:r>
            <a:r>
              <a:rPr lang="it-IT" dirty="0" err="1">
                <a:latin typeface="Montserrat" pitchFamily="2" charset="0"/>
              </a:rPr>
              <a:t>flaky</a:t>
            </a:r>
            <a:endParaRPr lang="it-IT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Montserrat" pitchFamily="2" charset="0"/>
              </a:rPr>
              <a:t>Un </a:t>
            </a:r>
            <a:r>
              <a:rPr lang="it-IT" dirty="0" err="1">
                <a:latin typeface="Montserrat" pitchFamily="2" charset="0"/>
              </a:rPr>
              <a:t>commit</a:t>
            </a:r>
            <a:r>
              <a:rPr lang="it-IT" dirty="0">
                <a:latin typeface="Montserrat" pitchFamily="2" charset="0"/>
              </a:rPr>
              <a:t> per ogni repository (quello con più test </a:t>
            </a:r>
            <a:r>
              <a:rPr lang="it-IT" dirty="0" err="1">
                <a:latin typeface="Montserrat" pitchFamily="2" charset="0"/>
              </a:rPr>
              <a:t>flaky</a:t>
            </a:r>
            <a:r>
              <a:rPr lang="it-IT" dirty="0">
                <a:latin typeface="Montserrat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Montserrat" pitchFamily="2" charset="0"/>
              </a:rPr>
              <a:t>Esclusi test di setup e </a:t>
            </a:r>
            <a:r>
              <a:rPr lang="it-IT" dirty="0" err="1">
                <a:latin typeface="Montserrat" pitchFamily="2" charset="0"/>
              </a:rPr>
              <a:t>teardown</a:t>
            </a:r>
            <a:endParaRPr lang="it-IT" dirty="0">
              <a:latin typeface="Montserrat" pitchFamily="2" charset="0"/>
            </a:endParaRPr>
          </a:p>
          <a:p>
            <a:endParaRPr lang="it-IT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8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Montserrat" pitchFamily="2" charset="0"/>
              </a:rPr>
              <a:t>DatasetGenerale2</a:t>
            </a:r>
            <a:endParaRPr lang="it-IT" sz="28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2268B3FE-5617-25F8-15CC-1D7DB67AC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80754"/>
              </p:ext>
            </p:extLst>
          </p:nvPr>
        </p:nvGraphicFramePr>
        <p:xfrm>
          <a:off x="2031999" y="10071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59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4F4-2527-E9F3-596B-35C73327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Montserrat" pitchFamily="2" charset="0"/>
              </a:rPr>
              <a:t>DatasetGenerale2</a:t>
            </a:r>
            <a:endParaRPr lang="it-IT" sz="28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B3E35-D9B0-41D8-6C94-EA763F3797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7637" y="744701"/>
            <a:ext cx="11896725" cy="5943599"/>
          </a:xfrm>
          <a:prstGeom prst="roundRect">
            <a:avLst>
              <a:gd name="adj" fmla="val 114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Montserrat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806FD5-254F-8D16-4D94-AD2F04B6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89" y="1144391"/>
            <a:ext cx="824980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1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1347</Words>
  <Application>Microsoft Office PowerPoint</Application>
  <PresentationFormat>Widescreen</PresentationFormat>
  <Paragraphs>498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Montserrat</vt:lpstr>
      <vt:lpstr>Tema di Office</vt:lpstr>
      <vt:lpstr>Flakiness Detection</vt:lpstr>
      <vt:lpstr>Che cosa sono i ‘’Test Flaky’’?</vt:lpstr>
      <vt:lpstr>Qual è il nostro obiettivo?</vt:lpstr>
      <vt:lpstr>Cosa faremo?</vt:lpstr>
      <vt:lpstr>Data Identification</vt:lpstr>
      <vt:lpstr>Dataset Generator</vt:lpstr>
      <vt:lpstr>Dataset Generator</vt:lpstr>
      <vt:lpstr>DatasetGenerale2</vt:lpstr>
      <vt:lpstr>DatasetGenerale2</vt:lpstr>
      <vt:lpstr>Build ML Pipeline</vt:lpstr>
      <vt:lpstr>Decision Tree</vt:lpstr>
      <vt:lpstr>KNN</vt:lpstr>
      <vt:lpstr>Random Forest</vt:lpstr>
      <vt:lpstr>Logistic Regression</vt:lpstr>
      <vt:lpstr>AdaBoost</vt:lpstr>
      <vt:lpstr>SVM</vt:lpstr>
      <vt:lpstr>Best Pipeline</vt:lpstr>
      <vt:lpstr>ENSAMBLE</vt:lpstr>
      <vt:lpstr>ENSAMBLE</vt:lpstr>
      <vt:lpstr>Best Pipeline Ensamble</vt:lpstr>
      <vt:lpstr>Build ML Pipeline+</vt:lpstr>
      <vt:lpstr>Decision Tree+</vt:lpstr>
      <vt:lpstr>KNN+</vt:lpstr>
      <vt:lpstr>Random Forest+</vt:lpstr>
      <vt:lpstr>AdaBoost+</vt:lpstr>
      <vt:lpstr>Best Pipeline+</vt:lpstr>
      <vt:lpstr>Valutazione With-in Ensamble Pipeline</vt:lpstr>
      <vt:lpstr>Valutazione Cross-Project Ensamble Pipeline</vt:lpstr>
      <vt:lpstr>Perche le prestazioni crollano? Distribuzione Variabili</vt:lpstr>
      <vt:lpstr>Perche le prestazioni crollano? Information Gain</vt:lpstr>
      <vt:lpstr>Perche le prestazioni crollano?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Angelo Afeltra</dc:creator>
  <cp:lastModifiedBy>Angelo Afeltra</cp:lastModifiedBy>
  <cp:revision>11</cp:revision>
  <dcterms:created xsi:type="dcterms:W3CDTF">2022-11-12T21:23:09Z</dcterms:created>
  <dcterms:modified xsi:type="dcterms:W3CDTF">2022-11-19T19:59:43Z</dcterms:modified>
</cp:coreProperties>
</file>