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12"/>
  </p:notesMasterIdLst>
  <p:sldIdLst>
    <p:sldId id="345" r:id="rId2"/>
    <p:sldId id="372" r:id="rId3"/>
    <p:sldId id="347" r:id="rId4"/>
    <p:sldId id="348" r:id="rId5"/>
    <p:sldId id="378" r:id="rId6"/>
    <p:sldId id="373" r:id="rId7"/>
    <p:sldId id="376" r:id="rId8"/>
    <p:sldId id="377" r:id="rId9"/>
    <p:sldId id="374" r:id="rId10"/>
    <p:sldId id="375" r:id="rId11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66CC"/>
    <a:srgbClr val="800000"/>
    <a:srgbClr val="990033"/>
    <a:srgbClr val="FF6600"/>
    <a:srgbClr val="FFFF99"/>
    <a:srgbClr val="A50021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929F9F4-4A8F-4326-A1B4-22849713DDAB}" styleName="Estilo oscuro 1 - Énfasis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868" autoAdjust="0"/>
  </p:normalViewPr>
  <p:slideViewPr>
    <p:cSldViewPr snapToObjects="1">
      <p:cViewPr>
        <p:scale>
          <a:sx n="74" d="100"/>
          <a:sy n="74" d="100"/>
        </p:scale>
        <p:origin x="-55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838686A9-E1AB-44E1-899D-DB5F6E49AE9A}" type="datetimeFigureOut">
              <a:rPr lang="es-ES"/>
              <a:pPr>
                <a:defRPr/>
              </a:pPr>
              <a:t>08/07/2015</a:t>
            </a:fld>
            <a:endParaRPr lang="es-ES" dirty="0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3F963E0B-09BF-4950-925D-B818DB6C0DF3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666205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PE" smtClean="0"/>
          </a:p>
        </p:txBody>
      </p:sp>
      <p:sp>
        <p:nvSpPr>
          <p:cNvPr id="3277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5FB341F-4451-42F2-A596-AFACA100855A}" type="slidenum">
              <a:rPr lang="es-ES" sz="1200" smtClean="0"/>
              <a:pPr eaLnBrk="1" hangingPunct="1"/>
              <a:t>1</a:t>
            </a:fld>
            <a:endParaRPr lang="es-ES" sz="12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PE" smtClean="0"/>
          </a:p>
        </p:txBody>
      </p:sp>
      <p:sp>
        <p:nvSpPr>
          <p:cNvPr id="33796" name="3 Marcador de número de diapositiva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1C6484AA-C81A-45B7-B767-1F8C58FE0A3A}" type="slidenum">
              <a:rPr lang="es-ES" sz="1200"/>
              <a:pPr algn="r" eaLnBrk="1" hangingPunct="1"/>
              <a:t>4</a:t>
            </a:fld>
            <a:endParaRPr lang="es-E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tarea-mod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420938"/>
            <a:ext cx="1436687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5"/>
          <p:cNvGrpSpPr>
            <a:grpSpLocks/>
          </p:cNvGrpSpPr>
          <p:nvPr userDrawn="1"/>
        </p:nvGrpSpPr>
        <p:grpSpPr bwMode="auto">
          <a:xfrm>
            <a:off x="6569075" y="5805488"/>
            <a:ext cx="1819275" cy="576262"/>
            <a:chOff x="4105" y="3657"/>
            <a:chExt cx="1146" cy="363"/>
          </a:xfrm>
        </p:grpSpPr>
        <p:sp>
          <p:nvSpPr>
            <p:cNvPr id="6" name="Rectangle 8"/>
            <p:cNvSpPr>
              <a:spLocks noChangeArrowheads="1"/>
            </p:cNvSpPr>
            <p:nvPr userDrawn="1"/>
          </p:nvSpPr>
          <p:spPr bwMode="auto">
            <a:xfrm>
              <a:off x="4186" y="3657"/>
              <a:ext cx="1065" cy="363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50000"/>
                  </a:schemeClr>
                </a:gs>
                <a:gs pos="100000">
                  <a:srgbClr val="FFFFFF">
                    <a:alpha val="51999"/>
                  </a:srgb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PE" sz="1800"/>
            </a:p>
          </p:txBody>
        </p:sp>
        <p:pic>
          <p:nvPicPr>
            <p:cNvPr id="7" name="Picture 7" descr="Logo-UPConline_transparente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5" y="3714"/>
              <a:ext cx="1033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" name="Picture 8" descr="epe01 Mar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702" t="67029"/>
          <a:stretch>
            <a:fillRect/>
          </a:stretch>
        </p:blipFill>
        <p:spPr bwMode="auto">
          <a:xfrm>
            <a:off x="107950" y="6218238"/>
            <a:ext cx="90011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323850" y="6219825"/>
            <a:ext cx="32400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s-PE" b="1" dirty="0" smtClean="0">
                <a:solidFill>
                  <a:srgbClr val="898989"/>
                </a:solidFill>
                <a:latin typeface="Calibri" pitchFamily="34" charset="0"/>
              </a:rPr>
              <a:t>Estadística Inferencial</a:t>
            </a:r>
            <a:endParaRPr lang="es-ES" b="1" dirty="0" smtClean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5603" name="Text Placeholder 2"/>
          <p:cNvSpPr>
            <a:spLocks noGrp="1"/>
          </p:cNvSpPr>
          <p:nvPr>
            <p:ph type="subTitle" idx="1"/>
          </p:nvPr>
        </p:nvSpPr>
        <p:spPr>
          <a:xfrm>
            <a:off x="2268538" y="4149725"/>
            <a:ext cx="4824412" cy="1006475"/>
          </a:xfrm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0" indent="0" eaLnBrk="1" hangingPunct="1">
              <a:buFont typeface="Arial" charset="0"/>
              <a:buNone/>
              <a:defRPr sz="2600" b="1" smtClean="0"/>
            </a:lvl1pPr>
          </a:lstStyle>
          <a:p>
            <a:pPr lvl="0"/>
            <a:r>
              <a:rPr lang="es-ES" noProof="0" smtClean="0"/>
              <a:t>Haga clic para modificar el estilo de subtítulo del patrón</a:t>
            </a:r>
          </a:p>
        </p:txBody>
      </p:sp>
      <p:sp>
        <p:nvSpPr>
          <p:cNvPr id="25602" name="Title Placeholder 1"/>
          <p:cNvSpPr>
            <a:spLocks noGrp="1"/>
          </p:cNvSpPr>
          <p:nvPr>
            <p:ph type="ctrTitle"/>
          </p:nvPr>
        </p:nvSpPr>
        <p:spPr>
          <a:xfrm>
            <a:off x="2268538" y="2420938"/>
            <a:ext cx="4824412" cy="1470025"/>
          </a:xfrm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algn="l" eaLnBrk="1" hangingPunct="1">
              <a:defRPr sz="4800" smtClean="0">
                <a:solidFill>
                  <a:schemeClr val="tx1"/>
                </a:solidFill>
                <a:cs typeface="Arial" charset="0"/>
              </a:defRPr>
            </a:lvl1pPr>
          </a:lstStyle>
          <a:p>
            <a:pPr lvl="0"/>
            <a:r>
              <a:rPr lang="es-ES" noProof="0" dirty="0" smtClean="0"/>
              <a:t>Haga clic para cambiar el estilo de título	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7B51BFE-DE90-40CB-A081-F8C0F78834D9}" type="datetime1">
              <a:rPr lang="en-US"/>
              <a:pPr>
                <a:defRPr/>
              </a:pPr>
              <a:t>7/8/2015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Estadística Inferencial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8D89C4-7D52-4F69-A2B5-EA52873A90D5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960715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C41F0-E414-4DE7-A7AC-36EB646AF917}" type="datetime1">
              <a:rPr lang="en-US"/>
              <a:pPr>
                <a:defRPr/>
              </a:pPr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Estadística Inferencial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318802-97DB-4870-B21B-53D7F0B6DF5B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768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15888"/>
            <a:ext cx="2057400" cy="60102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5888"/>
            <a:ext cx="6019800" cy="6010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CC4D1-C54C-4846-B8C7-DB57BAA3C2F0}" type="datetime1">
              <a:rPr lang="en-US"/>
              <a:pPr>
                <a:defRPr/>
              </a:pPr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Estadística Inferencial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3837DC-B861-45F5-B963-B9ACC9AA91C5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476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ítulo, 1 obje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2988" y="115888"/>
            <a:ext cx="7643812" cy="11382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45CC22-149A-4B96-A9AD-8DFDB36A32EE}" type="datetime1">
              <a:rPr lang="en-US"/>
              <a:pPr>
                <a:defRPr/>
              </a:pPr>
              <a:t>7/8/2015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Estadística Inferencial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46173-FCAD-4BD9-9CED-63B893CB8277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809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45807-431D-4775-96EF-9BE3B6EAD993}" type="datetime1">
              <a:rPr lang="en-US"/>
              <a:pPr>
                <a:defRPr/>
              </a:pPr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Estadística Inferencial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44480-A6CD-4FF7-A165-242AB377C9C1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774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647030-B98A-4A7E-864B-DB054DC8C8E3}" type="datetime1">
              <a:rPr lang="en-US"/>
              <a:pPr>
                <a:defRPr/>
              </a:pPr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Estadística Inferencial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7BBBC8-9151-40A9-940B-BDF302211205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575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7FF48-6CF7-4A92-B3A7-A4AF3E105729}" type="datetime1">
              <a:rPr lang="en-US"/>
              <a:pPr>
                <a:defRPr/>
              </a:pPr>
              <a:t>7/8/2015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Estadística Inferencial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301FE-50AA-46E3-925D-8223AA59205F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11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521D52-DB1F-491F-8B05-124E8A86B381}" type="datetime1">
              <a:rPr lang="en-US"/>
              <a:pPr>
                <a:defRPr/>
              </a:pPr>
              <a:t>7/8/2015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Estadística Inferencial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848BEE-109D-471D-ACF0-41DBEFD3F80A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066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07601-D4D7-4C19-B733-2515AE29EBA8}" type="datetime1">
              <a:rPr lang="en-US"/>
              <a:pPr>
                <a:defRPr/>
              </a:pPr>
              <a:t>7/8/2015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Estadística Inferencial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D15A3-64AA-463B-8240-AC599EB38575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702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756D60-3D02-48A0-9CD8-09E9EB239B0A}" type="datetime1">
              <a:rPr lang="en-US"/>
              <a:pPr>
                <a:defRPr/>
              </a:pPr>
              <a:t>7/8/2015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Estadística Inferencial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BA59B5-1BBE-4D6C-AF51-DEF18AECA6CE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59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227A1D-C8B6-49B5-BB73-8BECC1324C41}" type="datetime1">
              <a:rPr lang="en-US"/>
              <a:pPr>
                <a:defRPr/>
              </a:pPr>
              <a:t>7/8/2015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Estadística Inferencial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C53732-477E-40EC-94B6-2A179E34F01C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248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E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A32B5-A34A-414C-B4DA-9F316F49752C}" type="datetime1">
              <a:rPr lang="en-US"/>
              <a:pPr>
                <a:defRPr/>
              </a:pPr>
              <a:t>7/8/2015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Estadística Inferencial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A05B05-194B-493E-956F-DF3915A6DFB6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219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042988" y="115888"/>
            <a:ext cx="7643812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AF173B9-226D-4EDA-B2CC-D2BDB37C4E19}" type="datetime1">
              <a:rPr lang="en-US"/>
              <a:pPr>
                <a:defRPr/>
              </a:pPr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19863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s-ES"/>
              <a:t>Estadística Inferencial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16688" y="65198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FA0DB95-6D61-4E93-9407-2321134425F5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6" r:id="rId1"/>
    <p:sldLayoutId id="2147484015" r:id="rId2"/>
    <p:sldLayoutId id="2147484016" r:id="rId3"/>
    <p:sldLayoutId id="2147484017" r:id="rId4"/>
    <p:sldLayoutId id="2147484018" r:id="rId5"/>
    <p:sldLayoutId id="2147484019" r:id="rId6"/>
    <p:sldLayoutId id="2147484020" r:id="rId7"/>
    <p:sldLayoutId id="2147484021" r:id="rId8"/>
    <p:sldLayoutId id="2147484022" r:id="rId9"/>
    <p:sldLayoutId id="2147484023" r:id="rId10"/>
    <p:sldLayoutId id="2147484024" r:id="rId11"/>
    <p:sldLayoutId id="2147484025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just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+mj-lt"/>
          <a:ea typeface="+mj-ea"/>
          <a:cs typeface="+mj-cs"/>
        </a:defRPr>
      </a:lvl1pPr>
      <a:lvl2pPr algn="just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Calibri" pitchFamily="34" charset="0"/>
        </a:defRPr>
      </a:lvl2pPr>
      <a:lvl3pPr algn="just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Calibri" pitchFamily="34" charset="0"/>
        </a:defRPr>
      </a:lvl3pPr>
      <a:lvl4pPr algn="just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Calibri" pitchFamily="34" charset="0"/>
        </a:defRPr>
      </a:lvl4pPr>
      <a:lvl5pPr algn="just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Calibri" pitchFamily="34" charset="0"/>
        </a:defRPr>
      </a:lvl5pPr>
      <a:lvl6pPr marL="457200" algn="just" defTabSz="457200" rtl="0" fontAlgn="base">
        <a:spcBef>
          <a:spcPct val="0"/>
        </a:spcBef>
        <a:spcAft>
          <a:spcPct val="0"/>
        </a:spcAft>
        <a:defRPr sz="3200" b="1">
          <a:solidFill>
            <a:srgbClr val="333333"/>
          </a:solidFill>
          <a:latin typeface="Calibri" pitchFamily="34" charset="0"/>
        </a:defRPr>
      </a:lvl6pPr>
      <a:lvl7pPr marL="914400" algn="just" defTabSz="457200" rtl="0" fontAlgn="base">
        <a:spcBef>
          <a:spcPct val="0"/>
        </a:spcBef>
        <a:spcAft>
          <a:spcPct val="0"/>
        </a:spcAft>
        <a:defRPr sz="3200" b="1">
          <a:solidFill>
            <a:srgbClr val="333333"/>
          </a:solidFill>
          <a:latin typeface="Calibri" pitchFamily="34" charset="0"/>
        </a:defRPr>
      </a:lvl7pPr>
      <a:lvl8pPr marL="1371600" algn="just" defTabSz="457200" rtl="0" fontAlgn="base">
        <a:spcBef>
          <a:spcPct val="0"/>
        </a:spcBef>
        <a:spcAft>
          <a:spcPct val="0"/>
        </a:spcAft>
        <a:defRPr sz="3200" b="1">
          <a:solidFill>
            <a:srgbClr val="333333"/>
          </a:solidFill>
          <a:latin typeface="Calibri" pitchFamily="34" charset="0"/>
        </a:defRPr>
      </a:lvl8pPr>
      <a:lvl9pPr marL="1828800" algn="just" defTabSz="457200" rtl="0" fontAlgn="base">
        <a:spcBef>
          <a:spcPct val="0"/>
        </a:spcBef>
        <a:spcAft>
          <a:spcPct val="0"/>
        </a:spcAft>
        <a:defRPr sz="3200" b="1">
          <a:solidFill>
            <a:srgbClr val="333333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rgbClr val="333333"/>
          </a:solidFill>
          <a:latin typeface="+mn-lt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rgbClr val="333333"/>
          </a:solidFill>
          <a:latin typeface="+mn-lt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rgbClr val="333333"/>
          </a:solidFill>
          <a:latin typeface="+mn-lt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rgbClr val="333333"/>
          </a:solidFill>
          <a:latin typeface="+mn-lt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rgbClr val="333333"/>
          </a:solidFill>
          <a:latin typeface="+mn-lt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rgbClr val="333333"/>
          </a:solidFill>
          <a:latin typeface="+mn-lt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rgbClr val="333333"/>
          </a:solidFill>
          <a:latin typeface="+mn-lt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rgbClr val="333333"/>
          </a:solidFill>
          <a:latin typeface="+mn-lt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2310" y="1340768"/>
            <a:ext cx="4535710" cy="2118097"/>
          </a:xfrm>
        </p:spPr>
        <p:txBody>
          <a:bodyPr/>
          <a:lstStyle/>
          <a:p>
            <a:r>
              <a:rPr lang="es-PE" sz="5400" dirty="0" smtClean="0"/>
              <a:t>Trabajo final de Evolución de Software</a:t>
            </a:r>
            <a:endParaRPr lang="es-ES" sz="540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64454" y="4365104"/>
            <a:ext cx="5119714" cy="1758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800" b="1" smtClean="0">
                <a:solidFill>
                  <a:schemeClr val="tx1"/>
                </a:solidFill>
                <a:latin typeface="+mj-lt"/>
                <a:ea typeface="+mj-ea"/>
                <a:cs typeface="Arial" charset="0"/>
              </a:defRPr>
            </a:lvl1pPr>
            <a:lvl2pPr algn="just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Calibri" pitchFamily="34" charset="0"/>
              </a:defRPr>
            </a:lvl2pPr>
            <a:lvl3pPr algn="just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Calibri" pitchFamily="34" charset="0"/>
              </a:defRPr>
            </a:lvl3pPr>
            <a:lvl4pPr algn="just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Calibri" pitchFamily="34" charset="0"/>
              </a:defRPr>
            </a:lvl4pPr>
            <a:lvl5pPr algn="just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Calibri" pitchFamily="34" charset="0"/>
              </a:defRPr>
            </a:lvl5pPr>
            <a:lvl6pPr marL="457200" algn="just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33"/>
                </a:solidFill>
                <a:latin typeface="Calibri" pitchFamily="34" charset="0"/>
              </a:defRPr>
            </a:lvl6pPr>
            <a:lvl7pPr marL="914400" algn="just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33"/>
                </a:solidFill>
                <a:latin typeface="Calibri" pitchFamily="34" charset="0"/>
              </a:defRPr>
            </a:lvl7pPr>
            <a:lvl8pPr marL="1371600" algn="just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33"/>
                </a:solidFill>
                <a:latin typeface="Calibri" pitchFamily="34" charset="0"/>
              </a:defRPr>
            </a:lvl8pPr>
            <a:lvl9pPr marL="1828800" algn="just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33"/>
                </a:solidFill>
                <a:latin typeface="Calibri" pitchFamily="34" charset="0"/>
              </a:defRPr>
            </a:lvl9pPr>
          </a:lstStyle>
          <a:p>
            <a:r>
              <a:rPr lang="es-PE" sz="2400" dirty="0" smtClean="0"/>
              <a:t>Integrantes</a:t>
            </a:r>
          </a:p>
          <a:p>
            <a:r>
              <a:rPr lang="es-PE" sz="2400" dirty="0" smtClean="0"/>
              <a:t>-</a:t>
            </a:r>
            <a:r>
              <a:rPr lang="es-PE" sz="2400" dirty="0" err="1" smtClean="0"/>
              <a:t>Angelo</a:t>
            </a:r>
            <a:r>
              <a:rPr lang="es-PE" sz="2400" dirty="0" smtClean="0"/>
              <a:t> Bernaola</a:t>
            </a:r>
          </a:p>
          <a:p>
            <a:r>
              <a:rPr lang="es-PE" sz="2400" dirty="0" smtClean="0"/>
              <a:t>-</a:t>
            </a:r>
            <a:r>
              <a:rPr lang="es-PE" sz="2400" dirty="0" err="1" smtClean="0"/>
              <a:t>Jose</a:t>
            </a:r>
            <a:r>
              <a:rPr lang="es-PE" sz="2400" dirty="0" smtClean="0"/>
              <a:t> </a:t>
            </a:r>
            <a:r>
              <a:rPr lang="es-PE" sz="2400" dirty="0" err="1" smtClean="0"/>
              <a:t>Lachira</a:t>
            </a:r>
            <a:endParaRPr lang="es-PE" sz="2400" dirty="0" smtClean="0"/>
          </a:p>
          <a:p>
            <a:r>
              <a:rPr lang="es-PE" sz="2400" dirty="0" smtClean="0"/>
              <a:t>-</a:t>
            </a:r>
            <a:r>
              <a:rPr lang="es-PE" sz="2400" dirty="0" err="1" smtClean="0"/>
              <a:t>Ian</a:t>
            </a:r>
            <a:r>
              <a:rPr lang="es-PE" sz="2400" dirty="0" smtClean="0"/>
              <a:t> Maguiña</a:t>
            </a:r>
            <a:endParaRPr lang="es-E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Estadística Inferencial</a:t>
            </a:r>
            <a:endParaRPr lang="es-ES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BA59B5-1BBE-4D6C-AF51-DEF18AECA6C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2 Subtítulo"/>
          <p:cNvSpPr txBox="1">
            <a:spLocks/>
          </p:cNvSpPr>
          <p:nvPr/>
        </p:nvSpPr>
        <p:spPr bwMode="auto">
          <a:xfrm>
            <a:off x="899592" y="3027012"/>
            <a:ext cx="7272337" cy="575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rgbClr val="333333"/>
                </a:solidFill>
                <a:latin typeface="+mn-lt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rgbClr val="333333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rgbClr val="333333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333333"/>
                </a:solidFill>
                <a:latin typeface="+mn-lt"/>
              </a:defRPr>
            </a:lvl5pPr>
            <a:lvl6pPr marL="25146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333333"/>
                </a:solidFill>
                <a:latin typeface="+mn-lt"/>
              </a:defRPr>
            </a:lvl6pPr>
            <a:lvl7pPr marL="29718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333333"/>
                </a:solidFill>
                <a:latin typeface="+mn-lt"/>
              </a:defRPr>
            </a:lvl7pPr>
            <a:lvl8pPr marL="3429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333333"/>
                </a:solidFill>
                <a:latin typeface="+mn-lt"/>
              </a:defRPr>
            </a:lvl8pPr>
            <a:lvl9pPr marL="3886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333333"/>
                </a:solidFill>
                <a:latin typeface="+mn-lt"/>
              </a:defRPr>
            </a:lvl9pPr>
          </a:lstStyle>
          <a:p>
            <a:pPr marL="0" indent="0" algn="ctr">
              <a:buNone/>
              <a:defRPr/>
            </a:pPr>
            <a:r>
              <a:rPr lang="es-ES" sz="3600" b="1" dirty="0" smtClean="0">
                <a:solidFill>
                  <a:srgbClr val="006600"/>
                </a:solidFill>
                <a:ea typeface="+mj-ea"/>
                <a:cs typeface="+mj-cs"/>
              </a:rPr>
              <a:t>Definición de la Líneas Base</a:t>
            </a:r>
            <a:endParaRPr lang="es-ES" sz="3600" b="1" dirty="0">
              <a:solidFill>
                <a:srgbClr val="006600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4538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Estadística Inferencial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644480-A6CD-4FF7-A165-242AB377C9C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2 Subtítulo"/>
          <p:cNvSpPr txBox="1">
            <a:spLocks/>
          </p:cNvSpPr>
          <p:nvPr/>
        </p:nvSpPr>
        <p:spPr bwMode="auto">
          <a:xfrm>
            <a:off x="1187624" y="333375"/>
            <a:ext cx="7272337" cy="575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rgbClr val="333333"/>
                </a:solidFill>
                <a:latin typeface="+mn-lt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rgbClr val="333333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rgbClr val="333333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333333"/>
                </a:solidFill>
                <a:latin typeface="+mn-lt"/>
              </a:defRPr>
            </a:lvl5pPr>
            <a:lvl6pPr marL="25146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333333"/>
                </a:solidFill>
                <a:latin typeface="+mn-lt"/>
              </a:defRPr>
            </a:lvl6pPr>
            <a:lvl7pPr marL="29718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333333"/>
                </a:solidFill>
                <a:latin typeface="+mn-lt"/>
              </a:defRPr>
            </a:lvl7pPr>
            <a:lvl8pPr marL="3429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333333"/>
                </a:solidFill>
                <a:latin typeface="+mn-lt"/>
              </a:defRPr>
            </a:lvl8pPr>
            <a:lvl9pPr marL="3886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333333"/>
                </a:solidFill>
                <a:latin typeface="+mn-lt"/>
              </a:defRPr>
            </a:lvl9pPr>
          </a:lstStyle>
          <a:p>
            <a:pPr marL="0" indent="0" algn="ctr">
              <a:buNone/>
              <a:defRPr/>
            </a:pPr>
            <a:r>
              <a:rPr lang="es-ES" sz="3600" b="1" dirty="0" smtClean="0">
                <a:solidFill>
                  <a:srgbClr val="006600"/>
                </a:solidFill>
                <a:ea typeface="+mj-ea"/>
                <a:cs typeface="+mj-cs"/>
              </a:rPr>
              <a:t>Alcance</a:t>
            </a:r>
            <a:endParaRPr lang="es-ES" sz="3600" b="1" dirty="0">
              <a:solidFill>
                <a:srgbClr val="006600"/>
              </a:solidFill>
              <a:ea typeface="+mj-ea"/>
              <a:cs typeface="+mj-cs"/>
            </a:endParaRPr>
          </a:p>
        </p:txBody>
      </p:sp>
      <p:pic>
        <p:nvPicPr>
          <p:cNvPr id="6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2776"/>
            <a:ext cx="7632377" cy="499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70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2 Subtítulo"/>
          <p:cNvSpPr txBox="1">
            <a:spLocks/>
          </p:cNvSpPr>
          <p:nvPr/>
        </p:nvSpPr>
        <p:spPr bwMode="auto">
          <a:xfrm>
            <a:off x="1187624" y="333375"/>
            <a:ext cx="7272337" cy="575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rgbClr val="333333"/>
                </a:solidFill>
                <a:latin typeface="+mn-lt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rgbClr val="333333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rgbClr val="333333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333333"/>
                </a:solidFill>
                <a:latin typeface="+mn-lt"/>
              </a:defRPr>
            </a:lvl5pPr>
            <a:lvl6pPr marL="25146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333333"/>
                </a:solidFill>
                <a:latin typeface="+mn-lt"/>
              </a:defRPr>
            </a:lvl6pPr>
            <a:lvl7pPr marL="29718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333333"/>
                </a:solidFill>
                <a:latin typeface="+mn-lt"/>
              </a:defRPr>
            </a:lvl7pPr>
            <a:lvl8pPr marL="3429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333333"/>
                </a:solidFill>
                <a:latin typeface="+mn-lt"/>
              </a:defRPr>
            </a:lvl8pPr>
            <a:lvl9pPr marL="3886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333333"/>
                </a:solidFill>
                <a:latin typeface="+mn-lt"/>
              </a:defRPr>
            </a:lvl9pPr>
          </a:lstStyle>
          <a:p>
            <a:pPr marL="0" indent="0" algn="ctr">
              <a:buNone/>
              <a:defRPr/>
            </a:pPr>
            <a:r>
              <a:rPr lang="es-ES" sz="3600" b="1" dirty="0" smtClean="0">
                <a:solidFill>
                  <a:srgbClr val="006600"/>
                </a:solidFill>
                <a:ea typeface="+mj-ea"/>
                <a:cs typeface="+mj-cs"/>
              </a:rPr>
              <a:t>Matriz RACI</a:t>
            </a:r>
            <a:r>
              <a:rPr lang="es-ES" sz="3600" b="1" dirty="0" smtClean="0">
                <a:solidFill>
                  <a:srgbClr val="006600"/>
                </a:solidFill>
                <a:ea typeface="+mj-ea"/>
                <a:cs typeface="+mj-cs"/>
              </a:rPr>
              <a:t> </a:t>
            </a:r>
            <a:endParaRPr lang="es-ES" sz="3600" b="1" dirty="0">
              <a:solidFill>
                <a:srgbClr val="006600"/>
              </a:solidFill>
              <a:ea typeface="+mj-ea"/>
              <a:cs typeface="+mj-cs"/>
            </a:endParaRP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9959"/>
              </p:ext>
            </p:extLst>
          </p:nvPr>
        </p:nvGraphicFramePr>
        <p:xfrm>
          <a:off x="539552" y="1412777"/>
          <a:ext cx="7920408" cy="47781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0102"/>
                <a:gridCol w="1980102"/>
                <a:gridCol w="1980102"/>
                <a:gridCol w="1980102"/>
              </a:tblGrid>
              <a:tr h="67364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 dirty="0">
                          <a:effectLst/>
                        </a:rPr>
                        <a:t>Actividad/Persona</a:t>
                      </a:r>
                      <a:endParaRPr lang="es-PE" sz="1600" dirty="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Angelo Bernaola</a:t>
                      </a:r>
                      <a:endParaRPr lang="es-PE" sz="160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Ian Maguiña</a:t>
                      </a:r>
                      <a:endParaRPr lang="es-PE" sz="160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José Lachira</a:t>
                      </a:r>
                      <a:endParaRPr lang="es-PE" sz="160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138430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Plan de Gestión de la Configuración</a:t>
                      </a:r>
                      <a:endParaRPr lang="es-PE" sz="160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 dirty="0">
                          <a:effectLst/>
                        </a:rPr>
                        <a:t>A</a:t>
                      </a:r>
                      <a:endParaRPr lang="es-PE" sz="1600" dirty="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 dirty="0">
                          <a:effectLst/>
                        </a:rPr>
                        <a:t>C</a:t>
                      </a:r>
                      <a:endParaRPr lang="es-PE" sz="1600" dirty="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R</a:t>
                      </a:r>
                      <a:endParaRPr lang="es-PE" sz="160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67364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Control de versiones</a:t>
                      </a:r>
                      <a:endParaRPr lang="es-PE" sz="160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 dirty="0">
                          <a:effectLst/>
                        </a:rPr>
                        <a:t>A</a:t>
                      </a:r>
                      <a:endParaRPr lang="es-PE" sz="1600" dirty="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es-PE" sz="1600" dirty="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 dirty="0" smtClean="0">
                          <a:effectLst/>
                        </a:rPr>
                        <a:t>R</a:t>
                      </a:r>
                      <a:endParaRPr lang="es-PE" sz="1600" dirty="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67364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Historias de usuarios</a:t>
                      </a:r>
                      <a:endParaRPr lang="es-PE" sz="160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 dirty="0">
                          <a:effectLst/>
                        </a:rPr>
                        <a:t>C</a:t>
                      </a:r>
                      <a:endParaRPr lang="es-PE" sz="1600" dirty="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A</a:t>
                      </a:r>
                      <a:endParaRPr lang="es-PE" sz="160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R</a:t>
                      </a:r>
                      <a:endParaRPr lang="es-PE" sz="160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69921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 dirty="0" err="1">
                          <a:effectLst/>
                        </a:rPr>
                        <a:t>Product</a:t>
                      </a:r>
                      <a:r>
                        <a:rPr lang="es-ES" sz="1600" dirty="0">
                          <a:effectLst/>
                        </a:rPr>
                        <a:t> </a:t>
                      </a:r>
                      <a:r>
                        <a:rPr lang="es-ES" sz="1600" dirty="0" err="1">
                          <a:effectLst/>
                        </a:rPr>
                        <a:t>BackLog</a:t>
                      </a:r>
                      <a:endParaRPr lang="es-PE" sz="1600" dirty="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 dirty="0" smtClean="0">
                          <a:effectLst/>
                        </a:rPr>
                        <a:t>A</a:t>
                      </a:r>
                      <a:endParaRPr lang="es-PE" sz="1600" dirty="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 dirty="0">
                          <a:effectLst/>
                        </a:rPr>
                        <a:t>C</a:t>
                      </a:r>
                      <a:endParaRPr lang="es-PE" sz="1600" dirty="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 dirty="0" smtClean="0">
                          <a:effectLst/>
                        </a:rPr>
                        <a:t>R</a:t>
                      </a:r>
                      <a:endParaRPr lang="es-PE" sz="1600" dirty="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67364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Sprint BackLog</a:t>
                      </a:r>
                      <a:endParaRPr lang="es-PE" sz="160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 dirty="0" smtClean="0">
                          <a:effectLst/>
                        </a:rPr>
                        <a:t>R</a:t>
                      </a:r>
                      <a:endParaRPr lang="es-PE" sz="1600" dirty="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es-PE" sz="1600" dirty="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 dirty="0">
                          <a:effectLst/>
                        </a:rPr>
                        <a:t>C</a:t>
                      </a:r>
                      <a:endParaRPr lang="es-PE" sz="1600" dirty="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/>
          <p:cNvSpPr txBox="1">
            <a:spLocks/>
          </p:cNvSpPr>
          <p:nvPr/>
        </p:nvSpPr>
        <p:spPr bwMode="auto">
          <a:xfrm>
            <a:off x="1187624" y="396294"/>
            <a:ext cx="7272337" cy="575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rgbClr val="333333"/>
                </a:solidFill>
                <a:latin typeface="+mn-lt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rgbClr val="333333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rgbClr val="333333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333333"/>
                </a:solidFill>
                <a:latin typeface="+mn-lt"/>
              </a:defRPr>
            </a:lvl5pPr>
            <a:lvl6pPr marL="25146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333333"/>
                </a:solidFill>
                <a:latin typeface="+mn-lt"/>
              </a:defRPr>
            </a:lvl6pPr>
            <a:lvl7pPr marL="29718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333333"/>
                </a:solidFill>
                <a:latin typeface="+mn-lt"/>
              </a:defRPr>
            </a:lvl7pPr>
            <a:lvl8pPr marL="3429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333333"/>
                </a:solidFill>
                <a:latin typeface="+mn-lt"/>
              </a:defRPr>
            </a:lvl8pPr>
            <a:lvl9pPr marL="3886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333333"/>
                </a:solidFill>
                <a:latin typeface="+mn-lt"/>
              </a:defRPr>
            </a:lvl9pPr>
          </a:lstStyle>
          <a:p>
            <a:pPr marL="0" indent="0" algn="ctr">
              <a:buNone/>
              <a:defRPr/>
            </a:pPr>
            <a:r>
              <a:rPr lang="es-ES" sz="3600" b="1" dirty="0" smtClean="0">
                <a:solidFill>
                  <a:srgbClr val="006600"/>
                </a:solidFill>
                <a:ea typeface="+mj-ea"/>
                <a:cs typeface="+mj-cs"/>
              </a:rPr>
              <a:t>Entorno y herramientas</a:t>
            </a:r>
            <a:endParaRPr lang="es-ES" sz="3600" b="1" dirty="0">
              <a:solidFill>
                <a:srgbClr val="006600"/>
              </a:solidFill>
              <a:ea typeface="+mj-ea"/>
              <a:cs typeface="+mj-cs"/>
            </a:endParaRPr>
          </a:p>
        </p:txBody>
      </p:sp>
      <p:pic>
        <p:nvPicPr>
          <p:cNvPr id="2050" name="Picture 2" descr="https://upload.wikimedia.org/wikipedia/commons/thumb/2/27/PHP-logo.svg/170px-PHP-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" y="1700808"/>
            <a:ext cx="161925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eclipse.org/eclipse.org-common/themes/solstice/public/images/logo/eclipse-800x18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662709"/>
            <a:ext cx="3809998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cdn1.ticbeat.com/wp-content/uploads/2014/06/xamp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64" y="3140967"/>
            <a:ext cx="2251722" cy="233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git-scm.com/images/logo@2x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861048"/>
            <a:ext cx="2548903" cy="106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www.adweek.com/prnewser/wp-content/uploads/sites/8/2014/04/github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927" y="3174589"/>
            <a:ext cx="2321197" cy="2321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Estadística Inferencial</a:t>
            </a:r>
            <a:endParaRPr lang="es-ES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BA59B5-1BBE-4D6C-AF51-DEF18AECA6C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7170" name="Picture 2" descr="C:\Users\Angelo\Documents\UPC\Ciclo_5\Evolucion_del_software\ProyectoHoteles.com\Diseño\SRHH_Mantenimiento_Usuario_1_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581150"/>
            <a:ext cx="824865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/>
          <p:cNvSpPr txBox="1">
            <a:spLocks/>
          </p:cNvSpPr>
          <p:nvPr/>
        </p:nvSpPr>
        <p:spPr bwMode="auto">
          <a:xfrm>
            <a:off x="935831" y="332656"/>
            <a:ext cx="7272337" cy="679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rgbClr val="333333"/>
                </a:solidFill>
                <a:latin typeface="+mn-lt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rgbClr val="333333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rgbClr val="333333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333333"/>
                </a:solidFill>
                <a:latin typeface="+mn-lt"/>
              </a:defRPr>
            </a:lvl5pPr>
            <a:lvl6pPr marL="25146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333333"/>
                </a:solidFill>
                <a:latin typeface="+mn-lt"/>
              </a:defRPr>
            </a:lvl6pPr>
            <a:lvl7pPr marL="29718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333333"/>
                </a:solidFill>
                <a:latin typeface="+mn-lt"/>
              </a:defRPr>
            </a:lvl7pPr>
            <a:lvl8pPr marL="3429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333333"/>
                </a:solidFill>
                <a:latin typeface="+mn-lt"/>
              </a:defRPr>
            </a:lvl8pPr>
            <a:lvl9pPr marL="3886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333333"/>
                </a:solidFill>
                <a:latin typeface="+mn-lt"/>
              </a:defRPr>
            </a:lvl9pPr>
          </a:lstStyle>
          <a:p>
            <a:pPr marL="0" indent="0" algn="ctr">
              <a:buNone/>
              <a:defRPr/>
            </a:pPr>
            <a:r>
              <a:rPr lang="es-PE" sz="2800" b="1" dirty="0" smtClean="0">
                <a:solidFill>
                  <a:srgbClr val="006600"/>
                </a:solidFill>
                <a:ea typeface="+mj-ea"/>
                <a:cs typeface="+mj-cs"/>
              </a:rPr>
              <a:t>Diagrama de clases</a:t>
            </a:r>
            <a:endParaRPr lang="es-ES" sz="2800" b="1" dirty="0">
              <a:solidFill>
                <a:srgbClr val="006600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36098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Estadística Inferencial</a:t>
            </a:r>
            <a:endParaRPr lang="es-ES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BA59B5-1BBE-4D6C-AF51-DEF18AECA6C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2 Subtítulo"/>
          <p:cNvSpPr txBox="1">
            <a:spLocks/>
          </p:cNvSpPr>
          <p:nvPr/>
        </p:nvSpPr>
        <p:spPr bwMode="auto">
          <a:xfrm>
            <a:off x="1115616" y="157185"/>
            <a:ext cx="7272337" cy="575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rgbClr val="333333"/>
                </a:solidFill>
                <a:latin typeface="+mn-lt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rgbClr val="333333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rgbClr val="333333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333333"/>
                </a:solidFill>
                <a:latin typeface="+mn-lt"/>
              </a:defRPr>
            </a:lvl5pPr>
            <a:lvl6pPr marL="25146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333333"/>
                </a:solidFill>
                <a:latin typeface="+mn-lt"/>
              </a:defRPr>
            </a:lvl6pPr>
            <a:lvl7pPr marL="29718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333333"/>
                </a:solidFill>
                <a:latin typeface="+mn-lt"/>
              </a:defRPr>
            </a:lvl7pPr>
            <a:lvl8pPr marL="3429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333333"/>
                </a:solidFill>
                <a:latin typeface="+mn-lt"/>
              </a:defRPr>
            </a:lvl8pPr>
            <a:lvl9pPr marL="3886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333333"/>
                </a:solidFill>
                <a:latin typeface="+mn-lt"/>
              </a:defRPr>
            </a:lvl9pPr>
          </a:lstStyle>
          <a:p>
            <a:pPr marL="0" indent="0" algn="ctr">
              <a:buNone/>
              <a:defRPr/>
            </a:pPr>
            <a:r>
              <a:rPr lang="es-PE" sz="2800" b="1" dirty="0" smtClean="0">
                <a:solidFill>
                  <a:srgbClr val="006600"/>
                </a:solidFill>
                <a:ea typeface="+mj-ea"/>
                <a:cs typeface="+mj-cs"/>
              </a:rPr>
              <a:t>Elementos </a:t>
            </a:r>
            <a:r>
              <a:rPr lang="es-PE" sz="2800" b="1" dirty="0">
                <a:solidFill>
                  <a:srgbClr val="006600"/>
                </a:solidFill>
                <a:ea typeface="+mj-ea"/>
                <a:cs typeface="+mj-cs"/>
              </a:rPr>
              <a:t>de la configuración del Software (ECS)</a:t>
            </a:r>
            <a:endParaRPr lang="es-ES" sz="2800" b="1" dirty="0">
              <a:solidFill>
                <a:srgbClr val="006600"/>
              </a:solidFill>
              <a:ea typeface="+mj-ea"/>
              <a:cs typeface="+mj-cs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395536" y="1395997"/>
            <a:ext cx="11416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000" dirty="0">
                <a:latin typeface="Arial" pitchFamily="34" charset="0"/>
                <a:cs typeface="Arial" pitchFamily="34" charset="0"/>
              </a:rPr>
              <a:t>Análisis:</a:t>
            </a:r>
          </a:p>
        </p:txBody>
      </p:sp>
      <p:sp>
        <p:nvSpPr>
          <p:cNvPr id="9" name="8 Rectángulo"/>
          <p:cNvSpPr/>
          <p:nvPr/>
        </p:nvSpPr>
        <p:spPr>
          <a:xfrm>
            <a:off x="939890" y="1927764"/>
            <a:ext cx="636841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PE" sz="2000" dirty="0" smtClean="0">
                <a:latin typeface="Arial" pitchFamily="34" charset="0"/>
                <a:cs typeface="Arial" pitchFamily="34" charset="0"/>
              </a:rPr>
              <a:t>Sprint </a:t>
            </a:r>
            <a:r>
              <a:rPr lang="es-PE" sz="2000" dirty="0" err="1" smtClean="0">
                <a:latin typeface="Arial" pitchFamily="34" charset="0"/>
                <a:cs typeface="Arial" pitchFamily="34" charset="0"/>
              </a:rPr>
              <a:t>Backlog</a:t>
            </a:r>
            <a:r>
              <a:rPr lang="es-PE" sz="20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342900" indent="-342900">
              <a:buFont typeface="Arial" pitchFamily="34" charset="0"/>
              <a:buChar char="•"/>
            </a:pPr>
            <a:endParaRPr lang="es-PE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s-PE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PE" sz="2000" dirty="0" smtClean="0">
                <a:latin typeface="Arial" pitchFamily="34" charset="0"/>
                <a:cs typeface="Arial" pitchFamily="34" charset="0"/>
              </a:rPr>
              <a:t>     Responsable: </a:t>
            </a:r>
            <a:r>
              <a:rPr lang="es-PE" sz="2000" dirty="0" err="1" smtClean="0">
                <a:latin typeface="Arial" pitchFamily="34" charset="0"/>
                <a:cs typeface="Arial" pitchFamily="34" charset="0"/>
              </a:rPr>
              <a:t>Angelo</a:t>
            </a:r>
            <a:r>
              <a:rPr lang="es-PE" sz="2000" dirty="0" smtClean="0">
                <a:latin typeface="Arial" pitchFamily="34" charset="0"/>
                <a:cs typeface="Arial" pitchFamily="34" charset="0"/>
              </a:rPr>
              <a:t> Bernaola Cruz</a:t>
            </a:r>
          </a:p>
          <a:p>
            <a:r>
              <a:rPr lang="es-PE" sz="2000" dirty="0" smtClean="0">
                <a:latin typeface="Arial" pitchFamily="34" charset="0"/>
                <a:cs typeface="Arial" pitchFamily="34" charset="0"/>
              </a:rPr>
              <a:t>      </a:t>
            </a:r>
          </a:p>
          <a:p>
            <a:r>
              <a:rPr lang="es-PE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PE" sz="2000" dirty="0" smtClean="0">
                <a:latin typeface="Arial" pitchFamily="34" charset="0"/>
                <a:cs typeface="Arial" pitchFamily="34" charset="0"/>
              </a:rPr>
              <a:t>     En este proyecto se realizo III </a:t>
            </a:r>
            <a:r>
              <a:rPr lang="es-PE" sz="2000" dirty="0" err="1" smtClean="0">
                <a:latin typeface="Arial" pitchFamily="34" charset="0"/>
                <a:cs typeface="Arial" pitchFamily="34" charset="0"/>
              </a:rPr>
              <a:t>Sprints</a:t>
            </a:r>
            <a:r>
              <a:rPr lang="es-PE" sz="2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1158875" indent="-438150">
              <a:buFont typeface="Wingdings" pitchFamily="2" charset="2"/>
              <a:buChar char="v"/>
            </a:pPr>
            <a:r>
              <a:rPr lang="es-PE" sz="2000" dirty="0" smtClean="0">
                <a:latin typeface="Arial" pitchFamily="34" charset="0"/>
                <a:cs typeface="Arial" pitchFamily="34" charset="0"/>
              </a:rPr>
              <a:t>1er Sprint: Mantenimiento de usuarios.</a:t>
            </a:r>
          </a:p>
          <a:p>
            <a:pPr marL="1158875" indent="-438150">
              <a:buFont typeface="Wingdings" pitchFamily="2" charset="2"/>
              <a:buChar char="v"/>
            </a:pPr>
            <a:r>
              <a:rPr lang="es-PE" sz="2000" dirty="0" smtClean="0">
                <a:latin typeface="Arial" pitchFamily="34" charset="0"/>
                <a:cs typeface="Arial" pitchFamily="34" charset="0"/>
              </a:rPr>
              <a:t>2do Sprint: Mantenimiento de hoteles</a:t>
            </a:r>
          </a:p>
          <a:p>
            <a:pPr marL="1158875" indent="-438150">
              <a:buFont typeface="Wingdings" pitchFamily="2" charset="2"/>
              <a:buChar char="v"/>
            </a:pPr>
            <a:r>
              <a:rPr lang="es-PE" sz="2000" dirty="0" smtClean="0">
                <a:latin typeface="Arial" pitchFamily="34" charset="0"/>
                <a:cs typeface="Arial" pitchFamily="34" charset="0"/>
              </a:rPr>
              <a:t>3er Sprint: </a:t>
            </a:r>
            <a:r>
              <a:rPr lang="es-PE" sz="2000" dirty="0" err="1" smtClean="0">
                <a:latin typeface="Arial" pitchFamily="34" charset="0"/>
                <a:cs typeface="Arial" pitchFamily="34" charset="0"/>
              </a:rPr>
              <a:t>Reservacion</a:t>
            </a:r>
            <a:r>
              <a:rPr lang="es-PE" sz="2000" dirty="0" smtClean="0">
                <a:latin typeface="Arial" pitchFamily="34" charset="0"/>
                <a:cs typeface="Arial" pitchFamily="34" charset="0"/>
              </a:rPr>
              <a:t> de hoteles</a:t>
            </a:r>
            <a:endParaRPr lang="es-PE" sz="2000" dirty="0">
              <a:latin typeface="Arial" pitchFamily="34" charset="0"/>
              <a:cs typeface="Arial" pitchFamily="34" charset="0"/>
            </a:endParaRPr>
          </a:p>
          <a:p>
            <a:r>
              <a:rPr lang="es-PE" sz="2000" dirty="0" smtClean="0">
                <a:latin typeface="Arial" pitchFamily="34" charset="0"/>
                <a:cs typeface="Arial" pitchFamily="34" charset="0"/>
              </a:rPr>
              <a:t>     </a:t>
            </a:r>
            <a:endParaRPr lang="es-PE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472541" y="4580871"/>
            <a:ext cx="5329985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000" dirty="0" smtClean="0">
                <a:latin typeface="Arial" pitchFamily="34" charset="0"/>
                <a:cs typeface="Arial" pitchFamily="34" charset="0"/>
              </a:rPr>
              <a:t>Programación:</a:t>
            </a:r>
          </a:p>
          <a:p>
            <a:endParaRPr lang="es-PE" sz="2000" dirty="0" smtClean="0">
              <a:latin typeface="Arial" pitchFamily="34" charset="0"/>
              <a:cs typeface="Arial" pitchFamily="34" charset="0"/>
            </a:endParaRPr>
          </a:p>
          <a:p>
            <a:pPr marL="901700" indent="-360363">
              <a:buFont typeface="Arial" pitchFamily="34" charset="0"/>
              <a:buChar char="•"/>
              <a:tabLst>
                <a:tab pos="811213" algn="l"/>
              </a:tabLst>
            </a:pPr>
            <a:r>
              <a:rPr lang="es-PE" sz="2000" dirty="0" smtClean="0">
                <a:latin typeface="Arial" pitchFamily="34" charset="0"/>
                <a:cs typeface="Arial" pitchFamily="34" charset="0"/>
              </a:rPr>
              <a:t>Código Fuente</a:t>
            </a:r>
          </a:p>
          <a:p>
            <a:pPr marL="541337">
              <a:tabLst>
                <a:tab pos="811213" algn="l"/>
              </a:tabLst>
            </a:pPr>
            <a:endParaRPr lang="es-PE" sz="2000" dirty="0" smtClean="0">
              <a:latin typeface="Arial" pitchFamily="34" charset="0"/>
              <a:cs typeface="Arial" pitchFamily="34" charset="0"/>
            </a:endParaRPr>
          </a:p>
          <a:p>
            <a:pPr marL="541337">
              <a:tabLst>
                <a:tab pos="811213" algn="l"/>
              </a:tabLst>
            </a:pPr>
            <a:r>
              <a:rPr lang="es-PE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PE" sz="2000" dirty="0" smtClean="0">
                <a:latin typeface="Arial" pitchFamily="34" charset="0"/>
                <a:cs typeface="Arial" pitchFamily="34" charset="0"/>
              </a:rPr>
              <a:t>     Responsable: </a:t>
            </a:r>
            <a:r>
              <a:rPr lang="es-PE" sz="2000" dirty="0" err="1" smtClean="0">
                <a:latin typeface="Arial" pitchFamily="34" charset="0"/>
                <a:cs typeface="Arial" pitchFamily="34" charset="0"/>
              </a:rPr>
              <a:t>Ian</a:t>
            </a:r>
            <a:r>
              <a:rPr lang="es-PE" sz="2000" dirty="0" smtClean="0">
                <a:latin typeface="Arial" pitchFamily="34" charset="0"/>
                <a:cs typeface="Arial" pitchFamily="34" charset="0"/>
              </a:rPr>
              <a:t> Maguiña Mendoza</a:t>
            </a:r>
            <a:endParaRPr lang="es-PE" sz="2000" dirty="0">
              <a:latin typeface="Arial" pitchFamily="34" charset="0"/>
              <a:cs typeface="Arial" pitchFamily="34" charset="0"/>
            </a:endParaRPr>
          </a:p>
          <a:p>
            <a:pPr marL="541337">
              <a:tabLst>
                <a:tab pos="811213" algn="l"/>
              </a:tabLst>
            </a:pPr>
            <a:endParaRPr lang="es-PE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9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Estadística Inferencial</a:t>
            </a:r>
            <a:endParaRPr lang="es-ES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BA59B5-1BBE-4D6C-AF51-DEF18AECA6C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467838"/>
              </p:ext>
            </p:extLst>
          </p:nvPr>
        </p:nvGraphicFramePr>
        <p:xfrm>
          <a:off x="539552" y="1124744"/>
          <a:ext cx="8110736" cy="54726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71385"/>
                <a:gridCol w="6339351"/>
              </a:tblGrid>
              <a:tr h="309754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CÓDIGO</a:t>
                      </a:r>
                      <a:endParaRPr lang="es-PE" sz="1400" dirty="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7956" marR="9021" marT="9021" marB="902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Historia de Usuario</a:t>
                      </a:r>
                      <a:endParaRPr lang="es-PE" sz="1400" dirty="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7956" marR="67956" marT="67956" marB="67956" anchor="ctr"/>
                </a:tc>
              </a:tr>
              <a:tr h="468624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COD-PBI-01-001</a:t>
                      </a:r>
                      <a:endParaRPr lang="es-PE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7956" marR="9021" marT="9021" marB="9021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Como usuario-cliente deseo registrarme en el sistema de tal manera que evite el reingreso de información en el proceso de reservación.</a:t>
                      </a:r>
                      <a:endParaRPr lang="es-PE" sz="1400" dirty="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7956" marR="67956" marT="67956" marB="67956" anchor="ctr"/>
                </a:tc>
              </a:tr>
              <a:tr h="468624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COD-PBI-01-002</a:t>
                      </a:r>
                      <a:endParaRPr lang="es-PE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7956" marR="9021" marT="9021" marB="9021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Como usuario-cliente deseo modificar mis datos personales en el sistema con la finalidad de poder actualizar mi información en el sistema.</a:t>
                      </a:r>
                      <a:endParaRPr lang="es-PE" sz="1400" dirty="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7956" marR="67956" marT="67956" marB="67956" anchor="ctr"/>
                </a:tc>
              </a:tr>
              <a:tr h="627495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COD-PBI-01-003</a:t>
                      </a:r>
                      <a:endParaRPr lang="es-PE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7956" marR="9021" marT="9021" marB="9021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Como usuario-cliente deseo consultar hoteles según diversos criterios de búsqueda (Lugar, Hotel, </a:t>
                      </a:r>
                      <a:r>
                        <a:rPr lang="es-ES" sz="1400" dirty="0" err="1">
                          <a:effectLst/>
                        </a:rPr>
                        <a:t>etc</a:t>
                      </a:r>
                      <a:r>
                        <a:rPr lang="es-ES" sz="1400" dirty="0">
                          <a:effectLst/>
                        </a:rPr>
                        <a:t>) con la finalidad de poder iniciar el proceso de reservación de habitaciones. </a:t>
                      </a:r>
                      <a:endParaRPr lang="es-PE" sz="1400" dirty="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7956" marR="67956" marT="67956" marB="67956" anchor="ctr"/>
                </a:tc>
              </a:tr>
              <a:tr h="627495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COD-PBI-01-004</a:t>
                      </a:r>
                      <a:endParaRPr lang="es-PE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7956" marR="9021" marT="9021" marB="9021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Como usuario-cliente deseo realizar una reserva por medio de mis datos personales en el hotel consultado previamente con la finalidad de realizar este proceso virtualmente.</a:t>
                      </a:r>
                      <a:endParaRPr lang="es-PE" sz="140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7956" marR="67956" marT="67956" marB="67956" anchor="ctr"/>
                </a:tc>
              </a:tr>
              <a:tr h="468624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COD-PBI-01-005</a:t>
                      </a:r>
                      <a:endParaRPr lang="es-PE" sz="140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7956" marR="9021" marT="9021" marB="9021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Como usuario-cliente deseo realizar pagos por las reservaciones realizadas de forma virtual con la finalidad de evitar realizar este proceso de manera presencial.</a:t>
                      </a:r>
                      <a:endParaRPr lang="es-PE" sz="1400" dirty="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7956" marR="67956" marT="67956" marB="67956" anchor="ctr"/>
                </a:tc>
              </a:tr>
              <a:tr h="627495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COD-PBI-01-006</a:t>
                      </a:r>
                      <a:endParaRPr lang="es-PE" sz="140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7956" marR="9021" marT="9021" marB="9021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Como usuario-cliente deseo realizar una calificación (puntaje del 1 al 10) y un comentario sobre la estadía en el hotel elegido con la finalidad de informar a los demás usuarios sobre la experiencia vivida.</a:t>
                      </a:r>
                      <a:endParaRPr lang="es-PE" sz="1400" dirty="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7956" marR="67956" marT="67956" marB="67956" anchor="ctr"/>
                </a:tc>
              </a:tr>
              <a:tr h="468624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COD-PBI-01-007</a:t>
                      </a:r>
                      <a:endParaRPr lang="es-PE" sz="140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7956" marR="9021" marT="9021" marB="9021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Como usuario-cliente deseo consultar mi reserva realizada con la finalidad de estar pendiente o editar las reservas efectuadas en el sistema.</a:t>
                      </a:r>
                      <a:endParaRPr lang="es-PE" sz="140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7956" marR="67956" marT="67956" marB="67956" anchor="ctr"/>
                </a:tc>
              </a:tr>
              <a:tr h="468624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COD-PBI-01-008</a:t>
                      </a:r>
                      <a:endParaRPr lang="es-PE" sz="140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7956" marR="9021" marT="9021" marB="9021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Como usuario-cliente deseo consultar mis historial de búsquedas de hoteles con la finalidad de posteriormente guardarlo como favorito.</a:t>
                      </a:r>
                      <a:endParaRPr lang="es-PE" sz="1400" dirty="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7956" marR="67956" marT="67956" marB="67956" anchor="ctr"/>
                </a:tc>
              </a:tr>
              <a:tr h="468624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COD-PBI-01-009</a:t>
                      </a:r>
                      <a:endParaRPr lang="es-PE" sz="140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7956" marR="9021" marT="9021" marB="9021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Como usuario-cliente deseo tener la capacidad de guardar en una lista mis alojamientos frecuentes o favoritos con la finalidad de agilizar futuras reservas</a:t>
                      </a:r>
                      <a:endParaRPr lang="es-PE" sz="1400" dirty="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7956" marR="67956" marT="67956" marB="67956" anchor="ctr"/>
                </a:tc>
              </a:tr>
              <a:tr h="468624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COD-PBI-01-010</a:t>
                      </a:r>
                      <a:endParaRPr lang="es-PE" sz="1400" dirty="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7956" marR="9021" marT="9021" marB="9021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Como usuario-cliente deseo consultar mis alojamientos frecuentes o favoritos con la finalidad de evitar reiteradas búsquedas.</a:t>
                      </a:r>
                      <a:endParaRPr lang="es-PE" sz="1400" dirty="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7956" marR="67956" marT="67956" marB="67956" anchor="ctr"/>
                </a:tc>
              </a:tr>
            </a:tbl>
          </a:graphicData>
        </a:graphic>
      </p:graphicFrame>
      <p:sp>
        <p:nvSpPr>
          <p:cNvPr id="6" name="2 Subtítulo"/>
          <p:cNvSpPr txBox="1">
            <a:spLocks/>
          </p:cNvSpPr>
          <p:nvPr/>
        </p:nvSpPr>
        <p:spPr bwMode="auto">
          <a:xfrm>
            <a:off x="971600" y="434616"/>
            <a:ext cx="7272337" cy="575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rgbClr val="333333"/>
                </a:solidFill>
                <a:latin typeface="+mn-lt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rgbClr val="333333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rgbClr val="333333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333333"/>
                </a:solidFill>
                <a:latin typeface="+mn-lt"/>
              </a:defRPr>
            </a:lvl5pPr>
            <a:lvl6pPr marL="25146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333333"/>
                </a:solidFill>
                <a:latin typeface="+mn-lt"/>
              </a:defRPr>
            </a:lvl6pPr>
            <a:lvl7pPr marL="29718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333333"/>
                </a:solidFill>
                <a:latin typeface="+mn-lt"/>
              </a:defRPr>
            </a:lvl7pPr>
            <a:lvl8pPr marL="3429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333333"/>
                </a:solidFill>
                <a:latin typeface="+mn-lt"/>
              </a:defRPr>
            </a:lvl8pPr>
            <a:lvl9pPr marL="3886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333333"/>
                </a:solidFill>
                <a:latin typeface="+mn-lt"/>
              </a:defRPr>
            </a:lvl9pPr>
          </a:lstStyle>
          <a:p>
            <a:pPr marL="0" indent="0" algn="ctr">
              <a:buNone/>
              <a:defRPr/>
            </a:pPr>
            <a:r>
              <a:rPr lang="es-PE" sz="2800" b="1" dirty="0" err="1" smtClean="0">
                <a:solidFill>
                  <a:srgbClr val="006600"/>
                </a:solidFill>
                <a:ea typeface="+mj-ea"/>
                <a:cs typeface="+mj-cs"/>
              </a:rPr>
              <a:t>Product</a:t>
            </a:r>
            <a:r>
              <a:rPr lang="es-PE" sz="2800" b="1" dirty="0" smtClean="0">
                <a:solidFill>
                  <a:srgbClr val="006600"/>
                </a:solidFill>
                <a:ea typeface="+mj-ea"/>
                <a:cs typeface="+mj-cs"/>
              </a:rPr>
              <a:t> </a:t>
            </a:r>
            <a:r>
              <a:rPr lang="es-PE" sz="2800" b="1" dirty="0" err="1" smtClean="0">
                <a:solidFill>
                  <a:srgbClr val="006600"/>
                </a:solidFill>
                <a:ea typeface="+mj-ea"/>
                <a:cs typeface="+mj-cs"/>
              </a:rPr>
              <a:t>Backlog</a:t>
            </a:r>
            <a:endParaRPr lang="es-ES" sz="2800" b="1" dirty="0">
              <a:solidFill>
                <a:srgbClr val="006600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3850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Estadística Inferencial</a:t>
            </a:r>
            <a:endParaRPr lang="es-ES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BA59B5-1BBE-4D6C-AF51-DEF18AECA6C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540486"/>
              </p:ext>
            </p:extLst>
          </p:nvPr>
        </p:nvGraphicFramePr>
        <p:xfrm>
          <a:off x="251520" y="1484786"/>
          <a:ext cx="8435280" cy="44352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42266"/>
                <a:gridCol w="6593014"/>
              </a:tblGrid>
              <a:tr h="887055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COD-PBI-01-011</a:t>
                      </a:r>
                      <a:endParaRPr lang="es-PE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7175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Como usuario-Administrador deseo registrar Hoteles con la finalidad de que los usuarios puedan acceder a realizar sus reservas.</a:t>
                      </a:r>
                      <a:endParaRPr lang="es-PE" sz="140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71755" marR="71755" marT="71755" marB="71755" anchor="ctr"/>
                </a:tc>
              </a:tr>
              <a:tr h="887055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COD-PBI-01-012</a:t>
                      </a:r>
                      <a:endParaRPr lang="es-PE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7175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Como usuario-Administrador deseo editar habitaciones por hotel con la finalidad de mantener actualizada dicha información.</a:t>
                      </a:r>
                      <a:endParaRPr lang="es-PE" sz="140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71755" marR="71755" marT="71755" marB="71755" anchor="ctr"/>
                </a:tc>
              </a:tr>
              <a:tr h="887055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COD-PBI-01-013</a:t>
                      </a:r>
                      <a:endParaRPr lang="es-PE" sz="140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7175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Como usuario-Administrador deseo poder gestionar la publicidad de la página principal en el sistema con la finalidad de actualizarla según promociones o descuentos.</a:t>
                      </a:r>
                      <a:endParaRPr lang="es-PE" sz="140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71755" marR="71755" marT="71755" marB="71755" anchor="ctr"/>
                </a:tc>
              </a:tr>
              <a:tr h="887055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COD-PBI-01-014</a:t>
                      </a:r>
                      <a:endParaRPr lang="es-PE" sz="140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7175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Como usuario-Administrador deseo obtener un reporte de hoteles en los que más reservas se han realizado con la finalidad de promover el marketing en los hoteles.</a:t>
                      </a:r>
                      <a:endParaRPr lang="es-PE" sz="140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71755" marR="71755" marT="71755" marB="71755" anchor="ctr"/>
                </a:tc>
              </a:tr>
              <a:tr h="887055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COD-PBI-01-015</a:t>
                      </a:r>
                      <a:endParaRPr lang="es-PE" sz="1400" dirty="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7175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Como usuario-Administrador deseo enviar a través del correo electrónico una publicidad referente a determinados hoteles a los clientes según determinados criterios de preferencia.</a:t>
                      </a:r>
                      <a:endParaRPr lang="es-PE" sz="1400" dirty="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71755" marR="71755" marT="71755" marB="71755" anchor="ctr"/>
                </a:tc>
              </a:tr>
            </a:tbl>
          </a:graphicData>
        </a:graphic>
      </p:graphicFrame>
      <p:sp>
        <p:nvSpPr>
          <p:cNvPr id="6" name="2 Subtítulo"/>
          <p:cNvSpPr txBox="1">
            <a:spLocks/>
          </p:cNvSpPr>
          <p:nvPr/>
        </p:nvSpPr>
        <p:spPr bwMode="auto">
          <a:xfrm>
            <a:off x="971600" y="434616"/>
            <a:ext cx="7272337" cy="575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rgbClr val="333333"/>
                </a:solidFill>
                <a:latin typeface="+mn-lt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rgbClr val="333333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rgbClr val="333333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333333"/>
                </a:solidFill>
                <a:latin typeface="+mn-lt"/>
              </a:defRPr>
            </a:lvl5pPr>
            <a:lvl6pPr marL="25146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333333"/>
                </a:solidFill>
                <a:latin typeface="+mn-lt"/>
              </a:defRPr>
            </a:lvl6pPr>
            <a:lvl7pPr marL="29718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333333"/>
                </a:solidFill>
                <a:latin typeface="+mn-lt"/>
              </a:defRPr>
            </a:lvl7pPr>
            <a:lvl8pPr marL="3429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333333"/>
                </a:solidFill>
                <a:latin typeface="+mn-lt"/>
              </a:defRPr>
            </a:lvl8pPr>
            <a:lvl9pPr marL="3886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333333"/>
                </a:solidFill>
                <a:latin typeface="+mn-lt"/>
              </a:defRPr>
            </a:lvl9pPr>
          </a:lstStyle>
          <a:p>
            <a:pPr marL="0" indent="0" algn="ctr">
              <a:buNone/>
              <a:defRPr/>
            </a:pPr>
            <a:r>
              <a:rPr lang="es-PE" sz="2800" b="1" dirty="0" err="1" smtClean="0">
                <a:solidFill>
                  <a:srgbClr val="006600"/>
                </a:solidFill>
                <a:ea typeface="+mj-ea"/>
                <a:cs typeface="+mj-cs"/>
              </a:rPr>
              <a:t>Product</a:t>
            </a:r>
            <a:r>
              <a:rPr lang="es-PE" sz="2800" b="1" dirty="0" smtClean="0">
                <a:solidFill>
                  <a:srgbClr val="006600"/>
                </a:solidFill>
                <a:ea typeface="+mj-ea"/>
                <a:cs typeface="+mj-cs"/>
              </a:rPr>
              <a:t> </a:t>
            </a:r>
            <a:r>
              <a:rPr lang="es-PE" sz="2800" b="1" dirty="0" err="1" smtClean="0">
                <a:solidFill>
                  <a:srgbClr val="006600"/>
                </a:solidFill>
                <a:ea typeface="+mj-ea"/>
                <a:cs typeface="+mj-cs"/>
              </a:rPr>
              <a:t>Backlog</a:t>
            </a:r>
            <a:endParaRPr lang="es-ES" sz="2800" b="1" dirty="0">
              <a:solidFill>
                <a:srgbClr val="006600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17648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Estadística Inferencial</a:t>
            </a:r>
            <a:endParaRPr lang="es-ES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BA59B5-1BBE-4D6C-AF51-DEF18AECA6C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2 Subtítulo"/>
          <p:cNvSpPr txBox="1">
            <a:spLocks/>
          </p:cNvSpPr>
          <p:nvPr/>
        </p:nvSpPr>
        <p:spPr bwMode="auto">
          <a:xfrm>
            <a:off x="1082319" y="146944"/>
            <a:ext cx="7272337" cy="575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rgbClr val="333333"/>
                </a:solidFill>
                <a:latin typeface="+mn-lt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rgbClr val="333333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rgbClr val="333333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333333"/>
                </a:solidFill>
                <a:latin typeface="+mn-lt"/>
              </a:defRPr>
            </a:lvl5pPr>
            <a:lvl6pPr marL="25146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333333"/>
                </a:solidFill>
                <a:latin typeface="+mn-lt"/>
              </a:defRPr>
            </a:lvl6pPr>
            <a:lvl7pPr marL="29718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333333"/>
                </a:solidFill>
                <a:latin typeface="+mn-lt"/>
              </a:defRPr>
            </a:lvl7pPr>
            <a:lvl8pPr marL="3429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333333"/>
                </a:solidFill>
                <a:latin typeface="+mn-lt"/>
              </a:defRPr>
            </a:lvl8pPr>
            <a:lvl9pPr marL="3886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333333"/>
                </a:solidFill>
                <a:latin typeface="+mn-lt"/>
              </a:defRPr>
            </a:lvl9pPr>
          </a:lstStyle>
          <a:p>
            <a:pPr marL="0" indent="0" algn="ctr">
              <a:buNone/>
              <a:defRPr/>
            </a:pPr>
            <a:r>
              <a:rPr lang="es-PE" sz="2800" b="1" dirty="0" smtClean="0">
                <a:solidFill>
                  <a:srgbClr val="006600"/>
                </a:solidFill>
                <a:ea typeface="+mj-ea"/>
                <a:cs typeface="+mj-cs"/>
              </a:rPr>
              <a:t>Especificación </a:t>
            </a:r>
            <a:r>
              <a:rPr lang="es-PE" sz="2800" b="1" dirty="0">
                <a:solidFill>
                  <a:srgbClr val="006600"/>
                </a:solidFill>
                <a:ea typeface="+mj-ea"/>
                <a:cs typeface="+mj-cs"/>
              </a:rPr>
              <a:t>del control de cambios</a:t>
            </a:r>
            <a:endParaRPr lang="es-ES" sz="2800" b="1" dirty="0">
              <a:solidFill>
                <a:srgbClr val="006600"/>
              </a:solidFill>
              <a:ea typeface="+mj-ea"/>
              <a:cs typeface="+mj-cs"/>
            </a:endParaRPr>
          </a:p>
        </p:txBody>
      </p:sp>
      <p:pic>
        <p:nvPicPr>
          <p:cNvPr id="5" name="0 Imagen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50"/>
          <a:stretch/>
        </p:blipFill>
        <p:spPr bwMode="auto">
          <a:xfrm>
            <a:off x="395536" y="722289"/>
            <a:ext cx="8254752" cy="60190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9246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40"/>
  <p:tag name="MMPROD_UIDATA" val="&lt;database version=&quot;7.0&quot;&gt;&lt;object type=&quot;1&quot; unique_id=&quot;10001&quot;&gt;&lt;object type=&quot;2&quot; unique_id=&quot;18479&quot;&gt;&lt;object type=&quot;3&quot; unique_id=&quot;18488&quot;&gt;&lt;property id=&quot;20148&quot; value=&quot;5&quot;/&gt;&lt;property id=&quot;20300&quot; value=&quot;Diapositiva 30&quot;/&gt;&lt;property id=&quot;20307&quot; value=&quot;258&quot;/&gt;&lt;/object&gt;&lt;object type=&quot;3&quot; unique_id=&quot;19014&quot;&gt;&lt;property id=&quot;20148&quot; value=&quot;5&quot;/&gt;&lt;property id=&quot;20300&quot; value=&quot;Diapositiva 1 - &amp;quot;Pruebas Chi cuadrado&amp;quot;&quot;/&gt;&lt;property id=&quot;20307&quot; value=&quot;267&quot;/&gt;&lt;/object&gt;&lt;object type=&quot;3&quot; unique_id=&quot;80485&quot;&gt;&lt;property id=&quot;20148&quot; value=&quot;5&quot;/&gt;&lt;property id=&quot;20300&quot; value=&quot;Diapositiva 2 - &amp;quot;Logros de la sesión&amp;quot;&quot;/&gt;&lt;property id=&quot;20307&quot; value=&quot;283&quot;/&gt;&lt;/object&gt;&lt;object type=&quot;3&quot; unique_id=&quot;80659&quot;&gt;&lt;property id=&quot;20148&quot; value=&quot;5&quot;/&gt;&lt;property id=&quot;20300&quot; value=&quot;Diapositiva 4 - &amp;quot;Tabla de contingencia&amp;quot;&quot;/&gt;&lt;property id=&quot;20307&quot; value=&quot;285&quot;/&gt;&lt;/object&gt;&lt;object type=&quot;3&quot; unique_id=&quot;80660&quot;&gt;&lt;property id=&quot;20148&quot; value=&quot;5&quot;/&gt;&lt;property id=&quot;20300&quot; value=&quot;Diapositiva 5 - &amp;quot;Prueba de independencia&amp;quot;&quot;/&gt;&lt;property id=&quot;20307&quot; value=&quot;286&quot;/&gt;&lt;/object&gt;&lt;object type=&quot;3&quot; unique_id=&quot;80661&quot;&gt;&lt;property id=&quot;20148&quot; value=&quot;5&quot;/&gt;&lt;property id=&quot;20300&quot; value=&quot;Diapositiva 6 - &amp;quot;Prueba de independencia&amp;quot;&quot;/&gt;&lt;property id=&quot;20307&quot; value=&quot;287&quot;/&gt;&lt;/object&gt;&lt;object type=&quot;3&quot; unique_id=&quot;80662&quot;&gt;&lt;property id=&quot;20148&quot; value=&quot;5&quot;/&gt;&lt;property id=&quot;20300&quot; value=&quot;Diapositiva 9 - &amp;quot;Prueba de homogeneidad&amp;quot;&quot;/&gt;&lt;property id=&quot;20307&quot; value=&quot;288&quot;/&gt;&lt;/object&gt;&lt;object type=&quot;3&quot; unique_id=&quot;80663&quot;&gt;&lt;property id=&quot;20148&quot; value=&quot;5&quot;/&gt;&lt;property id=&quot;20300&quot; value=&quot;Diapositiva 10 - &amp;quot;Prueba de homogeneidad&amp;quot;&quot;/&gt;&lt;property id=&quot;20307&quot; value=&quot;289&quot;/&gt;&lt;/object&gt;&lt;object type=&quot;3&quot; unique_id=&quot;80664&quot;&gt;&lt;property id=&quot;20148&quot; value=&quot;5&quot;/&gt;&lt;property id=&quot;20300&quot; value=&quot;Diapositiva 13 - &amp;quot;Corrección de Yates&amp;quot;&quot;/&gt;&lt;property id=&quot;20307&quot; value=&quot;290&quot;/&gt;&lt;/object&gt;&lt;object type=&quot;3&quot; unique_id=&quot;80861&quot;&gt;&lt;property id=&quot;20148&quot; value=&quot;5&quot;/&gt;&lt;property id=&quot;20300&quot; value=&quot;Diapositiva 24 - &amp;quot;Pruebas de bondad de ajuste: Población multinomial (probabilidades iguales)&amp;quot;&quot;/&gt;&lt;property id=&quot;20307&quot; value=&quot;293&quot;/&gt;&lt;/object&gt;&lt;object type=&quot;3&quot; unique_id=&quot;80862&quot;&gt;&lt;property id=&quot;20148&quot; value=&quot;5&quot;/&gt;&lt;property id=&quot;20300&quot; value=&quot;Diapositiva 27 - &amp;quot;Pruebas de bondad de ajuste: Distribución de Poisson&amp;quot;&quot;/&gt;&lt;property id=&quot;20307&quot; value=&quot;294&quot;/&gt;&lt;/object&gt;&lt;object type=&quot;3&quot; unique_id=&quot;80963&quot;&gt;&lt;property id=&quot;20148&quot; value=&quot;5&quot;/&gt;&lt;property id=&quot;20300&quot; value=&quot;Diapositiva 7 - &amp;quot;Ejemplo&amp;quot;&quot;/&gt;&lt;property id=&quot;20307&quot; value=&quot;297&quot;/&gt;&lt;/object&gt;&lt;object type=&quot;3&quot; unique_id=&quot;80964&quot;&gt;&lt;property id=&quot;20148&quot; value=&quot;5&quot;/&gt;&lt;property id=&quot;20300&quot; value=&quot;Diapositiva 8 - &amp;quot;Solución:&amp;quot;&quot;/&gt;&lt;property id=&quot;20307&quot; value=&quot;299&quot;/&gt;&lt;/object&gt;&lt;object type=&quot;3&quot; unique_id=&quot;80965&quot;&gt;&lt;property id=&quot;20148&quot; value=&quot;5&quot;/&gt;&lt;property id=&quot;20300&quot; value=&quot;Diapositiva 11 - &amp;quot;Ejemplo&amp;quot;&quot;/&gt;&lt;property id=&quot;20307&quot; value=&quot;300&quot;/&gt;&lt;/object&gt;&lt;object type=&quot;3&quot; unique_id=&quot;80966&quot;&gt;&lt;property id=&quot;20148&quot; value=&quot;5&quot;/&gt;&lt;property id=&quot;20300&quot; value=&quot;Diapositiva 12 - &amp;quot;Solución:&amp;quot;&quot;/&gt;&lt;property id=&quot;20307&quot; value=&quot;302&quot;/&gt;&lt;/object&gt;&lt;object type=&quot;3&quot; unique_id=&quot;80967&quot;&gt;&lt;property id=&quot;20148&quot; value=&quot;5&quot;/&gt;&lt;property id=&quot;20300&quot; value=&quot;Diapositiva 14 - &amp;quot;Ejemplo&amp;quot;&quot;/&gt;&lt;property id=&quot;20307&quot; value=&quot;303&quot;/&gt;&lt;/object&gt;&lt;object type=&quot;3&quot; unique_id=&quot;80968&quot;&gt;&lt;property id=&quot;20148&quot; value=&quot;5&quot;/&gt;&lt;property id=&quot;20300&quot; value=&quot;Diapositiva 25 - &amp;quot;Ejemplo&amp;quot;&quot;/&gt;&lt;property id=&quot;20307&quot; value=&quot;304&quot;/&gt;&lt;/object&gt;&lt;object type=&quot;3&quot; unique_id=&quot;81138&quot;&gt;&lt;property id=&quot;20148&quot; value=&quot;5&quot;/&gt;&lt;property id=&quot;20300&quot; value=&quot;Diapositiva 28 - &amp;quot;Ejemplo&amp;quot;&quot;/&gt;&lt;property id=&quot;20307&quot; value=&quot;305&quot;/&gt;&lt;/object&gt;&lt;object type=&quot;3&quot; unique_id=&quot;81210&quot;&gt;&lt;property id=&quot;20148&quot; value=&quot;5&quot;/&gt;&lt;property id=&quot;20300&quot; value=&quot;Diapositiva 3 - &amp;quot;Pedidos en línea&amp;quot;&quot;/&gt;&lt;property id=&quot;20307&quot; value=&quot;307&quot;/&gt;&lt;/object&gt;&lt;object type=&quot;3&quot; unique_id=&quot;81643&quot;&gt;&lt;property id=&quot;20148&quot; value=&quot;5&quot;/&gt;&lt;property id=&quot;20300&quot; value=&quot;Diapositiva 15 - &amp;quot;Pruebas de bondad de ajuste&amp;quot;&quot;/&gt;&lt;property id=&quot;20307&quot; value=&quot;309&quot;/&gt;&lt;/object&gt;&lt;object type=&quot;3&quot; unique_id=&quot;81644&quot;&gt;&lt;property id=&quot;20148&quot; value=&quot;5&quot;/&gt;&lt;property id=&quot;20300&quot; value=&quot;Diapositiva 18 - &amp;quot;Suposición de un administrador&amp;quot;&quot;/&gt;&lt;property id=&quot;20307&quot; value=&quot;310&quot;/&gt;&lt;/object&gt;&lt;object type=&quot;3&quot; unique_id=&quot;81646&quot;&gt;&lt;property id=&quot;20148&quot; value=&quot;5&quot;/&gt;&lt;property id=&quot;20300&quot; value=&quot;Diapositiva 16&quot;/&gt;&lt;property id=&quot;20307&quot; value=&quot;311&quot;/&gt;&lt;/object&gt;&lt;object type=&quot;3&quot; unique_id=&quot;81647&quot;&gt;&lt;property id=&quot;20148&quot; value=&quot;5&quot;/&gt;&lt;property id=&quot;20300&quot; value=&quot;Diapositiva 17&quot;/&gt;&lt;property id=&quot;20307&quot; value=&quot;312&quot;/&gt;&lt;/object&gt;&lt;object type=&quot;3&quot; unique_id=&quot;81648&quot;&gt;&lt;property id=&quot;20148&quot; value=&quot;5&quot;/&gt;&lt;property id=&quot;20300&quot; value=&quot;Diapositiva 19 - &amp;quot;Prueba de Bondad de Ajuste&amp;quot;&quot;/&gt;&lt;property id=&quot;20307&quot; value=&quot;313&quot;/&gt;&lt;/object&gt;&lt;object type=&quot;3&quot; unique_id=&quot;81649&quot;&gt;&lt;property id=&quot;20148&quot; value=&quot;5&quot;/&gt;&lt;property id=&quot;20300&quot; value=&quot;Diapositiva 20 - &amp;quot;Pruebas a realizar&amp;quot;&quot;/&gt;&lt;property id=&quot;20307&quot; value=&quot;314&quot;/&gt;&lt;/object&gt;&lt;object type=&quot;3&quot; unique_id=&quot;81650&quot;&gt;&lt;property id=&quot;20148&quot; value=&quot;5&quot;/&gt;&lt;property id=&quot;20300&quot; value=&quot;Diapositiva 21 - &amp;quot;Prueba de Bondad de Ajuste: Procedimiento&amp;quot;&quot;/&gt;&lt;property id=&quot;20307&quot; value=&quot;317&quot;/&gt;&lt;/object&gt;&lt;object type=&quot;3&quot; unique_id=&quot;81651&quot;&gt;&lt;property id=&quot;20148&quot; value=&quot;5&quot;/&gt;&lt;property id=&quot;20300&quot; value=&quot;Diapositiva 22 - &amp;quot;Hipótesis&amp;quot;&quot;/&gt;&lt;property id=&quot;20307&quot; value=&quot;319&quot;/&gt;&lt;/object&gt;&lt;object type=&quot;3&quot; unique_id=&quot;81652&quot;&gt;&lt;property id=&quot;20148&quot; value=&quot;5&quot;/&gt;&lt;property id=&quot;20300&quot; value=&quot;Diapositiva 23 - &amp;quot;Estadística de prueba y criterios de decisión&amp;quot;&quot;/&gt;&lt;property id=&quot;20307&quot; value=&quot;320&quot;/&gt;&lt;/object&gt;&lt;object type=&quot;3&quot; unique_id=&quot;81653&quot;&gt;&lt;property id=&quot;20148&quot; value=&quot;5&quot;/&gt;&lt;property id=&quot;20300&quot; value=&quot;Diapositiva 26 - &amp;quot;Soluición&amp;quot;&quot;/&gt;&lt;property id=&quot;20307&quot; value=&quot;315&quot;/&gt;&lt;/object&gt;&lt;object type=&quot;3&quot; unique_id=&quot;81654&quot;&gt;&lt;property id=&quot;20148&quot; value=&quot;5&quot;/&gt;&lt;property id=&quot;20300&quot; value=&quot;Diapositiva 29 - &amp;quot;Solucion&amp;quot;&quot;/&gt;&lt;property id=&quot;20307&quot; value=&quot;316&quot;/&gt;&lt;/object&gt;&lt;/object&gt;&lt;object type=&quot;8&quot; unique_id=&quot;18499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3497</TotalTime>
  <Words>530</Words>
  <Application>Microsoft Office PowerPoint</Application>
  <PresentationFormat>Presentación en pantalla (4:3)</PresentationFormat>
  <Paragraphs>101</Paragraphs>
  <Slides>10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Office Theme</vt:lpstr>
      <vt:lpstr>Trabajo final de Evolución de Software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Principal</dc:title>
  <dc:creator>Midori Pinillos</dc:creator>
  <cp:lastModifiedBy>Angelo</cp:lastModifiedBy>
  <cp:revision>361</cp:revision>
  <dcterms:created xsi:type="dcterms:W3CDTF">2010-07-05T22:28:07Z</dcterms:created>
  <dcterms:modified xsi:type="dcterms:W3CDTF">2015-07-09T00:04:08Z</dcterms:modified>
</cp:coreProperties>
</file>