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7" r:id="rId2"/>
    <p:sldId id="258" r:id="rId3"/>
    <p:sldId id="261" r:id="rId4"/>
    <p:sldId id="260" r:id="rId5"/>
    <p:sldId id="266" r:id="rId6"/>
    <p:sldId id="265" r:id="rId7"/>
    <p:sldId id="262" r:id="rId8"/>
    <p:sldId id="267" r:id="rId9"/>
    <p:sldId id="270" r:id="rId10"/>
    <p:sldId id="276" r:id="rId11"/>
    <p:sldId id="283" r:id="rId12"/>
    <p:sldId id="284" r:id="rId13"/>
    <p:sldId id="263" r:id="rId14"/>
    <p:sldId id="269" r:id="rId15"/>
    <p:sldId id="272" r:id="rId16"/>
    <p:sldId id="264" r:id="rId17"/>
    <p:sldId id="274" r:id="rId18"/>
    <p:sldId id="286" r:id="rId19"/>
    <p:sldId id="282" r:id="rId20"/>
    <p:sldId id="280" r:id="rId21"/>
    <p:sldId id="285" r:id="rId22"/>
  </p:sldIdLst>
  <p:sldSz cx="9144000" cy="6858000" type="letter"/>
  <p:notesSz cx="6858000" cy="9144000"/>
  <p:defaultTextStyle>
    <a:defPPr>
      <a:defRPr lang="en-US"/>
    </a:defPPr>
    <a:lvl1pPr marL="0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1pPr>
    <a:lvl2pPr marL="457044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2pPr>
    <a:lvl3pPr marL="914087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4pPr>
    <a:lvl5pPr marL="1828176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7pPr>
    <a:lvl8pPr marL="3199309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8pPr>
    <a:lvl9pPr marL="3656353" algn="l" defTabSz="914087" rtl="0" eaLnBrk="1" latinLnBrk="0" hangingPunct="1">
      <a:defRPr sz="17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CAF"/>
    <a:srgbClr val="D7DFFF"/>
    <a:srgbClr val="DFDFE9"/>
    <a:srgbClr val="D2D2E0"/>
    <a:srgbClr val="303074"/>
    <a:srgbClr val="D7DEFF"/>
    <a:srgbClr val="25255B"/>
    <a:srgbClr val="3A3A8E"/>
    <a:srgbClr val="E4E4F5"/>
    <a:srgbClr val="AF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283" autoAdjust="0"/>
    <p:restoredTop sz="94653" autoAdjust="0"/>
  </p:normalViewPr>
  <p:slideViewPr>
    <p:cSldViewPr>
      <p:cViewPr varScale="1">
        <p:scale>
          <a:sx n="78" d="100"/>
          <a:sy n="78" d="100"/>
        </p:scale>
        <p:origin x="1762" y="51"/>
      </p:cViewPr>
      <p:guideLst>
        <p:guide orient="horz" pos="216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60F07-646A-4F42-BC2D-87DE4362F937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6A3DF-ED9F-431A-8A71-9D0FEB52E55A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1pPr>
    <a:lvl2pPr marL="100075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2pPr>
    <a:lvl3pPr marL="200151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3pPr>
    <a:lvl4pPr marL="300226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4pPr>
    <a:lvl5pPr marL="400302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5pPr>
    <a:lvl6pPr marL="500377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6pPr>
    <a:lvl7pPr marL="600452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7pPr>
    <a:lvl8pPr marL="700527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8pPr>
    <a:lvl9pPr marL="800603" algn="l" defTabSz="200151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6A3DF-ED9F-431A-8A71-9D0FEB52E55A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46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6A3DF-ED9F-431A-8A71-9D0FEB52E55A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521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6A3DF-ED9F-431A-8A71-9D0FEB52E55A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6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6A3DF-ED9F-431A-8A71-9D0FEB52E55A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3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6A3DF-ED9F-431A-8A71-9D0FEB52E55A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97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6A3DF-ED9F-431A-8A71-9D0FEB52E55A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6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3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0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5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80" y="1714500"/>
            <a:ext cx="20286663" cy="3652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18301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926" indent="0">
              <a:buNone/>
              <a:defRPr sz="8199">
                <a:solidFill>
                  <a:schemeClr val="tx1">
                    <a:tint val="75000"/>
                  </a:schemeClr>
                </a:solidFill>
              </a:defRPr>
            </a:lvl2pPr>
            <a:lvl3pPr marL="417386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0794" indent="0">
              <a:buNone/>
              <a:defRPr sz="6401">
                <a:solidFill>
                  <a:schemeClr val="tx1">
                    <a:tint val="75000"/>
                  </a:schemeClr>
                </a:solidFill>
              </a:defRPr>
            </a:lvl4pPr>
            <a:lvl5pPr marL="8347720" indent="0">
              <a:buNone/>
              <a:defRPr sz="6401">
                <a:solidFill>
                  <a:schemeClr val="tx1">
                    <a:tint val="75000"/>
                  </a:schemeClr>
                </a:solidFill>
              </a:defRPr>
            </a:lvl5pPr>
            <a:lvl6pPr marL="10434662" indent="0">
              <a:buNone/>
              <a:defRPr sz="6401">
                <a:solidFill>
                  <a:schemeClr val="tx1">
                    <a:tint val="75000"/>
                  </a:schemeClr>
                </a:solidFill>
              </a:defRPr>
            </a:lvl6pPr>
            <a:lvl7pPr marL="12521588" indent="0">
              <a:buNone/>
              <a:defRPr sz="6401">
                <a:solidFill>
                  <a:schemeClr val="tx1">
                    <a:tint val="75000"/>
                  </a:schemeClr>
                </a:solidFill>
              </a:defRPr>
            </a:lvl7pPr>
            <a:lvl8pPr marL="14608514" indent="0">
              <a:buNone/>
              <a:defRPr sz="6401">
                <a:solidFill>
                  <a:schemeClr val="tx1">
                    <a:tint val="75000"/>
                  </a:schemeClr>
                </a:solidFill>
              </a:defRPr>
            </a:lvl8pPr>
            <a:lvl9pPr marL="16695457" indent="0">
              <a:buNone/>
              <a:defRPr sz="6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9" y="9988550"/>
            <a:ext cx="13549313" cy="28251150"/>
          </a:xfrm>
        </p:spPr>
        <p:txBody>
          <a:bodyPr/>
          <a:lstStyle>
            <a:lvl1pPr>
              <a:defRPr sz="12800"/>
            </a:lvl1pPr>
            <a:lvl2pPr>
              <a:defRPr sz="10999"/>
            </a:lvl2pPr>
            <a:lvl3pPr>
              <a:defRPr sz="9100"/>
            </a:lvl3pPr>
            <a:lvl4pPr>
              <a:defRPr sz="8199"/>
            </a:lvl4pPr>
            <a:lvl5pPr>
              <a:defRPr sz="8199"/>
            </a:lvl5pPr>
            <a:lvl6pPr>
              <a:defRPr sz="8199"/>
            </a:lvl6pPr>
            <a:lvl7pPr>
              <a:defRPr sz="8199"/>
            </a:lvl7pPr>
            <a:lvl8pPr>
              <a:defRPr sz="8199"/>
            </a:lvl8pPr>
            <a:lvl9pPr>
              <a:defRPr sz="81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51150"/>
          </a:xfrm>
        </p:spPr>
        <p:txBody>
          <a:bodyPr/>
          <a:lstStyle>
            <a:lvl1pPr>
              <a:defRPr sz="12800"/>
            </a:lvl1pPr>
            <a:lvl2pPr>
              <a:defRPr sz="10999"/>
            </a:lvl2pPr>
            <a:lvl3pPr>
              <a:defRPr sz="9100"/>
            </a:lvl3pPr>
            <a:lvl4pPr>
              <a:defRPr sz="8199"/>
            </a:lvl4pPr>
            <a:lvl5pPr>
              <a:defRPr sz="8199"/>
            </a:lvl5pPr>
            <a:lvl6pPr>
              <a:defRPr sz="8199"/>
            </a:lvl6pPr>
            <a:lvl7pPr>
              <a:defRPr sz="8199"/>
            </a:lvl7pPr>
            <a:lvl8pPr>
              <a:defRPr sz="8199"/>
            </a:lvl8pPr>
            <a:lvl9pPr>
              <a:defRPr sz="81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10999" b="1"/>
            </a:lvl1pPr>
            <a:lvl2pPr marL="2086926" indent="0">
              <a:buNone/>
              <a:defRPr sz="9100" b="1"/>
            </a:lvl2pPr>
            <a:lvl3pPr marL="4173868" indent="0">
              <a:buNone/>
              <a:defRPr sz="8199" b="1"/>
            </a:lvl3pPr>
            <a:lvl4pPr marL="6260794" indent="0">
              <a:buNone/>
              <a:defRPr sz="7300" b="1"/>
            </a:lvl4pPr>
            <a:lvl5pPr marL="8347720" indent="0">
              <a:buNone/>
              <a:defRPr sz="7300" b="1"/>
            </a:lvl5pPr>
            <a:lvl6pPr marL="10434662" indent="0">
              <a:buNone/>
              <a:defRPr sz="7300" b="1"/>
            </a:lvl6pPr>
            <a:lvl7pPr marL="12521588" indent="0">
              <a:buNone/>
              <a:defRPr sz="7300" b="1"/>
            </a:lvl7pPr>
            <a:lvl8pPr marL="14608514" indent="0">
              <a:buNone/>
              <a:defRPr sz="7300" b="1"/>
            </a:lvl8pPr>
            <a:lvl9pPr marL="16695457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10999"/>
            </a:lvl1pPr>
            <a:lvl2pPr>
              <a:defRPr sz="9100"/>
            </a:lvl2pPr>
            <a:lvl3pPr>
              <a:defRPr sz="8199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10999" b="1"/>
            </a:lvl1pPr>
            <a:lvl2pPr marL="2086926" indent="0">
              <a:buNone/>
              <a:defRPr sz="9100" b="1"/>
            </a:lvl2pPr>
            <a:lvl3pPr marL="4173868" indent="0">
              <a:buNone/>
              <a:defRPr sz="8199" b="1"/>
            </a:lvl3pPr>
            <a:lvl4pPr marL="6260794" indent="0">
              <a:buNone/>
              <a:defRPr sz="7300" b="1"/>
            </a:lvl4pPr>
            <a:lvl5pPr marL="8347720" indent="0">
              <a:buNone/>
              <a:defRPr sz="7300" b="1"/>
            </a:lvl5pPr>
            <a:lvl6pPr marL="10434662" indent="0">
              <a:buNone/>
              <a:defRPr sz="7300" b="1"/>
            </a:lvl6pPr>
            <a:lvl7pPr marL="12521588" indent="0">
              <a:buNone/>
              <a:defRPr sz="7300" b="1"/>
            </a:lvl7pPr>
            <a:lvl8pPr marL="14608514" indent="0">
              <a:buNone/>
              <a:defRPr sz="7300" b="1"/>
            </a:lvl8pPr>
            <a:lvl9pPr marL="16695457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10999"/>
            </a:lvl1pPr>
            <a:lvl2pPr>
              <a:defRPr sz="9100"/>
            </a:lvl2pPr>
            <a:lvl3pPr>
              <a:defRPr sz="8199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14598"/>
            </a:lvl1pPr>
            <a:lvl2pPr>
              <a:defRPr sz="12800"/>
            </a:lvl2pPr>
            <a:lvl3pPr>
              <a:defRPr sz="10999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6401"/>
            </a:lvl1pPr>
            <a:lvl2pPr marL="2086926" indent="0">
              <a:buNone/>
              <a:defRPr sz="5501"/>
            </a:lvl2pPr>
            <a:lvl3pPr marL="4173868" indent="0">
              <a:buNone/>
              <a:defRPr sz="4600"/>
            </a:lvl3pPr>
            <a:lvl4pPr marL="6260794" indent="0">
              <a:buNone/>
              <a:defRPr sz="4100"/>
            </a:lvl4pPr>
            <a:lvl5pPr marL="8347720" indent="0">
              <a:buNone/>
              <a:defRPr sz="4100"/>
            </a:lvl5pPr>
            <a:lvl6pPr marL="10434662" indent="0">
              <a:buNone/>
              <a:defRPr sz="4100"/>
            </a:lvl6pPr>
            <a:lvl7pPr marL="12521588" indent="0">
              <a:buNone/>
              <a:defRPr sz="4100"/>
            </a:lvl7pPr>
            <a:lvl8pPr marL="14608514" indent="0">
              <a:buNone/>
              <a:defRPr sz="4100"/>
            </a:lvl8pPr>
            <a:lvl9pPr marL="16695457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4598"/>
            </a:lvl1pPr>
            <a:lvl2pPr marL="2086926" indent="0">
              <a:buNone/>
              <a:defRPr sz="12800"/>
            </a:lvl2pPr>
            <a:lvl3pPr marL="4173868" indent="0">
              <a:buNone/>
              <a:defRPr sz="10999"/>
            </a:lvl3pPr>
            <a:lvl4pPr marL="6260794" indent="0">
              <a:buNone/>
              <a:defRPr sz="9100"/>
            </a:lvl4pPr>
            <a:lvl5pPr marL="8347720" indent="0">
              <a:buNone/>
              <a:defRPr sz="9100"/>
            </a:lvl5pPr>
            <a:lvl6pPr marL="10434662" indent="0">
              <a:buNone/>
              <a:defRPr sz="9100"/>
            </a:lvl6pPr>
            <a:lvl7pPr marL="12521588" indent="0">
              <a:buNone/>
              <a:defRPr sz="9100"/>
            </a:lvl7pPr>
            <a:lvl8pPr marL="14608514" indent="0">
              <a:buNone/>
              <a:defRPr sz="9100"/>
            </a:lvl8pPr>
            <a:lvl9pPr marL="16695457" indent="0">
              <a:buNone/>
              <a:defRPr sz="91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6401"/>
            </a:lvl1pPr>
            <a:lvl2pPr marL="2086926" indent="0">
              <a:buNone/>
              <a:defRPr sz="5501"/>
            </a:lvl2pPr>
            <a:lvl3pPr marL="4173868" indent="0">
              <a:buNone/>
              <a:defRPr sz="4600"/>
            </a:lvl3pPr>
            <a:lvl4pPr marL="6260794" indent="0">
              <a:buNone/>
              <a:defRPr sz="4100"/>
            </a:lvl4pPr>
            <a:lvl5pPr marL="8347720" indent="0">
              <a:buNone/>
              <a:defRPr sz="4100"/>
            </a:lvl5pPr>
            <a:lvl6pPr marL="10434662" indent="0">
              <a:buNone/>
              <a:defRPr sz="4100"/>
            </a:lvl6pPr>
            <a:lvl7pPr marL="12521588" indent="0">
              <a:buNone/>
              <a:defRPr sz="4100"/>
            </a:lvl7pPr>
            <a:lvl8pPr marL="14608514" indent="0">
              <a:buNone/>
              <a:defRPr sz="4100"/>
            </a:lvl8pPr>
            <a:lvl9pPr marL="16695457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417396" tIns="208698" rIns="417396" bIns="2086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417396" tIns="208698" rIns="417396" bIns="2086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l">
              <a:defRPr sz="5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A0E4-F7E5-41EA-A2B9-DEE2B38DB43C}" type="datetimeFigureOut">
              <a:rPr lang="en-SG" smtClean="0"/>
              <a:pPr/>
              <a:t>4/12/2016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ctr">
              <a:defRPr sz="5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r">
              <a:defRPr sz="5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CF33-6B9A-437B-A287-5497F7B65F2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173868" rtl="0" eaLnBrk="1" latinLnBrk="0" hangingPunct="1">
        <a:spcBef>
          <a:spcPct val="0"/>
        </a:spcBef>
        <a:buNone/>
        <a:defRPr sz="200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202" indent="-1565202" algn="l" defTabSz="4173868" rtl="0" eaLnBrk="1" latinLnBrk="0" hangingPunct="1">
        <a:spcBef>
          <a:spcPct val="20000"/>
        </a:spcBef>
        <a:buFont typeface="Arial" pitchFamily="34" charset="0"/>
        <a:buChar char="•"/>
        <a:defRPr sz="14598" kern="1200">
          <a:solidFill>
            <a:schemeClr val="tx1"/>
          </a:solidFill>
          <a:latin typeface="+mn-lt"/>
          <a:ea typeface="+mn-ea"/>
          <a:cs typeface="+mn-cs"/>
        </a:defRPr>
      </a:lvl1pPr>
      <a:lvl2pPr marL="3391259" indent="-1304332" algn="l" defTabSz="417386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7331" indent="-1043464" algn="l" defTabSz="4173868" rtl="0" eaLnBrk="1" latinLnBrk="0" hangingPunct="1">
        <a:spcBef>
          <a:spcPct val="20000"/>
        </a:spcBef>
        <a:buFont typeface="Arial" pitchFamily="34" charset="0"/>
        <a:buChar char="•"/>
        <a:defRPr sz="10999" kern="1200">
          <a:solidFill>
            <a:schemeClr val="tx1"/>
          </a:solidFill>
          <a:latin typeface="+mn-lt"/>
          <a:ea typeface="+mn-ea"/>
          <a:cs typeface="+mn-cs"/>
        </a:defRPr>
      </a:lvl3pPr>
      <a:lvl4pPr marL="7304257" indent="-1043464" algn="l" defTabSz="417386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1199" indent="-1043464" algn="l" defTabSz="417386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8124" indent="-1043464" algn="l" defTabSz="41738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5051" indent="-1043464" algn="l" defTabSz="41738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1991" indent="-1043464" algn="l" defTabSz="41738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8919" indent="-1043464" algn="l" defTabSz="41738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1pPr>
      <a:lvl2pPr marL="2086926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2pPr>
      <a:lvl3pPr marL="4173868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3pPr>
      <a:lvl4pPr marL="6260794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4pPr>
      <a:lvl5pPr marL="8347720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5pPr>
      <a:lvl6pPr marL="10434662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6pPr>
      <a:lvl7pPr marL="12521588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7pPr>
      <a:lvl8pPr marL="14608514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8pPr>
      <a:lvl9pPr marL="16695457" algn="l" defTabSz="417386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2"/>
          <p:cNvSpPr/>
          <p:nvPr/>
        </p:nvSpPr>
        <p:spPr>
          <a:xfrm>
            <a:off x="0" y="515779"/>
            <a:ext cx="9144000" cy="5836885"/>
          </a:xfrm>
          <a:prstGeom prst="roundRect">
            <a:avLst>
              <a:gd name="adj" fmla="val 11640"/>
            </a:avLst>
          </a:prstGeom>
          <a:solidFill>
            <a:srgbClr val="25255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360001" rIns="720000" bIns="360001" rtlCol="0" anchor="ctr">
            <a:spAutoFit/>
          </a:bodyPr>
          <a:lstStyle/>
          <a:p>
            <a:r>
              <a:rPr lang="en-SG" sz="7700" b="1" dirty="0">
                <a:gradFill flip="none" rotWithShape="1">
                  <a:gsLst>
                    <a:gs pos="0">
                      <a:srgbClr val="AFBE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Predicting Food Inspection Outcomes in Chicago</a:t>
            </a:r>
          </a:p>
        </p:txBody>
      </p:sp>
    </p:spTree>
    <p:extLst>
      <p:ext uri="{BB962C8B-B14F-4D97-AF65-F5344CB8AC3E}">
        <p14:creationId xmlns:p14="http://schemas.microsoft.com/office/powerpoint/2010/main" val="263693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Past failure, inspection type and geographical “cluster” are associated with failed outcome. 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Failure rates tend to increase in the mid-year months corresponding to higher temperatures. 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There is geographic variation in crimes and sanitation complaints which may be related to outcome.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6024732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Exploration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1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08685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76838"/>
            <a:ext cx="6978037" cy="831847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 1: Selected Predictors</a:t>
            </a:r>
            <a:endParaRPr lang="en-SG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6741" y="3162982"/>
            <a:ext cx="517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ADD GRAPHS HERE</a:t>
            </a:r>
          </a:p>
        </p:txBody>
      </p:sp>
    </p:spTree>
    <p:extLst>
      <p:ext uri="{BB962C8B-B14F-4D97-AF65-F5344CB8AC3E}">
        <p14:creationId xmlns:p14="http://schemas.microsoft.com/office/powerpoint/2010/main" val="242587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08685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/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76838"/>
            <a:ext cx="9044157" cy="831847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 2: Geographic Location/Cluster</a:t>
            </a:r>
            <a:endParaRPr lang="en-SG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1" y="1057220"/>
            <a:ext cx="8170817" cy="5543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6855" y="3431386"/>
            <a:ext cx="500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75234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2"/>
          <p:cNvSpPr/>
          <p:nvPr/>
        </p:nvSpPr>
        <p:spPr>
          <a:xfrm>
            <a:off x="0" y="2553175"/>
            <a:ext cx="9144000" cy="1762090"/>
          </a:xfrm>
          <a:prstGeom prst="roundRect">
            <a:avLst>
              <a:gd name="adj" fmla="val 11640"/>
            </a:avLst>
          </a:prstGeom>
          <a:solidFill>
            <a:srgbClr val="25255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360001" rIns="720000" bIns="360001" rtlCol="0" anchor="ctr">
            <a:spAutoFit/>
          </a:bodyPr>
          <a:lstStyle/>
          <a:p>
            <a:pPr algn="ctr"/>
            <a:r>
              <a:rPr lang="en-SG" sz="6000" b="1" dirty="0">
                <a:gradFill flip="none" rotWithShape="1">
                  <a:gsLst>
                    <a:gs pos="0">
                      <a:srgbClr val="AFBE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Model Fitting</a:t>
            </a:r>
          </a:p>
        </p:txBody>
      </p:sp>
    </p:spTree>
    <p:extLst>
      <p:ext uri="{BB962C8B-B14F-4D97-AF65-F5344CB8AC3E}">
        <p14:creationId xmlns:p14="http://schemas.microsoft.com/office/powerpoint/2010/main" val="127592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We handled missing values, applied one-hot encoding to categorical variables, and split data into training and test sets in 7:3 ratio.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Using a binary outcome (pass/fail), we created an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“all-zero” 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model predicting all inspections to fail, and a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“random label” 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model predicting failures based on overall proportion.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5853162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Baseline Models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5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We explored various classifiers and used logistic regression as an ensemble method to “stack” all the models.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We tuned the parameters of our models via cross-validation (time series cross-validator used to prevent information on lag predictors leaking across validation sets). 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7183245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Models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5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2"/>
          <p:cNvSpPr/>
          <p:nvPr/>
        </p:nvSpPr>
        <p:spPr>
          <a:xfrm>
            <a:off x="0" y="2553175"/>
            <a:ext cx="9144000" cy="1762090"/>
          </a:xfrm>
          <a:prstGeom prst="roundRect">
            <a:avLst>
              <a:gd name="adj" fmla="val 11640"/>
            </a:avLst>
          </a:prstGeom>
          <a:solidFill>
            <a:srgbClr val="25255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360001" rIns="720000" bIns="360001" rtlCol="0" anchor="ctr">
            <a:spAutoFit/>
          </a:bodyPr>
          <a:lstStyle/>
          <a:p>
            <a:pPr algn="ctr"/>
            <a:r>
              <a:rPr lang="en-SG" sz="6000" b="1" dirty="0">
                <a:gradFill flip="none" rotWithShape="1">
                  <a:gsLst>
                    <a:gs pos="0">
                      <a:srgbClr val="AFBE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Model Evaluation</a:t>
            </a:r>
            <a:endParaRPr lang="en-SG" sz="7700" b="1" dirty="0">
              <a:gradFill flip="none" rotWithShape="1">
                <a:gsLst>
                  <a:gs pos="0">
                    <a:srgbClr val="AFBE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8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3981519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Overall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accuracies </a:t>
            </a:r>
            <a:r>
              <a:rPr lang="en-SG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various models are shown in Table 1.</a:t>
            </a:r>
            <a:endParaRPr lang="en-SG" sz="3600" b="1" dirty="0">
              <a:solidFill>
                <a:srgbClr val="334CA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The by-class test accuracies reflect the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sensitivity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specificity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of the models, which relate to their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 score</a:t>
            </a:r>
            <a:r>
              <a:rPr lang="en-SG" sz="3600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SG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ROC curves are shown in Fig 3.</a:t>
            </a:r>
            <a:endParaRPr lang="en-SG" sz="3600" b="1" dirty="0">
              <a:solidFill>
                <a:srgbClr val="334CA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7081805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Evaluation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1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Using another independent test set (last 2 months), simulate predicting failures and prioritizing inspections.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When model was used to order inspections, score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number of days earlier</a:t>
            </a:r>
            <a:r>
              <a:rPr lang="en-SG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(or later) failures were inspected compared to the actual dates, and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proportion of failures caught in the first month</a:t>
            </a:r>
            <a:r>
              <a:rPr lang="en-SG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SG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7245076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“Real-life” Evaluation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9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08685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76838"/>
            <a:ext cx="8117983" cy="831847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1: Model Test Accuracies</a:t>
            </a:r>
            <a:endParaRPr lang="en-SG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52360"/>
              </p:ext>
            </p:extLst>
          </p:nvPr>
        </p:nvGraphicFramePr>
        <p:xfrm>
          <a:off x="297180" y="1097280"/>
          <a:ext cx="8595360" cy="518538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274820">
                  <a:extLst>
                    <a:ext uri="{9D8B030D-6E8A-4147-A177-3AD203B41FA5}">
                      <a16:colId xmlns:a16="http://schemas.microsoft.com/office/drawing/2014/main" val="280728509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2830827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809150698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432431352"/>
                    </a:ext>
                  </a:extLst>
                </a:gridCol>
              </a:tblGrid>
              <a:tr h="38125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Accuracy (%)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D7D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D7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13734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Overall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“Pass” class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(Specificity)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“Fail” class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(Sensitivity)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61496"/>
                  </a:ext>
                </a:extLst>
              </a:tr>
              <a:tr h="38686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Baseline Models</a:t>
                      </a:r>
                      <a:endParaRPr lang="en-US" sz="18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977409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 zero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22.57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100.00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5064246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Random label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34.58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22.16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77.21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20852"/>
                  </a:ext>
                </a:extLst>
              </a:tr>
              <a:tr h="38686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Candidate</a:t>
                      </a:r>
                      <a:r>
                        <a:rPr lang="en-US" sz="1800" b="1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Models</a:t>
                      </a:r>
                      <a:endParaRPr lang="en-US" sz="18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191260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Logistic regression (weighted)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70.59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64.20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92.52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3413419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Linear discriminant analysis (LDA)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77.63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96.45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13.08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5486402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Quadratic</a:t>
                      </a:r>
                      <a:r>
                        <a:rPr lang="en-US" sz="1800" b="0" baseline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discriminant analysis (QDA)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77.56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99.34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2.81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0598699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Random forest (RF)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solidFill>
                            <a:srgbClr val="334CA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82.13</a:t>
                      </a:r>
                      <a:endParaRPr lang="en-US" sz="1800" b="1" baseline="0" dirty="0">
                        <a:solidFill>
                          <a:srgbClr val="334CA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91.82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48.91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2216371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 vector machine (SVM)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77.88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99.58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2.22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2326507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ADA boost (ADA)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80.79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91.85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42.85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6121415"/>
                  </a:ext>
                </a:extLst>
              </a:tr>
              <a:tr h="386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Ensemble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82.13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91.82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48.91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9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33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52"/>
          <p:cNvSpPr/>
          <p:nvPr/>
        </p:nvSpPr>
        <p:spPr>
          <a:xfrm>
            <a:off x="0" y="581501"/>
            <a:ext cx="9144000" cy="5705440"/>
          </a:xfrm>
          <a:prstGeom prst="roundRect">
            <a:avLst>
              <a:gd name="adj" fmla="val 11640"/>
            </a:avLst>
          </a:prstGeom>
          <a:solidFill>
            <a:srgbClr val="25255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360001" rIns="720000" bIns="360001" rtlCol="0" anchor="ctr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 109A Data Science</a:t>
            </a:r>
          </a:p>
          <a:p>
            <a:r>
              <a:rPr lang="en-SG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Project</a:t>
            </a:r>
            <a:endParaRPr lang="en-SG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Fall 2016</a:t>
            </a:r>
            <a:endParaRPr lang="en-SG" sz="6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SG" sz="3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 sz="3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Calvin J Chiew</a:t>
            </a:r>
          </a:p>
          <a:p>
            <a:r>
              <a:rPr lang="en-SG" sz="3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Angelo </a:t>
            </a:r>
            <a:r>
              <a:rPr lang="en-SG" sz="3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Kastroulis</a:t>
            </a:r>
            <a:endParaRPr lang="en-SG" sz="3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 sz="3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 </a:t>
            </a:r>
            <a:r>
              <a:rPr lang="en-SG" sz="3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Hagmann</a:t>
            </a:r>
            <a:endParaRPr lang="en-SG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 sz="3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(TF: Taylor Names)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5" y="1988820"/>
            <a:ext cx="3240405" cy="38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08685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/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76838"/>
            <a:ext cx="6802591" cy="831847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 3: Model ROC curves</a:t>
            </a:r>
            <a:endParaRPr lang="en-SG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52965"/>
            <a:ext cx="7200900" cy="5203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6855" y="3431386"/>
            <a:ext cx="500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62481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08685"/>
            <a:ext cx="9144000" cy="5311685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ctr"/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Relative importance of features in the random forest</a:t>
            </a: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76838"/>
            <a:ext cx="8186802" cy="831847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 4: Feature importance rank</a:t>
            </a:r>
            <a:endParaRPr lang="en-SG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4382" t="15068" r="58602" b="53636"/>
          <a:stretch/>
        </p:blipFill>
        <p:spPr bwMode="auto">
          <a:xfrm>
            <a:off x="611505" y="1628775"/>
            <a:ext cx="7920990" cy="4531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99496" y="4292479"/>
            <a:ext cx="2966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PRETTIFY</a:t>
            </a:r>
          </a:p>
          <a:p>
            <a:r>
              <a:rPr lang="en-US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GRAPH</a:t>
            </a:r>
          </a:p>
        </p:txBody>
      </p:sp>
    </p:spTree>
    <p:extLst>
      <p:ext uri="{BB962C8B-B14F-4D97-AF65-F5344CB8AC3E}">
        <p14:creationId xmlns:p14="http://schemas.microsoft.com/office/powerpoint/2010/main" val="20110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2"/>
          <p:cNvSpPr/>
          <p:nvPr/>
        </p:nvSpPr>
        <p:spPr>
          <a:xfrm>
            <a:off x="0" y="2553175"/>
            <a:ext cx="9144000" cy="1762090"/>
          </a:xfrm>
          <a:prstGeom prst="roundRect">
            <a:avLst>
              <a:gd name="adj" fmla="val 11640"/>
            </a:avLst>
          </a:prstGeom>
          <a:solidFill>
            <a:srgbClr val="25255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360001" rIns="720000" bIns="360001" rtlCol="0" anchor="ctr">
            <a:spAutoFit/>
          </a:bodyPr>
          <a:lstStyle/>
          <a:p>
            <a:pPr algn="ctr"/>
            <a:r>
              <a:rPr lang="en-SG" sz="6000" b="1" dirty="0">
                <a:gradFill flip="none" rotWithShape="1">
                  <a:gsLst>
                    <a:gs pos="0">
                      <a:srgbClr val="AFBE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SG" sz="7700" b="1" dirty="0">
              <a:gradFill flip="none" rotWithShape="1">
                <a:gsLst>
                  <a:gs pos="0">
                    <a:srgbClr val="AFBE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2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There are more than 15,000 food establishments in Chicago but fewer than three dozen food inspectors.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15% of these establishments will have at least one critical violation.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Many of them are discovered long after the violations have occurred, thereby exposing the public to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of food-borne illnesses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3840734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4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08685"/>
            <a:ext cx="9134476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The City of Chicago developed a model (based on random forests) to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forecast establishments with high likelihood of critical violations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and prioritized them for inspections.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In a pilot study, the data-optimized order of inspections identified unsafe establishments earlier than the usual workflow, by 7.5 days on average.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0"/>
            <a:ext cx="3824683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7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33870"/>
            <a:ext cx="9134476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Prior history of critical violations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3-day average high temperature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Nearby sanitation complaints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Type of facility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Nearby burglaries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Tobacco/alcohol license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Length of time since last inspection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Length of business operation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Inspector assigned 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0"/>
            <a:ext cx="5861789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Chicago’s Model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0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2"/>
          <p:cNvSpPr/>
          <p:nvPr/>
        </p:nvSpPr>
        <p:spPr>
          <a:xfrm>
            <a:off x="0" y="2553175"/>
            <a:ext cx="9144000" cy="1762090"/>
          </a:xfrm>
          <a:prstGeom prst="roundRect">
            <a:avLst>
              <a:gd name="adj" fmla="val 11640"/>
            </a:avLst>
          </a:prstGeom>
          <a:solidFill>
            <a:srgbClr val="25255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360001" rIns="720000" bIns="360001" rtlCol="0" anchor="ctr">
            <a:spAutoFit/>
          </a:bodyPr>
          <a:lstStyle/>
          <a:p>
            <a:pPr algn="ctr"/>
            <a:r>
              <a:rPr lang="en-SG" sz="6000" b="1" dirty="0">
                <a:gradFill flip="none" rotWithShape="1">
                  <a:gsLst>
                    <a:gs pos="0">
                      <a:srgbClr val="AFBE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SG" sz="7700" b="1" dirty="0">
              <a:gradFill flip="none" rotWithShape="1">
                <a:gsLst>
                  <a:gs pos="0">
                    <a:srgbClr val="AFBE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2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5691733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Chicago’s publicly available dataset of ~130,000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 inspections 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from 1 January 2010 to present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Requested daily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climate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data from National </a:t>
            </a:r>
            <a:r>
              <a:rPr lang="en-SG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Centers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for Environmental Information (NCEI)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licenses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crimes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sanitation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code 311 complaints data accessed from Chicago’s data portal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4994719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Sources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/>
          <p:cNvSpPr/>
          <p:nvPr/>
        </p:nvSpPr>
        <p:spPr>
          <a:xfrm>
            <a:off x="0" y="925557"/>
            <a:ext cx="9144000" cy="5818415"/>
          </a:xfrm>
          <a:prstGeom prst="roundRect">
            <a:avLst>
              <a:gd name="adj" fmla="val 499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7DFFF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0" tIns="269999" rIns="720000" bIns="269999" rtlCol="0" anchor="t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Transformed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new variables, </a:t>
            </a:r>
            <a:r>
              <a:rPr lang="en-SG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1028544" lvl="1" indent="-5715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Days since last inspection</a:t>
            </a:r>
          </a:p>
          <a:p>
            <a:pPr marL="1028544" lvl="1" indent="-5715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Proportion of past inspections failed</a:t>
            </a:r>
          </a:p>
          <a:p>
            <a:pPr marL="1028544" lvl="1" indent="-5715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Most recent inspection outcome</a:t>
            </a:r>
          </a:p>
          <a:p>
            <a:pPr marL="1028544" lvl="1" indent="-5715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5-day rolling mean of max temperature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Regrouped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into broad categories: </a:t>
            </a:r>
          </a:p>
          <a:p>
            <a:pPr marL="1028544" lvl="1" indent="-5715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Inspection type, facility type</a:t>
            </a:r>
          </a:p>
          <a:p>
            <a:pPr algn="just">
              <a:buFont typeface="Wingdings" pitchFamily="2" charset="2"/>
              <a:buChar char="§"/>
            </a:pP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SG" sz="3600" b="1" dirty="0">
                <a:solidFill>
                  <a:srgbClr val="334C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Mapped</a:t>
            </a:r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 to main dataset:</a:t>
            </a:r>
          </a:p>
          <a:p>
            <a:pPr marL="1028544" lvl="1" indent="-5715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Climate data by date</a:t>
            </a:r>
          </a:p>
          <a:p>
            <a:pPr marL="1028544" lvl="1" indent="-5715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licenses data by license ID</a:t>
            </a:r>
          </a:p>
          <a:p>
            <a:pPr marL="914244" lvl="1" indent="-4572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 Crime &amp; sanitation data by “cluster”</a:t>
            </a:r>
          </a:p>
        </p:txBody>
      </p:sp>
      <p:sp>
        <p:nvSpPr>
          <p:cNvPr id="5" name="Round Same Side Corner Rectangle 9"/>
          <p:cNvSpPr/>
          <p:nvPr/>
        </p:nvSpPr>
        <p:spPr>
          <a:xfrm>
            <a:off x="0" y="-8313"/>
            <a:ext cx="6080616" cy="964482"/>
          </a:xfrm>
          <a:prstGeom prst="round2SameRect">
            <a:avLst>
              <a:gd name="adj1" fmla="val 25156"/>
              <a:gd name="adj2" fmla="val 0"/>
            </a:avLst>
          </a:prstGeom>
          <a:solidFill>
            <a:srgbClr val="252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tIns="108001" rIns="720000" bIns="108001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Preparation</a:t>
            </a:r>
            <a:endParaRPr lang="en-SG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4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716</Words>
  <Application>Microsoft Office PowerPoint</Application>
  <PresentationFormat>Letter Paper (8.5x11 in)</PresentationFormat>
  <Paragraphs>158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Calvin</dc:creator>
  <cp:lastModifiedBy>Calvin J Chiew</cp:lastModifiedBy>
  <cp:revision>217</cp:revision>
  <dcterms:created xsi:type="dcterms:W3CDTF">2011-04-03T10:12:09Z</dcterms:created>
  <dcterms:modified xsi:type="dcterms:W3CDTF">2016-12-04T08:59:45Z</dcterms:modified>
</cp:coreProperties>
</file>