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31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89" r:id="rId16"/>
    <p:sldId id="271" r:id="rId17"/>
    <p:sldId id="288" r:id="rId18"/>
    <p:sldId id="272" r:id="rId19"/>
    <p:sldId id="273" r:id="rId20"/>
    <p:sldId id="290" r:id="rId21"/>
    <p:sldId id="274" r:id="rId22"/>
    <p:sldId id="275" r:id="rId23"/>
    <p:sldId id="276" r:id="rId24"/>
    <p:sldId id="293" r:id="rId25"/>
    <p:sldId id="279" r:id="rId26"/>
    <p:sldId id="280" r:id="rId27"/>
    <p:sldId id="281" r:id="rId28"/>
    <p:sldId id="286" r:id="rId29"/>
    <p:sldId id="287" r:id="rId30"/>
  </p:sldIdLst>
  <p:sldSz cx="9144000" cy="5143500" type="screen16x9"/>
  <p:notesSz cx="6858000" cy="9144000"/>
  <p:embeddedFontLst>
    <p:embeddedFont>
      <p:font typeface="Noto Sans Symbols" pitchFamily="2" charset="0"/>
      <p:regular r:id="rId32"/>
      <p:bold r:id="rId33"/>
    </p:embeddedFont>
    <p:embeddedFont>
      <p:font typeface="Open Sans" panose="020B0606030504020204" pitchFamily="34" charset="0"/>
      <p:regular r:id="rId34"/>
      <p:bold r:id="rId35"/>
      <p:italic r:id="rId36"/>
      <p:boldItalic r:id="rId37"/>
    </p:embeddedFont>
    <p:embeddedFont>
      <p:font typeface="Poppins" panose="00000500000000000000" pitchFamily="2" charset="0"/>
      <p:regular r:id="rId38"/>
      <p:bold r:id="rId39"/>
      <p:italic r:id="rId40"/>
      <p:boldItalic r:id="rId4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F339A03-ACF4-4A0F-870E-1E541A6972BA}">
  <a:tblStyle styleId="{FF339A03-ACF4-4A0F-870E-1E541A6972BA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Estilo com Tema 1 - Ênfase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35758FB7-9AC5-4552-8A53-C91805E547FA}" styleName="Estilo com Tema 1 - Ênfase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Estilo Médio 2 - Ênfase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34" d="100"/>
          <a:sy n="134" d="100"/>
        </p:scale>
        <p:origin x="144" y="21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8.fntdata"/><Relationship Id="rId21" Type="http://schemas.openxmlformats.org/officeDocument/2006/relationships/slide" Target="slides/slide20.xml"/><Relationship Id="rId34" Type="http://schemas.openxmlformats.org/officeDocument/2006/relationships/font" Target="fonts/font3.fntdata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1.fntdata"/><Relationship Id="rId37" Type="http://schemas.openxmlformats.org/officeDocument/2006/relationships/font" Target="fonts/font6.fntdata"/><Relationship Id="rId40" Type="http://schemas.openxmlformats.org/officeDocument/2006/relationships/font" Target="fonts/font9.fntdata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4.fntdata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2.fntdata"/><Relationship Id="rId38" Type="http://schemas.openxmlformats.org/officeDocument/2006/relationships/font" Target="fonts/font7.fntdata"/><Relationship Id="rId20" Type="http://schemas.openxmlformats.org/officeDocument/2006/relationships/slide" Target="slides/slide19.xml"/><Relationship Id="rId41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672765b7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g35672765b7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35672765b7d_0_17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7" name="Google Shape;227;g35672765b7d_0_1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5672765b7d_0_18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39" name="Google Shape;239;g35672765b7d_0_1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35672765b7d_0_18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6" name="Google Shape;246;g35672765b7d_0_1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672765b7d_0_198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6" name="Google Shape;256;g35672765b7d_0_1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5672765b7d_0_20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3" name="Google Shape;263;g35672765b7d_0_2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48C0BC6F-8E38-4A59-6009-3C96F3A8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672765b7d_0_231:notes">
            <a:extLst>
              <a:ext uri="{FF2B5EF4-FFF2-40B4-BE49-F238E27FC236}">
                <a16:creationId xmlns:a16="http://schemas.microsoft.com/office/drawing/2014/main" id="{3C37D781-D767-B65B-6768-A214C72412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35672765b7d_0_231:notes">
            <a:extLst>
              <a:ext uri="{FF2B5EF4-FFF2-40B4-BE49-F238E27FC236}">
                <a16:creationId xmlns:a16="http://schemas.microsoft.com/office/drawing/2014/main" id="{3FF41CE5-A147-482C-843E-7F19617769B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4472292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672765b7d_0_2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35672765b7d_0_2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9">
          <a:extLst>
            <a:ext uri="{FF2B5EF4-FFF2-40B4-BE49-F238E27FC236}">
              <a16:creationId xmlns:a16="http://schemas.microsoft.com/office/drawing/2014/main" id="{0C5173BA-F3BB-BCD7-7513-B32C109056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5672765b7d_0_231:notes">
            <a:extLst>
              <a:ext uri="{FF2B5EF4-FFF2-40B4-BE49-F238E27FC236}">
                <a16:creationId xmlns:a16="http://schemas.microsoft.com/office/drawing/2014/main" id="{D7E09E32-3A05-8FF3-F8D3-867955FDD20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1" name="Google Shape;291;g35672765b7d_0_231:notes">
            <a:extLst>
              <a:ext uri="{FF2B5EF4-FFF2-40B4-BE49-F238E27FC236}">
                <a16:creationId xmlns:a16="http://schemas.microsoft.com/office/drawing/2014/main" id="{02C9E0BA-4784-1E09-33EE-E7EAD96BA4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5566513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35672765b7d_0_24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03" name="Google Shape;303;g35672765b7d_0_2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672765b7d_0_25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g35672765b7d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672765b7d_0_2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9" name="Google Shape;79;g35672765b7d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1">
          <a:extLst>
            <a:ext uri="{FF2B5EF4-FFF2-40B4-BE49-F238E27FC236}">
              <a16:creationId xmlns:a16="http://schemas.microsoft.com/office/drawing/2014/main" id="{B243A647-E599-B614-8015-9E0AD182EB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35672765b7d_0_251:notes">
            <a:extLst>
              <a:ext uri="{FF2B5EF4-FFF2-40B4-BE49-F238E27FC236}">
                <a16:creationId xmlns:a16="http://schemas.microsoft.com/office/drawing/2014/main" id="{5E54AA82-4457-0185-F13B-1D44A00EFF7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13" name="Google Shape;313;g35672765b7d_0_251:notes">
            <a:extLst>
              <a:ext uri="{FF2B5EF4-FFF2-40B4-BE49-F238E27FC236}">
                <a16:creationId xmlns:a16="http://schemas.microsoft.com/office/drawing/2014/main" id="{371EC51A-4B84-A4C8-BEF6-F28A97C4A0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99953792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5672765b7d_0_2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23" name="Google Shape;323;g35672765b7d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35672765b7d_0_26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0" name="Google Shape;330;g35672765b7d_0_2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5672765b7d_0_27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38" name="Google Shape;338;g35672765b7d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5672765b7d_0_28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46" name="Google Shape;346;g35672765b7d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35672765b7d_0_29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63" name="Google Shape;363;g35672765b7d_0_2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g35672765b7d_0_3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1" name="Google Shape;371;g35672765b7d_0_3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g35672765b7d_0_30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378" name="Google Shape;378;g35672765b7d_0_3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g35672765b7d_0_3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15" name="Google Shape;415;g35672765b7d_0_3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672765b7d_0_33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422" name="Google Shape;422;g35672765b7d_0_3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5672765b7d_0_10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8" name="Google Shape;148;g35672765b7d_0_1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5672765b7d_0_10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5" name="Google Shape;155;g35672765b7d_0_1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35672765b7d_0_1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6" name="Google Shape;166;g35672765b7d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672765b7d_0_12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3" name="Google Shape;173;g35672765b7d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5672765b7d_0_13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g35672765b7d_0_1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5672765b7d_0_13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0" name="Google Shape;190;g35672765b7d_0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35672765b7d_0_157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35672765b7d_0_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dt" idx="10"/>
          </p:nvPr>
        </p:nvSpPr>
        <p:spPr>
          <a:xfrm>
            <a:off x="224040" y="478121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4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400"/>
              <a:buNone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434343"/>
              </a:buClr>
              <a:buSzPts val="1400"/>
              <a:buChar char="•"/>
              <a:defRPr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434343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dt" idx="10"/>
          </p:nvPr>
        </p:nvSpPr>
        <p:spPr>
          <a:xfrm>
            <a:off x="224040" y="4781217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>
            <a:lvl1pPr marR="0"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R="0"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adosabertos.ans.gov.br/FTP/PDA/informacoes_consolidadas_de_beneficiarios-024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4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m 8">
            <a:extLst>
              <a:ext uri="{FF2B5EF4-FFF2-40B4-BE49-F238E27FC236}">
                <a16:creationId xmlns:a16="http://schemas.microsoft.com/office/drawing/2014/main" id="{D8F9A744-C372-A1D6-9BC2-45DFFF9FA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3666" y="-549"/>
            <a:ext cx="5757157" cy="5143500"/>
          </a:xfrm>
          <a:prstGeom prst="rect">
            <a:avLst/>
          </a:prstGeom>
        </p:spPr>
      </p:pic>
      <p:sp>
        <p:nvSpPr>
          <p:cNvPr id="62" name="Google Shape;62;p15"/>
          <p:cNvSpPr/>
          <p:nvPr/>
        </p:nvSpPr>
        <p:spPr>
          <a:xfrm rot="10800000">
            <a:off x="3154" y="3802500"/>
            <a:ext cx="3187200" cy="1341000"/>
          </a:xfrm>
          <a:prstGeom prst="rect">
            <a:avLst/>
          </a:prstGeom>
          <a:solidFill>
            <a:srgbClr val="6ADBD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5"/>
          <p:cNvPicPr preferRelativeResize="0"/>
          <p:nvPr/>
        </p:nvPicPr>
        <p:blipFill rotWithShape="1">
          <a:blip r:embed="rId4">
            <a:alphaModFix/>
          </a:blip>
          <a:srcRect l="109"/>
          <a:stretch/>
        </p:blipFill>
        <p:spPr>
          <a:xfrm rot="10800000" flipH="1">
            <a:off x="19975" y="0"/>
            <a:ext cx="5543100" cy="5143500"/>
          </a:xfrm>
          <a:prstGeom prst="trapezoid">
            <a:avLst>
              <a:gd name="adj" fmla="val 41313"/>
            </a:avLst>
          </a:prstGeom>
          <a:noFill/>
          <a:ln>
            <a:noFill/>
          </a:ln>
        </p:spPr>
      </p:pic>
      <p:cxnSp>
        <p:nvCxnSpPr>
          <p:cNvPr id="64" name="Google Shape;64;p15"/>
          <p:cNvCxnSpPr/>
          <p:nvPr/>
        </p:nvCxnSpPr>
        <p:spPr>
          <a:xfrm flipH="1">
            <a:off x="3493307" y="0"/>
            <a:ext cx="2132100" cy="5156700"/>
          </a:xfrm>
          <a:prstGeom prst="straightConnector1">
            <a:avLst/>
          </a:prstGeom>
          <a:noFill/>
          <a:ln w="28575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65" name="Google Shape;65;p15"/>
          <p:cNvCxnSpPr/>
          <p:nvPr/>
        </p:nvCxnSpPr>
        <p:spPr>
          <a:xfrm flipH="1">
            <a:off x="3537813" y="0"/>
            <a:ext cx="2119500" cy="5143500"/>
          </a:xfrm>
          <a:prstGeom prst="straightConnector1">
            <a:avLst/>
          </a:prstGeom>
          <a:noFill/>
          <a:ln w="19050" cap="flat" cmpd="sng">
            <a:solidFill>
              <a:srgbClr val="6ADBD9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66" name="Google Shape;66;p15"/>
          <p:cNvSpPr/>
          <p:nvPr/>
        </p:nvSpPr>
        <p:spPr>
          <a:xfrm rot="10800000">
            <a:off x="3468" y="-5391"/>
            <a:ext cx="3949500" cy="3815100"/>
          </a:xfrm>
          <a:prstGeom prst="rect">
            <a:avLst/>
          </a:prstGeom>
          <a:solidFill>
            <a:srgbClr val="6ADBD9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 rot="10800000" flipH="1">
            <a:off x="82307" y="0"/>
            <a:ext cx="2689781" cy="2351709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299716" y="4478135"/>
            <a:ext cx="2110838" cy="568991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5"/>
          <p:cNvSpPr/>
          <p:nvPr/>
        </p:nvSpPr>
        <p:spPr>
          <a:xfrm>
            <a:off x="285618" y="394139"/>
            <a:ext cx="4212600" cy="1229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lvl="0">
              <a:buSzPts val="1800"/>
            </a:pPr>
            <a:r>
              <a:rPr lang="pt-BR" sz="1800" b="1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Clusterização de Perfis de Beneficiários de Planos de Saúde com Base em Características Demográficas e Contratuais</a:t>
            </a:r>
            <a:endParaRPr sz="1400" b="1" i="0" u="none" strike="noStrike" cap="none" dirty="0">
              <a:solidFill>
                <a:schemeClr val="dk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  <a:sym typeface="Open Sans"/>
            </a:endParaRPr>
          </a:p>
        </p:txBody>
      </p:sp>
      <p:sp>
        <p:nvSpPr>
          <p:cNvPr id="70" name="Google Shape;70;p15"/>
          <p:cNvSpPr txBox="1"/>
          <p:nvPr/>
        </p:nvSpPr>
        <p:spPr>
          <a:xfrm>
            <a:off x="285618" y="3252428"/>
            <a:ext cx="36093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Aluno: 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ANGELO LEE KIM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4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Coordenadora: 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Prof.ª Dr.ª Alessandra de Ávila Montini</a:t>
            </a:r>
            <a:endParaRPr sz="11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"/>
              <a:buFont typeface="Arial"/>
              <a:buNone/>
            </a:pPr>
            <a:endParaRPr sz="400" b="1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Data de Submissão</a:t>
            </a:r>
            <a:r>
              <a:rPr lang="pt-BR" sz="1100" b="0" i="0" u="none" strike="noStrike" cap="none" dirty="0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: 01/08/2025</a:t>
            </a:r>
            <a:endParaRPr sz="11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5618" y="2699693"/>
            <a:ext cx="1203900" cy="44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1" i="0" u="none" strike="noStrike" cap="none">
                <a:solidFill>
                  <a:schemeClr val="dk1"/>
                </a:solidFill>
                <a:latin typeface="Open Sans"/>
                <a:ea typeface="Open Sans"/>
                <a:cs typeface="Open Sans"/>
                <a:sym typeface="Open Sans"/>
              </a:rPr>
              <a:t>Entrega 1</a:t>
            </a:r>
            <a:endParaRPr sz="1100"/>
          </a:p>
        </p:txBody>
      </p:sp>
      <p:sp>
        <p:nvSpPr>
          <p:cNvPr id="5" name="AutoShape 2">
            <a:extLst>
              <a:ext uri="{FF2B5EF4-FFF2-40B4-BE49-F238E27FC236}">
                <a16:creationId xmlns:a16="http://schemas.microsoft.com/office/drawing/2014/main" id="{10CFB2B7-302B-A00B-7542-62CB13C74A7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419600" y="241935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pt-BR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5"/>
          <p:cNvSpPr/>
          <p:nvPr/>
        </p:nvSpPr>
        <p:spPr>
          <a:xfrm>
            <a:off x="129396" y="4543877"/>
            <a:ext cx="2749800" cy="53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5"/>
          <p:cNvSpPr/>
          <p:nvPr/>
        </p:nvSpPr>
        <p:spPr>
          <a:xfrm>
            <a:off x="2718067" y="1004917"/>
            <a:ext cx="6107518" cy="14396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Base de dados de beneficiários ANS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pt-BR" sz="10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Fonte: </a:t>
            </a:r>
            <a:r>
              <a:rPr lang="pt-BR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  <a:hlinkClick r:id="rId3"/>
              </a:rPr>
              <a:t>https://dadosabertos.ans.gov.br/FTP/PDA/informacoes_consolidadas_de_beneficiarios-024/</a:t>
            </a:r>
            <a:endParaRPr lang="pt-BR" sz="10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pt-BR" sz="10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Última data de acesso: 30/07/2025</a:t>
            </a:r>
            <a:endParaRPr sz="1000" dirty="0"/>
          </a:p>
        </p:txBody>
      </p:sp>
      <p:sp>
        <p:nvSpPr>
          <p:cNvPr id="232" name="Google Shape;232;p25"/>
          <p:cNvSpPr txBox="1"/>
          <p:nvPr/>
        </p:nvSpPr>
        <p:spPr>
          <a:xfrm>
            <a:off x="2718067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3. Base de Dados</a:t>
            </a:r>
            <a:endParaRPr sz="1100"/>
          </a:p>
        </p:txBody>
      </p:sp>
      <p:sp>
        <p:nvSpPr>
          <p:cNvPr id="234" name="Google Shape;234;p25"/>
          <p:cNvSpPr/>
          <p:nvPr/>
        </p:nvSpPr>
        <p:spPr>
          <a:xfrm>
            <a:off x="2756885" y="697118"/>
            <a:ext cx="2845500" cy="221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2BAB1"/>
          </a:solidFill>
          <a:ln w="38100" cap="flat" cmpd="sng">
            <a:solidFill>
              <a:srgbClr val="02BA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9000" tIns="34275" rIns="18900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Fonte</a:t>
            </a:r>
            <a:endParaRPr sz="1200" b="1" i="1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A30D7926-9B52-4629-75DC-56457FA184EF}"/>
              </a:ext>
            </a:extLst>
          </p:cNvPr>
          <p:cNvGrpSpPr/>
          <p:nvPr/>
        </p:nvGrpSpPr>
        <p:grpSpPr>
          <a:xfrm>
            <a:off x="0" y="0"/>
            <a:ext cx="2484750" cy="5143500"/>
            <a:chOff x="0" y="0"/>
            <a:chExt cx="2484750" cy="51435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4831207C-0DAE-80FC-3910-B91FFB949D3B}"/>
                </a:ext>
              </a:extLst>
            </p:cNvPr>
            <p:cNvSpPr/>
            <p:nvPr/>
          </p:nvSpPr>
          <p:spPr>
            <a:xfrm>
              <a:off x="0" y="0"/>
              <a:ext cx="2484750" cy="5143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9CD58B42-B487-D22A-DA5B-1BD58C31C1B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8781" y="707307"/>
              <a:ext cx="2419826" cy="3107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6"/>
          <p:cNvSpPr/>
          <p:nvPr/>
        </p:nvSpPr>
        <p:spPr>
          <a:xfrm>
            <a:off x="-1" y="1774397"/>
            <a:ext cx="7410600" cy="13386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26"/>
          <p:cNvSpPr/>
          <p:nvPr/>
        </p:nvSpPr>
        <p:spPr>
          <a:xfrm>
            <a:off x="208722" y="2201310"/>
            <a:ext cx="6923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4. Metodologia 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7"/>
          <p:cNvSpPr/>
          <p:nvPr/>
        </p:nvSpPr>
        <p:spPr>
          <a:xfrm>
            <a:off x="129396" y="4543877"/>
            <a:ext cx="2749800" cy="53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27"/>
          <p:cNvSpPr/>
          <p:nvPr/>
        </p:nvSpPr>
        <p:spPr>
          <a:xfrm>
            <a:off x="2658173" y="707307"/>
            <a:ext cx="5959500" cy="3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lvl="0"/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análise exploratória inicial avaliou a consistência da base de beneficiários de planos de saúde, tratando registros duplicados e valores ausentes. Foram analisadas variáveis quantitativas, como número de beneficiários ativos, aderidos e cancelados, por meio de medidas resumo e gráficos. As variáveis qualitativas, como tipo de contratação, modalidade da operadora e faixa etária, foram exploradas por tabelas de frequência absoluta e relativa.</a:t>
            </a:r>
          </a:p>
          <a:p>
            <a:pPr lvl="0"/>
            <a:endParaRPr lang="pt-BR" sz="11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seguida, aplicaram-se técnicas de clusterização (agrupamento hierárquico e K-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means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 para segmentar os registros com base em características como quantidade de beneficiários e tipo de plano. A segmentação revelou perfis distintos de operadoras e beneficiários, úteis para estratégias de gestão, retenção e análise de risco de cancelamento.</a:t>
            </a:r>
            <a:endParaRPr sz="7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</p:txBody>
      </p:sp>
      <p:sp>
        <p:nvSpPr>
          <p:cNvPr id="251" name="Google Shape;251;p27"/>
          <p:cNvSpPr txBox="1"/>
          <p:nvPr/>
        </p:nvSpPr>
        <p:spPr>
          <a:xfrm>
            <a:off x="2718067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4. Metodologia </a:t>
            </a:r>
            <a:endParaRPr sz="1800" b="0" i="0" u="none" strike="noStrike" cap="none">
              <a:solidFill>
                <a:srgbClr val="02BAB1"/>
              </a:solidFill>
              <a:latin typeface="Poppins"/>
              <a:ea typeface="Poppins"/>
              <a:cs typeface="Poppins"/>
              <a:sym typeface="Poppins"/>
            </a:endParaRPr>
          </a:p>
        </p:txBody>
      </p:sp>
      <p:grpSp>
        <p:nvGrpSpPr>
          <p:cNvPr id="2" name="Agrupar 1">
            <a:extLst>
              <a:ext uri="{FF2B5EF4-FFF2-40B4-BE49-F238E27FC236}">
                <a16:creationId xmlns:a16="http://schemas.microsoft.com/office/drawing/2014/main" id="{300EC6A0-D9EE-B70B-479E-913E33F7A3E9}"/>
              </a:ext>
            </a:extLst>
          </p:cNvPr>
          <p:cNvGrpSpPr/>
          <p:nvPr/>
        </p:nvGrpSpPr>
        <p:grpSpPr>
          <a:xfrm>
            <a:off x="0" y="0"/>
            <a:ext cx="2484750" cy="5143500"/>
            <a:chOff x="0" y="0"/>
            <a:chExt cx="2484750" cy="5143500"/>
          </a:xfrm>
        </p:grpSpPr>
        <p:sp>
          <p:nvSpPr>
            <p:cNvPr id="3" name="Retângulo 2">
              <a:extLst>
                <a:ext uri="{FF2B5EF4-FFF2-40B4-BE49-F238E27FC236}">
                  <a16:creationId xmlns:a16="http://schemas.microsoft.com/office/drawing/2014/main" id="{12A59538-2ABC-5F5A-C8D9-819BF188A365}"/>
                </a:ext>
              </a:extLst>
            </p:cNvPr>
            <p:cNvSpPr/>
            <p:nvPr/>
          </p:nvSpPr>
          <p:spPr>
            <a:xfrm>
              <a:off x="0" y="0"/>
              <a:ext cx="2484750" cy="5143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4" name="Imagem 3">
              <a:extLst>
                <a:ext uri="{FF2B5EF4-FFF2-40B4-BE49-F238E27FC236}">
                  <a16:creationId xmlns:a16="http://schemas.microsoft.com/office/drawing/2014/main" id="{E90D2A8B-F5EC-418E-906C-FE9C2F321B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81" y="707307"/>
              <a:ext cx="2419826" cy="3107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28"/>
          <p:cNvSpPr/>
          <p:nvPr/>
        </p:nvSpPr>
        <p:spPr>
          <a:xfrm>
            <a:off x="-1" y="1774397"/>
            <a:ext cx="7410600" cy="13386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28"/>
          <p:cNvSpPr/>
          <p:nvPr/>
        </p:nvSpPr>
        <p:spPr>
          <a:xfrm>
            <a:off x="208722" y="2201310"/>
            <a:ext cx="6923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5. Análise Exploratória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9"/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5. Análise Exploratória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7" name="Google Shape;267;p29"/>
          <p:cNvSpPr/>
          <p:nvPr/>
        </p:nvSpPr>
        <p:spPr>
          <a:xfrm>
            <a:off x="258151" y="1219925"/>
            <a:ext cx="7058025" cy="944404"/>
          </a:xfrm>
          <a:custGeom>
            <a:avLst/>
            <a:gdLst/>
            <a:ahLst/>
            <a:cxnLst/>
            <a:rect l="l" t="t" r="r" b="b"/>
            <a:pathLst>
              <a:path w="9410700" h="1259205" extrusionOk="0">
                <a:moveTo>
                  <a:pt x="8781288" y="0"/>
                </a:moveTo>
                <a:lnTo>
                  <a:pt x="8781288" y="314705"/>
                </a:lnTo>
                <a:lnTo>
                  <a:pt x="0" y="314705"/>
                </a:lnTo>
                <a:lnTo>
                  <a:pt x="0" y="944117"/>
                </a:lnTo>
                <a:lnTo>
                  <a:pt x="8781288" y="944117"/>
                </a:lnTo>
                <a:lnTo>
                  <a:pt x="8781288" y="1258824"/>
                </a:lnTo>
                <a:lnTo>
                  <a:pt x="9410700" y="629412"/>
                </a:lnTo>
                <a:lnTo>
                  <a:pt x="8781288" y="0"/>
                </a:lnTo>
                <a:close/>
              </a:path>
            </a:pathLst>
          </a:custGeom>
          <a:solidFill>
            <a:srgbClr val="434343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8" name="Google Shape;268;p29"/>
          <p:cNvSpPr/>
          <p:nvPr/>
        </p:nvSpPr>
        <p:spPr>
          <a:xfrm>
            <a:off x="1814225" y="1622261"/>
            <a:ext cx="5605463" cy="944404"/>
          </a:xfrm>
          <a:custGeom>
            <a:avLst/>
            <a:gdLst/>
            <a:ahLst/>
            <a:cxnLst/>
            <a:rect l="l" t="t" r="r" b="b"/>
            <a:pathLst>
              <a:path w="7473950" h="1259205" extrusionOk="0">
                <a:moveTo>
                  <a:pt x="6844283" y="0"/>
                </a:moveTo>
                <a:lnTo>
                  <a:pt x="6844283" y="314705"/>
                </a:lnTo>
                <a:lnTo>
                  <a:pt x="0" y="314705"/>
                </a:lnTo>
                <a:lnTo>
                  <a:pt x="0" y="944117"/>
                </a:lnTo>
                <a:lnTo>
                  <a:pt x="6844283" y="944117"/>
                </a:lnTo>
                <a:lnTo>
                  <a:pt x="6844283" y="1258824"/>
                </a:lnTo>
                <a:lnTo>
                  <a:pt x="7473696" y="629412"/>
                </a:lnTo>
                <a:lnTo>
                  <a:pt x="6844283" y="0"/>
                </a:lnTo>
                <a:close/>
              </a:path>
            </a:pathLst>
          </a:custGeom>
          <a:solidFill>
            <a:srgbClr val="6ADBD9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9" name="Google Shape;269;p29"/>
          <p:cNvSpPr/>
          <p:nvPr/>
        </p:nvSpPr>
        <p:spPr>
          <a:xfrm>
            <a:off x="3278074" y="2046314"/>
            <a:ext cx="4248810" cy="944403"/>
          </a:xfrm>
          <a:custGeom>
            <a:avLst/>
            <a:gdLst/>
            <a:ahLst/>
            <a:cxnLst/>
            <a:rect l="l" t="t" r="r" b="b"/>
            <a:pathLst>
              <a:path w="5590540" h="1259204" extrusionOk="0">
                <a:moveTo>
                  <a:pt x="4960620" y="0"/>
                </a:moveTo>
                <a:lnTo>
                  <a:pt x="4960620" y="314706"/>
                </a:lnTo>
                <a:lnTo>
                  <a:pt x="0" y="314706"/>
                </a:lnTo>
                <a:lnTo>
                  <a:pt x="0" y="944117"/>
                </a:lnTo>
                <a:lnTo>
                  <a:pt x="4960620" y="944117"/>
                </a:lnTo>
                <a:lnTo>
                  <a:pt x="4960620" y="1258824"/>
                </a:lnTo>
                <a:lnTo>
                  <a:pt x="5590032" y="629412"/>
                </a:lnTo>
                <a:lnTo>
                  <a:pt x="4960620" y="0"/>
                </a:lnTo>
                <a:close/>
              </a:path>
            </a:pathLst>
          </a:custGeom>
          <a:solidFill>
            <a:srgbClr val="7E7E7E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1" name="Google Shape;271;p29"/>
          <p:cNvSpPr txBox="1"/>
          <p:nvPr/>
        </p:nvSpPr>
        <p:spPr>
          <a:xfrm>
            <a:off x="788671" y="1509244"/>
            <a:ext cx="4697729" cy="3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t" anchorCtr="0">
            <a:spAutoFit/>
          </a:bodyPr>
          <a:lstStyle/>
          <a:p>
            <a:pPr marL="12700" marR="0" lvl="0" indent="0" algn="l" rtl="0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 inicial</a:t>
            </a:r>
            <a:endParaRPr sz="11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700" lvl="0">
              <a:lnSpc>
                <a:spcPct val="118333"/>
              </a:lnSpc>
              <a:buSzPts val="900"/>
            </a:pPr>
            <a:r>
              <a:rPr lang="pt-BR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2.430.100.275 beneficiários acumulados entre </a:t>
            </a:r>
            <a:r>
              <a:rPr lang="pt-BR" sz="900" dirty="0" err="1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jan</a:t>
            </a:r>
            <a:r>
              <a:rPr lang="pt-BR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/2023 e maio/2025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2" name="Google Shape;272;p29"/>
          <p:cNvSpPr txBox="1"/>
          <p:nvPr/>
        </p:nvSpPr>
        <p:spPr>
          <a:xfrm>
            <a:off x="2344747" y="1911580"/>
            <a:ext cx="2169000" cy="3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t" anchorCtr="0">
            <a:spAutoFit/>
          </a:bodyPr>
          <a:lstStyle/>
          <a:p>
            <a:pPr marL="12700" marR="0" lvl="0" indent="0" algn="l" rtl="0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 após filtro de exclusão 1</a:t>
            </a:r>
            <a:endParaRPr sz="11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700" lvl="0">
              <a:lnSpc>
                <a:spcPct val="118333"/>
              </a:lnSpc>
              <a:buSzPts val="900"/>
            </a:pPr>
            <a:r>
              <a:rPr lang="pt-BR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1.485.781.427 beneficiários</a:t>
            </a:r>
            <a:endParaRPr sz="9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73" name="Google Shape;273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3042" y="1866063"/>
            <a:ext cx="459000" cy="4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29"/>
          <p:cNvSpPr txBox="1"/>
          <p:nvPr/>
        </p:nvSpPr>
        <p:spPr>
          <a:xfrm>
            <a:off x="3809058" y="2335633"/>
            <a:ext cx="3114255" cy="3750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0000" rIns="0" bIns="0" anchor="t" anchorCtr="0">
            <a:spAutoFit/>
          </a:bodyPr>
          <a:lstStyle/>
          <a:p>
            <a:pPr marL="12700" marR="0" lvl="0" indent="0" algn="l" rtl="0">
              <a:lnSpc>
                <a:spcPct val="11857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Base após filtro de exclusão 2,3,4,5</a:t>
            </a:r>
            <a:endParaRPr lang="pt-BR" sz="11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2700" lvl="0">
              <a:lnSpc>
                <a:spcPct val="118333"/>
              </a:lnSpc>
              <a:buSzPts val="900"/>
            </a:pPr>
            <a:r>
              <a:rPr lang="pt-BR" sz="9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1.484.331.837 beneficiários</a:t>
            </a:r>
            <a:endParaRPr lang="pt-BR" sz="900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76" name="Google Shape;276;p29"/>
          <p:cNvSpPr txBox="1"/>
          <p:nvPr/>
        </p:nvSpPr>
        <p:spPr>
          <a:xfrm>
            <a:off x="258151" y="2057895"/>
            <a:ext cx="1257000" cy="5636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9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Todos os usuários de plano de saúde e odontológico entre </a:t>
            </a:r>
            <a:r>
              <a:rPr lang="pt-BR" sz="900" b="0" i="0" u="none" strike="noStrike" cap="none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jan</a:t>
            </a:r>
            <a:r>
              <a:rPr lang="pt-BR" sz="9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/23 e </a:t>
            </a:r>
            <a:r>
              <a:rPr lang="pt-BR" sz="900" b="0" i="0" u="none" strike="noStrike" cap="none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mai</a:t>
            </a:r>
            <a:r>
              <a:rPr lang="pt-BR" sz="9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/25</a:t>
            </a:r>
            <a:endParaRPr sz="1100" dirty="0"/>
          </a:p>
        </p:txBody>
      </p:sp>
      <p:pic>
        <p:nvPicPr>
          <p:cNvPr id="277" name="Google Shape;277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317354" y="2291577"/>
            <a:ext cx="459000" cy="45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78" name="Google Shape;278;p2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1832" y="2688207"/>
            <a:ext cx="459000" cy="459000"/>
          </a:xfrm>
          <a:prstGeom prst="rect">
            <a:avLst/>
          </a:prstGeom>
          <a:noFill/>
          <a:ln>
            <a:noFill/>
          </a:ln>
        </p:spPr>
      </p:pic>
      <p:sp>
        <p:nvSpPr>
          <p:cNvPr id="279" name="Google Shape;279;p29"/>
          <p:cNvSpPr/>
          <p:nvPr/>
        </p:nvSpPr>
        <p:spPr>
          <a:xfrm>
            <a:off x="7768877" y="2621678"/>
            <a:ext cx="1135800" cy="597900"/>
          </a:xfrm>
          <a:prstGeom prst="rect">
            <a:avLst/>
          </a:prstGeom>
          <a:solidFill>
            <a:srgbClr val="0B9F5B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Base final</a:t>
            </a:r>
            <a:endParaRPr sz="1100" dirty="0"/>
          </a:p>
          <a:p>
            <a:pPr lvl="0" algn="ctr">
              <a:buSzPts val="1100"/>
            </a:pPr>
            <a:r>
              <a:rPr lang="pt-BR" sz="11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1.484.331.837 beneficiários</a:t>
            </a:r>
            <a:endParaRPr sz="1100" b="0" i="0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0" name="Google Shape;280;p29"/>
          <p:cNvSpPr txBox="1"/>
          <p:nvPr/>
        </p:nvSpPr>
        <p:spPr>
          <a:xfrm>
            <a:off x="1814225" y="2458457"/>
            <a:ext cx="1257000" cy="8406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r>
              <a:rPr lang="pt-BR" sz="9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Excluindo usuários de plano odontológico pela coluna “COBERTURA_ASSIST_PLAN” = “Odontológico”</a:t>
            </a:r>
            <a:endParaRPr lang="pt-BR" sz="1100" dirty="0"/>
          </a:p>
          <a:p>
            <a:pPr lvl="0"/>
            <a:endParaRPr sz="9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81" name="Google Shape;281;p29"/>
          <p:cNvSpPr txBox="1"/>
          <p:nvPr/>
        </p:nvSpPr>
        <p:spPr>
          <a:xfrm>
            <a:off x="3330294" y="2879495"/>
            <a:ext cx="4196589" cy="9791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9525" rIns="0" bIns="0" anchor="t" anchorCtr="0">
            <a:spAutoFit/>
          </a:bodyPr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Excluindo usuários sem idade informada (“Informada </a:t>
            </a:r>
            <a:r>
              <a:rPr lang="pt-BR" sz="9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Incorr</a:t>
            </a:r>
            <a:r>
              <a:rPr lang="pt-BR" sz="9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Excluindo usuários sem vínculo (“Não Identificado”)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Excluindo usuários sem UF (“XX”)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9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Excluindo usuários sem tipo de contratação de plano (“Não Identificado”)</a:t>
            </a:r>
          </a:p>
          <a:p>
            <a:endParaRPr lang="pt-BR" sz="9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pt-BR" sz="9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endParaRPr lang="pt-BR" sz="9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283" name="Google Shape;283;p29" descr="Banco de dados com preenchimento sólido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33815" y="1502139"/>
            <a:ext cx="379194" cy="379194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9" descr="Banco de dados com preenchimento sólido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65892" y="2019078"/>
            <a:ext cx="541775" cy="541775"/>
          </a:xfrm>
          <a:prstGeom prst="rect">
            <a:avLst/>
          </a:prstGeom>
          <a:noFill/>
          <a:ln>
            <a:noFill/>
          </a:ln>
        </p:spPr>
      </p:pic>
      <p:sp>
        <p:nvSpPr>
          <p:cNvPr id="286" name="Google Shape;286;p29"/>
          <p:cNvSpPr/>
          <p:nvPr/>
        </p:nvSpPr>
        <p:spPr>
          <a:xfrm>
            <a:off x="0" y="790979"/>
            <a:ext cx="5557500" cy="290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270000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pt-BR" sz="12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Volumetria da base de dados</a:t>
            </a:r>
            <a:endParaRPr sz="1100"/>
          </a:p>
        </p:txBody>
      </p:sp>
      <p:sp>
        <p:nvSpPr>
          <p:cNvPr id="287" name="Google Shape;287;p29"/>
          <p:cNvSpPr/>
          <p:nvPr/>
        </p:nvSpPr>
        <p:spPr>
          <a:xfrm>
            <a:off x="7768877" y="3531319"/>
            <a:ext cx="1135800" cy="597900"/>
          </a:xfrm>
          <a:prstGeom prst="rect">
            <a:avLst/>
          </a:prstGeom>
          <a:solidFill>
            <a:srgbClr val="CC4638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6.631 (8,0%) </a:t>
            </a:r>
            <a:r>
              <a:rPr lang="pt-BR"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cancelaram o serviço</a:t>
            </a:r>
            <a:endParaRPr sz="11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288" name="Google Shape;288;p29"/>
          <p:cNvCxnSpPr/>
          <p:nvPr/>
        </p:nvCxnSpPr>
        <p:spPr>
          <a:xfrm>
            <a:off x="8336780" y="3285025"/>
            <a:ext cx="0" cy="194700"/>
          </a:xfrm>
          <a:prstGeom prst="straightConnector1">
            <a:avLst/>
          </a:prstGeom>
          <a:noFill/>
          <a:ln w="28575" cap="flat" cmpd="sng">
            <a:solidFill>
              <a:srgbClr val="595959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228588FE-CF35-E2A5-520D-1AB0A1168E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>
            <a:extLst>
              <a:ext uri="{FF2B5EF4-FFF2-40B4-BE49-F238E27FC236}">
                <a16:creationId xmlns:a16="http://schemas.microsoft.com/office/drawing/2014/main" id="{7EBE0B62-1CAF-35B8-1A7D-BB2EB7299099}"/>
              </a:ext>
            </a:extLst>
          </p:cNvPr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5. Análise Exploratória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0">
            <a:extLst>
              <a:ext uri="{FF2B5EF4-FFF2-40B4-BE49-F238E27FC236}">
                <a16:creationId xmlns:a16="http://schemas.microsoft.com/office/drawing/2014/main" id="{FA6C4CF2-0D4A-30E6-667F-1A65714ECFED}"/>
              </a:ext>
            </a:extLst>
          </p:cNvPr>
          <p:cNvSpPr/>
          <p:nvPr/>
        </p:nvSpPr>
        <p:spPr>
          <a:xfrm>
            <a:off x="0" y="790979"/>
            <a:ext cx="5557500" cy="290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270000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pt-BR" sz="12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Distribuição por período e Tipo de Contrato</a:t>
            </a:r>
            <a:endParaRPr sz="1100" dirty="0"/>
          </a:p>
        </p:txBody>
      </p:sp>
      <p:sp>
        <p:nvSpPr>
          <p:cNvPr id="8" name="Google Shape;309;p31">
            <a:extLst>
              <a:ext uri="{FF2B5EF4-FFF2-40B4-BE49-F238E27FC236}">
                <a16:creationId xmlns:a16="http://schemas.microsoft.com/office/drawing/2014/main" id="{45585F14-5843-4678-3371-C098F54BC7C5}"/>
              </a:ext>
            </a:extLst>
          </p:cNvPr>
          <p:cNvSpPr/>
          <p:nvPr/>
        </p:nvSpPr>
        <p:spPr>
          <a:xfrm>
            <a:off x="140706" y="4304922"/>
            <a:ext cx="8632033" cy="632911"/>
          </a:xfrm>
          <a:prstGeom prst="rect">
            <a:avLst/>
          </a:prstGeom>
          <a:solidFill>
            <a:srgbClr val="02BAB1">
              <a:alpha val="14900"/>
            </a:srgbClr>
          </a:solidFill>
          <a:ln>
            <a:noFill/>
          </a:ln>
        </p:spPr>
        <p:txBody>
          <a:bodyPr spcFirstLastPara="1" wrap="square" lIns="135000" tIns="34275" rIns="13500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relação ao período, desde 2023 há um crescimento de usuários assistidos por planos de saúde, nota-se que houve uma queda em 2023-07 e 2024-02. A queda tem relação com os períodos de maior cancelamento 2023-07~2023-08 e 2024-02~2024-04.</a:t>
            </a:r>
            <a:endParaRPr lang="pt-BR" sz="800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48D949F7-8F2C-36A8-25FA-6428D269AA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705" y="1135899"/>
            <a:ext cx="4685675" cy="287170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9F140673-9481-ED0E-63D8-E6A77311CC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1380" y="1196541"/>
            <a:ext cx="4200740" cy="26237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7734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/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5. Análise Exploratória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0"/>
          <p:cNvSpPr/>
          <p:nvPr/>
        </p:nvSpPr>
        <p:spPr>
          <a:xfrm>
            <a:off x="0" y="790979"/>
            <a:ext cx="5557500" cy="290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270000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pt-BR" sz="12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Distribuição por sexo e idade</a:t>
            </a:r>
            <a:endParaRPr sz="1100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E139B51E-7D99-08ED-FF86-083FE50048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096562"/>
            <a:ext cx="3733227" cy="3875059"/>
          </a:xfrm>
          <a:prstGeom prst="rect">
            <a:avLst/>
          </a:prstGeom>
        </p:spPr>
      </p:pic>
      <p:sp>
        <p:nvSpPr>
          <p:cNvPr id="8" name="Google Shape;309;p31">
            <a:extLst>
              <a:ext uri="{FF2B5EF4-FFF2-40B4-BE49-F238E27FC236}">
                <a16:creationId xmlns:a16="http://schemas.microsoft.com/office/drawing/2014/main" id="{945C7D80-4FB9-CEAF-5722-6CF30DE459C3}"/>
              </a:ext>
            </a:extLst>
          </p:cNvPr>
          <p:cNvSpPr/>
          <p:nvPr/>
        </p:nvSpPr>
        <p:spPr>
          <a:xfrm>
            <a:off x="140707" y="4304922"/>
            <a:ext cx="4363278" cy="632911"/>
          </a:xfrm>
          <a:prstGeom prst="rect">
            <a:avLst/>
          </a:prstGeom>
          <a:solidFill>
            <a:srgbClr val="02BAB1">
              <a:alpha val="14900"/>
            </a:srgbClr>
          </a:solidFill>
          <a:ln>
            <a:noFill/>
          </a:ln>
        </p:spPr>
        <p:txBody>
          <a:bodyPr spcFirstLastPara="1" wrap="square" lIns="135000" tIns="34275" rIns="13500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relação ao sexo, a maior concentração de usuários de plano de saúde do sexo feminino. Além disso, podemos destacar 2 faixas de idade assistidas por plano de saúde em maior quantidade, entre 0 a 18 anos, e 59 ou mais. Para a primeira faixa, a maioria são dependentes, e para a segunda faixa, a maioria é titular, logo, o fator econômico pode ser um indicador para titularidade.</a:t>
            </a:r>
            <a:endParaRPr lang="pt-BR" sz="8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B4216AFF-6B85-0D95-B86F-C3B381C483E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54252" y="3361968"/>
            <a:ext cx="2134746" cy="1485221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59278EB1-EF1B-2036-513B-3A5C9FE78C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251" y="1127197"/>
            <a:ext cx="4200739" cy="304827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2">
          <a:extLst>
            <a:ext uri="{FF2B5EF4-FFF2-40B4-BE49-F238E27FC236}">
              <a16:creationId xmlns:a16="http://schemas.microsoft.com/office/drawing/2014/main" id="{E5692F35-8EAB-D606-AEDC-CC3B9DF539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30">
            <a:extLst>
              <a:ext uri="{FF2B5EF4-FFF2-40B4-BE49-F238E27FC236}">
                <a16:creationId xmlns:a16="http://schemas.microsoft.com/office/drawing/2014/main" id="{A0B0EEE0-2620-618A-A3DA-51A55424D51E}"/>
              </a:ext>
            </a:extLst>
          </p:cNvPr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5. Análise Exploratória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9" name="Google Shape;299;p30">
            <a:extLst>
              <a:ext uri="{FF2B5EF4-FFF2-40B4-BE49-F238E27FC236}">
                <a16:creationId xmlns:a16="http://schemas.microsoft.com/office/drawing/2014/main" id="{19118B8F-BAAC-D263-04B1-F7B88080B9C0}"/>
              </a:ext>
            </a:extLst>
          </p:cNvPr>
          <p:cNvSpPr/>
          <p:nvPr/>
        </p:nvSpPr>
        <p:spPr>
          <a:xfrm>
            <a:off x="0" y="790979"/>
            <a:ext cx="5557500" cy="290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270000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r>
              <a:rPr lang="pt-BR" sz="12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Distribuição por região e seguradoras</a:t>
            </a:r>
            <a:endParaRPr sz="1100" dirty="0"/>
          </a:p>
        </p:txBody>
      </p:sp>
      <p:sp>
        <p:nvSpPr>
          <p:cNvPr id="8" name="Google Shape;309;p31">
            <a:extLst>
              <a:ext uri="{FF2B5EF4-FFF2-40B4-BE49-F238E27FC236}">
                <a16:creationId xmlns:a16="http://schemas.microsoft.com/office/drawing/2014/main" id="{01887921-5968-87C9-E7D0-E93CB572C895}"/>
              </a:ext>
            </a:extLst>
          </p:cNvPr>
          <p:cNvSpPr/>
          <p:nvPr/>
        </p:nvSpPr>
        <p:spPr>
          <a:xfrm>
            <a:off x="140707" y="4304922"/>
            <a:ext cx="4363278" cy="632911"/>
          </a:xfrm>
          <a:prstGeom prst="rect">
            <a:avLst/>
          </a:prstGeom>
          <a:solidFill>
            <a:srgbClr val="02BAB1">
              <a:alpha val="14900"/>
            </a:srgbClr>
          </a:solidFill>
          <a:ln>
            <a:noFill/>
          </a:ln>
        </p:spPr>
        <p:txBody>
          <a:bodyPr spcFirstLastPara="1" wrap="square" lIns="135000" tIns="34275" rIns="13500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relação à região, há elevada concentração de pessoas assistidas por plano de saúde na região Sudeste, com grandes oportunidades de crescimento em outras regiões. Em relação a distribuição por operadoras, nota-se a frequência de “Outros” é alta, além disso há 670 diferentes operadoras de plano de saúde, ou seja, a competividade neste mercado é alta, não há uma operadora totalmente dominante.</a:t>
            </a:r>
            <a:endParaRPr lang="pt-BR" sz="8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04CBD142-6C54-88C3-1B02-8C831ECD2D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561" y="1147823"/>
            <a:ext cx="3728168" cy="3129632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34AE42BE-DD6E-8D16-2AA2-F772F2DEE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4018" y="1175289"/>
            <a:ext cx="4059275" cy="3129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9457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"/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5. Análise Exploratória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7" name="Google Shape;307;p31" descr="Gráfico, Gráfico de caixa estreita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33087" y="1379487"/>
            <a:ext cx="4290045" cy="2127891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8" name="Google Shape;308;p31"/>
          <p:cNvGraphicFramePr/>
          <p:nvPr/>
        </p:nvGraphicFramePr>
        <p:xfrm>
          <a:off x="5910151" y="1522879"/>
          <a:ext cx="2160000" cy="1687440"/>
        </p:xfrm>
        <a:graphic>
          <a:graphicData uri="http://schemas.openxmlformats.org/drawingml/2006/table">
            <a:tbl>
              <a:tblPr firstRow="1" bandRow="1">
                <a:noFill/>
                <a:tableStyleId>{FF339A03-ACF4-4A0F-870E-1E541A6972BA}</a:tableStyleId>
              </a:tblPr>
              <a:tblGrid>
                <a:gridCol w="135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1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7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Medida resumo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BAB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chemeClr val="lt1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Valor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02BAB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Mínimo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0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1º Quartil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2,3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Mediana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5,9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Média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8,5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3º Quartil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12,0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16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Máximo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2BA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100" u="none" strike="noStrike" cap="none">
                          <a:solidFill>
                            <a:srgbClr val="434343"/>
                          </a:solidFill>
                          <a:latin typeface="Open Sans"/>
                          <a:ea typeface="Open Sans"/>
                          <a:cs typeface="Open Sans"/>
                          <a:sym typeface="Open Sans"/>
                        </a:rPr>
                        <a:t>70,7</a:t>
                      </a:r>
                      <a:endParaRPr sz="1100"/>
                    </a:p>
                  </a:txBody>
                  <a:tcPr marL="68600" marR="68600" marT="34300" marB="3430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rgbClr val="02BAB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09" name="Google Shape;309;p31"/>
          <p:cNvSpPr/>
          <p:nvPr/>
        </p:nvSpPr>
        <p:spPr>
          <a:xfrm>
            <a:off x="727816" y="3758442"/>
            <a:ext cx="7688400" cy="682200"/>
          </a:xfrm>
          <a:prstGeom prst="rect">
            <a:avLst/>
          </a:prstGeom>
          <a:solidFill>
            <a:srgbClr val="02BAB1">
              <a:alpha val="14900"/>
            </a:srgbClr>
          </a:solidFill>
          <a:ln>
            <a:noFill/>
          </a:ln>
        </p:spPr>
        <p:txBody>
          <a:bodyPr spcFirstLastPara="1" wrap="square" lIns="135000" tIns="34275" rIns="13500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distribuição do total de horas de visualização no último mês é bastante assimétrica à direita, ou seja,</a:t>
            </a: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há uma alta concentração de usuários com baixos volumes de horas visualizadas, e poucos usuários</a:t>
            </a:r>
            <a:endParaRPr sz="1100" dirty="0"/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 uso intenso do serviço de </a:t>
            </a:r>
            <a:r>
              <a:rPr lang="pt-BR" sz="1100" b="0" i="1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streaming.</a:t>
            </a:r>
            <a:endParaRPr sz="1100" dirty="0"/>
          </a:p>
        </p:txBody>
      </p:sp>
      <p:sp>
        <p:nvSpPr>
          <p:cNvPr id="310" name="Google Shape;310;p31"/>
          <p:cNvSpPr/>
          <p:nvPr/>
        </p:nvSpPr>
        <p:spPr>
          <a:xfrm>
            <a:off x="0" y="790979"/>
            <a:ext cx="5557500" cy="290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270000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Total de horas de visualização no último mês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/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5. Análise Exploratória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/>
          <p:cNvSpPr/>
          <p:nvPr/>
        </p:nvSpPr>
        <p:spPr>
          <a:xfrm>
            <a:off x="-1" y="790979"/>
            <a:ext cx="5672031" cy="290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270000" tIns="34275" rIns="68575" bIns="34275" anchor="ctr" anchorCtr="0">
            <a:noAutofit/>
          </a:bodyPr>
          <a:lstStyle/>
          <a:p>
            <a:pPr lvl="0">
              <a:spcBef>
                <a:spcPts val="100"/>
              </a:spcBef>
            </a:pPr>
            <a:r>
              <a:rPr lang="pt-BR" sz="1200" b="1" i="0" u="none" strike="noStrike" cap="none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Qtde</a:t>
            </a:r>
            <a:r>
              <a:rPr lang="pt-BR" sz="12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beneficiários vs. Cancelamento vs. Aderido – (</a:t>
            </a:r>
            <a:r>
              <a:rPr lang="pt-BR" sz="1200" b="1" i="0" u="none" strike="noStrike" cap="none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jan</a:t>
            </a:r>
            <a:r>
              <a:rPr lang="pt-BR" sz="12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/25 à </a:t>
            </a:r>
            <a:r>
              <a:rPr lang="pt-BR" sz="1200" b="1" i="0" u="none" strike="noStrike" cap="none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abr</a:t>
            </a:r>
            <a:r>
              <a:rPr lang="pt-BR" sz="12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/25)</a:t>
            </a:r>
            <a:endParaRPr sz="1100" dirty="0"/>
          </a:p>
        </p:txBody>
      </p:sp>
      <p:sp>
        <p:nvSpPr>
          <p:cNvPr id="319" name="Google Shape;319;p32"/>
          <p:cNvSpPr/>
          <p:nvPr/>
        </p:nvSpPr>
        <p:spPr>
          <a:xfrm>
            <a:off x="727816" y="3758442"/>
            <a:ext cx="7688400" cy="682200"/>
          </a:xfrm>
          <a:prstGeom prst="rect">
            <a:avLst/>
          </a:prstGeom>
          <a:solidFill>
            <a:srgbClr val="02BAB1">
              <a:alpha val="14900"/>
            </a:srgbClr>
          </a:solidFill>
          <a:ln>
            <a:noFill/>
          </a:ln>
        </p:spPr>
        <p:txBody>
          <a:bodyPr spcFirstLastPara="1" wrap="square" lIns="135000" tIns="34275" rIns="13500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forma exploratória,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do período de 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jan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/25 à 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abr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/25, para ativos, cancelados e aderidos, não há uma concentração de registros, ou seja, há grande variedade no mercado de plano de saúde, com diversos players.</a:t>
            </a:r>
            <a:endParaRPr sz="1100" dirty="0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CB79D5BA-AF28-983A-62CA-A0FCE3179B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811" y="1173009"/>
            <a:ext cx="2461279" cy="2523198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F17F9052-DBF7-23D2-5497-1F11DF48B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9722" y="1182061"/>
            <a:ext cx="2393795" cy="2454913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FEF498A-3BE7-461A-C08D-E97D20FCFB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143914"/>
            <a:ext cx="2619447" cy="256158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/>
        </p:nvSpPr>
        <p:spPr>
          <a:xfrm>
            <a:off x="671882" y="301108"/>
            <a:ext cx="2098500" cy="37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pt-BR" sz="1800" b="0" i="0" u="none" strike="noStrike" cap="none">
                <a:solidFill>
                  <a:srgbClr val="6ADBD9"/>
                </a:solidFill>
                <a:latin typeface="Open Sans"/>
                <a:ea typeface="Open Sans"/>
                <a:cs typeface="Open Sans"/>
                <a:sym typeface="Open Sans"/>
              </a:rPr>
              <a:t>Agenda</a:t>
            </a:r>
            <a:endParaRPr sz="1800" b="0" i="0" u="none" strike="noStrike" cap="none">
              <a:solidFill>
                <a:srgbClr val="6ADBD9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2" name="Google Shape;82;p16"/>
          <p:cNvSpPr/>
          <p:nvPr/>
        </p:nvSpPr>
        <p:spPr>
          <a:xfrm>
            <a:off x="3290300" y="438572"/>
            <a:ext cx="5319900" cy="3762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2540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AutoNum type="arabicPeriod"/>
            </a:pPr>
            <a:r>
              <a:rPr lang="pt-BR" sz="11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Objetivo do Trabalho</a:t>
            </a:r>
            <a:endParaRPr sz="1100"/>
          </a:p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None/>
            </a:pPr>
            <a:endParaRPr sz="8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540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AutoNum type="arabicPeriod"/>
            </a:pPr>
            <a:r>
              <a:rPr lang="pt-BR" sz="11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Contextualização do Problema</a:t>
            </a:r>
            <a:endParaRPr sz="1100"/>
          </a:p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None/>
            </a:pPr>
            <a:endParaRPr sz="8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540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AutoNum type="arabicPeriod"/>
            </a:pPr>
            <a:r>
              <a:rPr lang="pt-BR" sz="11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Base de Dados</a:t>
            </a:r>
            <a:endParaRPr sz="1100" b="0" i="1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None/>
            </a:pPr>
            <a:endParaRPr sz="8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540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AutoNum type="arabicPeriod"/>
            </a:pPr>
            <a:r>
              <a:rPr lang="pt-BR" sz="11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Metodologia </a:t>
            </a: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540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AutoNum type="arabicPeriod"/>
            </a:pPr>
            <a:r>
              <a:rPr lang="pt-BR" sz="11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Análise Exploratória </a:t>
            </a:r>
            <a:r>
              <a:rPr lang="pt-BR" sz="11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429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540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AutoNum type="arabicPeriod"/>
            </a:pPr>
            <a:r>
              <a:rPr lang="pt-BR" sz="11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Modelagem com </a:t>
            </a:r>
            <a:r>
              <a:rPr lang="pt-BR" sz="1100" b="0" i="1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100"/>
          </a:p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None/>
            </a:pPr>
            <a:endParaRPr sz="8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540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AutoNum type="arabicPeriod"/>
            </a:pPr>
            <a:r>
              <a:rPr lang="pt-BR" sz="11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Conclusões Finais</a:t>
            </a:r>
            <a:endParaRPr sz="1100"/>
          </a:p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None/>
            </a:pPr>
            <a:endParaRPr sz="800" b="0" i="1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54000" marR="0" lvl="0" indent="-260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AutoNum type="arabicPeriod"/>
            </a:pPr>
            <a:r>
              <a:rPr lang="pt-BR" sz="11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Sugestões para Trabalhos Futuros</a:t>
            </a:r>
            <a:endParaRPr sz="1100"/>
          </a:p>
          <a:p>
            <a:pPr marL="254000" marR="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Calibri"/>
              <a:buNone/>
            </a:pPr>
            <a:endParaRPr sz="8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Referências Bibliográficas</a:t>
            </a:r>
            <a:endParaRPr sz="110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8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Apêndices</a:t>
            </a:r>
            <a:endParaRPr sz="11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 sz="11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3" name="Google Shape;83;p16"/>
          <p:cNvSpPr/>
          <p:nvPr/>
        </p:nvSpPr>
        <p:spPr>
          <a:xfrm>
            <a:off x="466357" y="762131"/>
            <a:ext cx="1796400" cy="405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Todas as seções são obrigatórias</a:t>
            </a:r>
            <a:endParaRPr sz="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4" name="Google Shape;84;p16"/>
          <p:cNvSpPr/>
          <p:nvPr/>
        </p:nvSpPr>
        <p:spPr>
          <a:xfrm>
            <a:off x="6429362" y="438578"/>
            <a:ext cx="1153200" cy="22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Entrega 1</a:t>
            </a:r>
            <a:endParaRPr sz="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5" name="Google Shape;85;p16"/>
          <p:cNvSpPr/>
          <p:nvPr/>
        </p:nvSpPr>
        <p:spPr>
          <a:xfrm>
            <a:off x="6429362" y="712027"/>
            <a:ext cx="1153200" cy="22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Entrega 1</a:t>
            </a:r>
            <a:endParaRPr sz="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6" name="Google Shape;86;p16"/>
          <p:cNvSpPr/>
          <p:nvPr/>
        </p:nvSpPr>
        <p:spPr>
          <a:xfrm>
            <a:off x="6429362" y="985475"/>
            <a:ext cx="1153200" cy="22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Entrega 1</a:t>
            </a:r>
            <a:endParaRPr sz="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7" name="Google Shape;87;p16"/>
          <p:cNvSpPr/>
          <p:nvPr/>
        </p:nvSpPr>
        <p:spPr>
          <a:xfrm>
            <a:off x="6429361" y="1258924"/>
            <a:ext cx="2130600" cy="22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>
                <a:latin typeface="Open Sans"/>
                <a:ea typeface="Open Sans"/>
                <a:cs typeface="Open Sans"/>
                <a:sym typeface="Open Sans"/>
              </a:rPr>
              <a:t>Entrega 1 </a:t>
            </a:r>
            <a:endParaRPr sz="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8" name="Google Shape;88;p16"/>
          <p:cNvSpPr/>
          <p:nvPr/>
        </p:nvSpPr>
        <p:spPr>
          <a:xfrm>
            <a:off x="6429362" y="1532372"/>
            <a:ext cx="1153200" cy="22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Entrega </a:t>
            </a:r>
            <a:r>
              <a:rPr lang="pt-BR" sz="1100" b="1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9" name="Google Shape;89;p16"/>
          <p:cNvSpPr/>
          <p:nvPr/>
        </p:nvSpPr>
        <p:spPr>
          <a:xfrm>
            <a:off x="6429362" y="1805821"/>
            <a:ext cx="1153200" cy="22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Entrega </a:t>
            </a:r>
            <a:r>
              <a:rPr lang="pt-BR" sz="1100" b="1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0" name="Google Shape;90;p16"/>
          <p:cNvSpPr/>
          <p:nvPr/>
        </p:nvSpPr>
        <p:spPr>
          <a:xfrm>
            <a:off x="6429362" y="2079269"/>
            <a:ext cx="1153200" cy="22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Entrega </a:t>
            </a:r>
            <a:r>
              <a:rPr lang="pt-BR" sz="1100" b="1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p16"/>
          <p:cNvSpPr/>
          <p:nvPr/>
        </p:nvSpPr>
        <p:spPr>
          <a:xfrm>
            <a:off x="6429362" y="2352718"/>
            <a:ext cx="1153200" cy="22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Entrega </a:t>
            </a:r>
            <a:r>
              <a:rPr lang="pt-BR" sz="1100" b="1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p16"/>
          <p:cNvSpPr/>
          <p:nvPr/>
        </p:nvSpPr>
        <p:spPr>
          <a:xfrm>
            <a:off x="466357" y="1258924"/>
            <a:ext cx="1796400" cy="934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Ao longo das entregas parciais, manter o índice completo e os slides de transição, ainda que não haja conteúdo nas seções</a:t>
            </a:r>
            <a:endParaRPr sz="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3" name="Google Shape;93;p16"/>
          <p:cNvSpPr/>
          <p:nvPr/>
        </p:nvSpPr>
        <p:spPr>
          <a:xfrm>
            <a:off x="0" y="-2"/>
            <a:ext cx="2367900" cy="22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ÍNDICE – PARA </a:t>
            </a:r>
            <a:r>
              <a:rPr lang="pt-B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PÓS GRADUAÇÃO</a:t>
            </a:r>
            <a:endParaRPr sz="11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94" name="Google Shape;94;p16"/>
          <p:cNvGrpSpPr/>
          <p:nvPr/>
        </p:nvGrpSpPr>
        <p:grpSpPr>
          <a:xfrm>
            <a:off x="2975762" y="488144"/>
            <a:ext cx="109350" cy="3397201"/>
            <a:chOff x="3967682" y="650858"/>
            <a:chExt cx="145800" cy="4529601"/>
          </a:xfrm>
        </p:grpSpPr>
        <p:cxnSp>
          <p:nvCxnSpPr>
            <p:cNvPr id="95" name="Google Shape;95;p16"/>
            <p:cNvCxnSpPr/>
            <p:nvPr/>
          </p:nvCxnSpPr>
          <p:spPr>
            <a:xfrm>
              <a:off x="4040538" y="690370"/>
              <a:ext cx="0" cy="4428000"/>
            </a:xfrm>
            <a:prstGeom prst="straightConnector1">
              <a:avLst/>
            </a:prstGeom>
            <a:noFill/>
            <a:ln w="9525" cap="flat" cmpd="sng">
              <a:solidFill>
                <a:srgbClr val="434343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6" name="Google Shape;96;p16"/>
            <p:cNvSpPr/>
            <p:nvPr/>
          </p:nvSpPr>
          <p:spPr>
            <a:xfrm>
              <a:off x="3967682" y="650858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7" name="Google Shape;97;p16"/>
            <p:cNvSpPr/>
            <p:nvPr/>
          </p:nvSpPr>
          <p:spPr>
            <a:xfrm>
              <a:off x="3967682" y="1746809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8" name="Google Shape;98;p16"/>
            <p:cNvSpPr/>
            <p:nvPr/>
          </p:nvSpPr>
          <p:spPr>
            <a:xfrm>
              <a:off x="3967682" y="2112126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99" name="Google Shape;99;p16"/>
            <p:cNvSpPr/>
            <p:nvPr/>
          </p:nvSpPr>
          <p:spPr>
            <a:xfrm>
              <a:off x="3967682" y="1016175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0" name="Google Shape;100;p16"/>
            <p:cNvSpPr/>
            <p:nvPr/>
          </p:nvSpPr>
          <p:spPr>
            <a:xfrm>
              <a:off x="3967682" y="1381492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1" name="Google Shape;101;p16"/>
            <p:cNvSpPr/>
            <p:nvPr/>
          </p:nvSpPr>
          <p:spPr>
            <a:xfrm>
              <a:off x="3967682" y="2477443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2" name="Google Shape;102;p16"/>
            <p:cNvSpPr/>
            <p:nvPr/>
          </p:nvSpPr>
          <p:spPr>
            <a:xfrm>
              <a:off x="3967682" y="2842760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3" name="Google Shape;103;p16"/>
            <p:cNvSpPr/>
            <p:nvPr/>
          </p:nvSpPr>
          <p:spPr>
            <a:xfrm>
              <a:off x="3967682" y="3208077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4" name="Google Shape;104;p16"/>
            <p:cNvSpPr/>
            <p:nvPr/>
          </p:nvSpPr>
          <p:spPr>
            <a:xfrm>
              <a:off x="3967682" y="3573394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5" name="Google Shape;105;p16"/>
            <p:cNvSpPr/>
            <p:nvPr/>
          </p:nvSpPr>
          <p:spPr>
            <a:xfrm>
              <a:off x="3967682" y="3938711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6" name="Google Shape;106;p16"/>
            <p:cNvSpPr/>
            <p:nvPr/>
          </p:nvSpPr>
          <p:spPr>
            <a:xfrm>
              <a:off x="3967682" y="4304028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7" name="Google Shape;107;p16"/>
            <p:cNvSpPr/>
            <p:nvPr/>
          </p:nvSpPr>
          <p:spPr>
            <a:xfrm>
              <a:off x="3967682" y="4669345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  <p:sp>
          <p:nvSpPr>
            <p:cNvPr id="108" name="Google Shape;108;p16"/>
            <p:cNvSpPr/>
            <p:nvPr/>
          </p:nvSpPr>
          <p:spPr>
            <a:xfrm>
              <a:off x="3967682" y="5034659"/>
              <a:ext cx="145800" cy="145800"/>
            </a:xfrm>
            <a:prstGeom prst="ellipse">
              <a:avLst/>
            </a:prstGeom>
            <a:solidFill>
              <a:schemeClr val="lt1"/>
            </a:solidFill>
            <a:ln w="25400" cap="flat" cmpd="sng">
              <a:solidFill>
                <a:srgbClr val="6ADBD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68575" tIns="34275" rIns="68575" bIns="34275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1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endParaRPr>
            </a:p>
          </p:txBody>
        </p:sp>
      </p:grpSp>
      <p:sp>
        <p:nvSpPr>
          <p:cNvPr id="109" name="Google Shape;109;p16"/>
          <p:cNvSpPr/>
          <p:nvPr/>
        </p:nvSpPr>
        <p:spPr>
          <a:xfrm>
            <a:off x="6257712" y="2944466"/>
            <a:ext cx="2130600" cy="22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Incrementar a </a:t>
            </a:r>
            <a:r>
              <a:rPr lang="pt-B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cada entrega</a:t>
            </a:r>
            <a:endParaRPr sz="800" b="1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0" name="Google Shape;110;p16"/>
          <p:cNvSpPr/>
          <p:nvPr/>
        </p:nvSpPr>
        <p:spPr>
          <a:xfrm>
            <a:off x="6429362" y="2626165"/>
            <a:ext cx="1153200" cy="22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Entrega </a:t>
            </a:r>
            <a:r>
              <a:rPr lang="pt-BR" sz="1100" b="1"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4">
          <a:extLst>
            <a:ext uri="{FF2B5EF4-FFF2-40B4-BE49-F238E27FC236}">
              <a16:creationId xmlns:a16="http://schemas.microsoft.com/office/drawing/2014/main" id="{E1C9A6AC-DE75-9A2E-FEEC-4B4E1425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32">
            <a:extLst>
              <a:ext uri="{FF2B5EF4-FFF2-40B4-BE49-F238E27FC236}">
                <a16:creationId xmlns:a16="http://schemas.microsoft.com/office/drawing/2014/main" id="{7D40207E-B4FC-C411-8510-30451A719537}"/>
              </a:ext>
            </a:extLst>
          </p:cNvPr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5. Análise Exploratória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6" name="Google Shape;316;p32">
            <a:extLst>
              <a:ext uri="{FF2B5EF4-FFF2-40B4-BE49-F238E27FC236}">
                <a16:creationId xmlns:a16="http://schemas.microsoft.com/office/drawing/2014/main" id="{E8C752C4-3BF5-BB6B-7D97-0110957CFFB9}"/>
              </a:ext>
            </a:extLst>
          </p:cNvPr>
          <p:cNvSpPr/>
          <p:nvPr/>
        </p:nvSpPr>
        <p:spPr>
          <a:xfrm>
            <a:off x="-1" y="790979"/>
            <a:ext cx="5892037" cy="290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270000" tIns="34275" rIns="68575" bIns="34275" anchor="ctr" anchorCtr="0">
            <a:noAutofit/>
          </a:bodyPr>
          <a:lstStyle/>
          <a:p>
            <a:pPr lvl="0">
              <a:spcBef>
                <a:spcPts val="100"/>
              </a:spcBef>
            </a:pPr>
            <a:r>
              <a:rPr lang="pt-BR" sz="1200" b="1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Qtde</a:t>
            </a:r>
            <a:r>
              <a: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beneficiários vs. Cancelamento vs. Aderido – (</a:t>
            </a:r>
            <a:r>
              <a:rPr lang="pt-BR" sz="1200" b="1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mai</a:t>
            </a:r>
            <a:r>
              <a:rPr lang="pt-BR" sz="12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/25)</a:t>
            </a:r>
            <a:endParaRPr lang="pt-BR" sz="1100" dirty="0"/>
          </a:p>
        </p:txBody>
      </p:sp>
      <p:sp>
        <p:nvSpPr>
          <p:cNvPr id="319" name="Google Shape;319;p32">
            <a:extLst>
              <a:ext uri="{FF2B5EF4-FFF2-40B4-BE49-F238E27FC236}">
                <a16:creationId xmlns:a16="http://schemas.microsoft.com/office/drawing/2014/main" id="{0E0E5DAB-6988-79CB-3AA9-DAF490CCA686}"/>
              </a:ext>
            </a:extLst>
          </p:cNvPr>
          <p:cNvSpPr/>
          <p:nvPr/>
        </p:nvSpPr>
        <p:spPr>
          <a:xfrm>
            <a:off x="727816" y="3758442"/>
            <a:ext cx="7688400" cy="682200"/>
          </a:xfrm>
          <a:prstGeom prst="rect">
            <a:avLst/>
          </a:prstGeom>
          <a:solidFill>
            <a:srgbClr val="02BAB1">
              <a:alpha val="14900"/>
            </a:srgbClr>
          </a:solidFill>
          <a:ln>
            <a:noFill/>
          </a:ln>
        </p:spPr>
        <p:txBody>
          <a:bodyPr spcFirstLastPara="1" wrap="square" lIns="135000" tIns="34275" rIns="135000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De forma exploratória, nota-se que há diminuição de beneficiários que aderiram ao plano de saúde no último mês em relação ao primeiro quadrimestre. </a:t>
            </a:r>
            <a:endParaRPr sz="1100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FC3EFDA7-869A-234D-0AF8-8BEFEC9801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2" y="1125263"/>
            <a:ext cx="2549979" cy="2565817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8DC87569-4718-2041-E51D-51E90C64F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533" y="1149041"/>
            <a:ext cx="2442863" cy="2542039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5D30AE2D-D793-889F-033E-3EF063CD35D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24772" y="1149041"/>
            <a:ext cx="2436316" cy="2487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1927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3"/>
          <p:cNvSpPr/>
          <p:nvPr/>
        </p:nvSpPr>
        <p:spPr>
          <a:xfrm>
            <a:off x="-1" y="1774397"/>
            <a:ext cx="7410600" cy="13386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6" name="Google Shape;326;p33"/>
          <p:cNvSpPr/>
          <p:nvPr/>
        </p:nvSpPr>
        <p:spPr>
          <a:xfrm>
            <a:off x="208722" y="2201310"/>
            <a:ext cx="6923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pt-BR" sz="27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Modelagem com </a:t>
            </a:r>
            <a:r>
              <a:rPr lang="pt-BR" sz="2700" b="0" i="1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4"/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Modelagem com </a:t>
            </a:r>
            <a:r>
              <a:rPr lang="pt-BR" sz="1800" b="0" i="1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34"/>
          <p:cNvSpPr/>
          <p:nvPr/>
        </p:nvSpPr>
        <p:spPr>
          <a:xfrm>
            <a:off x="0" y="790979"/>
            <a:ext cx="5557500" cy="290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270000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Estratégia de modelagem</a:t>
            </a:r>
            <a:endParaRPr sz="1100"/>
          </a:p>
        </p:txBody>
      </p:sp>
      <p:sp>
        <p:nvSpPr>
          <p:cNvPr id="334" name="Google Shape;334;p34"/>
          <p:cNvSpPr/>
          <p:nvPr/>
        </p:nvSpPr>
        <p:spPr>
          <a:xfrm>
            <a:off x="134943" y="1210082"/>
            <a:ext cx="8370000" cy="24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Nesta etapa, foram testados os seguintes algoritmos de </a:t>
            </a:r>
            <a:r>
              <a:rPr lang="pt-BR" sz="1100" b="0" i="1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15900" lvl="0" indent="-222250">
              <a:spcBef>
                <a:spcPts val="100"/>
              </a:spcBef>
              <a:buClr>
                <a:srgbClr val="434343"/>
              </a:buClr>
              <a:buSzPts val="1100"/>
              <a:buFont typeface="Arial"/>
              <a:buChar char="•"/>
            </a:pP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Clusterização Hierárquica (Ward 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linkage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</a:t>
            </a:r>
            <a:endParaRPr sz="1100" dirty="0"/>
          </a:p>
          <a:p>
            <a:pPr marL="215900" marR="0" lvl="0" indent="-1905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400"/>
              <a:buFont typeface="Arial"/>
              <a:buNone/>
            </a:pPr>
            <a:endParaRPr sz="4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15900" lvl="0" indent="-222250">
              <a:spcBef>
                <a:spcPts val="100"/>
              </a:spcBef>
              <a:buClr>
                <a:srgbClr val="434343"/>
              </a:buClr>
              <a:buSzPts val="1100"/>
              <a:buFont typeface="Arial"/>
              <a:buChar char="•"/>
            </a:pP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Clusterização K-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Means</a:t>
            </a:r>
            <a:endParaRPr sz="1100" dirty="0"/>
          </a:p>
          <a:p>
            <a:pPr marL="215900" marR="0" lvl="0" indent="-1905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400"/>
              <a:buFont typeface="Arial"/>
              <a:buNone/>
            </a:pPr>
            <a:endParaRPr sz="4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100"/>
              </a:spcBef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escolha dos 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algoritmos foi devido a clusterização hierárquica com 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linkage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de Ward permitir uma análise mais detalhada da estrutura dos dados, sendo especialmente útil para definir um número inicial de clusters por meio do dendrograma. Já o K-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Means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é amplamente utilizado em aplicações de clusterização com grandes volumes de dados, com boa performance computacional e fácil interpretação.</a:t>
            </a:r>
          </a:p>
          <a:p>
            <a:pPr lvl="0">
              <a:spcBef>
                <a:spcPts val="100"/>
              </a:spcBef>
            </a:pPr>
            <a:endParaRPr lang="pt-BR" sz="11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>
              <a:spcBef>
                <a:spcPts val="100"/>
              </a:spcBef>
            </a:pP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otimização dos algoritmos e escolha do modelo final foi realizada segundo a estratégia de avaliação de inércia e silhueta, utilizando validação cruzada com amostragem estratificada sobre diferentes subconjuntos dos dados.</a:t>
            </a:r>
            <a:endParaRPr sz="11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5"/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Modelagem com </a:t>
            </a:r>
            <a:r>
              <a:rPr lang="pt-BR" sz="1800" b="0" i="1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1" name="Google Shape;341;p35"/>
          <p:cNvSpPr/>
          <p:nvPr/>
        </p:nvSpPr>
        <p:spPr>
          <a:xfrm>
            <a:off x="0" y="790979"/>
            <a:ext cx="5557500" cy="290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270000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Pré-processamento dos dados</a:t>
            </a:r>
            <a:endParaRPr sz="1100"/>
          </a:p>
        </p:txBody>
      </p:sp>
      <p:sp>
        <p:nvSpPr>
          <p:cNvPr id="342" name="Google Shape;342;p35"/>
          <p:cNvSpPr/>
          <p:nvPr/>
        </p:nvSpPr>
        <p:spPr>
          <a:xfrm>
            <a:off x="134943" y="1210082"/>
            <a:ext cx="8370000" cy="24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lvl="0"/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fins de utilização dos algoritmos de machine learning, foram selecionados dados apenas do último mês(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mai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/25) devido à quantidade de dados mensais(~13MM) e recurso de processamento. Além disso foi escolhido a operadora “BRADESCO SAÚDE S.A.” e o estado do Paraná como mercado alvo para identificar perfis, além dos requisitos de escala padronizada e formato numérico dos dados, necessários para teste dos algoritmos escolhidos.</a:t>
            </a:r>
          </a:p>
          <a:p>
            <a:pPr lvl="0"/>
            <a:endParaRPr sz="1100" dirty="0"/>
          </a:p>
          <a:p>
            <a:pPr marL="215900" marR="0" lvl="0" indent="-19050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>
                <a:srgbClr val="434343"/>
              </a:buClr>
              <a:buSzPts val="400"/>
              <a:buFont typeface="Arial"/>
              <a:buNone/>
            </a:pPr>
            <a:endParaRPr sz="4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15900" lvl="0" indent="-222250">
              <a:spcBef>
                <a:spcPts val="100"/>
              </a:spcBef>
              <a:buClr>
                <a:srgbClr val="434343"/>
              </a:buClr>
              <a:buSzPts val="1100"/>
              <a:buFont typeface="Arial"/>
              <a:buChar char="•"/>
            </a:pP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 variáveis quantitativas “QT_BENEFICIARIO_ATIVO”, “QT_BENEFICIARIO_ADERIDO” e “QT_BENEFICIARIO_CANCELADO” foram categorizadas, ou seja, transformadas em variáveis qualitativas de acordo com o método de 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discretização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por quartis, para permitir análise complementar da composição dos clusters com base em faixas de valores, facilitando a interpretação posterior.</a:t>
            </a:r>
          </a:p>
          <a:p>
            <a:pPr marL="215900" lvl="0" indent="-222250">
              <a:spcBef>
                <a:spcPts val="100"/>
              </a:spcBef>
              <a:buClr>
                <a:srgbClr val="434343"/>
              </a:buClr>
              <a:buSzPts val="1100"/>
              <a:buFont typeface="Arial"/>
              <a:buChar char="•"/>
            </a:pPr>
            <a:endParaRPr lang="pt-BR" sz="11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215900" lvl="0" indent="-222250">
              <a:spcBef>
                <a:spcPts val="100"/>
              </a:spcBef>
              <a:buClr>
                <a:srgbClr val="434343"/>
              </a:buClr>
              <a:buSzPts val="1100"/>
              <a:buFont typeface="Arial"/>
              <a:buChar char="•"/>
            </a:pP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As variáveis qualitativas "TIPO_VINCULO", "DE_FAIXA_ETARIA", "TP_SEXO“ e "DE_CONTRATACAO_PLANO" foram codificadas segundo o método de 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One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-Hot 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Encoding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, devido à natureza não ordinal das categorias e à exigência dos algoritmos de clusterização de entrada numérica. Isso permite representar cada categoria de forma independente, evitando a introdução de relações artificiais entre categorias nominais.</a:t>
            </a:r>
            <a:endParaRPr sz="11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36"/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Modelagem com </a:t>
            </a:r>
            <a:r>
              <a:rPr lang="pt-BR" sz="1800" b="0" i="1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9" name="Google Shape;349;p36"/>
          <p:cNvSpPr/>
          <p:nvPr/>
        </p:nvSpPr>
        <p:spPr>
          <a:xfrm>
            <a:off x="0" y="790979"/>
            <a:ext cx="5557500" cy="290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270000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Resultados da modelagem</a:t>
            </a:r>
            <a:endParaRPr sz="1100"/>
          </a:p>
        </p:txBody>
      </p:sp>
      <p:sp>
        <p:nvSpPr>
          <p:cNvPr id="350" name="Google Shape;350;p36"/>
          <p:cNvSpPr/>
          <p:nvPr/>
        </p:nvSpPr>
        <p:spPr>
          <a:xfrm>
            <a:off x="134943" y="1210082"/>
            <a:ext cx="8370000" cy="24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À esquerda, apresenta-se o dendrograma da clusterização por hierarquia e à direita, o gráfico de cotovelo do método K-</a:t>
            </a:r>
            <a:r>
              <a:rPr lang="pt-BR" sz="1100" b="0" i="0" u="none" strike="noStrike" cap="none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Means</a:t>
            </a:r>
            <a:endParaRPr lang="pt-BR" sz="11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353" name="Google Shape;353;p36"/>
          <p:cNvSpPr/>
          <p:nvPr/>
        </p:nvSpPr>
        <p:spPr>
          <a:xfrm>
            <a:off x="307754" y="4637901"/>
            <a:ext cx="8010717" cy="376105"/>
          </a:xfrm>
          <a:prstGeom prst="rect">
            <a:avLst/>
          </a:prstGeom>
          <a:solidFill>
            <a:srgbClr val="02BAB1">
              <a:alpha val="14900"/>
            </a:srgbClr>
          </a:solidFill>
          <a:ln>
            <a:noFill/>
          </a:ln>
        </p:spPr>
        <p:txBody>
          <a:bodyPr spcFirstLastPara="1" wrap="square" lIns="135000" tIns="34275" rIns="135000" bIns="34275" anchor="ctr" anchorCtr="0">
            <a:noAutofit/>
          </a:bodyPr>
          <a:lstStyle/>
          <a:p>
            <a:pPr lvl="0" algn="ctr"/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É possível observar que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o segundo resultado tem uma silhueta melhor, indicando clusters mais bem separados, mas a inércia muito alta sugere que os clusters podem não ser tão compactos</a:t>
            </a:r>
            <a:endParaRPr sz="1100" b="0" i="1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F7A08120-2248-4CBD-DFD6-4CDA1AE2D2FB}"/>
              </a:ext>
            </a:extLst>
          </p:cNvPr>
          <p:cNvSpPr txBox="1"/>
          <p:nvPr/>
        </p:nvSpPr>
        <p:spPr>
          <a:xfrm>
            <a:off x="311752" y="4056779"/>
            <a:ext cx="21656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RESULTADOS FINAIS:</a:t>
            </a:r>
          </a:p>
          <a:p>
            <a:r>
              <a:rPr lang="pt-BR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Número de clusters: 4</a:t>
            </a:r>
          </a:p>
          <a:p>
            <a:r>
              <a:rPr lang="pt-BR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Silhueta : 0.3033</a:t>
            </a:r>
          </a:p>
          <a:p>
            <a:r>
              <a:rPr lang="pt-BR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Inércia total: 5955.3252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FE56DE8-92E0-8D64-EB8E-8B11F97308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721" y="2008172"/>
            <a:ext cx="4104392" cy="1821213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FB100CBC-02D0-E2D4-C14E-7FAC4E3E51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6346" y="1725538"/>
            <a:ext cx="2240440" cy="2202839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03405D45-F7B4-96A9-B5D6-C281DE4675AA}"/>
              </a:ext>
            </a:extLst>
          </p:cNvPr>
          <p:cNvSpPr txBox="1"/>
          <p:nvPr/>
        </p:nvSpPr>
        <p:spPr>
          <a:xfrm>
            <a:off x="6014223" y="4054000"/>
            <a:ext cx="1523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RESULTADOS FINAIS:</a:t>
            </a:r>
          </a:p>
          <a:p>
            <a:r>
              <a:rPr lang="pt-BR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k ótimo pelo </a:t>
            </a:r>
            <a:r>
              <a:rPr lang="pt-BR" sz="6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Silhouette</a:t>
            </a:r>
            <a:r>
              <a:rPr lang="pt-BR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 Score: 4</a:t>
            </a:r>
          </a:p>
          <a:p>
            <a:r>
              <a:rPr lang="pt-BR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Número de clusters k=4 </a:t>
            </a:r>
          </a:p>
          <a:p>
            <a:r>
              <a:rPr lang="pt-BR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Silhueta: 0.324</a:t>
            </a:r>
          </a:p>
          <a:p>
            <a:r>
              <a:rPr lang="pt-BR" sz="6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Inércia: 22865.575</a:t>
            </a:r>
          </a:p>
          <a:p>
            <a:endParaRPr lang="pt-BR" sz="6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5="http://schemas.microsoft.com/office/powerpoint/2012/main" xmlns:ahyp="http://schemas.microsoft.com/office/drawing/2018/hyperlinkcolor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38"/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6</a:t>
            </a: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Modelagem com </a:t>
            </a:r>
            <a:r>
              <a:rPr lang="pt-BR" sz="1800" b="0" i="1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Machine Learning</a:t>
            </a: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6" name="Google Shape;366;p38"/>
          <p:cNvSpPr/>
          <p:nvPr/>
        </p:nvSpPr>
        <p:spPr>
          <a:xfrm>
            <a:off x="0" y="790979"/>
            <a:ext cx="5557500" cy="2907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270000" tIns="34275" rIns="68575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Escolha do modelo final</a:t>
            </a:r>
            <a:endParaRPr sz="1100" dirty="0"/>
          </a:p>
        </p:txBody>
      </p:sp>
      <p:sp>
        <p:nvSpPr>
          <p:cNvPr id="367" name="Google Shape;367;p38"/>
          <p:cNvSpPr/>
          <p:nvPr/>
        </p:nvSpPr>
        <p:spPr>
          <a:xfrm>
            <a:off x="134943" y="1210082"/>
            <a:ext cx="8370000" cy="24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lvl="0"/>
            <a:r>
              <a:rPr lang="pt-BR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Em vista dos resultados observados, especialmente por conta da maior escalabilidade do modelo frente ao volume de dados e da melhor separação entre os grupos identificada pelas métricas de avaliação, escolheu-se adotar o algoritmo K-</a:t>
            </a:r>
            <a:r>
              <a:rPr lang="pt-BR" sz="10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Means</a:t>
            </a:r>
            <a:r>
              <a:rPr lang="pt-BR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como modelo final.</a:t>
            </a:r>
          </a:p>
          <a:p>
            <a:pPr lvl="0"/>
            <a:endParaRPr lang="pt-BR" sz="10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melhor modelo obtido foi o de K-</a:t>
            </a:r>
            <a:r>
              <a:rPr lang="pt-BR" sz="10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Means</a:t>
            </a:r>
            <a:r>
              <a:rPr lang="pt-BR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lvl="0"/>
            <a:endParaRPr lang="pt-BR" sz="10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Esses parâmetros proporcionaram os seguintes resultados: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Número de clusters (K): 4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endParaRPr lang="pt-BR" sz="10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pt-BR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Índice de silhueta médio: 0,314 indicando um nível razoável porém não excelente, ou seja, há oportunidade de melhorias</a:t>
            </a:r>
          </a:p>
          <a:p>
            <a:pPr lvl="0"/>
            <a:endParaRPr lang="pt-BR" sz="10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Além dos resultados quantitativos, os perfis obtidos nos clusters foram coerentes com padrões esperados de segmentação populacional por faixa etária, tipo de plano e quantidade de beneficiários ativos, reforçando a escolha do modelo por sua interpretação prática e aplicabilidade em ações de negócio.</a:t>
            </a:r>
            <a:endParaRPr sz="10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None/>
            </a:pPr>
            <a:endParaRPr sz="11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9"/>
          <p:cNvSpPr/>
          <p:nvPr/>
        </p:nvSpPr>
        <p:spPr>
          <a:xfrm>
            <a:off x="-1" y="1774397"/>
            <a:ext cx="7410600" cy="13386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4" name="Google Shape;374;p39"/>
          <p:cNvSpPr/>
          <p:nvPr/>
        </p:nvSpPr>
        <p:spPr>
          <a:xfrm>
            <a:off x="208722" y="2201310"/>
            <a:ext cx="6923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lvl="0" algn="just"/>
            <a:r>
              <a:rPr lang="pt-BR" sz="2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pt-BR" sz="27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Conclusões Finais</a:t>
            </a:r>
            <a:r>
              <a:rPr lang="pt-BR" sz="27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e Sugestões para Trabalhos Futuros </a:t>
            </a:r>
            <a:endParaRPr sz="11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p40"/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7</a:t>
            </a: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Conclusões Finais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1" name="Google Shape;381;p40"/>
          <p:cNvSpPr/>
          <p:nvPr/>
        </p:nvSpPr>
        <p:spPr>
          <a:xfrm>
            <a:off x="134943" y="776606"/>
            <a:ext cx="8370000" cy="38596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lvl="0">
              <a:buClr>
                <a:srgbClr val="434343"/>
              </a:buClr>
              <a:buSzPts val="1100"/>
            </a:pP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aplicação de técnicas de clusterização permitiu segmentar os beneficiários de planos de saúde em grupos com características semelhantes, contribuindo para a compreensão de padrões de comportamento e perfil demográfico na base analisada.</a:t>
            </a:r>
          </a:p>
          <a:p>
            <a:pPr lvl="0">
              <a:buClr>
                <a:srgbClr val="434343"/>
              </a:buClr>
              <a:buSzPts val="1100"/>
            </a:pPr>
            <a:endParaRPr lang="pt-B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Clr>
                <a:srgbClr val="434343"/>
              </a:buClr>
              <a:buSzPts val="1100"/>
            </a:pP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A análise resultou na identificação de 4 clusters distintos, com diferenças relevantes em variáveis como faixa etária, tipo de plano, modalidade de contratação e quantidade de beneficiários ativos, aderidos e cancelados. Esses grupos evidenciam perfis específicos que podem embasar estratégias de marketing direcionado, políticas de retenção, ajustes contratuais ou ações regulatórias.</a:t>
            </a:r>
          </a:p>
          <a:p>
            <a:pPr lvl="0">
              <a:buClr>
                <a:srgbClr val="434343"/>
              </a:buClr>
              <a:buSzPts val="1100"/>
            </a:pPr>
            <a:endParaRPr lang="pt-B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Clr>
                <a:srgbClr val="434343"/>
              </a:buClr>
              <a:buSzPts val="1100"/>
            </a:pP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O modelo final, baseado no algoritmo K-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Means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, demonstrou desempenho razoável em termos de separabilidade dos grupos (índice de silhueta) porém baixa compacidade interna (inércia </a:t>
            </a:r>
            <a:r>
              <a:rPr lang="pt-BR" sz="1100" dirty="0" err="1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intra-cluster</a:t>
            </a: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). </a:t>
            </a:r>
          </a:p>
          <a:p>
            <a:pPr lvl="0">
              <a:buClr>
                <a:srgbClr val="434343"/>
              </a:buClr>
              <a:buSzPts val="1100"/>
            </a:pPr>
            <a:endParaRPr lang="pt-B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lvl="0">
              <a:buClr>
                <a:srgbClr val="434343"/>
              </a:buClr>
              <a:buSzPts val="1100"/>
            </a:pP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Como próximos passos, recomenda-se:</a:t>
            </a:r>
          </a:p>
          <a:p>
            <a:pPr lvl="0">
              <a:buClr>
                <a:srgbClr val="434343"/>
              </a:buClr>
              <a:buSzPts val="1100"/>
            </a:pPr>
            <a:endParaRPr lang="pt-B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0" indent="-171450"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Monitorar periodicamente os clusters, avaliando sua estabilidade ao longo do tempo.</a:t>
            </a:r>
          </a:p>
          <a:p>
            <a:pPr marL="171450" lvl="0" indent="-171450"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endParaRPr lang="pt-B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0" indent="-171450"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Integrar os rótulos de cluster em dashboards gerenciais para uso estratégico.</a:t>
            </a:r>
          </a:p>
          <a:p>
            <a:pPr marL="171450" lvl="0" indent="-171450"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endParaRPr lang="pt-BR"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  <a:p>
            <a:pPr marL="171450" lvl="0" indent="-171450">
              <a:buClr>
                <a:srgbClr val="434343"/>
              </a:buClr>
              <a:buSzPts val="1100"/>
              <a:buFont typeface="Arial" panose="020B0604020202020204" pitchFamily="34" charset="0"/>
              <a:buChar char="•"/>
            </a:pPr>
            <a:r>
              <a:rPr lang="pt-BR" sz="1100" dirty="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Explorar possíveis modelos supervisionados, como classificação dos clusters para previsão do perfil de novos beneficiários.</a:t>
            </a:r>
            <a:endParaRPr sz="1100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2" name="Google Shape;382;p40"/>
          <p:cNvSpPr/>
          <p:nvPr/>
        </p:nvSpPr>
        <p:spPr>
          <a:xfrm>
            <a:off x="6741544" y="331366"/>
            <a:ext cx="1643100" cy="22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Texto fictício; alterar</a:t>
            </a:r>
            <a:endParaRPr sz="800" b="0" i="0" u="none" strike="noStrike" cap="none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45"/>
          <p:cNvSpPr/>
          <p:nvPr/>
        </p:nvSpPr>
        <p:spPr>
          <a:xfrm>
            <a:off x="-1" y="1774397"/>
            <a:ext cx="7410600" cy="13386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18" name="Google Shape;418;p45"/>
          <p:cNvSpPr/>
          <p:nvPr/>
        </p:nvSpPr>
        <p:spPr>
          <a:xfrm>
            <a:off x="208722" y="2201310"/>
            <a:ext cx="6923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Referências Bibliográficas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46"/>
          <p:cNvSpPr txBox="1"/>
          <p:nvPr/>
        </p:nvSpPr>
        <p:spPr>
          <a:xfrm>
            <a:off x="208722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Referências Bibliográficas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5" name="Google Shape;425;p46"/>
          <p:cNvSpPr/>
          <p:nvPr/>
        </p:nvSpPr>
        <p:spPr>
          <a:xfrm>
            <a:off x="-1" y="924965"/>
            <a:ext cx="8712900" cy="10872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6" name="Google Shape;426;p46"/>
          <p:cNvSpPr/>
          <p:nvPr/>
        </p:nvSpPr>
        <p:spPr>
          <a:xfrm>
            <a:off x="175240" y="1054878"/>
            <a:ext cx="8374500" cy="8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254000" lvl="0" indent="-254000">
              <a:buSzPts val="800"/>
              <a:buFont typeface="Arial"/>
              <a:buChar char="•"/>
            </a:pPr>
            <a:r>
              <a:rPr lang="pt-BR" sz="1000" b="1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AGÊNCIA NACIONAL DE SAÚDE SUPLEMENTAR (ANS)</a:t>
            </a:r>
            <a:r>
              <a:rPr lang="pt-BR" sz="10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. Informações consolidadas de beneficiários - 024. Dados Abertos ANS, [s.d.]. Disponível em: https://dadosabertos.ans.gov.br/FTP/PDA/informacoes_consolidadas_de_beneficiarios-024/. Acesso em: 31 jul. 2025.</a:t>
            </a:r>
            <a:endParaRPr sz="1000" b="0" i="0" u="none" strike="noStrike" cap="none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8"/>
          <p:cNvSpPr/>
          <p:nvPr/>
        </p:nvSpPr>
        <p:spPr>
          <a:xfrm>
            <a:off x="-1" y="1774397"/>
            <a:ext cx="7410600" cy="13386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1" name="Google Shape;151;p18"/>
          <p:cNvSpPr/>
          <p:nvPr/>
        </p:nvSpPr>
        <p:spPr>
          <a:xfrm>
            <a:off x="208722" y="2201310"/>
            <a:ext cx="6923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Objetivo do Trabalho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9"/>
          <p:cNvSpPr/>
          <p:nvPr/>
        </p:nvSpPr>
        <p:spPr>
          <a:xfrm>
            <a:off x="2658173" y="707307"/>
            <a:ext cx="5959500" cy="3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lvl="0"/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O objetivo geral deste trabalho é identificar grupos de usuários de planos de saúde com características semelhantes, visando o desenvolvimento de campanhas de vendas direcionadas. Para isso, serão analisados dados históricos de usuários ativos, adesões e cancelamentos, considerando variáveis como sexo, faixa etária, tipo de contratação, entre outras.</a:t>
            </a:r>
          </a:p>
          <a:p>
            <a:pPr lvl="0"/>
            <a:endParaRPr lang="pt-BR" sz="11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Para segmentar esses grupos, será utilizada a técnica de clusterização de Hierarquia e K-médias (K-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means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), que permite agrupar usuários com padrões semelhantes de forma eficiente. A partir dessa análise, busca-se gerar insights acionáveis para que a empresa seguradora implemente campanhas específicas para cada perfil identificado. Com as análises e modelagens propostas, o objetivo final é impulsionar a venda de planos por região, contribuindo para o aumento da receita da empresa.</a:t>
            </a:r>
            <a:endParaRPr sz="1100" dirty="0"/>
          </a:p>
        </p:txBody>
      </p:sp>
      <p:sp>
        <p:nvSpPr>
          <p:cNvPr id="160" name="Google Shape;160;p19"/>
          <p:cNvSpPr txBox="1"/>
          <p:nvPr/>
        </p:nvSpPr>
        <p:spPr>
          <a:xfrm>
            <a:off x="2718067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1. Objetivo do Trabalho</a:t>
            </a:r>
            <a:endParaRPr sz="1100"/>
          </a:p>
        </p:txBody>
      </p:sp>
      <p:sp>
        <p:nvSpPr>
          <p:cNvPr id="161" name="Google Shape;161;p19"/>
          <p:cNvSpPr/>
          <p:nvPr/>
        </p:nvSpPr>
        <p:spPr>
          <a:xfrm>
            <a:off x="353240" y="4401275"/>
            <a:ext cx="1796400" cy="570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pt-BR" sz="1100" b="0" i="0" u="none" strike="noStrike" cap="none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Alterar a imagem, se desejar, de acordo com o contexto do trabalho</a:t>
            </a:r>
            <a:endParaRPr sz="800" b="0" i="0" u="none" strike="noStrike" cap="none" dirty="0">
              <a:solidFill>
                <a:schemeClr val="dk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76093072-B1E1-E14B-A038-3256ABC68145}"/>
              </a:ext>
            </a:extLst>
          </p:cNvPr>
          <p:cNvGrpSpPr/>
          <p:nvPr/>
        </p:nvGrpSpPr>
        <p:grpSpPr>
          <a:xfrm>
            <a:off x="0" y="0"/>
            <a:ext cx="2484750" cy="5143500"/>
            <a:chOff x="0" y="0"/>
            <a:chExt cx="2484750" cy="5143500"/>
          </a:xfrm>
        </p:grpSpPr>
        <p:sp>
          <p:nvSpPr>
            <p:cNvPr id="10" name="Retângulo 9">
              <a:extLst>
                <a:ext uri="{FF2B5EF4-FFF2-40B4-BE49-F238E27FC236}">
                  <a16:creationId xmlns:a16="http://schemas.microsoft.com/office/drawing/2014/main" id="{B6B0695C-6C60-08F8-4778-00D1B428F554}"/>
                </a:ext>
              </a:extLst>
            </p:cNvPr>
            <p:cNvSpPr/>
            <p:nvPr/>
          </p:nvSpPr>
          <p:spPr>
            <a:xfrm>
              <a:off x="0" y="0"/>
              <a:ext cx="2484750" cy="5143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9" name="Imagem 8">
              <a:extLst>
                <a:ext uri="{FF2B5EF4-FFF2-40B4-BE49-F238E27FC236}">
                  <a16:creationId xmlns:a16="http://schemas.microsoft.com/office/drawing/2014/main" id="{F4B1B5C3-7570-0747-67A2-A7DE2920E71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81" y="707307"/>
              <a:ext cx="2419826" cy="3107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0"/>
          <p:cNvSpPr/>
          <p:nvPr/>
        </p:nvSpPr>
        <p:spPr>
          <a:xfrm>
            <a:off x="-1" y="1774397"/>
            <a:ext cx="7410600" cy="13386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0"/>
          <p:cNvSpPr/>
          <p:nvPr/>
        </p:nvSpPr>
        <p:spPr>
          <a:xfrm>
            <a:off x="208722" y="2201310"/>
            <a:ext cx="6923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Contextualização do Problema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1"/>
          <p:cNvSpPr/>
          <p:nvPr/>
        </p:nvSpPr>
        <p:spPr>
          <a:xfrm>
            <a:off x="129396" y="4543877"/>
            <a:ext cx="2749800" cy="53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/>
          <p:nvPr/>
        </p:nvSpPr>
        <p:spPr>
          <a:xfrm>
            <a:off x="2658173" y="707307"/>
            <a:ext cx="5959500" cy="3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lvl="0"/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Cerca de 25% da população brasileira é atendida por planos de saúde privados, representando um volume expressivo de beneficiários e um mercado altamente relevante para a sociedade e para o sistema de saúde como um todo. Ainda assim, há espaço para expandir a cobertura e alcançar um número ainda maior de pessoas.</a:t>
            </a:r>
          </a:p>
          <a:p>
            <a:pPr lvl="0"/>
            <a:endParaRPr lang="pt-BR" sz="11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A diversidade de planos, modalidades de contratação e perfis de usuários exige uma análise constante e atualizada dos dados de adesão, movimentações e distribuição da população coberta.</a:t>
            </a:r>
          </a:p>
          <a:p>
            <a:pPr lvl="0"/>
            <a:endParaRPr lang="pt-BR" sz="11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Nesse cenário, os dados disponibilizados pela ANS são fundamentais para monitorar a evolução do número de beneficiários, avaliar a efetividade das políticas públicas, identificar oportunidades de atuação para as operadoras e compreender padrões de permanência ou cancelamento em segmentos específicos do mercado.</a:t>
            </a:r>
          </a:p>
          <a:p>
            <a:pPr lvl="0"/>
            <a:endParaRPr lang="pt-BR" sz="1100" dirty="0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lvl="0"/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Com esse propósito, a </a:t>
            </a:r>
            <a:r>
              <a:rPr lang="pt-BR" sz="1100" dirty="0" err="1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MedSynapse</a:t>
            </a: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 tem enfrentado o desafio de identificar perfis de usuários a fim de desenvolver estratégias mais eficazes. O objetivo não é apenas potencializar as vendas por meio de campanhas segmentadas, mas também antecipar comportamentos e identificar perfis com maior probabilidade de cancelamento, contribuindo para a retenção e sustentabilidade do negócio.</a:t>
            </a:r>
          </a:p>
        </p:txBody>
      </p:sp>
      <p:sp>
        <p:nvSpPr>
          <p:cNvPr id="178" name="Google Shape;178;p21"/>
          <p:cNvSpPr txBox="1"/>
          <p:nvPr/>
        </p:nvSpPr>
        <p:spPr>
          <a:xfrm>
            <a:off x="2718067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2. Contextualização do Problema</a:t>
            </a:r>
            <a:endParaRPr sz="1100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F797175-0324-69F3-E675-913DFE4124F0}"/>
              </a:ext>
            </a:extLst>
          </p:cNvPr>
          <p:cNvGrpSpPr/>
          <p:nvPr/>
        </p:nvGrpSpPr>
        <p:grpSpPr>
          <a:xfrm>
            <a:off x="0" y="0"/>
            <a:ext cx="2484750" cy="5143500"/>
            <a:chOff x="0" y="0"/>
            <a:chExt cx="2484750" cy="5143500"/>
          </a:xfrm>
        </p:grpSpPr>
        <p:sp>
          <p:nvSpPr>
            <p:cNvPr id="7" name="Retângulo 6">
              <a:extLst>
                <a:ext uri="{FF2B5EF4-FFF2-40B4-BE49-F238E27FC236}">
                  <a16:creationId xmlns:a16="http://schemas.microsoft.com/office/drawing/2014/main" id="{55C365D6-A4C7-8760-5D89-59E3910C6D96}"/>
                </a:ext>
              </a:extLst>
            </p:cNvPr>
            <p:cNvSpPr/>
            <p:nvPr/>
          </p:nvSpPr>
          <p:spPr>
            <a:xfrm>
              <a:off x="0" y="0"/>
              <a:ext cx="2484750" cy="5143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8" name="Imagem 7">
              <a:extLst>
                <a:ext uri="{FF2B5EF4-FFF2-40B4-BE49-F238E27FC236}">
                  <a16:creationId xmlns:a16="http://schemas.microsoft.com/office/drawing/2014/main" id="{B86FE8CA-D1AD-82E6-4DDF-72A2DB9962A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81" y="707307"/>
              <a:ext cx="2419826" cy="3107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22"/>
          <p:cNvSpPr/>
          <p:nvPr/>
        </p:nvSpPr>
        <p:spPr>
          <a:xfrm>
            <a:off x="-1" y="1774397"/>
            <a:ext cx="7410600" cy="1338600"/>
          </a:xfrm>
          <a:prstGeom prst="rect">
            <a:avLst/>
          </a:prstGeom>
          <a:gradFill>
            <a:gsLst>
              <a:gs pos="0">
                <a:srgbClr val="6ADBD9"/>
              </a:gs>
              <a:gs pos="50000">
                <a:srgbClr val="6ADBD9"/>
              </a:gs>
              <a:gs pos="100000">
                <a:srgbClr val="66CCFF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Calibri"/>
              <a:buNone/>
            </a:pPr>
            <a:endParaRPr sz="14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6" name="Google Shape;186;p22"/>
          <p:cNvSpPr/>
          <p:nvPr/>
        </p:nvSpPr>
        <p:spPr>
          <a:xfrm>
            <a:off x="208722" y="2201310"/>
            <a:ext cx="6923700" cy="48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7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3. Base de Dados</a:t>
            </a:r>
            <a:endParaRPr sz="11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3"/>
          <p:cNvSpPr/>
          <p:nvPr/>
        </p:nvSpPr>
        <p:spPr>
          <a:xfrm>
            <a:off x="129396" y="4543877"/>
            <a:ext cx="2749800" cy="53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p23"/>
          <p:cNvSpPr/>
          <p:nvPr/>
        </p:nvSpPr>
        <p:spPr>
          <a:xfrm>
            <a:off x="2819915" y="1004917"/>
            <a:ext cx="60180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Usuário </a:t>
            </a:r>
            <a:r>
              <a:rPr lang="pt-BR" sz="9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(COD_USUARIO)</a:t>
            </a:r>
            <a:endParaRPr sz="11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5" name="Google Shape;195;p23"/>
          <p:cNvSpPr txBox="1"/>
          <p:nvPr/>
        </p:nvSpPr>
        <p:spPr>
          <a:xfrm>
            <a:off x="2718067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3. Base de Dados</a:t>
            </a:r>
            <a:endParaRPr sz="1100"/>
          </a:p>
        </p:txBody>
      </p:sp>
      <p:sp>
        <p:nvSpPr>
          <p:cNvPr id="198" name="Google Shape;198;p23"/>
          <p:cNvSpPr/>
          <p:nvPr/>
        </p:nvSpPr>
        <p:spPr>
          <a:xfrm>
            <a:off x="2756885" y="697118"/>
            <a:ext cx="2845500" cy="221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2BAB1"/>
          </a:solidFill>
          <a:ln w="38100" cap="flat" cmpd="sng">
            <a:solidFill>
              <a:srgbClr val="02BA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9000" tIns="34275" rIns="18900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Visão da base</a:t>
            </a:r>
            <a:endParaRPr sz="1200" b="1" i="1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99" name="Google Shape;199;p23"/>
          <p:cNvSpPr/>
          <p:nvPr/>
        </p:nvSpPr>
        <p:spPr>
          <a:xfrm>
            <a:off x="2718067" y="3161981"/>
            <a:ext cx="2845500" cy="221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2BAB1"/>
          </a:solidFill>
          <a:ln w="38100" cap="flat" cmpd="sng">
            <a:solidFill>
              <a:srgbClr val="02BA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9000" tIns="34275" rIns="18900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Filtros de exclusão</a:t>
            </a:r>
            <a:endParaRPr sz="1200" b="1" i="1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0" name="Google Shape;200;p23"/>
          <p:cNvSpPr/>
          <p:nvPr/>
        </p:nvSpPr>
        <p:spPr>
          <a:xfrm>
            <a:off x="2718067" y="2355268"/>
            <a:ext cx="2845500" cy="221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2BAB1"/>
          </a:solidFill>
          <a:ln w="38100" cap="flat" cmpd="sng">
            <a:solidFill>
              <a:srgbClr val="02BA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9000" tIns="34275" rIns="18900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Filtros de inclusão</a:t>
            </a:r>
            <a:endParaRPr sz="1100"/>
          </a:p>
        </p:txBody>
      </p:sp>
      <p:sp>
        <p:nvSpPr>
          <p:cNvPr id="201" name="Google Shape;201;p23"/>
          <p:cNvSpPr/>
          <p:nvPr/>
        </p:nvSpPr>
        <p:spPr>
          <a:xfrm>
            <a:off x="2718067" y="1342576"/>
            <a:ext cx="2845500" cy="221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2BAB1"/>
          </a:solidFill>
          <a:ln w="38100" cap="flat" cmpd="sng">
            <a:solidFill>
              <a:srgbClr val="02BA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9000" tIns="34275" rIns="18900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Período de análise</a:t>
            </a:r>
            <a:endParaRPr sz="1200" b="1" i="1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02" name="Google Shape;202;p23"/>
          <p:cNvSpPr/>
          <p:nvPr/>
        </p:nvSpPr>
        <p:spPr>
          <a:xfrm>
            <a:off x="2771315" y="4149220"/>
            <a:ext cx="60180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oto Sans Symbols"/>
              <a:buChar char="⮚"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Usuários com histórico de fraude ou uso indevido do serviço.</a:t>
            </a:r>
            <a:endParaRPr sz="1100" dirty="0"/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oto Sans Symbols"/>
              <a:buChar char="⮚"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Usuários que cancelaram assinatura e reativaram nos 60 dias anteriores a M0.</a:t>
            </a:r>
            <a:endParaRPr sz="1100" dirty="0"/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oto Sans Symbols"/>
              <a:buChar char="⮚"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Usuários inadimplentes em M0 que ainda não tiveram sua assinatura cortada.</a:t>
            </a:r>
            <a:endParaRPr sz="1100" dirty="0"/>
          </a:p>
        </p:txBody>
      </p:sp>
      <p:sp>
        <p:nvSpPr>
          <p:cNvPr id="203" name="Google Shape;203;p23"/>
          <p:cNvSpPr/>
          <p:nvPr/>
        </p:nvSpPr>
        <p:spPr>
          <a:xfrm>
            <a:off x="2819915" y="2658889"/>
            <a:ext cx="6018000" cy="6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oto Sans Symbols"/>
              <a:buChar char="⮚"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Usuários com assinatura ativa em M0 há pelo menos 6 meses.</a:t>
            </a:r>
            <a:endParaRPr sz="1100" dirty="0"/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oto Sans Symbols"/>
              <a:buChar char="⮚"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Usuários que visualizaram ao menos um conteúdo nos 30 dias anteriores a M0.</a:t>
            </a:r>
            <a:endParaRPr sz="1100" dirty="0"/>
          </a:p>
        </p:txBody>
      </p:sp>
      <p:sp>
        <p:nvSpPr>
          <p:cNvPr id="204" name="Google Shape;204;p23"/>
          <p:cNvSpPr/>
          <p:nvPr/>
        </p:nvSpPr>
        <p:spPr>
          <a:xfrm>
            <a:off x="2819915" y="1647108"/>
            <a:ext cx="6018000" cy="6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sng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Safra</a:t>
            </a: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Mar/24 (M0)</a:t>
            </a:r>
            <a:endParaRPr sz="1100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b="0" i="0" u="sng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Histórico</a:t>
            </a: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: Jan/20 a Mai/25</a:t>
            </a:r>
            <a:endParaRPr sz="1100" dirty="0"/>
          </a:p>
        </p:txBody>
      </p:sp>
      <p:sp>
        <p:nvSpPr>
          <p:cNvPr id="205" name="Google Shape;205;p23"/>
          <p:cNvSpPr/>
          <p:nvPr/>
        </p:nvSpPr>
        <p:spPr>
          <a:xfrm>
            <a:off x="2819915" y="4478454"/>
            <a:ext cx="59208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rgbClr val="434343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Google Shape;202;p23">
            <a:extLst>
              <a:ext uri="{FF2B5EF4-FFF2-40B4-BE49-F238E27FC236}">
                <a16:creationId xmlns:a16="http://schemas.microsoft.com/office/drawing/2014/main" id="{34917C25-E4F5-4885-09A5-89964F324322}"/>
              </a:ext>
            </a:extLst>
          </p:cNvPr>
          <p:cNvSpPr/>
          <p:nvPr/>
        </p:nvSpPr>
        <p:spPr>
          <a:xfrm>
            <a:off x="2718067" y="3503810"/>
            <a:ext cx="6018000" cy="291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oto Sans Symbols"/>
              <a:buChar char="⮚"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Beneficiários maiores de 18 anos</a:t>
            </a:r>
            <a:endParaRPr sz="1100" dirty="0"/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oto Sans Symbols"/>
              <a:buChar char="⮚"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Usuários que cancelaram assinatura e reativaram nos 60 dias anteriores a M0.</a:t>
            </a:r>
            <a:endParaRPr sz="1100" dirty="0"/>
          </a:p>
          <a:p>
            <a:pPr marL="215900" marR="0" lvl="0" indent="-2222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100"/>
              <a:buFont typeface="Noto Sans Symbols"/>
              <a:buChar char="⮚"/>
            </a:pPr>
            <a:r>
              <a:rPr lang="pt-BR" sz="1100" b="0" i="0" u="none" strike="noStrike" cap="none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Usuários inadimplentes em M0 que ainda não tiveram sua assinatura cortada.</a:t>
            </a:r>
            <a:endParaRPr sz="1100" dirty="0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CD81194D-30A2-EA02-2D60-7E80B75A7D14}"/>
              </a:ext>
            </a:extLst>
          </p:cNvPr>
          <p:cNvGrpSpPr/>
          <p:nvPr/>
        </p:nvGrpSpPr>
        <p:grpSpPr>
          <a:xfrm>
            <a:off x="0" y="0"/>
            <a:ext cx="2484750" cy="5143500"/>
            <a:chOff x="0" y="0"/>
            <a:chExt cx="2484750" cy="5143500"/>
          </a:xfrm>
        </p:grpSpPr>
        <p:sp>
          <p:nvSpPr>
            <p:cNvPr id="4" name="Retângulo 3">
              <a:extLst>
                <a:ext uri="{FF2B5EF4-FFF2-40B4-BE49-F238E27FC236}">
                  <a16:creationId xmlns:a16="http://schemas.microsoft.com/office/drawing/2014/main" id="{CC975972-42AA-FAFE-01B7-9A398D393D64}"/>
                </a:ext>
              </a:extLst>
            </p:cNvPr>
            <p:cNvSpPr/>
            <p:nvPr/>
          </p:nvSpPr>
          <p:spPr>
            <a:xfrm>
              <a:off x="0" y="0"/>
              <a:ext cx="2484750" cy="5143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5" name="Imagem 4">
              <a:extLst>
                <a:ext uri="{FF2B5EF4-FFF2-40B4-BE49-F238E27FC236}">
                  <a16:creationId xmlns:a16="http://schemas.microsoft.com/office/drawing/2014/main" id="{DBCF07DD-3651-0F55-58BD-468C00FEFAA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81" y="707307"/>
              <a:ext cx="2419826" cy="3107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4"/>
          <p:cNvSpPr/>
          <p:nvPr/>
        </p:nvSpPr>
        <p:spPr>
          <a:xfrm>
            <a:off x="129396" y="4543877"/>
            <a:ext cx="2749800" cy="53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4"/>
          <p:cNvSpPr/>
          <p:nvPr/>
        </p:nvSpPr>
        <p:spPr>
          <a:xfrm>
            <a:off x="2819915" y="1004916"/>
            <a:ext cx="5920800" cy="4489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35000" tIns="34275" rIns="0" bIns="3427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100" dirty="0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Não aplicado. Foi utilizado método de clusterização (Não supervisionado).</a:t>
            </a:r>
            <a:endParaRPr sz="1100" dirty="0"/>
          </a:p>
        </p:txBody>
      </p:sp>
      <p:sp>
        <p:nvSpPr>
          <p:cNvPr id="216" name="Google Shape;216;p24"/>
          <p:cNvSpPr txBox="1"/>
          <p:nvPr/>
        </p:nvSpPr>
        <p:spPr>
          <a:xfrm>
            <a:off x="2718067" y="62100"/>
            <a:ext cx="4968600" cy="53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800"/>
              <a:buFont typeface="Open Sans"/>
              <a:buNone/>
            </a:pPr>
            <a:r>
              <a:rPr lang="pt-BR" sz="1800" b="0" i="0" u="none" strike="noStrike" cap="none">
                <a:solidFill>
                  <a:srgbClr val="434343"/>
                </a:solidFill>
                <a:latin typeface="Open Sans"/>
                <a:ea typeface="Open Sans"/>
                <a:cs typeface="Open Sans"/>
                <a:sym typeface="Open Sans"/>
              </a:rPr>
              <a:t>3. Base de Dados</a:t>
            </a:r>
            <a:endParaRPr sz="1100"/>
          </a:p>
        </p:txBody>
      </p:sp>
      <p:sp>
        <p:nvSpPr>
          <p:cNvPr id="218" name="Google Shape;218;p24"/>
          <p:cNvSpPr/>
          <p:nvPr/>
        </p:nvSpPr>
        <p:spPr>
          <a:xfrm>
            <a:off x="2756885" y="697118"/>
            <a:ext cx="2845500" cy="221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2BAB1"/>
          </a:solidFill>
          <a:ln w="38100" cap="flat" cmpd="sng">
            <a:solidFill>
              <a:srgbClr val="02BA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9000" tIns="34275" rIns="18900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 dirty="0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Variável resposta</a:t>
            </a:r>
            <a:endParaRPr sz="1200" b="1" i="1" u="none" strike="noStrike" cap="none" dirty="0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19" name="Google Shape;219;p24"/>
          <p:cNvSpPr/>
          <p:nvPr/>
        </p:nvSpPr>
        <p:spPr>
          <a:xfrm>
            <a:off x="2718067" y="1536670"/>
            <a:ext cx="2845500" cy="2217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02BAB1"/>
          </a:solidFill>
          <a:ln w="38100" cap="flat" cmpd="sng">
            <a:solidFill>
              <a:srgbClr val="02BAB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89000" tIns="34275" rIns="189000" bIns="3427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Variáveis explicativas</a:t>
            </a:r>
            <a:endParaRPr sz="1200" b="1" i="1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22" name="Google Shape;222;p24"/>
          <p:cNvSpPr/>
          <p:nvPr/>
        </p:nvSpPr>
        <p:spPr>
          <a:xfrm>
            <a:off x="2819915" y="1031159"/>
            <a:ext cx="79200" cy="372900"/>
          </a:xfrm>
          <a:prstGeom prst="leftBrace">
            <a:avLst>
              <a:gd name="adj1" fmla="val 8333"/>
              <a:gd name="adj2" fmla="val 50000"/>
            </a:avLst>
          </a:prstGeom>
          <a:noFill/>
          <a:ln w="9525" cap="flat" cmpd="sng">
            <a:solidFill>
              <a:srgbClr val="59595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1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13" name="Tabela 12">
            <a:extLst>
              <a:ext uri="{FF2B5EF4-FFF2-40B4-BE49-F238E27FC236}">
                <a16:creationId xmlns:a16="http://schemas.microsoft.com/office/drawing/2014/main" id="{CE3CC0B7-7FB4-7842-0534-E05F09205C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6322675"/>
              </p:ext>
            </p:extLst>
          </p:nvPr>
        </p:nvGraphicFramePr>
        <p:xfrm>
          <a:off x="2726744" y="1932397"/>
          <a:ext cx="5920800" cy="3027828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2960400">
                  <a:extLst>
                    <a:ext uri="{9D8B030D-6E8A-4147-A177-3AD203B41FA5}">
                      <a16:colId xmlns:a16="http://schemas.microsoft.com/office/drawing/2014/main" val="1923342583"/>
                    </a:ext>
                  </a:extLst>
                </a:gridCol>
                <a:gridCol w="2960400">
                  <a:extLst>
                    <a:ext uri="{9D8B030D-6E8A-4147-A177-3AD203B41FA5}">
                      <a16:colId xmlns:a16="http://schemas.microsoft.com/office/drawing/2014/main" val="1720521003"/>
                    </a:ext>
                  </a:extLst>
                </a:gridCol>
              </a:tblGrid>
              <a:tr h="1300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VARIÁVEL EXPLICATIVA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solidFill>
                            <a:schemeClr val="bg1"/>
                          </a:solidFill>
                          <a:effectLst/>
                        </a:rPr>
                        <a:t>DESCRIÇÃO</a:t>
                      </a:r>
                      <a:endParaRPr lang="pt-BR" sz="900" b="0" i="0" u="none" strike="noStrike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9224465"/>
                  </a:ext>
                </a:extLst>
              </a:tr>
              <a:tr h="313857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TP_SEXO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Indica o sexo dos beneficiários vinculados ao plano, podendo ser Masculino, Feminino ou Ignorado.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extLst>
                  <a:ext uri="{0D108BD9-81ED-4DB2-BD59-A6C34878D82A}">
                    <a16:rowId xmlns:a16="http://schemas.microsoft.com/office/drawing/2014/main" val="1755864900"/>
                  </a:ext>
                </a:extLst>
              </a:tr>
              <a:tr h="2915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DE_FAIXA_ETARIA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Classifica os beneficiários por faixa etária (</a:t>
                      </a:r>
                      <a:r>
                        <a:rPr lang="pt-BR" sz="900" u="none" strike="noStrike" dirty="0" err="1">
                          <a:effectLst/>
                        </a:rPr>
                        <a:t>ex</a:t>
                      </a:r>
                      <a:r>
                        <a:rPr lang="pt-BR" sz="900" u="none" strike="noStrike" dirty="0">
                          <a:effectLst/>
                        </a:rPr>
                        <a:t>: 0 a 18 anos, 19 a 23 anos etc.), permitindo análise por idade.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extLst>
                  <a:ext uri="{0D108BD9-81ED-4DB2-BD59-A6C34878D82A}">
                    <a16:rowId xmlns:a16="http://schemas.microsoft.com/office/drawing/2014/main" val="482258690"/>
                  </a:ext>
                </a:extLst>
              </a:tr>
              <a:tr h="29152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DE_CONTRATACAO_PLANO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Tipo de contratação do plano, como individual/familiar ou coletivo por adesão/empresarial.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extLst>
                  <a:ext uri="{0D108BD9-81ED-4DB2-BD59-A6C34878D82A}">
                    <a16:rowId xmlns:a16="http://schemas.microsoft.com/office/drawing/2014/main" val="130186094"/>
                  </a:ext>
                </a:extLst>
              </a:tr>
              <a:tr h="258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DE_SEGMENTACAO_PLANO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Define os tipos de serviços cobertos pelo plano, como ambulatorial, hospitalar ou ambos.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extLst>
                  <a:ext uri="{0D108BD9-81ED-4DB2-BD59-A6C34878D82A}">
                    <a16:rowId xmlns:a16="http://schemas.microsoft.com/office/drawing/2014/main" val="2585921524"/>
                  </a:ext>
                </a:extLst>
              </a:tr>
              <a:tr h="336185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DE_ABRG_GEOGRAFICA_PLANO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Descreve a abrangência geográfica do plano, podendo ser nacional, estadual, municipal ou grupo de municípios.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extLst>
                  <a:ext uri="{0D108BD9-81ED-4DB2-BD59-A6C34878D82A}">
                    <a16:rowId xmlns:a16="http://schemas.microsoft.com/office/drawing/2014/main" val="2299075859"/>
                  </a:ext>
                </a:extLst>
              </a:tr>
              <a:tr h="258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COBERTURA_ASSIST_PLAN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Informa o tipo de cobertura assistencial, como médica, odontológica ou ambas.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extLst>
                  <a:ext uri="{0D108BD9-81ED-4DB2-BD59-A6C34878D82A}">
                    <a16:rowId xmlns:a16="http://schemas.microsoft.com/office/drawing/2014/main" val="3724266400"/>
                  </a:ext>
                </a:extLst>
              </a:tr>
              <a:tr h="269201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TIPO_VINCULO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Indica o vínculo do beneficiário com o plano, podendo ser titular, dependente, agregados, entre outros.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extLst>
                  <a:ext uri="{0D108BD9-81ED-4DB2-BD59-A6C34878D82A}">
                    <a16:rowId xmlns:a16="http://schemas.microsoft.com/office/drawing/2014/main" val="3025205611"/>
                  </a:ext>
                </a:extLst>
              </a:tr>
              <a:tr h="258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QT_BENEFICIARIO_ATIVO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Quantidade de beneficiários ativos no período de competência analisado.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extLst>
                  <a:ext uri="{0D108BD9-81ED-4DB2-BD59-A6C34878D82A}">
                    <a16:rowId xmlns:a16="http://schemas.microsoft.com/office/drawing/2014/main" val="2566885143"/>
                  </a:ext>
                </a:extLst>
              </a:tr>
              <a:tr h="258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QT_BENEFICIARIO_ADERIDO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>
                          <a:effectLst/>
                        </a:rPr>
                        <a:t>Quantidade de novos beneficiários que aderiram ao plano durante o período.</a:t>
                      </a:r>
                      <a:endParaRPr lang="pt-BR" sz="9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extLst>
                  <a:ext uri="{0D108BD9-81ED-4DB2-BD59-A6C34878D82A}">
                    <a16:rowId xmlns:a16="http://schemas.microsoft.com/office/drawing/2014/main" val="2379429398"/>
                  </a:ext>
                </a:extLst>
              </a:tr>
              <a:tr h="258419">
                <a:tc>
                  <a:txBody>
                    <a:bodyPr/>
                    <a:lstStyle/>
                    <a:p>
                      <a:pPr algn="ctr" fontAlgn="b"/>
                      <a:r>
                        <a:rPr lang="pt-BR" sz="900" u="none" strike="noStrike" dirty="0">
                          <a:effectLst/>
                        </a:rPr>
                        <a:t>QT_BENEFICIARIO_CANCELADO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pt-BR" sz="900" u="none" strike="noStrike" dirty="0">
                          <a:effectLst/>
                        </a:rPr>
                        <a:t>Quantidade de beneficiários que cancelaram o plano durante o período.</a:t>
                      </a:r>
                      <a:endParaRPr lang="pt-BR" sz="9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1664" marR="1664" marT="1664" marB="0" anchor="ctr"/>
                </a:tc>
                <a:extLst>
                  <a:ext uri="{0D108BD9-81ED-4DB2-BD59-A6C34878D82A}">
                    <a16:rowId xmlns:a16="http://schemas.microsoft.com/office/drawing/2014/main" val="3053752485"/>
                  </a:ext>
                </a:extLst>
              </a:tr>
            </a:tbl>
          </a:graphicData>
        </a:graphic>
      </p:graphicFrame>
      <p:grpSp>
        <p:nvGrpSpPr>
          <p:cNvPr id="15" name="Agrupar 14">
            <a:extLst>
              <a:ext uri="{FF2B5EF4-FFF2-40B4-BE49-F238E27FC236}">
                <a16:creationId xmlns:a16="http://schemas.microsoft.com/office/drawing/2014/main" id="{F2FCC113-DACF-C541-BC82-8BC6EA726CCA}"/>
              </a:ext>
            </a:extLst>
          </p:cNvPr>
          <p:cNvGrpSpPr/>
          <p:nvPr/>
        </p:nvGrpSpPr>
        <p:grpSpPr>
          <a:xfrm>
            <a:off x="0" y="0"/>
            <a:ext cx="2484750" cy="5143500"/>
            <a:chOff x="0" y="0"/>
            <a:chExt cx="2484750" cy="5143500"/>
          </a:xfrm>
        </p:grpSpPr>
        <p:sp>
          <p:nvSpPr>
            <p:cNvPr id="16" name="Retângulo 15">
              <a:extLst>
                <a:ext uri="{FF2B5EF4-FFF2-40B4-BE49-F238E27FC236}">
                  <a16:creationId xmlns:a16="http://schemas.microsoft.com/office/drawing/2014/main" id="{ABC7D553-1FED-CEBA-93D0-B9B9FB7B743D}"/>
                </a:ext>
              </a:extLst>
            </p:cNvPr>
            <p:cNvSpPr/>
            <p:nvPr/>
          </p:nvSpPr>
          <p:spPr>
            <a:xfrm>
              <a:off x="0" y="0"/>
              <a:ext cx="2484750" cy="51435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pic>
          <p:nvPicPr>
            <p:cNvPr id="17" name="Imagem 16">
              <a:extLst>
                <a:ext uri="{FF2B5EF4-FFF2-40B4-BE49-F238E27FC236}">
                  <a16:creationId xmlns:a16="http://schemas.microsoft.com/office/drawing/2014/main" id="{4E747EDE-D440-2611-5DD2-89D3A504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8781" y="707307"/>
              <a:ext cx="2419826" cy="3107585"/>
            </a:xfrm>
            <a:prstGeom prst="rect">
              <a:avLst/>
            </a:prstGeom>
          </p:spPr>
        </p:pic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5195</TotalTime>
  <Words>2410</Words>
  <Application>Microsoft Office PowerPoint</Application>
  <PresentationFormat>Apresentação na tela (16:9)</PresentationFormat>
  <Paragraphs>228</Paragraphs>
  <Slides>29</Slides>
  <Notes>29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29</vt:i4>
      </vt:variant>
    </vt:vector>
  </HeadingPairs>
  <TitlesOfParts>
    <vt:vector size="35" baseType="lpstr">
      <vt:lpstr>Arial</vt:lpstr>
      <vt:lpstr>Noto Sans Symbols</vt:lpstr>
      <vt:lpstr>Calibri</vt:lpstr>
      <vt:lpstr>Open Sans</vt:lpstr>
      <vt:lpstr>Poppins</vt:lpstr>
      <vt:lpstr>Simple Light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Angelo Kim</cp:lastModifiedBy>
  <cp:revision>242</cp:revision>
  <dcterms:modified xsi:type="dcterms:W3CDTF">2025-08-02T02:55:49Z</dcterms:modified>
</cp:coreProperties>
</file>