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07" r:id="rId2"/>
    <p:sldId id="322" r:id="rId3"/>
    <p:sldId id="326" r:id="rId4"/>
    <p:sldId id="327" r:id="rId5"/>
    <p:sldId id="319" r:id="rId6"/>
    <p:sldId id="318" r:id="rId7"/>
    <p:sldId id="317" r:id="rId8"/>
    <p:sldId id="313" r:id="rId9"/>
    <p:sldId id="324" r:id="rId10"/>
    <p:sldId id="323" r:id="rId11"/>
    <p:sldId id="259" r:id="rId12"/>
    <p:sldId id="292" r:id="rId13"/>
    <p:sldId id="294" r:id="rId14"/>
    <p:sldId id="295" r:id="rId15"/>
    <p:sldId id="308" r:id="rId16"/>
    <p:sldId id="309" r:id="rId17"/>
    <p:sldId id="310" r:id="rId18"/>
    <p:sldId id="297" r:id="rId19"/>
    <p:sldId id="298" r:id="rId20"/>
    <p:sldId id="299" r:id="rId21"/>
    <p:sldId id="325" r:id="rId22"/>
    <p:sldId id="305" r:id="rId23"/>
    <p:sldId id="306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e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080BB-A764-4820-8067-7929061B6FA7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994F4-6108-4FC3-91B6-7304B8403D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FEB91D-575C-44EF-80FE-55AD1C22C19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A4FE3-7088-403F-8B1B-77474D219B86}" type="slidenum">
              <a:rPr lang="pt-BR"/>
              <a:pPr/>
              <a:t>23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FEB91D-575C-44EF-80FE-55AD1C22C19F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FEB91D-575C-44EF-80FE-55AD1C22C19F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FEB91D-575C-44EF-80FE-55AD1C22C19F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FEB91D-575C-44EF-80FE-55AD1C22C19F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FEB91D-575C-44EF-80FE-55AD1C22C19F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FEB91D-575C-44EF-80FE-55AD1C22C19F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FEB91D-575C-44EF-80FE-55AD1C22C19F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FEB91D-575C-44EF-80FE-55AD1C22C19F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F24568-D0F6-4C61-AF03-C2BFCFB78904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651B06-C51F-4C6C-BA8A-0AC3FB0CA44A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Perceptron</a:t>
            </a:r>
            <a:r>
              <a:rPr lang="pt-BR" dirty="0" smtClean="0"/>
              <a:t> de </a:t>
            </a:r>
            <a:r>
              <a:rPr lang="pt-BR" dirty="0" err="1" smtClean="0"/>
              <a:t>Rosemblat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Adaline</a:t>
            </a:r>
            <a:r>
              <a:rPr lang="pt-BR" dirty="0" smtClean="0"/>
              <a:t> – Algoritmo  LMS,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Baseado nos materiais didáticos dos Professores André Santana (UFPI) e Marcelo A. Fernandes(DCA – UFRN)</a:t>
            </a:r>
          </a:p>
          <a:p>
            <a:r>
              <a:rPr lang="pt-BR" dirty="0" smtClean="0"/>
              <a:t>Elementos iniciais da área de redes neurais</a:t>
            </a:r>
          </a:p>
          <a:p>
            <a:r>
              <a:rPr lang="pt-BR" dirty="0" smtClean="0"/>
              <a:t>No caso do algoritmo LMS: utilização das técnicas de otimização e processos estocásticos nos processos de aprendizagem. 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313"/>
            <a:ext cx="9144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38" y="6715125"/>
            <a:ext cx="3071812" cy="142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25"/>
            <a:ext cx="2928938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38" y="104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Adaline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Madaline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163" y="738188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238" y="6659563"/>
            <a:ext cx="11239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André M. Santana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81928" name="Rectangle 3"/>
          <p:cNvSpPr txBox="1">
            <a:spLocks noChangeArrowheads="1"/>
          </p:cNvSpPr>
          <p:nvPr/>
        </p:nvSpPr>
        <p:spPr bwMode="auto">
          <a:xfrm>
            <a:off x="142875" y="1357313"/>
            <a:ext cx="87868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 dirty="0">
                <a:latin typeface="Times"/>
              </a:rPr>
              <a:t>.:	</a:t>
            </a:r>
            <a:r>
              <a:rPr lang="pt-BR" sz="2000" b="1" dirty="0" err="1">
                <a:latin typeface="Times"/>
              </a:rPr>
              <a:t>Adaline</a:t>
            </a:r>
            <a:r>
              <a:rPr lang="pt-BR" sz="2000" b="1" dirty="0">
                <a:latin typeface="Times"/>
              </a:rPr>
              <a:t> e </a:t>
            </a:r>
            <a:r>
              <a:rPr lang="pt-BR" sz="2000" b="1" dirty="0" err="1">
                <a:latin typeface="Times"/>
              </a:rPr>
              <a:t>Madaline</a:t>
            </a:r>
            <a:endParaRPr lang="pt-BR" sz="2000" b="1" dirty="0">
              <a:latin typeface="Times"/>
            </a:endParaRPr>
          </a:p>
          <a:p>
            <a:endParaRPr lang="en-US" sz="2000" b="1" dirty="0">
              <a:latin typeface="Times"/>
            </a:endParaRPr>
          </a:p>
          <a:p>
            <a:pPr algn="just"/>
            <a:r>
              <a:rPr lang="en-US" dirty="0" smtClean="0">
                <a:latin typeface="Times"/>
              </a:rPr>
              <a:t>Windrow e  Hoff </a:t>
            </a:r>
            <a:r>
              <a:rPr lang="en-US" dirty="0" err="1" smtClean="0">
                <a:latin typeface="Times"/>
              </a:rPr>
              <a:t>desenvolveram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praticamente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na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mesma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epoca</a:t>
            </a:r>
            <a:r>
              <a:rPr lang="en-US" dirty="0" smtClean="0">
                <a:latin typeface="Times"/>
              </a:rPr>
              <a:t>  </a:t>
            </a:r>
            <a:r>
              <a:rPr lang="en-US" dirty="0">
                <a:latin typeface="Times"/>
              </a:rPr>
              <a:t>um </a:t>
            </a:r>
            <a:r>
              <a:rPr lang="en-US" dirty="0" err="1">
                <a:latin typeface="Times"/>
              </a:rPr>
              <a:t>modelo</a:t>
            </a:r>
            <a:r>
              <a:rPr lang="en-US" dirty="0">
                <a:latin typeface="Times"/>
              </a:rPr>
              <a:t> neural linear </a:t>
            </a:r>
            <a:r>
              <a:rPr lang="en-US" dirty="0" err="1" smtClean="0">
                <a:latin typeface="Times"/>
              </a:rPr>
              <a:t>que</a:t>
            </a:r>
            <a:r>
              <a:rPr lang="en-US" dirty="0" smtClean="0">
                <a:latin typeface="Times"/>
              </a:rPr>
              <a:t>  </a:t>
            </a:r>
            <a:r>
              <a:rPr lang="en-US" dirty="0" err="1">
                <a:latin typeface="Times"/>
              </a:rPr>
              <a:t>batizaram</a:t>
            </a:r>
            <a:r>
              <a:rPr lang="en-US" dirty="0">
                <a:latin typeface="Times"/>
              </a:rPr>
              <a:t> de </a:t>
            </a:r>
            <a:r>
              <a:rPr lang="en-US" dirty="0" smtClean="0">
                <a:latin typeface="Times"/>
              </a:rPr>
              <a:t>                  ADALINE </a:t>
            </a:r>
            <a:r>
              <a:rPr lang="en-US" dirty="0">
                <a:latin typeface="Times"/>
              </a:rPr>
              <a:t>(</a:t>
            </a:r>
            <a:r>
              <a:rPr lang="en-US" dirty="0" err="1">
                <a:latin typeface="Times"/>
              </a:rPr>
              <a:t>ADAptative</a:t>
            </a:r>
            <a:r>
              <a:rPr lang="en-US" dirty="0">
                <a:latin typeface="Times"/>
              </a:rPr>
              <a:t> 	</a:t>
            </a:r>
            <a:r>
              <a:rPr lang="en-US" dirty="0" err="1">
                <a:latin typeface="Times"/>
              </a:rPr>
              <a:t>LINear</a:t>
            </a:r>
            <a:r>
              <a:rPr lang="en-US" dirty="0">
                <a:latin typeface="Times"/>
              </a:rPr>
              <a:t> Element) e </a:t>
            </a:r>
            <a:r>
              <a:rPr lang="en-US" dirty="0" err="1">
                <a:latin typeface="Times"/>
              </a:rPr>
              <a:t>mas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tarde</a:t>
            </a:r>
            <a:r>
              <a:rPr lang="en-US" dirty="0">
                <a:latin typeface="Times"/>
              </a:rPr>
              <a:t> a </a:t>
            </a:r>
            <a:r>
              <a:rPr lang="en-US" dirty="0" err="1">
                <a:latin typeface="Times"/>
              </a:rPr>
              <a:t>sua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generalização</a:t>
            </a:r>
            <a:r>
              <a:rPr lang="en-US" dirty="0">
                <a:latin typeface="Times"/>
              </a:rPr>
              <a:t> multidimensional MADALINE 	(Multiple </a:t>
            </a:r>
            <a:r>
              <a:rPr lang="en-US" dirty="0" err="1">
                <a:latin typeface="Times"/>
              </a:rPr>
              <a:t>Adaline</a:t>
            </a:r>
            <a:r>
              <a:rPr lang="en-US" dirty="0">
                <a:latin typeface="Times"/>
              </a:rPr>
              <a:t>);</a:t>
            </a:r>
          </a:p>
          <a:p>
            <a:pPr algn="just"/>
            <a:endParaRPr lang="en-US" dirty="0">
              <a:latin typeface="Times"/>
            </a:endParaRPr>
          </a:p>
          <a:p>
            <a:pPr algn="just"/>
            <a:r>
              <a:rPr lang="en-US" dirty="0">
                <a:latin typeface="Times"/>
              </a:rPr>
              <a:t>	- </a:t>
            </a:r>
            <a:r>
              <a:rPr lang="en-US" dirty="0" err="1">
                <a:latin typeface="Times"/>
              </a:rPr>
              <a:t>Algoritmo</a:t>
            </a:r>
            <a:r>
              <a:rPr lang="en-US" dirty="0">
                <a:latin typeface="Times"/>
              </a:rPr>
              <a:t> de </a:t>
            </a:r>
            <a:r>
              <a:rPr lang="en-US" dirty="0" err="1">
                <a:latin typeface="Times"/>
              </a:rPr>
              <a:t>aprendizado</a:t>
            </a:r>
            <a:r>
              <a:rPr lang="en-US" dirty="0">
                <a:latin typeface="Times"/>
              </a:rPr>
              <a:t> LMS (</a:t>
            </a:r>
            <a:r>
              <a:rPr lang="en-US" i="1" dirty="0">
                <a:latin typeface="Times"/>
              </a:rPr>
              <a:t>Least-Mean-Square</a:t>
            </a:r>
            <a:r>
              <a:rPr lang="en-US" dirty="0">
                <a:latin typeface="Times"/>
              </a:rPr>
              <a:t>) </a:t>
            </a:r>
            <a:r>
              <a:rPr lang="en-US" dirty="0" err="1">
                <a:latin typeface="Times"/>
              </a:rPr>
              <a:t>também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conhecido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como</a:t>
            </a:r>
            <a:r>
              <a:rPr lang="en-US" dirty="0">
                <a:latin typeface="Times"/>
              </a:rPr>
              <a:t> 	</a:t>
            </a:r>
            <a:r>
              <a:rPr lang="en-US" dirty="0" err="1">
                <a:latin typeface="Times"/>
              </a:rPr>
              <a:t>regra</a:t>
            </a:r>
            <a:r>
              <a:rPr lang="en-US" dirty="0">
                <a:latin typeface="Times"/>
              </a:rPr>
              <a:t> do delta </a:t>
            </a:r>
            <a:r>
              <a:rPr lang="en-US" dirty="0" err="1">
                <a:latin typeface="Times"/>
              </a:rPr>
              <a:t>ou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regra</a:t>
            </a:r>
            <a:r>
              <a:rPr lang="en-US" dirty="0">
                <a:latin typeface="Times"/>
              </a:rPr>
              <a:t> do </a:t>
            </a:r>
            <a:r>
              <a:rPr lang="en-US" dirty="0" err="1">
                <a:latin typeface="Times"/>
              </a:rPr>
              <a:t>gradiente</a:t>
            </a:r>
            <a:r>
              <a:rPr lang="en-US" dirty="0">
                <a:latin typeface="Times"/>
              </a:rPr>
              <a:t>;</a:t>
            </a:r>
          </a:p>
          <a:p>
            <a:pPr algn="just"/>
            <a:endParaRPr lang="en-US" dirty="0">
              <a:latin typeface="Times"/>
            </a:endParaRPr>
          </a:p>
          <a:p>
            <a:pPr algn="just"/>
            <a:r>
              <a:rPr lang="en-US" dirty="0">
                <a:latin typeface="Times"/>
              </a:rPr>
              <a:t>	- </a:t>
            </a:r>
            <a:r>
              <a:rPr lang="en-US" dirty="0" err="1">
                <a:latin typeface="Times"/>
              </a:rPr>
              <a:t>Foi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apresentado</a:t>
            </a:r>
            <a:r>
              <a:rPr lang="en-US" dirty="0">
                <a:latin typeface="Times"/>
              </a:rPr>
              <a:t> no </a:t>
            </a:r>
            <a:r>
              <a:rPr lang="en-US" dirty="0" err="1">
                <a:latin typeface="Times"/>
              </a:rPr>
              <a:t>contexo</a:t>
            </a:r>
            <a:r>
              <a:rPr lang="en-US" dirty="0">
                <a:latin typeface="Times"/>
              </a:rPr>
              <a:t> de </a:t>
            </a:r>
            <a:r>
              <a:rPr lang="en-US" dirty="0" err="1">
                <a:latin typeface="Times"/>
              </a:rPr>
              <a:t>processamento</a:t>
            </a:r>
            <a:r>
              <a:rPr lang="en-US" dirty="0">
                <a:latin typeface="Times"/>
              </a:rPr>
              <a:t> de </a:t>
            </a:r>
            <a:r>
              <a:rPr lang="en-US" dirty="0" err="1">
                <a:latin typeface="Times"/>
              </a:rPr>
              <a:t>sinais</a:t>
            </a:r>
            <a:r>
              <a:rPr lang="en-US" dirty="0">
                <a:latin typeface="Times"/>
              </a:rPr>
              <a:t>;</a:t>
            </a:r>
          </a:p>
          <a:p>
            <a:pPr algn="just"/>
            <a:endParaRPr lang="en-US" dirty="0">
              <a:latin typeface="Times"/>
            </a:endParaRPr>
          </a:p>
          <a:p>
            <a:pPr algn="just"/>
            <a:r>
              <a:rPr lang="en-US" dirty="0">
                <a:latin typeface="Times"/>
              </a:rPr>
              <a:t>	- A </a:t>
            </a:r>
            <a:r>
              <a:rPr lang="en-US" dirty="0" err="1">
                <a:latin typeface="Times"/>
              </a:rPr>
              <a:t>proposta</a:t>
            </a:r>
            <a:r>
              <a:rPr lang="en-US" dirty="0">
                <a:latin typeface="Times"/>
              </a:rPr>
              <a:t> de </a:t>
            </a:r>
            <a:r>
              <a:rPr lang="en-US" dirty="0" err="1">
                <a:latin typeface="Times"/>
              </a:rPr>
              <a:t>Widrow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foi</a:t>
            </a:r>
            <a:r>
              <a:rPr lang="en-US" dirty="0">
                <a:latin typeface="Times"/>
              </a:rPr>
              <a:t> de </a:t>
            </a:r>
            <a:r>
              <a:rPr lang="en-US" dirty="0" err="1">
                <a:latin typeface="Times"/>
              </a:rPr>
              <a:t>obter</a:t>
            </a:r>
            <a:r>
              <a:rPr lang="en-US" dirty="0">
                <a:latin typeface="Times"/>
              </a:rPr>
              <a:t> o </a:t>
            </a:r>
            <a:r>
              <a:rPr lang="en-US" dirty="0" err="1">
                <a:latin typeface="Times"/>
              </a:rPr>
              <a:t>ponto</a:t>
            </a:r>
            <a:r>
              <a:rPr lang="en-US" dirty="0">
                <a:latin typeface="Times"/>
              </a:rPr>
              <a:t> de </a:t>
            </a:r>
            <a:r>
              <a:rPr lang="en-US" dirty="0" err="1">
                <a:latin typeface="Times"/>
              </a:rPr>
              <a:t>mínimo</a:t>
            </a:r>
            <a:r>
              <a:rPr lang="en-US" dirty="0">
                <a:latin typeface="Times"/>
              </a:rPr>
              <a:t> </a:t>
            </a:r>
            <a:r>
              <a:rPr lang="en-US" dirty="0" smtClean="0">
                <a:latin typeface="Times"/>
              </a:rPr>
              <a:t>de </a:t>
            </a:r>
            <a:r>
              <a:rPr lang="en-US" dirty="0" err="1" smtClean="0">
                <a:latin typeface="Times"/>
              </a:rPr>
              <a:t>uma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função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estocástica</a:t>
            </a:r>
            <a:r>
              <a:rPr lang="en-US" dirty="0" smtClean="0">
                <a:latin typeface="Times"/>
              </a:rPr>
              <a:t>, no </a:t>
            </a:r>
            <a:r>
              <a:rPr lang="en-US" dirty="0" err="1" smtClean="0">
                <a:latin typeface="Times"/>
              </a:rPr>
              <a:t>caso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quadrado</a:t>
            </a:r>
            <a:r>
              <a:rPr lang="en-US" dirty="0" smtClean="0">
                <a:latin typeface="Times"/>
              </a:rPr>
              <a:t> do </a:t>
            </a:r>
            <a:r>
              <a:rPr lang="en-US" dirty="0" err="1" smtClean="0">
                <a:latin typeface="Times"/>
              </a:rPr>
              <a:t>erro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através</a:t>
            </a:r>
            <a:r>
              <a:rPr lang="en-US" dirty="0" smtClean="0">
                <a:latin typeface="Times"/>
              </a:rPr>
              <a:t> do </a:t>
            </a:r>
            <a:r>
              <a:rPr lang="en-US" dirty="0" err="1" smtClean="0">
                <a:latin typeface="Times"/>
              </a:rPr>
              <a:t>método</a:t>
            </a:r>
            <a:r>
              <a:rPr lang="en-US" dirty="0" smtClean="0">
                <a:latin typeface="Times"/>
              </a:rPr>
              <a:t> do </a:t>
            </a:r>
            <a:r>
              <a:rPr lang="en-US" dirty="0" err="1" smtClean="0">
                <a:latin typeface="Times"/>
              </a:rPr>
              <a:t>gradiente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da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descida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mais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ingrime</a:t>
            </a:r>
            <a:r>
              <a:rPr lang="en-US" dirty="0" smtClean="0">
                <a:latin typeface="Times"/>
              </a:rPr>
              <a:t>.</a:t>
            </a:r>
          </a:p>
          <a:p>
            <a:pPr algn="just"/>
            <a:r>
              <a:rPr lang="en-US" dirty="0" smtClean="0">
                <a:latin typeface="Times"/>
              </a:rPr>
              <a:t>                - O </a:t>
            </a:r>
            <a:r>
              <a:rPr lang="en-US" dirty="0" err="1" smtClean="0">
                <a:latin typeface="Times"/>
              </a:rPr>
              <a:t>algoritmo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resultante</a:t>
            </a:r>
            <a:r>
              <a:rPr lang="en-US" dirty="0" smtClean="0">
                <a:latin typeface="Times"/>
              </a:rPr>
              <a:t> é </a:t>
            </a:r>
            <a:r>
              <a:rPr lang="en-US" dirty="0" err="1" smtClean="0">
                <a:latin typeface="Times"/>
              </a:rPr>
              <a:t>denominado</a:t>
            </a:r>
            <a:r>
              <a:rPr lang="en-US" dirty="0" smtClean="0">
                <a:latin typeface="Times"/>
              </a:rPr>
              <a:t> de LMS (Least Mean Square)</a:t>
            </a:r>
          </a:p>
          <a:p>
            <a:pPr algn="just"/>
            <a:r>
              <a:rPr lang="en-US" dirty="0" smtClean="0">
                <a:latin typeface="Times"/>
              </a:rPr>
              <a:t>                 - O </a:t>
            </a:r>
            <a:r>
              <a:rPr lang="en-US" dirty="0" err="1" smtClean="0">
                <a:latin typeface="Times"/>
              </a:rPr>
              <a:t>processo</a:t>
            </a:r>
            <a:r>
              <a:rPr lang="en-US" dirty="0" smtClean="0">
                <a:latin typeface="Times"/>
              </a:rPr>
              <a:t> de </a:t>
            </a:r>
            <a:r>
              <a:rPr lang="en-US" dirty="0" err="1" smtClean="0">
                <a:latin typeface="Times"/>
              </a:rPr>
              <a:t>treinamento</a:t>
            </a:r>
            <a:r>
              <a:rPr lang="en-US" dirty="0" smtClean="0">
                <a:latin typeface="Times"/>
              </a:rPr>
              <a:t> (</a:t>
            </a:r>
            <a:r>
              <a:rPr lang="en-US" dirty="0" err="1" smtClean="0">
                <a:latin typeface="Times"/>
              </a:rPr>
              <a:t>ajuste</a:t>
            </a:r>
            <a:r>
              <a:rPr lang="en-US" dirty="0" smtClean="0">
                <a:latin typeface="Times"/>
              </a:rPr>
              <a:t> dos </a:t>
            </a:r>
            <a:r>
              <a:rPr lang="en-US" dirty="0" err="1" smtClean="0">
                <a:latin typeface="Times"/>
              </a:rPr>
              <a:t>parâmetros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sinápticos</a:t>
            </a:r>
            <a:r>
              <a:rPr lang="en-US" dirty="0" smtClean="0">
                <a:latin typeface="Times"/>
              </a:rPr>
              <a:t>) é um </a:t>
            </a:r>
            <a:r>
              <a:rPr lang="en-US" dirty="0" err="1">
                <a:latin typeface="Times"/>
              </a:rPr>
              <a:t>processo</a:t>
            </a:r>
            <a:r>
              <a:rPr lang="en-US" dirty="0">
                <a:latin typeface="Times"/>
              </a:rPr>
              <a:t> </a:t>
            </a:r>
            <a:r>
              <a:rPr lang="en-US" dirty="0" smtClean="0">
                <a:latin typeface="Times"/>
              </a:rPr>
              <a:t> de </a:t>
            </a:r>
            <a:r>
              <a:rPr lang="en-US" dirty="0">
                <a:latin typeface="Times"/>
              </a:rPr>
              <a:t>	</a:t>
            </a:r>
            <a:r>
              <a:rPr lang="en-US" dirty="0" err="1">
                <a:latin typeface="Times"/>
              </a:rPr>
              <a:t>iteração</a:t>
            </a:r>
            <a:r>
              <a:rPr lang="en-US" dirty="0">
                <a:latin typeface="Times"/>
              </a:rPr>
              <a:t> </a:t>
            </a:r>
            <a:r>
              <a:rPr lang="en-US" dirty="0" smtClean="0">
                <a:latin typeface="Times"/>
              </a:rPr>
              <a:t>local </a:t>
            </a:r>
            <a:r>
              <a:rPr lang="en-US" dirty="0" err="1">
                <a:latin typeface="Times"/>
              </a:rPr>
              <a:t>utilizando</a:t>
            </a:r>
            <a:r>
              <a:rPr lang="en-US" dirty="0">
                <a:latin typeface="Times"/>
              </a:rPr>
              <a:t> um </a:t>
            </a:r>
            <a:r>
              <a:rPr lang="en-US" dirty="0" err="1">
                <a:latin typeface="Times"/>
              </a:rPr>
              <a:t>exemplo</a:t>
            </a:r>
            <a:r>
              <a:rPr lang="en-US" dirty="0">
                <a:latin typeface="Times"/>
              </a:rPr>
              <a:t> do </a:t>
            </a:r>
            <a:r>
              <a:rPr lang="en-US" dirty="0" err="1">
                <a:latin typeface="Times"/>
              </a:rPr>
              <a:t>conjunto</a:t>
            </a:r>
            <a:r>
              <a:rPr lang="en-US" dirty="0">
                <a:latin typeface="Times"/>
              </a:rPr>
              <a:t> de </a:t>
            </a:r>
            <a:r>
              <a:rPr lang="en-US" dirty="0" err="1">
                <a:latin typeface="Times"/>
              </a:rPr>
              <a:t>treinamento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por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vez</a:t>
            </a:r>
            <a:r>
              <a:rPr lang="en-US" dirty="0">
                <a:latin typeface="Times"/>
              </a:rPr>
              <a:t>. </a:t>
            </a:r>
            <a:endParaRPr lang="en-US" dirty="0" smtClean="0">
              <a:latin typeface="Times"/>
            </a:endParaRPr>
          </a:p>
          <a:p>
            <a:pPr algn="just"/>
            <a:endParaRPr lang="en-US" dirty="0" smtClean="0">
              <a:latin typeface="Times"/>
            </a:endParaRPr>
          </a:p>
          <a:p>
            <a:pPr algn="just"/>
            <a:r>
              <a:rPr lang="en-US" dirty="0" smtClean="0">
                <a:latin typeface="Times"/>
              </a:rPr>
              <a:t> - O LMS é base do </a:t>
            </a:r>
            <a:r>
              <a:rPr lang="en-US" dirty="0" err="1" smtClean="0">
                <a:latin typeface="Times"/>
              </a:rPr>
              <a:t>algoritmo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desenvolvido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mais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tarde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denominado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Backpropagation</a:t>
            </a:r>
            <a:r>
              <a:rPr lang="en-US" dirty="0" smtClean="0">
                <a:latin typeface="Times"/>
              </a:rPr>
              <a:t> </a:t>
            </a:r>
            <a:endParaRPr lang="en-US" dirty="0">
              <a:latin typeface="Times"/>
            </a:endParaRPr>
          </a:p>
          <a:p>
            <a:pPr algn="just"/>
            <a:endParaRPr lang="en-US" dirty="0">
              <a:latin typeface="Times"/>
            </a:endParaRPr>
          </a:p>
          <a:p>
            <a:pPr algn="just"/>
            <a:r>
              <a:rPr lang="en-US" dirty="0">
                <a:latin typeface="Times"/>
              </a:rPr>
              <a:t>	</a:t>
            </a:r>
          </a:p>
          <a:p>
            <a:endParaRPr lang="en-US" dirty="0">
              <a:latin typeface="Times"/>
            </a:endParaRPr>
          </a:p>
          <a:p>
            <a:endParaRPr lang="en-US" dirty="0">
              <a:latin typeface="Times"/>
            </a:endParaRPr>
          </a:p>
          <a:p>
            <a:endParaRPr lang="en-US" dirty="0">
              <a:latin typeface="Times"/>
            </a:endParaRPr>
          </a:p>
          <a:p>
            <a:endParaRPr lang="en-US" dirty="0">
              <a:latin typeface="Times"/>
            </a:endParaRPr>
          </a:p>
          <a:p>
            <a:r>
              <a:rPr lang="en-US" dirty="0">
                <a:latin typeface="Times"/>
              </a:rPr>
              <a:t>	</a:t>
            </a:r>
          </a:p>
          <a:p>
            <a:endParaRPr lang="en-US" dirty="0">
              <a:latin typeface="Times"/>
            </a:endParaRPr>
          </a:p>
          <a:p>
            <a:endParaRPr lang="en-US" dirty="0">
              <a:latin typeface="Times"/>
            </a:endParaRPr>
          </a:p>
          <a:p>
            <a:endParaRPr lang="en-US" dirty="0">
              <a:latin typeface="Times"/>
            </a:endParaRPr>
          </a:p>
          <a:p>
            <a:endParaRPr lang="en-US" dirty="0">
              <a:latin typeface="Times"/>
            </a:endParaRPr>
          </a:p>
          <a:p>
            <a:endParaRPr lang="en-US" dirty="0">
              <a:latin typeface="Times"/>
            </a:endParaRPr>
          </a:p>
          <a:p>
            <a:endParaRPr lang="en-US" dirty="0">
              <a:latin typeface="Times"/>
            </a:endParaRPr>
          </a:p>
          <a:p>
            <a:endParaRPr lang="en-US" dirty="0">
              <a:latin typeface="Times"/>
            </a:endParaRPr>
          </a:p>
          <a:p>
            <a:endParaRPr lang="en-US" dirty="0">
              <a:latin typeface="Times"/>
            </a:endParaRPr>
          </a:p>
          <a:p>
            <a:r>
              <a:rPr lang="en-US" dirty="0">
                <a:latin typeface="Times"/>
              </a:rPr>
              <a:t>			</a:t>
            </a:r>
            <a:endParaRPr lang="pt-BR" dirty="0">
              <a:latin typeface="Times"/>
            </a:endParaRPr>
          </a:p>
          <a:p>
            <a:endParaRPr lang="en-US" dirty="0">
              <a:latin typeface="Times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988" y="6607175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13" y="6715125"/>
            <a:ext cx="3214687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19938" y="6659563"/>
            <a:ext cx="8810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DIE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0" y="6659563"/>
            <a:ext cx="28575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0" y="1071563"/>
            <a:ext cx="9072563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19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1936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193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100">
                <a:latin typeface="Calibri" pitchFamily="34" charset="0"/>
                <a:cs typeface="Times New Roman" pitchFamily="18" charset="0"/>
              </a:rPr>
              <a:t>	</a:t>
            </a:r>
            <a:endParaRPr lang="pt-BR"/>
          </a:p>
        </p:txBody>
      </p:sp>
      <p:sp>
        <p:nvSpPr>
          <p:cNvPr id="81938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100">
                <a:latin typeface="Calibri" pitchFamily="34" charset="0"/>
                <a:cs typeface="Times New Roman" pitchFamily="18" charset="0"/>
              </a:rPr>
              <a:t>	</a:t>
            </a:r>
            <a:endParaRPr lang="pt-BR"/>
          </a:p>
        </p:txBody>
      </p:sp>
      <p:sp>
        <p:nvSpPr>
          <p:cNvPr id="81939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19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1941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194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1943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194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1945" name="Rectangle 1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313"/>
            <a:ext cx="9144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38" y="6715125"/>
            <a:ext cx="3071812" cy="142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25"/>
            <a:ext cx="2928938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163" y="738188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238" y="6659563"/>
            <a:ext cx="11239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André M. Santana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82951" name="Rectangle 3"/>
          <p:cNvSpPr txBox="1">
            <a:spLocks noChangeArrowheads="1"/>
          </p:cNvSpPr>
          <p:nvPr/>
        </p:nvSpPr>
        <p:spPr bwMode="auto">
          <a:xfrm>
            <a:off x="142875" y="1357313"/>
            <a:ext cx="87868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>
                <a:latin typeface="Times"/>
              </a:rPr>
              <a:t>.:	</a:t>
            </a:r>
            <a:r>
              <a:rPr lang="pt-BR" sz="2000" b="1">
                <a:latin typeface="Times"/>
              </a:rPr>
              <a:t>Matemática Derivativa do LMS</a:t>
            </a:r>
          </a:p>
          <a:p>
            <a:endParaRPr lang="en-US">
              <a:latin typeface="Times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988" y="6607175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13" y="6715125"/>
            <a:ext cx="3214687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19938" y="6659563"/>
            <a:ext cx="8810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DIE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0" y="6659563"/>
            <a:ext cx="28575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0" y="1071563"/>
            <a:ext cx="9072563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82958" name="Imagem 16" descr="matematica_pape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357438"/>
            <a:ext cx="4286250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aixaDeTexto 19"/>
          <p:cNvSpPr txBox="1"/>
          <p:nvPr/>
        </p:nvSpPr>
        <p:spPr>
          <a:xfrm>
            <a:off x="571500" y="684213"/>
            <a:ext cx="8215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Algoritmo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Aprendizagem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1438" y="104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Adaline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Madaline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Perceptron de uma camada (Single-layer Perceptron - SLP)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3449638" y="2665413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t-BR" dirty="0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3449638" y="3248025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t-BR" dirty="0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3449638" y="4114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t-BR" dirty="0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6796088" y="32385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t-BR" dirty="0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3470275" y="1960563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t-BR" dirty="0"/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7646988" y="3463925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t-BR" dirty="0"/>
          </a:p>
        </p:txBody>
      </p:sp>
      <p:sp>
        <p:nvSpPr>
          <p:cNvPr id="1035" name="Line 9"/>
          <p:cNvSpPr>
            <a:spLocks noChangeShapeType="1"/>
          </p:cNvSpPr>
          <p:nvPr/>
        </p:nvSpPr>
        <p:spPr bwMode="auto">
          <a:xfrm>
            <a:off x="4430713" y="3238500"/>
            <a:ext cx="849312" cy="1588"/>
          </a:xfrm>
          <a:prstGeom prst="line">
            <a:avLst/>
          </a:prstGeom>
          <a:noFill/>
          <a:ln w="80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36" name="Freeform 10"/>
          <p:cNvSpPr>
            <a:spLocks/>
          </p:cNvSpPr>
          <p:nvPr/>
        </p:nvSpPr>
        <p:spPr bwMode="auto">
          <a:xfrm>
            <a:off x="5205413" y="3205163"/>
            <a:ext cx="74612" cy="73025"/>
          </a:xfrm>
          <a:custGeom>
            <a:avLst/>
            <a:gdLst>
              <a:gd name="T0" fmla="*/ 0 w 47"/>
              <a:gd name="T1" fmla="*/ 0 h 46"/>
              <a:gd name="T2" fmla="*/ 47 w 47"/>
              <a:gd name="T3" fmla="*/ 21 h 46"/>
              <a:gd name="T4" fmla="*/ 0 w 47"/>
              <a:gd name="T5" fmla="*/ 46 h 46"/>
              <a:gd name="T6" fmla="*/ 3 w 47"/>
              <a:gd name="T7" fmla="*/ 43 h 46"/>
              <a:gd name="T8" fmla="*/ 3 w 47"/>
              <a:gd name="T9" fmla="*/ 37 h 46"/>
              <a:gd name="T10" fmla="*/ 3 w 47"/>
              <a:gd name="T11" fmla="*/ 33 h 46"/>
              <a:gd name="T12" fmla="*/ 7 w 47"/>
              <a:gd name="T13" fmla="*/ 30 h 46"/>
              <a:gd name="T14" fmla="*/ 7 w 47"/>
              <a:gd name="T15" fmla="*/ 27 h 46"/>
              <a:gd name="T16" fmla="*/ 7 w 47"/>
              <a:gd name="T17" fmla="*/ 24 h 46"/>
              <a:gd name="T18" fmla="*/ 7 w 47"/>
              <a:gd name="T19" fmla="*/ 21 h 46"/>
              <a:gd name="T20" fmla="*/ 7 w 47"/>
              <a:gd name="T21" fmla="*/ 15 h 46"/>
              <a:gd name="T22" fmla="*/ 7 w 47"/>
              <a:gd name="T23" fmla="*/ 12 h 46"/>
              <a:gd name="T24" fmla="*/ 3 w 47"/>
              <a:gd name="T25" fmla="*/ 9 h 46"/>
              <a:gd name="T26" fmla="*/ 3 w 47"/>
              <a:gd name="T27" fmla="*/ 6 h 46"/>
              <a:gd name="T28" fmla="*/ 3 w 47"/>
              <a:gd name="T29" fmla="*/ 3 h 46"/>
              <a:gd name="T30" fmla="*/ 0 w 47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7"/>
              <a:gd name="T49" fmla="*/ 0 h 46"/>
              <a:gd name="T50" fmla="*/ 47 w 47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7" h="46">
                <a:moveTo>
                  <a:pt x="0" y="0"/>
                </a:moveTo>
                <a:lnTo>
                  <a:pt x="47" y="21"/>
                </a:lnTo>
                <a:lnTo>
                  <a:pt x="0" y="46"/>
                </a:lnTo>
                <a:lnTo>
                  <a:pt x="3" y="43"/>
                </a:lnTo>
                <a:lnTo>
                  <a:pt x="3" y="37"/>
                </a:lnTo>
                <a:lnTo>
                  <a:pt x="3" y="33"/>
                </a:lnTo>
                <a:lnTo>
                  <a:pt x="7" y="30"/>
                </a:lnTo>
                <a:lnTo>
                  <a:pt x="7" y="27"/>
                </a:lnTo>
                <a:lnTo>
                  <a:pt x="7" y="24"/>
                </a:lnTo>
                <a:lnTo>
                  <a:pt x="7" y="21"/>
                </a:lnTo>
                <a:lnTo>
                  <a:pt x="7" y="15"/>
                </a:lnTo>
                <a:lnTo>
                  <a:pt x="7" y="12"/>
                </a:lnTo>
                <a:lnTo>
                  <a:pt x="3" y="9"/>
                </a:lnTo>
                <a:lnTo>
                  <a:pt x="3" y="6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37" name="Freeform 11"/>
          <p:cNvSpPr>
            <a:spLocks/>
          </p:cNvSpPr>
          <p:nvPr/>
        </p:nvSpPr>
        <p:spPr bwMode="auto">
          <a:xfrm>
            <a:off x="5205413" y="3205163"/>
            <a:ext cx="74612" cy="73025"/>
          </a:xfrm>
          <a:custGeom>
            <a:avLst/>
            <a:gdLst>
              <a:gd name="T0" fmla="*/ 0 w 47"/>
              <a:gd name="T1" fmla="*/ 0 h 46"/>
              <a:gd name="T2" fmla="*/ 47 w 47"/>
              <a:gd name="T3" fmla="*/ 21 h 46"/>
              <a:gd name="T4" fmla="*/ 0 w 47"/>
              <a:gd name="T5" fmla="*/ 46 h 46"/>
              <a:gd name="T6" fmla="*/ 3 w 47"/>
              <a:gd name="T7" fmla="*/ 43 h 46"/>
              <a:gd name="T8" fmla="*/ 3 w 47"/>
              <a:gd name="T9" fmla="*/ 37 h 46"/>
              <a:gd name="T10" fmla="*/ 3 w 47"/>
              <a:gd name="T11" fmla="*/ 33 h 46"/>
              <a:gd name="T12" fmla="*/ 7 w 47"/>
              <a:gd name="T13" fmla="*/ 30 h 46"/>
              <a:gd name="T14" fmla="*/ 7 w 47"/>
              <a:gd name="T15" fmla="*/ 27 h 46"/>
              <a:gd name="T16" fmla="*/ 7 w 47"/>
              <a:gd name="T17" fmla="*/ 24 h 46"/>
              <a:gd name="T18" fmla="*/ 7 w 47"/>
              <a:gd name="T19" fmla="*/ 21 h 46"/>
              <a:gd name="T20" fmla="*/ 7 w 47"/>
              <a:gd name="T21" fmla="*/ 15 h 46"/>
              <a:gd name="T22" fmla="*/ 7 w 47"/>
              <a:gd name="T23" fmla="*/ 12 h 46"/>
              <a:gd name="T24" fmla="*/ 3 w 47"/>
              <a:gd name="T25" fmla="*/ 9 h 46"/>
              <a:gd name="T26" fmla="*/ 3 w 47"/>
              <a:gd name="T27" fmla="*/ 6 h 46"/>
              <a:gd name="T28" fmla="*/ 3 w 47"/>
              <a:gd name="T29" fmla="*/ 3 h 46"/>
              <a:gd name="T30" fmla="*/ 0 w 47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7"/>
              <a:gd name="T49" fmla="*/ 0 h 46"/>
              <a:gd name="T50" fmla="*/ 47 w 47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7" h="46">
                <a:moveTo>
                  <a:pt x="0" y="0"/>
                </a:moveTo>
                <a:lnTo>
                  <a:pt x="47" y="21"/>
                </a:lnTo>
                <a:lnTo>
                  <a:pt x="0" y="46"/>
                </a:lnTo>
                <a:lnTo>
                  <a:pt x="3" y="43"/>
                </a:lnTo>
                <a:lnTo>
                  <a:pt x="3" y="37"/>
                </a:lnTo>
                <a:lnTo>
                  <a:pt x="3" y="33"/>
                </a:lnTo>
                <a:lnTo>
                  <a:pt x="7" y="30"/>
                </a:lnTo>
                <a:lnTo>
                  <a:pt x="7" y="27"/>
                </a:lnTo>
                <a:lnTo>
                  <a:pt x="7" y="24"/>
                </a:lnTo>
                <a:lnTo>
                  <a:pt x="7" y="21"/>
                </a:lnTo>
                <a:lnTo>
                  <a:pt x="7" y="15"/>
                </a:lnTo>
                <a:lnTo>
                  <a:pt x="7" y="12"/>
                </a:lnTo>
                <a:lnTo>
                  <a:pt x="3" y="9"/>
                </a:lnTo>
                <a:lnTo>
                  <a:pt x="3" y="6"/>
                </a:lnTo>
                <a:lnTo>
                  <a:pt x="3" y="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4826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38" name="Rectangle 12"/>
          <p:cNvSpPr>
            <a:spLocks noChangeArrowheads="1"/>
          </p:cNvSpPr>
          <p:nvPr/>
        </p:nvSpPr>
        <p:spPr bwMode="auto">
          <a:xfrm>
            <a:off x="6332538" y="3097213"/>
            <a:ext cx="576262" cy="577850"/>
          </a:xfrm>
          <a:prstGeom prst="rect">
            <a:avLst/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18900000" scaled="1"/>
          </a:gradFill>
          <a:ln w="48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39" name="Freeform 13"/>
          <p:cNvSpPr>
            <a:spLocks/>
          </p:cNvSpPr>
          <p:nvPr/>
        </p:nvSpPr>
        <p:spPr bwMode="auto">
          <a:xfrm>
            <a:off x="5240338" y="3097213"/>
            <a:ext cx="574675" cy="573087"/>
          </a:xfrm>
          <a:custGeom>
            <a:avLst/>
            <a:gdLst>
              <a:gd name="T0" fmla="*/ 0 w 362"/>
              <a:gd name="T1" fmla="*/ 182 h 361"/>
              <a:gd name="T2" fmla="*/ 6 w 362"/>
              <a:gd name="T3" fmla="*/ 138 h 361"/>
              <a:gd name="T4" fmla="*/ 21 w 362"/>
              <a:gd name="T5" fmla="*/ 95 h 361"/>
              <a:gd name="T6" fmla="*/ 46 w 362"/>
              <a:gd name="T7" fmla="*/ 61 h 361"/>
              <a:gd name="T8" fmla="*/ 77 w 362"/>
              <a:gd name="T9" fmla="*/ 30 h 361"/>
              <a:gd name="T10" fmla="*/ 117 w 362"/>
              <a:gd name="T11" fmla="*/ 9 h 361"/>
              <a:gd name="T12" fmla="*/ 160 w 362"/>
              <a:gd name="T13" fmla="*/ 0 h 361"/>
              <a:gd name="T14" fmla="*/ 203 w 362"/>
              <a:gd name="T15" fmla="*/ 0 h 361"/>
              <a:gd name="T16" fmla="*/ 246 w 362"/>
              <a:gd name="T17" fmla="*/ 9 h 361"/>
              <a:gd name="T18" fmla="*/ 283 w 362"/>
              <a:gd name="T19" fmla="*/ 30 h 361"/>
              <a:gd name="T20" fmla="*/ 316 w 362"/>
              <a:gd name="T21" fmla="*/ 61 h 361"/>
              <a:gd name="T22" fmla="*/ 341 w 362"/>
              <a:gd name="T23" fmla="*/ 95 h 361"/>
              <a:gd name="T24" fmla="*/ 356 w 362"/>
              <a:gd name="T25" fmla="*/ 138 h 361"/>
              <a:gd name="T26" fmla="*/ 362 w 362"/>
              <a:gd name="T27" fmla="*/ 182 h 361"/>
              <a:gd name="T28" fmla="*/ 356 w 362"/>
              <a:gd name="T29" fmla="*/ 225 h 361"/>
              <a:gd name="T30" fmla="*/ 341 w 362"/>
              <a:gd name="T31" fmla="*/ 265 h 361"/>
              <a:gd name="T32" fmla="*/ 316 w 362"/>
              <a:gd name="T33" fmla="*/ 302 h 361"/>
              <a:gd name="T34" fmla="*/ 283 w 362"/>
              <a:gd name="T35" fmla="*/ 330 h 361"/>
              <a:gd name="T36" fmla="*/ 246 w 362"/>
              <a:gd name="T37" fmla="*/ 351 h 361"/>
              <a:gd name="T38" fmla="*/ 203 w 362"/>
              <a:gd name="T39" fmla="*/ 361 h 361"/>
              <a:gd name="T40" fmla="*/ 160 w 362"/>
              <a:gd name="T41" fmla="*/ 361 h 361"/>
              <a:gd name="T42" fmla="*/ 117 w 362"/>
              <a:gd name="T43" fmla="*/ 351 h 361"/>
              <a:gd name="T44" fmla="*/ 77 w 362"/>
              <a:gd name="T45" fmla="*/ 330 h 361"/>
              <a:gd name="T46" fmla="*/ 46 w 362"/>
              <a:gd name="T47" fmla="*/ 302 h 361"/>
              <a:gd name="T48" fmla="*/ 21 w 362"/>
              <a:gd name="T49" fmla="*/ 265 h 361"/>
              <a:gd name="T50" fmla="*/ 6 w 362"/>
              <a:gd name="T51" fmla="*/ 225 h 361"/>
              <a:gd name="T52" fmla="*/ 0 w 362"/>
              <a:gd name="T53" fmla="*/ 182 h 36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362"/>
              <a:gd name="T82" fmla="*/ 0 h 361"/>
              <a:gd name="T83" fmla="*/ 362 w 362"/>
              <a:gd name="T84" fmla="*/ 361 h 36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362" h="361">
                <a:moveTo>
                  <a:pt x="0" y="182"/>
                </a:moveTo>
                <a:lnTo>
                  <a:pt x="6" y="138"/>
                </a:lnTo>
                <a:lnTo>
                  <a:pt x="21" y="95"/>
                </a:lnTo>
                <a:lnTo>
                  <a:pt x="46" y="61"/>
                </a:lnTo>
                <a:lnTo>
                  <a:pt x="77" y="30"/>
                </a:lnTo>
                <a:lnTo>
                  <a:pt x="117" y="9"/>
                </a:lnTo>
                <a:lnTo>
                  <a:pt x="160" y="0"/>
                </a:lnTo>
                <a:lnTo>
                  <a:pt x="203" y="0"/>
                </a:lnTo>
                <a:lnTo>
                  <a:pt x="246" y="9"/>
                </a:lnTo>
                <a:lnTo>
                  <a:pt x="283" y="30"/>
                </a:lnTo>
                <a:lnTo>
                  <a:pt x="316" y="61"/>
                </a:lnTo>
                <a:lnTo>
                  <a:pt x="341" y="95"/>
                </a:lnTo>
                <a:lnTo>
                  <a:pt x="356" y="138"/>
                </a:lnTo>
                <a:lnTo>
                  <a:pt x="362" y="182"/>
                </a:lnTo>
                <a:lnTo>
                  <a:pt x="356" y="225"/>
                </a:lnTo>
                <a:lnTo>
                  <a:pt x="341" y="265"/>
                </a:lnTo>
                <a:lnTo>
                  <a:pt x="316" y="302"/>
                </a:lnTo>
                <a:lnTo>
                  <a:pt x="283" y="330"/>
                </a:lnTo>
                <a:lnTo>
                  <a:pt x="246" y="351"/>
                </a:lnTo>
                <a:lnTo>
                  <a:pt x="203" y="361"/>
                </a:lnTo>
                <a:lnTo>
                  <a:pt x="160" y="361"/>
                </a:lnTo>
                <a:lnTo>
                  <a:pt x="117" y="351"/>
                </a:lnTo>
                <a:lnTo>
                  <a:pt x="77" y="330"/>
                </a:lnTo>
                <a:lnTo>
                  <a:pt x="46" y="302"/>
                </a:lnTo>
                <a:lnTo>
                  <a:pt x="21" y="265"/>
                </a:lnTo>
                <a:lnTo>
                  <a:pt x="6" y="225"/>
                </a:lnTo>
                <a:lnTo>
                  <a:pt x="0" y="182"/>
                </a:lnTo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00003E"/>
              </a:gs>
            </a:gsLst>
            <a:lin ang="18900000" scaled="1"/>
          </a:gradFill>
          <a:ln w="4826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40" name="Rectangle 14"/>
          <p:cNvSpPr>
            <a:spLocks noChangeArrowheads="1"/>
          </p:cNvSpPr>
          <p:nvPr/>
        </p:nvSpPr>
        <p:spPr bwMode="auto">
          <a:xfrm>
            <a:off x="5437188" y="3122613"/>
            <a:ext cx="4032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2900" b="1" dirty="0">
                <a:solidFill>
                  <a:srgbClr val="FFFFFF"/>
                </a:solidFill>
                <a:latin typeface="Symbol" pitchFamily="18" charset="2"/>
              </a:rPr>
              <a:t>S  </a:t>
            </a:r>
            <a:endParaRPr lang="pt-BR" dirty="0"/>
          </a:p>
        </p:txBody>
      </p:sp>
      <p:sp>
        <p:nvSpPr>
          <p:cNvPr id="1041" name="Freeform 15"/>
          <p:cNvSpPr>
            <a:spLocks/>
          </p:cNvSpPr>
          <p:nvPr/>
        </p:nvSpPr>
        <p:spPr bwMode="auto">
          <a:xfrm>
            <a:off x="3463925" y="3194050"/>
            <a:ext cx="625475" cy="88900"/>
          </a:xfrm>
          <a:custGeom>
            <a:avLst/>
            <a:gdLst>
              <a:gd name="T0" fmla="*/ 59 w 394"/>
              <a:gd name="T1" fmla="*/ 28 h 56"/>
              <a:gd name="T2" fmla="*/ 53 w 394"/>
              <a:gd name="T3" fmla="*/ 13 h 56"/>
              <a:gd name="T4" fmla="*/ 37 w 394"/>
              <a:gd name="T5" fmla="*/ 0 h 56"/>
              <a:gd name="T6" fmla="*/ 22 w 394"/>
              <a:gd name="T7" fmla="*/ 0 h 56"/>
              <a:gd name="T8" fmla="*/ 7 w 394"/>
              <a:gd name="T9" fmla="*/ 13 h 56"/>
              <a:gd name="T10" fmla="*/ 0 w 394"/>
              <a:gd name="T11" fmla="*/ 28 h 56"/>
              <a:gd name="T12" fmla="*/ 7 w 394"/>
              <a:gd name="T13" fmla="*/ 47 h 56"/>
              <a:gd name="T14" fmla="*/ 22 w 394"/>
              <a:gd name="T15" fmla="*/ 56 h 56"/>
              <a:gd name="T16" fmla="*/ 37 w 394"/>
              <a:gd name="T17" fmla="*/ 56 h 56"/>
              <a:gd name="T18" fmla="*/ 53 w 394"/>
              <a:gd name="T19" fmla="*/ 47 h 56"/>
              <a:gd name="T20" fmla="*/ 59 w 394"/>
              <a:gd name="T21" fmla="*/ 28 h 56"/>
              <a:gd name="T22" fmla="*/ 394 w 394"/>
              <a:gd name="T23" fmla="*/ 28 h 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94"/>
              <a:gd name="T37" fmla="*/ 0 h 56"/>
              <a:gd name="T38" fmla="*/ 394 w 394"/>
              <a:gd name="T39" fmla="*/ 56 h 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94" h="56">
                <a:moveTo>
                  <a:pt x="59" y="28"/>
                </a:moveTo>
                <a:lnTo>
                  <a:pt x="53" y="13"/>
                </a:lnTo>
                <a:lnTo>
                  <a:pt x="37" y="0"/>
                </a:lnTo>
                <a:lnTo>
                  <a:pt x="22" y="0"/>
                </a:lnTo>
                <a:lnTo>
                  <a:pt x="7" y="13"/>
                </a:lnTo>
                <a:lnTo>
                  <a:pt x="0" y="28"/>
                </a:lnTo>
                <a:lnTo>
                  <a:pt x="7" y="47"/>
                </a:lnTo>
                <a:lnTo>
                  <a:pt x="22" y="56"/>
                </a:lnTo>
                <a:lnTo>
                  <a:pt x="37" y="56"/>
                </a:lnTo>
                <a:lnTo>
                  <a:pt x="53" y="47"/>
                </a:lnTo>
                <a:lnTo>
                  <a:pt x="59" y="28"/>
                </a:lnTo>
                <a:lnTo>
                  <a:pt x="394" y="28"/>
                </a:lnTo>
              </a:path>
            </a:pathLst>
          </a:custGeom>
          <a:noFill/>
          <a:ln w="8001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42" name="Freeform 16"/>
          <p:cNvSpPr>
            <a:spLocks/>
          </p:cNvSpPr>
          <p:nvPr/>
        </p:nvSpPr>
        <p:spPr bwMode="auto">
          <a:xfrm>
            <a:off x="4016375" y="3205163"/>
            <a:ext cx="73025" cy="73025"/>
          </a:xfrm>
          <a:custGeom>
            <a:avLst/>
            <a:gdLst>
              <a:gd name="T0" fmla="*/ 0 w 46"/>
              <a:gd name="T1" fmla="*/ 0 h 46"/>
              <a:gd name="T2" fmla="*/ 46 w 46"/>
              <a:gd name="T3" fmla="*/ 21 h 46"/>
              <a:gd name="T4" fmla="*/ 0 w 46"/>
              <a:gd name="T5" fmla="*/ 46 h 46"/>
              <a:gd name="T6" fmla="*/ 0 w 46"/>
              <a:gd name="T7" fmla="*/ 43 h 46"/>
              <a:gd name="T8" fmla="*/ 3 w 46"/>
              <a:gd name="T9" fmla="*/ 37 h 46"/>
              <a:gd name="T10" fmla="*/ 3 w 46"/>
              <a:gd name="T11" fmla="*/ 33 h 46"/>
              <a:gd name="T12" fmla="*/ 3 w 46"/>
              <a:gd name="T13" fmla="*/ 30 h 46"/>
              <a:gd name="T14" fmla="*/ 3 w 46"/>
              <a:gd name="T15" fmla="*/ 27 h 46"/>
              <a:gd name="T16" fmla="*/ 3 w 46"/>
              <a:gd name="T17" fmla="*/ 24 h 46"/>
              <a:gd name="T18" fmla="*/ 3 w 46"/>
              <a:gd name="T19" fmla="*/ 21 h 46"/>
              <a:gd name="T20" fmla="*/ 3 w 46"/>
              <a:gd name="T21" fmla="*/ 15 h 46"/>
              <a:gd name="T22" fmla="*/ 3 w 46"/>
              <a:gd name="T23" fmla="*/ 12 h 46"/>
              <a:gd name="T24" fmla="*/ 3 w 46"/>
              <a:gd name="T25" fmla="*/ 9 h 46"/>
              <a:gd name="T26" fmla="*/ 3 w 46"/>
              <a:gd name="T27" fmla="*/ 6 h 46"/>
              <a:gd name="T28" fmla="*/ 0 w 46"/>
              <a:gd name="T29" fmla="*/ 3 h 46"/>
              <a:gd name="T30" fmla="*/ 0 w 46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6"/>
              <a:gd name="T50" fmla="*/ 46 w 46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6">
                <a:moveTo>
                  <a:pt x="0" y="0"/>
                </a:moveTo>
                <a:lnTo>
                  <a:pt x="46" y="21"/>
                </a:lnTo>
                <a:lnTo>
                  <a:pt x="0" y="46"/>
                </a:lnTo>
                <a:lnTo>
                  <a:pt x="0" y="43"/>
                </a:lnTo>
                <a:lnTo>
                  <a:pt x="3" y="37"/>
                </a:lnTo>
                <a:lnTo>
                  <a:pt x="3" y="33"/>
                </a:lnTo>
                <a:lnTo>
                  <a:pt x="3" y="30"/>
                </a:lnTo>
                <a:lnTo>
                  <a:pt x="3" y="27"/>
                </a:lnTo>
                <a:lnTo>
                  <a:pt x="3" y="24"/>
                </a:lnTo>
                <a:lnTo>
                  <a:pt x="3" y="21"/>
                </a:lnTo>
                <a:lnTo>
                  <a:pt x="3" y="15"/>
                </a:lnTo>
                <a:lnTo>
                  <a:pt x="3" y="12"/>
                </a:lnTo>
                <a:lnTo>
                  <a:pt x="3" y="9"/>
                </a:lnTo>
                <a:lnTo>
                  <a:pt x="3" y="6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43" name="Freeform 17"/>
          <p:cNvSpPr>
            <a:spLocks/>
          </p:cNvSpPr>
          <p:nvPr/>
        </p:nvSpPr>
        <p:spPr bwMode="auto">
          <a:xfrm>
            <a:off x="4016375" y="3205163"/>
            <a:ext cx="73025" cy="73025"/>
          </a:xfrm>
          <a:custGeom>
            <a:avLst/>
            <a:gdLst>
              <a:gd name="T0" fmla="*/ 0 w 46"/>
              <a:gd name="T1" fmla="*/ 0 h 46"/>
              <a:gd name="T2" fmla="*/ 46 w 46"/>
              <a:gd name="T3" fmla="*/ 21 h 46"/>
              <a:gd name="T4" fmla="*/ 0 w 46"/>
              <a:gd name="T5" fmla="*/ 46 h 46"/>
              <a:gd name="T6" fmla="*/ 0 w 46"/>
              <a:gd name="T7" fmla="*/ 43 h 46"/>
              <a:gd name="T8" fmla="*/ 3 w 46"/>
              <a:gd name="T9" fmla="*/ 37 h 46"/>
              <a:gd name="T10" fmla="*/ 3 w 46"/>
              <a:gd name="T11" fmla="*/ 33 h 46"/>
              <a:gd name="T12" fmla="*/ 3 w 46"/>
              <a:gd name="T13" fmla="*/ 30 h 46"/>
              <a:gd name="T14" fmla="*/ 3 w 46"/>
              <a:gd name="T15" fmla="*/ 27 h 46"/>
              <a:gd name="T16" fmla="*/ 3 w 46"/>
              <a:gd name="T17" fmla="*/ 24 h 46"/>
              <a:gd name="T18" fmla="*/ 3 w 46"/>
              <a:gd name="T19" fmla="*/ 21 h 46"/>
              <a:gd name="T20" fmla="*/ 3 w 46"/>
              <a:gd name="T21" fmla="*/ 15 h 46"/>
              <a:gd name="T22" fmla="*/ 3 w 46"/>
              <a:gd name="T23" fmla="*/ 12 h 46"/>
              <a:gd name="T24" fmla="*/ 3 w 46"/>
              <a:gd name="T25" fmla="*/ 9 h 46"/>
              <a:gd name="T26" fmla="*/ 3 w 46"/>
              <a:gd name="T27" fmla="*/ 6 h 46"/>
              <a:gd name="T28" fmla="*/ 0 w 46"/>
              <a:gd name="T29" fmla="*/ 3 h 46"/>
              <a:gd name="T30" fmla="*/ 0 w 46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6"/>
              <a:gd name="T50" fmla="*/ 46 w 46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6">
                <a:moveTo>
                  <a:pt x="0" y="0"/>
                </a:moveTo>
                <a:lnTo>
                  <a:pt x="46" y="21"/>
                </a:lnTo>
                <a:lnTo>
                  <a:pt x="0" y="46"/>
                </a:lnTo>
                <a:lnTo>
                  <a:pt x="0" y="43"/>
                </a:lnTo>
                <a:lnTo>
                  <a:pt x="3" y="37"/>
                </a:lnTo>
                <a:lnTo>
                  <a:pt x="3" y="33"/>
                </a:lnTo>
                <a:lnTo>
                  <a:pt x="3" y="30"/>
                </a:lnTo>
                <a:lnTo>
                  <a:pt x="3" y="27"/>
                </a:lnTo>
                <a:lnTo>
                  <a:pt x="3" y="24"/>
                </a:lnTo>
                <a:lnTo>
                  <a:pt x="3" y="21"/>
                </a:lnTo>
                <a:lnTo>
                  <a:pt x="3" y="15"/>
                </a:lnTo>
                <a:lnTo>
                  <a:pt x="3" y="12"/>
                </a:lnTo>
                <a:lnTo>
                  <a:pt x="3" y="9"/>
                </a:lnTo>
                <a:lnTo>
                  <a:pt x="3" y="6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44" name="Freeform 18"/>
          <p:cNvSpPr>
            <a:spLocks/>
          </p:cNvSpPr>
          <p:nvPr/>
        </p:nvSpPr>
        <p:spPr bwMode="auto">
          <a:xfrm>
            <a:off x="3463925" y="4060825"/>
            <a:ext cx="625475" cy="88900"/>
          </a:xfrm>
          <a:custGeom>
            <a:avLst/>
            <a:gdLst>
              <a:gd name="T0" fmla="*/ 59 w 394"/>
              <a:gd name="T1" fmla="*/ 28 h 56"/>
              <a:gd name="T2" fmla="*/ 53 w 394"/>
              <a:gd name="T3" fmla="*/ 13 h 56"/>
              <a:gd name="T4" fmla="*/ 37 w 394"/>
              <a:gd name="T5" fmla="*/ 0 h 56"/>
              <a:gd name="T6" fmla="*/ 22 w 394"/>
              <a:gd name="T7" fmla="*/ 0 h 56"/>
              <a:gd name="T8" fmla="*/ 7 w 394"/>
              <a:gd name="T9" fmla="*/ 13 h 56"/>
              <a:gd name="T10" fmla="*/ 0 w 394"/>
              <a:gd name="T11" fmla="*/ 28 h 56"/>
              <a:gd name="T12" fmla="*/ 7 w 394"/>
              <a:gd name="T13" fmla="*/ 47 h 56"/>
              <a:gd name="T14" fmla="*/ 22 w 394"/>
              <a:gd name="T15" fmla="*/ 56 h 56"/>
              <a:gd name="T16" fmla="*/ 37 w 394"/>
              <a:gd name="T17" fmla="*/ 56 h 56"/>
              <a:gd name="T18" fmla="*/ 53 w 394"/>
              <a:gd name="T19" fmla="*/ 47 h 56"/>
              <a:gd name="T20" fmla="*/ 59 w 394"/>
              <a:gd name="T21" fmla="*/ 28 h 56"/>
              <a:gd name="T22" fmla="*/ 394 w 394"/>
              <a:gd name="T23" fmla="*/ 28 h 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94"/>
              <a:gd name="T37" fmla="*/ 0 h 56"/>
              <a:gd name="T38" fmla="*/ 394 w 394"/>
              <a:gd name="T39" fmla="*/ 56 h 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94" h="56">
                <a:moveTo>
                  <a:pt x="59" y="28"/>
                </a:moveTo>
                <a:lnTo>
                  <a:pt x="53" y="13"/>
                </a:lnTo>
                <a:lnTo>
                  <a:pt x="37" y="0"/>
                </a:lnTo>
                <a:lnTo>
                  <a:pt x="22" y="0"/>
                </a:lnTo>
                <a:lnTo>
                  <a:pt x="7" y="13"/>
                </a:lnTo>
                <a:lnTo>
                  <a:pt x="0" y="28"/>
                </a:lnTo>
                <a:lnTo>
                  <a:pt x="7" y="47"/>
                </a:lnTo>
                <a:lnTo>
                  <a:pt x="22" y="56"/>
                </a:lnTo>
                <a:lnTo>
                  <a:pt x="37" y="56"/>
                </a:lnTo>
                <a:lnTo>
                  <a:pt x="53" y="47"/>
                </a:lnTo>
                <a:lnTo>
                  <a:pt x="59" y="28"/>
                </a:lnTo>
                <a:lnTo>
                  <a:pt x="394" y="28"/>
                </a:lnTo>
              </a:path>
            </a:pathLst>
          </a:custGeom>
          <a:noFill/>
          <a:ln w="8001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45" name="Freeform 19"/>
          <p:cNvSpPr>
            <a:spLocks/>
          </p:cNvSpPr>
          <p:nvPr/>
        </p:nvSpPr>
        <p:spPr bwMode="auto">
          <a:xfrm>
            <a:off x="4016375" y="4071938"/>
            <a:ext cx="73025" cy="73025"/>
          </a:xfrm>
          <a:custGeom>
            <a:avLst/>
            <a:gdLst>
              <a:gd name="T0" fmla="*/ 0 w 46"/>
              <a:gd name="T1" fmla="*/ 0 h 46"/>
              <a:gd name="T2" fmla="*/ 46 w 46"/>
              <a:gd name="T3" fmla="*/ 21 h 46"/>
              <a:gd name="T4" fmla="*/ 0 w 46"/>
              <a:gd name="T5" fmla="*/ 46 h 46"/>
              <a:gd name="T6" fmla="*/ 0 w 46"/>
              <a:gd name="T7" fmla="*/ 43 h 46"/>
              <a:gd name="T8" fmla="*/ 3 w 46"/>
              <a:gd name="T9" fmla="*/ 40 h 46"/>
              <a:gd name="T10" fmla="*/ 3 w 46"/>
              <a:gd name="T11" fmla="*/ 33 h 46"/>
              <a:gd name="T12" fmla="*/ 3 w 46"/>
              <a:gd name="T13" fmla="*/ 30 h 46"/>
              <a:gd name="T14" fmla="*/ 3 w 46"/>
              <a:gd name="T15" fmla="*/ 27 h 46"/>
              <a:gd name="T16" fmla="*/ 3 w 46"/>
              <a:gd name="T17" fmla="*/ 24 h 46"/>
              <a:gd name="T18" fmla="*/ 3 w 46"/>
              <a:gd name="T19" fmla="*/ 21 h 46"/>
              <a:gd name="T20" fmla="*/ 3 w 46"/>
              <a:gd name="T21" fmla="*/ 18 h 46"/>
              <a:gd name="T22" fmla="*/ 3 w 46"/>
              <a:gd name="T23" fmla="*/ 12 h 46"/>
              <a:gd name="T24" fmla="*/ 3 w 46"/>
              <a:gd name="T25" fmla="*/ 9 h 46"/>
              <a:gd name="T26" fmla="*/ 3 w 46"/>
              <a:gd name="T27" fmla="*/ 6 h 46"/>
              <a:gd name="T28" fmla="*/ 0 w 46"/>
              <a:gd name="T29" fmla="*/ 3 h 46"/>
              <a:gd name="T30" fmla="*/ 0 w 46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6"/>
              <a:gd name="T50" fmla="*/ 46 w 46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6">
                <a:moveTo>
                  <a:pt x="0" y="0"/>
                </a:moveTo>
                <a:lnTo>
                  <a:pt x="46" y="21"/>
                </a:lnTo>
                <a:lnTo>
                  <a:pt x="0" y="46"/>
                </a:lnTo>
                <a:lnTo>
                  <a:pt x="0" y="43"/>
                </a:lnTo>
                <a:lnTo>
                  <a:pt x="3" y="40"/>
                </a:lnTo>
                <a:lnTo>
                  <a:pt x="3" y="33"/>
                </a:lnTo>
                <a:lnTo>
                  <a:pt x="3" y="30"/>
                </a:lnTo>
                <a:lnTo>
                  <a:pt x="3" y="27"/>
                </a:lnTo>
                <a:lnTo>
                  <a:pt x="3" y="24"/>
                </a:lnTo>
                <a:lnTo>
                  <a:pt x="3" y="21"/>
                </a:lnTo>
                <a:lnTo>
                  <a:pt x="3" y="18"/>
                </a:lnTo>
                <a:lnTo>
                  <a:pt x="3" y="12"/>
                </a:lnTo>
                <a:lnTo>
                  <a:pt x="3" y="9"/>
                </a:lnTo>
                <a:lnTo>
                  <a:pt x="3" y="6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46" name="Freeform 20"/>
          <p:cNvSpPr>
            <a:spLocks/>
          </p:cNvSpPr>
          <p:nvPr/>
        </p:nvSpPr>
        <p:spPr bwMode="auto">
          <a:xfrm>
            <a:off x="4016375" y="4071938"/>
            <a:ext cx="73025" cy="73025"/>
          </a:xfrm>
          <a:custGeom>
            <a:avLst/>
            <a:gdLst>
              <a:gd name="T0" fmla="*/ 0 w 46"/>
              <a:gd name="T1" fmla="*/ 0 h 46"/>
              <a:gd name="T2" fmla="*/ 46 w 46"/>
              <a:gd name="T3" fmla="*/ 21 h 46"/>
              <a:gd name="T4" fmla="*/ 0 w 46"/>
              <a:gd name="T5" fmla="*/ 46 h 46"/>
              <a:gd name="T6" fmla="*/ 0 w 46"/>
              <a:gd name="T7" fmla="*/ 43 h 46"/>
              <a:gd name="T8" fmla="*/ 3 w 46"/>
              <a:gd name="T9" fmla="*/ 40 h 46"/>
              <a:gd name="T10" fmla="*/ 3 w 46"/>
              <a:gd name="T11" fmla="*/ 33 h 46"/>
              <a:gd name="T12" fmla="*/ 3 w 46"/>
              <a:gd name="T13" fmla="*/ 30 h 46"/>
              <a:gd name="T14" fmla="*/ 3 w 46"/>
              <a:gd name="T15" fmla="*/ 27 h 46"/>
              <a:gd name="T16" fmla="*/ 3 w 46"/>
              <a:gd name="T17" fmla="*/ 24 h 46"/>
              <a:gd name="T18" fmla="*/ 3 w 46"/>
              <a:gd name="T19" fmla="*/ 21 h 46"/>
              <a:gd name="T20" fmla="*/ 3 w 46"/>
              <a:gd name="T21" fmla="*/ 18 h 46"/>
              <a:gd name="T22" fmla="*/ 3 w 46"/>
              <a:gd name="T23" fmla="*/ 12 h 46"/>
              <a:gd name="T24" fmla="*/ 3 w 46"/>
              <a:gd name="T25" fmla="*/ 9 h 46"/>
              <a:gd name="T26" fmla="*/ 3 w 46"/>
              <a:gd name="T27" fmla="*/ 6 h 46"/>
              <a:gd name="T28" fmla="*/ 0 w 46"/>
              <a:gd name="T29" fmla="*/ 3 h 46"/>
              <a:gd name="T30" fmla="*/ 0 w 46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6"/>
              <a:gd name="T50" fmla="*/ 46 w 46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6">
                <a:moveTo>
                  <a:pt x="0" y="0"/>
                </a:moveTo>
                <a:lnTo>
                  <a:pt x="46" y="21"/>
                </a:lnTo>
                <a:lnTo>
                  <a:pt x="0" y="46"/>
                </a:lnTo>
                <a:lnTo>
                  <a:pt x="0" y="43"/>
                </a:lnTo>
                <a:lnTo>
                  <a:pt x="3" y="40"/>
                </a:lnTo>
                <a:lnTo>
                  <a:pt x="3" y="33"/>
                </a:lnTo>
                <a:lnTo>
                  <a:pt x="3" y="30"/>
                </a:lnTo>
                <a:lnTo>
                  <a:pt x="3" y="27"/>
                </a:lnTo>
                <a:lnTo>
                  <a:pt x="3" y="24"/>
                </a:lnTo>
                <a:lnTo>
                  <a:pt x="3" y="21"/>
                </a:lnTo>
                <a:lnTo>
                  <a:pt x="3" y="18"/>
                </a:lnTo>
                <a:lnTo>
                  <a:pt x="3" y="12"/>
                </a:lnTo>
                <a:lnTo>
                  <a:pt x="3" y="9"/>
                </a:lnTo>
                <a:lnTo>
                  <a:pt x="3" y="6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47" name="Line 21"/>
          <p:cNvSpPr>
            <a:spLocks noChangeShapeType="1"/>
          </p:cNvSpPr>
          <p:nvPr/>
        </p:nvSpPr>
        <p:spPr bwMode="auto">
          <a:xfrm>
            <a:off x="4953000" y="2660650"/>
            <a:ext cx="400050" cy="490538"/>
          </a:xfrm>
          <a:prstGeom prst="line">
            <a:avLst/>
          </a:prstGeom>
          <a:noFill/>
          <a:ln w="80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48" name="Freeform 22"/>
          <p:cNvSpPr>
            <a:spLocks/>
          </p:cNvSpPr>
          <p:nvPr/>
        </p:nvSpPr>
        <p:spPr bwMode="auto">
          <a:xfrm>
            <a:off x="5280025" y="3071813"/>
            <a:ext cx="73025" cy="79375"/>
          </a:xfrm>
          <a:custGeom>
            <a:avLst/>
            <a:gdLst>
              <a:gd name="T0" fmla="*/ 36 w 46"/>
              <a:gd name="T1" fmla="*/ 0 h 50"/>
              <a:gd name="T2" fmla="*/ 46 w 46"/>
              <a:gd name="T3" fmla="*/ 50 h 50"/>
              <a:gd name="T4" fmla="*/ 0 w 46"/>
              <a:gd name="T5" fmla="*/ 31 h 50"/>
              <a:gd name="T6" fmla="*/ 3 w 46"/>
              <a:gd name="T7" fmla="*/ 28 h 50"/>
              <a:gd name="T8" fmla="*/ 6 w 46"/>
              <a:gd name="T9" fmla="*/ 28 h 50"/>
              <a:gd name="T10" fmla="*/ 12 w 46"/>
              <a:gd name="T11" fmla="*/ 25 h 50"/>
              <a:gd name="T12" fmla="*/ 15 w 46"/>
              <a:gd name="T13" fmla="*/ 25 h 50"/>
              <a:gd name="T14" fmla="*/ 18 w 46"/>
              <a:gd name="T15" fmla="*/ 22 h 50"/>
              <a:gd name="T16" fmla="*/ 21 w 46"/>
              <a:gd name="T17" fmla="*/ 22 h 50"/>
              <a:gd name="T18" fmla="*/ 24 w 46"/>
              <a:gd name="T19" fmla="*/ 19 h 50"/>
              <a:gd name="T20" fmla="*/ 24 w 46"/>
              <a:gd name="T21" fmla="*/ 16 h 50"/>
              <a:gd name="T22" fmla="*/ 27 w 46"/>
              <a:gd name="T23" fmla="*/ 13 h 50"/>
              <a:gd name="T24" fmla="*/ 30 w 46"/>
              <a:gd name="T25" fmla="*/ 9 h 50"/>
              <a:gd name="T26" fmla="*/ 33 w 46"/>
              <a:gd name="T27" fmla="*/ 6 h 50"/>
              <a:gd name="T28" fmla="*/ 33 w 46"/>
              <a:gd name="T29" fmla="*/ 3 h 50"/>
              <a:gd name="T30" fmla="*/ 36 w 46"/>
              <a:gd name="T31" fmla="*/ 0 h 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50"/>
              <a:gd name="T50" fmla="*/ 46 w 46"/>
              <a:gd name="T51" fmla="*/ 50 h 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50">
                <a:moveTo>
                  <a:pt x="36" y="0"/>
                </a:moveTo>
                <a:lnTo>
                  <a:pt x="46" y="50"/>
                </a:lnTo>
                <a:lnTo>
                  <a:pt x="0" y="31"/>
                </a:lnTo>
                <a:lnTo>
                  <a:pt x="3" y="28"/>
                </a:lnTo>
                <a:lnTo>
                  <a:pt x="6" y="28"/>
                </a:lnTo>
                <a:lnTo>
                  <a:pt x="12" y="25"/>
                </a:lnTo>
                <a:lnTo>
                  <a:pt x="15" y="25"/>
                </a:lnTo>
                <a:lnTo>
                  <a:pt x="18" y="22"/>
                </a:lnTo>
                <a:lnTo>
                  <a:pt x="21" y="22"/>
                </a:lnTo>
                <a:lnTo>
                  <a:pt x="24" y="19"/>
                </a:lnTo>
                <a:lnTo>
                  <a:pt x="24" y="16"/>
                </a:lnTo>
                <a:lnTo>
                  <a:pt x="27" y="13"/>
                </a:lnTo>
                <a:lnTo>
                  <a:pt x="30" y="9"/>
                </a:lnTo>
                <a:lnTo>
                  <a:pt x="33" y="6"/>
                </a:lnTo>
                <a:lnTo>
                  <a:pt x="33" y="3"/>
                </a:lnTo>
                <a:lnTo>
                  <a:pt x="3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49" name="Freeform 23"/>
          <p:cNvSpPr>
            <a:spLocks/>
          </p:cNvSpPr>
          <p:nvPr/>
        </p:nvSpPr>
        <p:spPr bwMode="auto">
          <a:xfrm>
            <a:off x="5280025" y="3071813"/>
            <a:ext cx="73025" cy="79375"/>
          </a:xfrm>
          <a:custGeom>
            <a:avLst/>
            <a:gdLst>
              <a:gd name="T0" fmla="*/ 36 w 46"/>
              <a:gd name="T1" fmla="*/ 0 h 50"/>
              <a:gd name="T2" fmla="*/ 46 w 46"/>
              <a:gd name="T3" fmla="*/ 50 h 50"/>
              <a:gd name="T4" fmla="*/ 0 w 46"/>
              <a:gd name="T5" fmla="*/ 31 h 50"/>
              <a:gd name="T6" fmla="*/ 3 w 46"/>
              <a:gd name="T7" fmla="*/ 28 h 50"/>
              <a:gd name="T8" fmla="*/ 6 w 46"/>
              <a:gd name="T9" fmla="*/ 28 h 50"/>
              <a:gd name="T10" fmla="*/ 12 w 46"/>
              <a:gd name="T11" fmla="*/ 25 h 50"/>
              <a:gd name="T12" fmla="*/ 15 w 46"/>
              <a:gd name="T13" fmla="*/ 25 h 50"/>
              <a:gd name="T14" fmla="*/ 18 w 46"/>
              <a:gd name="T15" fmla="*/ 22 h 50"/>
              <a:gd name="T16" fmla="*/ 21 w 46"/>
              <a:gd name="T17" fmla="*/ 22 h 50"/>
              <a:gd name="T18" fmla="*/ 24 w 46"/>
              <a:gd name="T19" fmla="*/ 19 h 50"/>
              <a:gd name="T20" fmla="*/ 24 w 46"/>
              <a:gd name="T21" fmla="*/ 16 h 50"/>
              <a:gd name="T22" fmla="*/ 27 w 46"/>
              <a:gd name="T23" fmla="*/ 13 h 50"/>
              <a:gd name="T24" fmla="*/ 30 w 46"/>
              <a:gd name="T25" fmla="*/ 9 h 50"/>
              <a:gd name="T26" fmla="*/ 33 w 46"/>
              <a:gd name="T27" fmla="*/ 6 h 50"/>
              <a:gd name="T28" fmla="*/ 33 w 46"/>
              <a:gd name="T29" fmla="*/ 3 h 50"/>
              <a:gd name="T30" fmla="*/ 36 w 46"/>
              <a:gd name="T31" fmla="*/ 0 h 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50"/>
              <a:gd name="T50" fmla="*/ 46 w 46"/>
              <a:gd name="T51" fmla="*/ 50 h 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50">
                <a:moveTo>
                  <a:pt x="36" y="0"/>
                </a:moveTo>
                <a:lnTo>
                  <a:pt x="46" y="50"/>
                </a:lnTo>
                <a:lnTo>
                  <a:pt x="0" y="31"/>
                </a:lnTo>
                <a:lnTo>
                  <a:pt x="3" y="28"/>
                </a:lnTo>
                <a:lnTo>
                  <a:pt x="6" y="28"/>
                </a:lnTo>
                <a:lnTo>
                  <a:pt x="12" y="25"/>
                </a:lnTo>
                <a:lnTo>
                  <a:pt x="15" y="25"/>
                </a:lnTo>
                <a:lnTo>
                  <a:pt x="18" y="22"/>
                </a:lnTo>
                <a:lnTo>
                  <a:pt x="21" y="22"/>
                </a:lnTo>
                <a:lnTo>
                  <a:pt x="24" y="19"/>
                </a:lnTo>
                <a:lnTo>
                  <a:pt x="24" y="16"/>
                </a:lnTo>
                <a:lnTo>
                  <a:pt x="27" y="13"/>
                </a:lnTo>
                <a:lnTo>
                  <a:pt x="30" y="9"/>
                </a:lnTo>
                <a:lnTo>
                  <a:pt x="33" y="6"/>
                </a:lnTo>
                <a:lnTo>
                  <a:pt x="33" y="3"/>
                </a:lnTo>
                <a:lnTo>
                  <a:pt x="36" y="0"/>
                </a:lnTo>
              </a:path>
            </a:pathLst>
          </a:custGeom>
          <a:solidFill>
            <a:schemeClr val="tx1"/>
          </a:soli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50" name="Line 24"/>
          <p:cNvSpPr>
            <a:spLocks noChangeShapeType="1"/>
          </p:cNvSpPr>
          <p:nvPr/>
        </p:nvSpPr>
        <p:spPr bwMode="auto">
          <a:xfrm flipV="1">
            <a:off x="4953000" y="3616325"/>
            <a:ext cx="400050" cy="488950"/>
          </a:xfrm>
          <a:prstGeom prst="line">
            <a:avLst/>
          </a:prstGeom>
          <a:noFill/>
          <a:ln w="80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51" name="Freeform 25"/>
          <p:cNvSpPr>
            <a:spLocks/>
          </p:cNvSpPr>
          <p:nvPr/>
        </p:nvSpPr>
        <p:spPr bwMode="auto">
          <a:xfrm>
            <a:off x="5280025" y="3616325"/>
            <a:ext cx="73025" cy="77788"/>
          </a:xfrm>
          <a:custGeom>
            <a:avLst/>
            <a:gdLst>
              <a:gd name="T0" fmla="*/ 0 w 46"/>
              <a:gd name="T1" fmla="*/ 21 h 49"/>
              <a:gd name="T2" fmla="*/ 46 w 46"/>
              <a:gd name="T3" fmla="*/ 0 h 49"/>
              <a:gd name="T4" fmla="*/ 36 w 46"/>
              <a:gd name="T5" fmla="*/ 49 h 49"/>
              <a:gd name="T6" fmla="*/ 33 w 46"/>
              <a:gd name="T7" fmla="*/ 46 h 49"/>
              <a:gd name="T8" fmla="*/ 33 w 46"/>
              <a:gd name="T9" fmla="*/ 43 h 49"/>
              <a:gd name="T10" fmla="*/ 30 w 46"/>
              <a:gd name="T11" fmla="*/ 40 h 49"/>
              <a:gd name="T12" fmla="*/ 27 w 46"/>
              <a:gd name="T13" fmla="*/ 37 h 49"/>
              <a:gd name="T14" fmla="*/ 24 w 46"/>
              <a:gd name="T15" fmla="*/ 34 h 49"/>
              <a:gd name="T16" fmla="*/ 24 w 46"/>
              <a:gd name="T17" fmla="*/ 34 h 49"/>
              <a:gd name="T18" fmla="*/ 21 w 46"/>
              <a:gd name="T19" fmla="*/ 30 h 49"/>
              <a:gd name="T20" fmla="*/ 18 w 46"/>
              <a:gd name="T21" fmla="*/ 27 h 49"/>
              <a:gd name="T22" fmla="*/ 15 w 46"/>
              <a:gd name="T23" fmla="*/ 24 h 49"/>
              <a:gd name="T24" fmla="*/ 12 w 46"/>
              <a:gd name="T25" fmla="*/ 24 h 49"/>
              <a:gd name="T26" fmla="*/ 6 w 46"/>
              <a:gd name="T27" fmla="*/ 21 h 49"/>
              <a:gd name="T28" fmla="*/ 3 w 46"/>
              <a:gd name="T29" fmla="*/ 21 h 49"/>
              <a:gd name="T30" fmla="*/ 0 w 46"/>
              <a:gd name="T31" fmla="*/ 21 h 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9"/>
              <a:gd name="T50" fmla="*/ 46 w 46"/>
              <a:gd name="T51" fmla="*/ 49 h 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9">
                <a:moveTo>
                  <a:pt x="0" y="21"/>
                </a:moveTo>
                <a:lnTo>
                  <a:pt x="46" y="0"/>
                </a:lnTo>
                <a:lnTo>
                  <a:pt x="36" y="49"/>
                </a:lnTo>
                <a:lnTo>
                  <a:pt x="33" y="46"/>
                </a:lnTo>
                <a:lnTo>
                  <a:pt x="33" y="43"/>
                </a:lnTo>
                <a:lnTo>
                  <a:pt x="30" y="40"/>
                </a:lnTo>
                <a:lnTo>
                  <a:pt x="27" y="37"/>
                </a:lnTo>
                <a:lnTo>
                  <a:pt x="24" y="34"/>
                </a:lnTo>
                <a:lnTo>
                  <a:pt x="21" y="30"/>
                </a:lnTo>
                <a:lnTo>
                  <a:pt x="18" y="27"/>
                </a:lnTo>
                <a:lnTo>
                  <a:pt x="15" y="24"/>
                </a:lnTo>
                <a:lnTo>
                  <a:pt x="12" y="24"/>
                </a:lnTo>
                <a:lnTo>
                  <a:pt x="6" y="21"/>
                </a:lnTo>
                <a:lnTo>
                  <a:pt x="3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52" name="Freeform 26"/>
          <p:cNvSpPr>
            <a:spLocks/>
          </p:cNvSpPr>
          <p:nvPr/>
        </p:nvSpPr>
        <p:spPr bwMode="auto">
          <a:xfrm>
            <a:off x="5280025" y="3616325"/>
            <a:ext cx="73025" cy="77788"/>
          </a:xfrm>
          <a:custGeom>
            <a:avLst/>
            <a:gdLst>
              <a:gd name="T0" fmla="*/ 0 w 46"/>
              <a:gd name="T1" fmla="*/ 21 h 49"/>
              <a:gd name="T2" fmla="*/ 46 w 46"/>
              <a:gd name="T3" fmla="*/ 0 h 49"/>
              <a:gd name="T4" fmla="*/ 36 w 46"/>
              <a:gd name="T5" fmla="*/ 49 h 49"/>
              <a:gd name="T6" fmla="*/ 33 w 46"/>
              <a:gd name="T7" fmla="*/ 46 h 49"/>
              <a:gd name="T8" fmla="*/ 33 w 46"/>
              <a:gd name="T9" fmla="*/ 43 h 49"/>
              <a:gd name="T10" fmla="*/ 30 w 46"/>
              <a:gd name="T11" fmla="*/ 40 h 49"/>
              <a:gd name="T12" fmla="*/ 27 w 46"/>
              <a:gd name="T13" fmla="*/ 37 h 49"/>
              <a:gd name="T14" fmla="*/ 24 w 46"/>
              <a:gd name="T15" fmla="*/ 34 h 49"/>
              <a:gd name="T16" fmla="*/ 24 w 46"/>
              <a:gd name="T17" fmla="*/ 34 h 49"/>
              <a:gd name="T18" fmla="*/ 21 w 46"/>
              <a:gd name="T19" fmla="*/ 30 h 49"/>
              <a:gd name="T20" fmla="*/ 18 w 46"/>
              <a:gd name="T21" fmla="*/ 27 h 49"/>
              <a:gd name="T22" fmla="*/ 15 w 46"/>
              <a:gd name="T23" fmla="*/ 24 h 49"/>
              <a:gd name="T24" fmla="*/ 12 w 46"/>
              <a:gd name="T25" fmla="*/ 24 h 49"/>
              <a:gd name="T26" fmla="*/ 6 w 46"/>
              <a:gd name="T27" fmla="*/ 21 h 49"/>
              <a:gd name="T28" fmla="*/ 3 w 46"/>
              <a:gd name="T29" fmla="*/ 21 h 49"/>
              <a:gd name="T30" fmla="*/ 0 w 46"/>
              <a:gd name="T31" fmla="*/ 21 h 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9"/>
              <a:gd name="T50" fmla="*/ 46 w 46"/>
              <a:gd name="T51" fmla="*/ 49 h 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9">
                <a:moveTo>
                  <a:pt x="0" y="21"/>
                </a:moveTo>
                <a:lnTo>
                  <a:pt x="46" y="0"/>
                </a:lnTo>
                <a:lnTo>
                  <a:pt x="36" y="49"/>
                </a:lnTo>
                <a:lnTo>
                  <a:pt x="33" y="46"/>
                </a:lnTo>
                <a:lnTo>
                  <a:pt x="33" y="43"/>
                </a:lnTo>
                <a:lnTo>
                  <a:pt x="30" y="40"/>
                </a:lnTo>
                <a:lnTo>
                  <a:pt x="27" y="37"/>
                </a:lnTo>
                <a:lnTo>
                  <a:pt x="24" y="34"/>
                </a:lnTo>
                <a:lnTo>
                  <a:pt x="21" y="30"/>
                </a:lnTo>
                <a:lnTo>
                  <a:pt x="18" y="27"/>
                </a:lnTo>
                <a:lnTo>
                  <a:pt x="15" y="24"/>
                </a:lnTo>
                <a:lnTo>
                  <a:pt x="12" y="24"/>
                </a:lnTo>
                <a:lnTo>
                  <a:pt x="6" y="21"/>
                </a:lnTo>
                <a:lnTo>
                  <a:pt x="3" y="21"/>
                </a:lnTo>
                <a:lnTo>
                  <a:pt x="0" y="21"/>
                </a:lnTo>
              </a:path>
            </a:pathLst>
          </a:custGeom>
          <a:solidFill>
            <a:schemeClr val="tx1"/>
          </a:soli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53" name="Freeform 27"/>
          <p:cNvSpPr>
            <a:spLocks/>
          </p:cNvSpPr>
          <p:nvPr/>
        </p:nvSpPr>
        <p:spPr bwMode="auto">
          <a:xfrm>
            <a:off x="3463925" y="2616200"/>
            <a:ext cx="625475" cy="88900"/>
          </a:xfrm>
          <a:custGeom>
            <a:avLst/>
            <a:gdLst>
              <a:gd name="T0" fmla="*/ 59 w 394"/>
              <a:gd name="T1" fmla="*/ 28 h 56"/>
              <a:gd name="T2" fmla="*/ 53 w 394"/>
              <a:gd name="T3" fmla="*/ 13 h 56"/>
              <a:gd name="T4" fmla="*/ 37 w 394"/>
              <a:gd name="T5" fmla="*/ 0 h 56"/>
              <a:gd name="T6" fmla="*/ 22 w 394"/>
              <a:gd name="T7" fmla="*/ 0 h 56"/>
              <a:gd name="T8" fmla="*/ 7 w 394"/>
              <a:gd name="T9" fmla="*/ 13 h 56"/>
              <a:gd name="T10" fmla="*/ 0 w 394"/>
              <a:gd name="T11" fmla="*/ 28 h 56"/>
              <a:gd name="T12" fmla="*/ 7 w 394"/>
              <a:gd name="T13" fmla="*/ 47 h 56"/>
              <a:gd name="T14" fmla="*/ 22 w 394"/>
              <a:gd name="T15" fmla="*/ 56 h 56"/>
              <a:gd name="T16" fmla="*/ 37 w 394"/>
              <a:gd name="T17" fmla="*/ 56 h 56"/>
              <a:gd name="T18" fmla="*/ 53 w 394"/>
              <a:gd name="T19" fmla="*/ 47 h 56"/>
              <a:gd name="T20" fmla="*/ 59 w 394"/>
              <a:gd name="T21" fmla="*/ 28 h 56"/>
              <a:gd name="T22" fmla="*/ 394 w 394"/>
              <a:gd name="T23" fmla="*/ 28 h 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94"/>
              <a:gd name="T37" fmla="*/ 0 h 56"/>
              <a:gd name="T38" fmla="*/ 394 w 394"/>
              <a:gd name="T39" fmla="*/ 56 h 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94" h="56">
                <a:moveTo>
                  <a:pt x="59" y="28"/>
                </a:moveTo>
                <a:lnTo>
                  <a:pt x="53" y="13"/>
                </a:lnTo>
                <a:lnTo>
                  <a:pt x="37" y="0"/>
                </a:lnTo>
                <a:lnTo>
                  <a:pt x="22" y="0"/>
                </a:lnTo>
                <a:lnTo>
                  <a:pt x="7" y="13"/>
                </a:lnTo>
                <a:lnTo>
                  <a:pt x="0" y="28"/>
                </a:lnTo>
                <a:lnTo>
                  <a:pt x="7" y="47"/>
                </a:lnTo>
                <a:lnTo>
                  <a:pt x="22" y="56"/>
                </a:lnTo>
                <a:lnTo>
                  <a:pt x="37" y="56"/>
                </a:lnTo>
                <a:lnTo>
                  <a:pt x="53" y="47"/>
                </a:lnTo>
                <a:lnTo>
                  <a:pt x="59" y="28"/>
                </a:lnTo>
                <a:lnTo>
                  <a:pt x="394" y="28"/>
                </a:lnTo>
              </a:path>
            </a:pathLst>
          </a:custGeom>
          <a:noFill/>
          <a:ln w="8001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54" name="Freeform 28"/>
          <p:cNvSpPr>
            <a:spLocks/>
          </p:cNvSpPr>
          <p:nvPr/>
        </p:nvSpPr>
        <p:spPr bwMode="auto">
          <a:xfrm>
            <a:off x="4016375" y="2625725"/>
            <a:ext cx="73025" cy="74613"/>
          </a:xfrm>
          <a:custGeom>
            <a:avLst/>
            <a:gdLst>
              <a:gd name="T0" fmla="*/ 0 w 46"/>
              <a:gd name="T1" fmla="*/ 0 h 47"/>
              <a:gd name="T2" fmla="*/ 46 w 46"/>
              <a:gd name="T3" fmla="*/ 22 h 47"/>
              <a:gd name="T4" fmla="*/ 0 w 46"/>
              <a:gd name="T5" fmla="*/ 47 h 47"/>
              <a:gd name="T6" fmla="*/ 0 w 46"/>
              <a:gd name="T7" fmla="*/ 41 h 47"/>
              <a:gd name="T8" fmla="*/ 3 w 46"/>
              <a:gd name="T9" fmla="*/ 37 h 47"/>
              <a:gd name="T10" fmla="*/ 3 w 46"/>
              <a:gd name="T11" fmla="*/ 34 h 47"/>
              <a:gd name="T12" fmla="*/ 3 w 46"/>
              <a:gd name="T13" fmla="*/ 31 h 47"/>
              <a:gd name="T14" fmla="*/ 3 w 46"/>
              <a:gd name="T15" fmla="*/ 28 h 47"/>
              <a:gd name="T16" fmla="*/ 3 w 46"/>
              <a:gd name="T17" fmla="*/ 25 h 47"/>
              <a:gd name="T18" fmla="*/ 3 w 46"/>
              <a:gd name="T19" fmla="*/ 19 h 47"/>
              <a:gd name="T20" fmla="*/ 3 w 46"/>
              <a:gd name="T21" fmla="*/ 16 h 47"/>
              <a:gd name="T22" fmla="*/ 3 w 46"/>
              <a:gd name="T23" fmla="*/ 13 h 47"/>
              <a:gd name="T24" fmla="*/ 3 w 46"/>
              <a:gd name="T25" fmla="*/ 10 h 47"/>
              <a:gd name="T26" fmla="*/ 3 w 46"/>
              <a:gd name="T27" fmla="*/ 7 h 47"/>
              <a:gd name="T28" fmla="*/ 0 w 46"/>
              <a:gd name="T29" fmla="*/ 4 h 47"/>
              <a:gd name="T30" fmla="*/ 0 w 46"/>
              <a:gd name="T31" fmla="*/ 0 h 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7"/>
              <a:gd name="T50" fmla="*/ 46 w 46"/>
              <a:gd name="T51" fmla="*/ 47 h 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7">
                <a:moveTo>
                  <a:pt x="0" y="0"/>
                </a:moveTo>
                <a:lnTo>
                  <a:pt x="46" y="22"/>
                </a:lnTo>
                <a:lnTo>
                  <a:pt x="0" y="47"/>
                </a:lnTo>
                <a:lnTo>
                  <a:pt x="0" y="41"/>
                </a:lnTo>
                <a:lnTo>
                  <a:pt x="3" y="37"/>
                </a:lnTo>
                <a:lnTo>
                  <a:pt x="3" y="34"/>
                </a:lnTo>
                <a:lnTo>
                  <a:pt x="3" y="31"/>
                </a:lnTo>
                <a:lnTo>
                  <a:pt x="3" y="28"/>
                </a:lnTo>
                <a:lnTo>
                  <a:pt x="3" y="25"/>
                </a:lnTo>
                <a:lnTo>
                  <a:pt x="3" y="19"/>
                </a:lnTo>
                <a:lnTo>
                  <a:pt x="3" y="16"/>
                </a:lnTo>
                <a:lnTo>
                  <a:pt x="3" y="13"/>
                </a:lnTo>
                <a:lnTo>
                  <a:pt x="3" y="10"/>
                </a:lnTo>
                <a:lnTo>
                  <a:pt x="3" y="7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55" name="Freeform 29"/>
          <p:cNvSpPr>
            <a:spLocks/>
          </p:cNvSpPr>
          <p:nvPr/>
        </p:nvSpPr>
        <p:spPr bwMode="auto">
          <a:xfrm>
            <a:off x="4016375" y="2625725"/>
            <a:ext cx="73025" cy="74613"/>
          </a:xfrm>
          <a:custGeom>
            <a:avLst/>
            <a:gdLst>
              <a:gd name="T0" fmla="*/ 0 w 46"/>
              <a:gd name="T1" fmla="*/ 0 h 47"/>
              <a:gd name="T2" fmla="*/ 46 w 46"/>
              <a:gd name="T3" fmla="*/ 22 h 47"/>
              <a:gd name="T4" fmla="*/ 0 w 46"/>
              <a:gd name="T5" fmla="*/ 47 h 47"/>
              <a:gd name="T6" fmla="*/ 0 w 46"/>
              <a:gd name="T7" fmla="*/ 41 h 47"/>
              <a:gd name="T8" fmla="*/ 3 w 46"/>
              <a:gd name="T9" fmla="*/ 37 h 47"/>
              <a:gd name="T10" fmla="*/ 3 w 46"/>
              <a:gd name="T11" fmla="*/ 34 h 47"/>
              <a:gd name="T12" fmla="*/ 3 w 46"/>
              <a:gd name="T13" fmla="*/ 31 h 47"/>
              <a:gd name="T14" fmla="*/ 3 w 46"/>
              <a:gd name="T15" fmla="*/ 28 h 47"/>
              <a:gd name="T16" fmla="*/ 3 w 46"/>
              <a:gd name="T17" fmla="*/ 25 h 47"/>
              <a:gd name="T18" fmla="*/ 3 w 46"/>
              <a:gd name="T19" fmla="*/ 19 h 47"/>
              <a:gd name="T20" fmla="*/ 3 w 46"/>
              <a:gd name="T21" fmla="*/ 16 h 47"/>
              <a:gd name="T22" fmla="*/ 3 w 46"/>
              <a:gd name="T23" fmla="*/ 13 h 47"/>
              <a:gd name="T24" fmla="*/ 3 w 46"/>
              <a:gd name="T25" fmla="*/ 10 h 47"/>
              <a:gd name="T26" fmla="*/ 3 w 46"/>
              <a:gd name="T27" fmla="*/ 7 h 47"/>
              <a:gd name="T28" fmla="*/ 0 w 46"/>
              <a:gd name="T29" fmla="*/ 4 h 47"/>
              <a:gd name="T30" fmla="*/ 0 w 46"/>
              <a:gd name="T31" fmla="*/ 0 h 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7"/>
              <a:gd name="T50" fmla="*/ 46 w 46"/>
              <a:gd name="T51" fmla="*/ 47 h 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7">
                <a:moveTo>
                  <a:pt x="0" y="0"/>
                </a:moveTo>
                <a:lnTo>
                  <a:pt x="46" y="22"/>
                </a:lnTo>
                <a:lnTo>
                  <a:pt x="0" y="47"/>
                </a:lnTo>
                <a:lnTo>
                  <a:pt x="0" y="41"/>
                </a:lnTo>
                <a:lnTo>
                  <a:pt x="3" y="37"/>
                </a:lnTo>
                <a:lnTo>
                  <a:pt x="3" y="34"/>
                </a:lnTo>
                <a:lnTo>
                  <a:pt x="3" y="31"/>
                </a:lnTo>
                <a:lnTo>
                  <a:pt x="3" y="28"/>
                </a:lnTo>
                <a:lnTo>
                  <a:pt x="3" y="25"/>
                </a:lnTo>
                <a:lnTo>
                  <a:pt x="3" y="19"/>
                </a:lnTo>
                <a:lnTo>
                  <a:pt x="3" y="16"/>
                </a:lnTo>
                <a:lnTo>
                  <a:pt x="3" y="13"/>
                </a:lnTo>
                <a:lnTo>
                  <a:pt x="3" y="10"/>
                </a:lnTo>
                <a:lnTo>
                  <a:pt x="3" y="7"/>
                </a:lnTo>
                <a:lnTo>
                  <a:pt x="0" y="4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65918" name="Freeform 30"/>
          <p:cNvSpPr>
            <a:spLocks/>
          </p:cNvSpPr>
          <p:nvPr/>
        </p:nvSpPr>
        <p:spPr bwMode="auto">
          <a:xfrm>
            <a:off x="4089400" y="2489200"/>
            <a:ext cx="341313" cy="347663"/>
          </a:xfrm>
          <a:custGeom>
            <a:avLst/>
            <a:gdLst/>
            <a:ahLst/>
            <a:cxnLst>
              <a:cxn ang="0">
                <a:pos x="0" y="108"/>
              </a:cxn>
              <a:cxn ang="0">
                <a:pos x="3" y="74"/>
              </a:cxn>
              <a:cxn ang="0">
                <a:pos x="18" y="43"/>
              </a:cxn>
              <a:cxn ang="0">
                <a:pos x="43" y="19"/>
              </a:cxn>
              <a:cxn ang="0">
                <a:pos x="74" y="3"/>
              </a:cxn>
              <a:cxn ang="0">
                <a:pos x="107" y="0"/>
              </a:cxn>
              <a:cxn ang="0">
                <a:pos x="141" y="3"/>
              </a:cxn>
              <a:cxn ang="0">
                <a:pos x="172" y="19"/>
              </a:cxn>
              <a:cxn ang="0">
                <a:pos x="196" y="43"/>
              </a:cxn>
              <a:cxn ang="0">
                <a:pos x="212" y="74"/>
              </a:cxn>
              <a:cxn ang="0">
                <a:pos x="215" y="108"/>
              </a:cxn>
              <a:cxn ang="0">
                <a:pos x="212" y="142"/>
              </a:cxn>
              <a:cxn ang="0">
                <a:pos x="196" y="173"/>
              </a:cxn>
              <a:cxn ang="0">
                <a:pos x="172" y="198"/>
              </a:cxn>
              <a:cxn ang="0">
                <a:pos x="141" y="213"/>
              </a:cxn>
              <a:cxn ang="0">
                <a:pos x="107" y="219"/>
              </a:cxn>
              <a:cxn ang="0">
                <a:pos x="74" y="213"/>
              </a:cxn>
              <a:cxn ang="0">
                <a:pos x="43" y="198"/>
              </a:cxn>
              <a:cxn ang="0">
                <a:pos x="18" y="173"/>
              </a:cxn>
              <a:cxn ang="0">
                <a:pos x="3" y="142"/>
              </a:cxn>
              <a:cxn ang="0">
                <a:pos x="0" y="108"/>
              </a:cxn>
            </a:cxnLst>
            <a:rect l="0" t="0" r="r" b="b"/>
            <a:pathLst>
              <a:path w="215" h="219">
                <a:moveTo>
                  <a:pt x="0" y="108"/>
                </a:moveTo>
                <a:lnTo>
                  <a:pt x="3" y="74"/>
                </a:lnTo>
                <a:lnTo>
                  <a:pt x="18" y="43"/>
                </a:lnTo>
                <a:lnTo>
                  <a:pt x="43" y="19"/>
                </a:lnTo>
                <a:lnTo>
                  <a:pt x="74" y="3"/>
                </a:lnTo>
                <a:lnTo>
                  <a:pt x="107" y="0"/>
                </a:lnTo>
                <a:lnTo>
                  <a:pt x="141" y="3"/>
                </a:lnTo>
                <a:lnTo>
                  <a:pt x="172" y="19"/>
                </a:lnTo>
                <a:lnTo>
                  <a:pt x="196" y="43"/>
                </a:lnTo>
                <a:lnTo>
                  <a:pt x="212" y="74"/>
                </a:lnTo>
                <a:lnTo>
                  <a:pt x="215" y="108"/>
                </a:lnTo>
                <a:lnTo>
                  <a:pt x="212" y="142"/>
                </a:lnTo>
                <a:lnTo>
                  <a:pt x="196" y="173"/>
                </a:lnTo>
                <a:lnTo>
                  <a:pt x="172" y="198"/>
                </a:lnTo>
                <a:lnTo>
                  <a:pt x="141" y="213"/>
                </a:lnTo>
                <a:lnTo>
                  <a:pt x="107" y="219"/>
                </a:lnTo>
                <a:lnTo>
                  <a:pt x="74" y="213"/>
                </a:lnTo>
                <a:lnTo>
                  <a:pt x="43" y="198"/>
                </a:lnTo>
                <a:lnTo>
                  <a:pt x="18" y="173"/>
                </a:lnTo>
                <a:lnTo>
                  <a:pt x="3" y="142"/>
                </a:lnTo>
                <a:lnTo>
                  <a:pt x="0" y="108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shade val="15294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15294"/>
                  <a:invGamma/>
                </a:schemeClr>
              </a:gs>
            </a:gsLst>
            <a:lin ang="18900000" scaled="1"/>
          </a:gra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57" name="Line 31"/>
          <p:cNvSpPr>
            <a:spLocks noChangeShapeType="1"/>
          </p:cNvSpPr>
          <p:nvPr/>
        </p:nvSpPr>
        <p:spPr bwMode="auto">
          <a:xfrm>
            <a:off x="5815013" y="3386138"/>
            <a:ext cx="517525" cy="1587"/>
          </a:xfrm>
          <a:prstGeom prst="line">
            <a:avLst/>
          </a:prstGeom>
          <a:noFill/>
          <a:ln w="80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58" name="Freeform 32"/>
          <p:cNvSpPr>
            <a:spLocks/>
          </p:cNvSpPr>
          <p:nvPr/>
        </p:nvSpPr>
        <p:spPr bwMode="auto">
          <a:xfrm>
            <a:off x="6259513" y="3346450"/>
            <a:ext cx="73025" cy="73025"/>
          </a:xfrm>
          <a:custGeom>
            <a:avLst/>
            <a:gdLst>
              <a:gd name="T0" fmla="*/ 0 w 46"/>
              <a:gd name="T1" fmla="*/ 0 h 46"/>
              <a:gd name="T2" fmla="*/ 46 w 46"/>
              <a:gd name="T3" fmla="*/ 25 h 46"/>
              <a:gd name="T4" fmla="*/ 0 w 46"/>
              <a:gd name="T5" fmla="*/ 46 h 46"/>
              <a:gd name="T6" fmla="*/ 3 w 46"/>
              <a:gd name="T7" fmla="*/ 43 h 46"/>
              <a:gd name="T8" fmla="*/ 3 w 46"/>
              <a:gd name="T9" fmla="*/ 40 h 46"/>
              <a:gd name="T10" fmla="*/ 6 w 46"/>
              <a:gd name="T11" fmla="*/ 37 h 46"/>
              <a:gd name="T12" fmla="*/ 6 w 46"/>
              <a:gd name="T13" fmla="*/ 34 h 46"/>
              <a:gd name="T14" fmla="*/ 6 w 46"/>
              <a:gd name="T15" fmla="*/ 28 h 46"/>
              <a:gd name="T16" fmla="*/ 6 w 46"/>
              <a:gd name="T17" fmla="*/ 25 h 46"/>
              <a:gd name="T18" fmla="*/ 6 w 46"/>
              <a:gd name="T19" fmla="*/ 22 h 46"/>
              <a:gd name="T20" fmla="*/ 6 w 46"/>
              <a:gd name="T21" fmla="*/ 18 h 46"/>
              <a:gd name="T22" fmla="*/ 6 w 46"/>
              <a:gd name="T23" fmla="*/ 15 h 46"/>
              <a:gd name="T24" fmla="*/ 6 w 46"/>
              <a:gd name="T25" fmla="*/ 12 h 46"/>
              <a:gd name="T26" fmla="*/ 3 w 46"/>
              <a:gd name="T27" fmla="*/ 6 h 46"/>
              <a:gd name="T28" fmla="*/ 3 w 46"/>
              <a:gd name="T29" fmla="*/ 3 h 46"/>
              <a:gd name="T30" fmla="*/ 0 w 46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6"/>
              <a:gd name="T50" fmla="*/ 46 w 46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6">
                <a:moveTo>
                  <a:pt x="0" y="0"/>
                </a:moveTo>
                <a:lnTo>
                  <a:pt x="46" y="25"/>
                </a:lnTo>
                <a:lnTo>
                  <a:pt x="0" y="46"/>
                </a:lnTo>
                <a:lnTo>
                  <a:pt x="3" y="43"/>
                </a:lnTo>
                <a:lnTo>
                  <a:pt x="3" y="40"/>
                </a:lnTo>
                <a:lnTo>
                  <a:pt x="6" y="37"/>
                </a:lnTo>
                <a:lnTo>
                  <a:pt x="6" y="34"/>
                </a:lnTo>
                <a:lnTo>
                  <a:pt x="6" y="28"/>
                </a:lnTo>
                <a:lnTo>
                  <a:pt x="6" y="25"/>
                </a:lnTo>
                <a:lnTo>
                  <a:pt x="6" y="22"/>
                </a:lnTo>
                <a:lnTo>
                  <a:pt x="6" y="18"/>
                </a:lnTo>
                <a:lnTo>
                  <a:pt x="6" y="15"/>
                </a:lnTo>
                <a:lnTo>
                  <a:pt x="6" y="12"/>
                </a:lnTo>
                <a:lnTo>
                  <a:pt x="3" y="6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59" name="Freeform 33"/>
          <p:cNvSpPr>
            <a:spLocks/>
          </p:cNvSpPr>
          <p:nvPr/>
        </p:nvSpPr>
        <p:spPr bwMode="auto">
          <a:xfrm>
            <a:off x="6259513" y="3346450"/>
            <a:ext cx="73025" cy="73025"/>
          </a:xfrm>
          <a:custGeom>
            <a:avLst/>
            <a:gdLst>
              <a:gd name="T0" fmla="*/ 0 w 46"/>
              <a:gd name="T1" fmla="*/ 0 h 46"/>
              <a:gd name="T2" fmla="*/ 46 w 46"/>
              <a:gd name="T3" fmla="*/ 25 h 46"/>
              <a:gd name="T4" fmla="*/ 0 w 46"/>
              <a:gd name="T5" fmla="*/ 46 h 46"/>
              <a:gd name="T6" fmla="*/ 3 w 46"/>
              <a:gd name="T7" fmla="*/ 43 h 46"/>
              <a:gd name="T8" fmla="*/ 3 w 46"/>
              <a:gd name="T9" fmla="*/ 40 h 46"/>
              <a:gd name="T10" fmla="*/ 6 w 46"/>
              <a:gd name="T11" fmla="*/ 37 h 46"/>
              <a:gd name="T12" fmla="*/ 6 w 46"/>
              <a:gd name="T13" fmla="*/ 34 h 46"/>
              <a:gd name="T14" fmla="*/ 6 w 46"/>
              <a:gd name="T15" fmla="*/ 28 h 46"/>
              <a:gd name="T16" fmla="*/ 6 w 46"/>
              <a:gd name="T17" fmla="*/ 25 h 46"/>
              <a:gd name="T18" fmla="*/ 6 w 46"/>
              <a:gd name="T19" fmla="*/ 22 h 46"/>
              <a:gd name="T20" fmla="*/ 6 w 46"/>
              <a:gd name="T21" fmla="*/ 18 h 46"/>
              <a:gd name="T22" fmla="*/ 6 w 46"/>
              <a:gd name="T23" fmla="*/ 15 h 46"/>
              <a:gd name="T24" fmla="*/ 6 w 46"/>
              <a:gd name="T25" fmla="*/ 12 h 46"/>
              <a:gd name="T26" fmla="*/ 3 w 46"/>
              <a:gd name="T27" fmla="*/ 6 h 46"/>
              <a:gd name="T28" fmla="*/ 3 w 46"/>
              <a:gd name="T29" fmla="*/ 3 h 46"/>
              <a:gd name="T30" fmla="*/ 0 w 46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6"/>
              <a:gd name="T50" fmla="*/ 46 w 46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6">
                <a:moveTo>
                  <a:pt x="0" y="0"/>
                </a:moveTo>
                <a:lnTo>
                  <a:pt x="46" y="25"/>
                </a:lnTo>
                <a:lnTo>
                  <a:pt x="0" y="46"/>
                </a:lnTo>
                <a:lnTo>
                  <a:pt x="3" y="43"/>
                </a:lnTo>
                <a:lnTo>
                  <a:pt x="3" y="40"/>
                </a:lnTo>
                <a:lnTo>
                  <a:pt x="6" y="37"/>
                </a:lnTo>
                <a:lnTo>
                  <a:pt x="6" y="34"/>
                </a:lnTo>
                <a:lnTo>
                  <a:pt x="6" y="28"/>
                </a:lnTo>
                <a:lnTo>
                  <a:pt x="6" y="25"/>
                </a:lnTo>
                <a:lnTo>
                  <a:pt x="6" y="22"/>
                </a:lnTo>
                <a:lnTo>
                  <a:pt x="6" y="18"/>
                </a:lnTo>
                <a:lnTo>
                  <a:pt x="6" y="15"/>
                </a:lnTo>
                <a:lnTo>
                  <a:pt x="6" y="12"/>
                </a:lnTo>
                <a:lnTo>
                  <a:pt x="3" y="6"/>
                </a:lnTo>
                <a:lnTo>
                  <a:pt x="3" y="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60" name="Line 34"/>
          <p:cNvSpPr>
            <a:spLocks noChangeShapeType="1"/>
          </p:cNvSpPr>
          <p:nvPr/>
        </p:nvSpPr>
        <p:spPr bwMode="auto">
          <a:xfrm>
            <a:off x="6908800" y="3386138"/>
            <a:ext cx="346075" cy="1587"/>
          </a:xfrm>
          <a:prstGeom prst="line">
            <a:avLst/>
          </a:prstGeom>
          <a:noFill/>
          <a:ln w="80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61" name="Freeform 35"/>
          <p:cNvSpPr>
            <a:spLocks/>
          </p:cNvSpPr>
          <p:nvPr/>
        </p:nvSpPr>
        <p:spPr bwMode="auto">
          <a:xfrm>
            <a:off x="7181850" y="3346450"/>
            <a:ext cx="73025" cy="73025"/>
          </a:xfrm>
          <a:custGeom>
            <a:avLst/>
            <a:gdLst>
              <a:gd name="T0" fmla="*/ 0 w 46"/>
              <a:gd name="T1" fmla="*/ 0 h 46"/>
              <a:gd name="T2" fmla="*/ 46 w 46"/>
              <a:gd name="T3" fmla="*/ 25 h 46"/>
              <a:gd name="T4" fmla="*/ 0 w 46"/>
              <a:gd name="T5" fmla="*/ 46 h 46"/>
              <a:gd name="T6" fmla="*/ 3 w 46"/>
              <a:gd name="T7" fmla="*/ 43 h 46"/>
              <a:gd name="T8" fmla="*/ 3 w 46"/>
              <a:gd name="T9" fmla="*/ 40 h 46"/>
              <a:gd name="T10" fmla="*/ 3 w 46"/>
              <a:gd name="T11" fmla="*/ 37 h 46"/>
              <a:gd name="T12" fmla="*/ 6 w 46"/>
              <a:gd name="T13" fmla="*/ 34 h 46"/>
              <a:gd name="T14" fmla="*/ 6 w 46"/>
              <a:gd name="T15" fmla="*/ 28 h 46"/>
              <a:gd name="T16" fmla="*/ 6 w 46"/>
              <a:gd name="T17" fmla="*/ 25 h 46"/>
              <a:gd name="T18" fmla="*/ 6 w 46"/>
              <a:gd name="T19" fmla="*/ 22 h 46"/>
              <a:gd name="T20" fmla="*/ 6 w 46"/>
              <a:gd name="T21" fmla="*/ 18 h 46"/>
              <a:gd name="T22" fmla="*/ 6 w 46"/>
              <a:gd name="T23" fmla="*/ 15 h 46"/>
              <a:gd name="T24" fmla="*/ 3 w 46"/>
              <a:gd name="T25" fmla="*/ 12 h 46"/>
              <a:gd name="T26" fmla="*/ 3 w 46"/>
              <a:gd name="T27" fmla="*/ 6 h 46"/>
              <a:gd name="T28" fmla="*/ 3 w 46"/>
              <a:gd name="T29" fmla="*/ 3 h 46"/>
              <a:gd name="T30" fmla="*/ 0 w 46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6"/>
              <a:gd name="T50" fmla="*/ 46 w 46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6">
                <a:moveTo>
                  <a:pt x="0" y="0"/>
                </a:moveTo>
                <a:lnTo>
                  <a:pt x="46" y="25"/>
                </a:lnTo>
                <a:lnTo>
                  <a:pt x="0" y="46"/>
                </a:lnTo>
                <a:lnTo>
                  <a:pt x="3" y="43"/>
                </a:lnTo>
                <a:lnTo>
                  <a:pt x="3" y="40"/>
                </a:lnTo>
                <a:lnTo>
                  <a:pt x="3" y="37"/>
                </a:lnTo>
                <a:lnTo>
                  <a:pt x="6" y="34"/>
                </a:lnTo>
                <a:lnTo>
                  <a:pt x="6" y="28"/>
                </a:lnTo>
                <a:lnTo>
                  <a:pt x="6" y="25"/>
                </a:lnTo>
                <a:lnTo>
                  <a:pt x="6" y="22"/>
                </a:lnTo>
                <a:lnTo>
                  <a:pt x="6" y="18"/>
                </a:lnTo>
                <a:lnTo>
                  <a:pt x="6" y="15"/>
                </a:lnTo>
                <a:lnTo>
                  <a:pt x="3" y="12"/>
                </a:lnTo>
                <a:lnTo>
                  <a:pt x="3" y="6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62" name="Freeform 36"/>
          <p:cNvSpPr>
            <a:spLocks/>
          </p:cNvSpPr>
          <p:nvPr/>
        </p:nvSpPr>
        <p:spPr bwMode="auto">
          <a:xfrm>
            <a:off x="7181850" y="3346450"/>
            <a:ext cx="73025" cy="73025"/>
          </a:xfrm>
          <a:custGeom>
            <a:avLst/>
            <a:gdLst>
              <a:gd name="T0" fmla="*/ 0 w 46"/>
              <a:gd name="T1" fmla="*/ 0 h 46"/>
              <a:gd name="T2" fmla="*/ 46 w 46"/>
              <a:gd name="T3" fmla="*/ 25 h 46"/>
              <a:gd name="T4" fmla="*/ 0 w 46"/>
              <a:gd name="T5" fmla="*/ 46 h 46"/>
              <a:gd name="T6" fmla="*/ 3 w 46"/>
              <a:gd name="T7" fmla="*/ 43 h 46"/>
              <a:gd name="T8" fmla="*/ 3 w 46"/>
              <a:gd name="T9" fmla="*/ 40 h 46"/>
              <a:gd name="T10" fmla="*/ 3 w 46"/>
              <a:gd name="T11" fmla="*/ 37 h 46"/>
              <a:gd name="T12" fmla="*/ 6 w 46"/>
              <a:gd name="T13" fmla="*/ 34 h 46"/>
              <a:gd name="T14" fmla="*/ 6 w 46"/>
              <a:gd name="T15" fmla="*/ 28 h 46"/>
              <a:gd name="T16" fmla="*/ 6 w 46"/>
              <a:gd name="T17" fmla="*/ 25 h 46"/>
              <a:gd name="T18" fmla="*/ 6 w 46"/>
              <a:gd name="T19" fmla="*/ 22 h 46"/>
              <a:gd name="T20" fmla="*/ 6 w 46"/>
              <a:gd name="T21" fmla="*/ 18 h 46"/>
              <a:gd name="T22" fmla="*/ 6 w 46"/>
              <a:gd name="T23" fmla="*/ 15 h 46"/>
              <a:gd name="T24" fmla="*/ 3 w 46"/>
              <a:gd name="T25" fmla="*/ 12 h 46"/>
              <a:gd name="T26" fmla="*/ 3 w 46"/>
              <a:gd name="T27" fmla="*/ 6 h 46"/>
              <a:gd name="T28" fmla="*/ 3 w 46"/>
              <a:gd name="T29" fmla="*/ 3 h 46"/>
              <a:gd name="T30" fmla="*/ 0 w 46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6"/>
              <a:gd name="T50" fmla="*/ 46 w 46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6">
                <a:moveTo>
                  <a:pt x="0" y="0"/>
                </a:moveTo>
                <a:lnTo>
                  <a:pt x="46" y="25"/>
                </a:lnTo>
                <a:lnTo>
                  <a:pt x="0" y="46"/>
                </a:lnTo>
                <a:lnTo>
                  <a:pt x="3" y="43"/>
                </a:lnTo>
                <a:lnTo>
                  <a:pt x="3" y="40"/>
                </a:lnTo>
                <a:lnTo>
                  <a:pt x="3" y="37"/>
                </a:lnTo>
                <a:lnTo>
                  <a:pt x="6" y="34"/>
                </a:lnTo>
                <a:lnTo>
                  <a:pt x="6" y="28"/>
                </a:lnTo>
                <a:lnTo>
                  <a:pt x="6" y="25"/>
                </a:lnTo>
                <a:lnTo>
                  <a:pt x="6" y="22"/>
                </a:lnTo>
                <a:lnTo>
                  <a:pt x="6" y="18"/>
                </a:lnTo>
                <a:lnTo>
                  <a:pt x="6" y="15"/>
                </a:lnTo>
                <a:lnTo>
                  <a:pt x="3" y="12"/>
                </a:lnTo>
                <a:lnTo>
                  <a:pt x="3" y="6"/>
                </a:lnTo>
                <a:lnTo>
                  <a:pt x="3" y="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63" name="Rectangle 37"/>
          <p:cNvSpPr>
            <a:spLocks noChangeArrowheads="1"/>
          </p:cNvSpPr>
          <p:nvPr/>
        </p:nvSpPr>
        <p:spPr bwMode="auto">
          <a:xfrm>
            <a:off x="3287713" y="2543175"/>
            <a:ext cx="9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i="1" dirty="0"/>
              <a:t>x</a:t>
            </a:r>
            <a:endParaRPr lang="pt-BR" dirty="0"/>
          </a:p>
        </p:txBody>
      </p:sp>
      <p:sp>
        <p:nvSpPr>
          <p:cNvPr id="1064" name="Rectangle 38"/>
          <p:cNvSpPr>
            <a:spLocks noChangeArrowheads="1"/>
          </p:cNvSpPr>
          <p:nvPr/>
        </p:nvSpPr>
        <p:spPr bwMode="auto">
          <a:xfrm>
            <a:off x="3379788" y="2665413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100" dirty="0"/>
              <a:t>1</a:t>
            </a:r>
            <a:endParaRPr lang="pt-BR" dirty="0"/>
          </a:p>
        </p:txBody>
      </p:sp>
      <p:sp>
        <p:nvSpPr>
          <p:cNvPr id="1065" name="Rectangle 39"/>
          <p:cNvSpPr>
            <a:spLocks noChangeArrowheads="1"/>
          </p:cNvSpPr>
          <p:nvPr/>
        </p:nvSpPr>
        <p:spPr bwMode="auto">
          <a:xfrm>
            <a:off x="3287713" y="3121025"/>
            <a:ext cx="9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i="1" dirty="0"/>
              <a:t>x</a:t>
            </a:r>
            <a:endParaRPr lang="pt-BR" dirty="0"/>
          </a:p>
        </p:txBody>
      </p:sp>
      <p:sp>
        <p:nvSpPr>
          <p:cNvPr id="1066" name="Rectangle 40"/>
          <p:cNvSpPr>
            <a:spLocks noChangeArrowheads="1"/>
          </p:cNvSpPr>
          <p:nvPr/>
        </p:nvSpPr>
        <p:spPr bwMode="auto">
          <a:xfrm>
            <a:off x="3379788" y="3248025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100" dirty="0"/>
              <a:t>2</a:t>
            </a:r>
            <a:endParaRPr lang="pt-BR" dirty="0"/>
          </a:p>
        </p:txBody>
      </p:sp>
      <p:sp>
        <p:nvSpPr>
          <p:cNvPr id="1067" name="Rectangle 41"/>
          <p:cNvSpPr>
            <a:spLocks noChangeArrowheads="1"/>
          </p:cNvSpPr>
          <p:nvPr/>
        </p:nvSpPr>
        <p:spPr bwMode="auto">
          <a:xfrm>
            <a:off x="3287713" y="3987800"/>
            <a:ext cx="9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i="1" dirty="0"/>
              <a:t>x</a:t>
            </a:r>
            <a:endParaRPr lang="pt-BR" dirty="0"/>
          </a:p>
        </p:txBody>
      </p:sp>
      <p:sp>
        <p:nvSpPr>
          <p:cNvPr id="1068" name="Rectangle 42"/>
          <p:cNvSpPr>
            <a:spLocks noChangeArrowheads="1"/>
          </p:cNvSpPr>
          <p:nvPr/>
        </p:nvSpPr>
        <p:spPr bwMode="auto">
          <a:xfrm>
            <a:off x="3379788" y="4114800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100" i="1" dirty="0"/>
              <a:t>p</a:t>
            </a:r>
            <a:endParaRPr lang="pt-BR" dirty="0"/>
          </a:p>
        </p:txBody>
      </p:sp>
      <p:sp>
        <p:nvSpPr>
          <p:cNvPr id="1069" name="Freeform 43"/>
          <p:cNvSpPr>
            <a:spLocks/>
          </p:cNvSpPr>
          <p:nvPr/>
        </p:nvSpPr>
        <p:spPr bwMode="auto">
          <a:xfrm>
            <a:off x="3490913" y="3468688"/>
            <a:ext cx="1587" cy="406400"/>
          </a:xfrm>
          <a:custGeom>
            <a:avLst/>
            <a:gdLst>
              <a:gd name="T0" fmla="*/ 0 w 1587"/>
              <a:gd name="T1" fmla="*/ 0 h 256"/>
              <a:gd name="T2" fmla="*/ 0 w 1587"/>
              <a:gd name="T3" fmla="*/ 25 h 256"/>
              <a:gd name="T4" fmla="*/ 0 w 1587"/>
              <a:gd name="T5" fmla="*/ 130 h 256"/>
              <a:gd name="T6" fmla="*/ 0 w 1587"/>
              <a:gd name="T7" fmla="*/ 25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587"/>
              <a:gd name="T13" fmla="*/ 0 h 256"/>
              <a:gd name="T14" fmla="*/ 1587 w 1587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" h="256">
                <a:moveTo>
                  <a:pt x="0" y="0"/>
                </a:moveTo>
                <a:lnTo>
                  <a:pt x="0" y="25"/>
                </a:lnTo>
                <a:lnTo>
                  <a:pt x="0" y="130"/>
                </a:lnTo>
                <a:lnTo>
                  <a:pt x="0" y="256"/>
                </a:lnTo>
              </a:path>
            </a:pathLst>
          </a:custGeom>
          <a:noFill/>
          <a:ln w="4763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70" name="Rectangle 44"/>
          <p:cNvSpPr>
            <a:spLocks noChangeArrowheads="1"/>
          </p:cNvSpPr>
          <p:nvPr/>
        </p:nvSpPr>
        <p:spPr bwMode="auto">
          <a:xfrm>
            <a:off x="6015038" y="3048000"/>
            <a:ext cx="9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i="1" dirty="0"/>
              <a:t>v</a:t>
            </a:r>
            <a:endParaRPr lang="pt-BR" dirty="0"/>
          </a:p>
        </p:txBody>
      </p:sp>
      <p:sp>
        <p:nvSpPr>
          <p:cNvPr id="1071" name="Rectangle 45"/>
          <p:cNvSpPr>
            <a:spLocks noChangeArrowheads="1"/>
          </p:cNvSpPr>
          <p:nvPr/>
        </p:nvSpPr>
        <p:spPr bwMode="auto">
          <a:xfrm>
            <a:off x="6089650" y="3175000"/>
            <a:ext cx="619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100" i="1" dirty="0"/>
              <a:t>k</a:t>
            </a:r>
            <a:endParaRPr lang="pt-BR" dirty="0"/>
          </a:p>
        </p:txBody>
      </p:sp>
      <p:sp>
        <p:nvSpPr>
          <p:cNvPr id="1072" name="Rectangle 46"/>
          <p:cNvSpPr>
            <a:spLocks noChangeArrowheads="1"/>
          </p:cNvSpPr>
          <p:nvPr/>
        </p:nvSpPr>
        <p:spPr bwMode="auto">
          <a:xfrm>
            <a:off x="6459538" y="3238500"/>
            <a:ext cx="122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i="1" dirty="0">
                <a:solidFill>
                  <a:srgbClr val="FFFFFF"/>
                </a:solidFill>
                <a:latin typeface="Symbol" pitchFamily="18" charset="2"/>
              </a:rPr>
              <a:t>j</a:t>
            </a:r>
            <a:endParaRPr lang="pt-BR" dirty="0"/>
          </a:p>
        </p:txBody>
      </p:sp>
      <p:sp>
        <p:nvSpPr>
          <p:cNvPr id="1073" name="Rectangle 47"/>
          <p:cNvSpPr>
            <a:spLocks noChangeArrowheads="1"/>
          </p:cNvSpPr>
          <p:nvPr/>
        </p:nvSpPr>
        <p:spPr bwMode="auto">
          <a:xfrm>
            <a:off x="6551613" y="3341688"/>
            <a:ext cx="254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800" i="1" dirty="0">
                <a:solidFill>
                  <a:srgbClr val="FFFFFF"/>
                </a:solidFill>
                <a:latin typeface="Symbol" pitchFamily="18" charset="2"/>
              </a:rPr>
              <a:t> </a:t>
            </a:r>
            <a:endParaRPr lang="pt-BR" dirty="0"/>
          </a:p>
        </p:txBody>
      </p:sp>
      <p:sp>
        <p:nvSpPr>
          <p:cNvPr id="1074" name="Rectangle 48"/>
          <p:cNvSpPr>
            <a:spLocks noChangeArrowheads="1"/>
          </p:cNvSpPr>
          <p:nvPr/>
        </p:nvSpPr>
        <p:spPr bwMode="auto">
          <a:xfrm>
            <a:off x="6605588" y="3238500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Symbol" pitchFamily="18" charset="2"/>
              </a:rPr>
              <a:t>(</a:t>
            </a:r>
            <a:endParaRPr lang="pt-BR" dirty="0"/>
          </a:p>
        </p:txBody>
      </p:sp>
      <p:sp>
        <p:nvSpPr>
          <p:cNvPr id="1075" name="Rectangle 49"/>
          <p:cNvSpPr>
            <a:spLocks noChangeArrowheads="1"/>
          </p:cNvSpPr>
          <p:nvPr/>
        </p:nvSpPr>
        <p:spPr bwMode="auto">
          <a:xfrm>
            <a:off x="6672263" y="32385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Symbol" pitchFamily="18" charset="2"/>
              </a:rPr>
              <a:t>×</a:t>
            </a:r>
            <a:endParaRPr lang="pt-BR" dirty="0"/>
          </a:p>
        </p:txBody>
      </p:sp>
      <p:sp>
        <p:nvSpPr>
          <p:cNvPr id="1076" name="Rectangle 50"/>
          <p:cNvSpPr>
            <a:spLocks noChangeArrowheads="1"/>
          </p:cNvSpPr>
          <p:nvPr/>
        </p:nvSpPr>
        <p:spPr bwMode="auto">
          <a:xfrm>
            <a:off x="6727825" y="3238500"/>
            <a:ext cx="68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Symbol" pitchFamily="18" charset="2"/>
              </a:rPr>
              <a:t>)</a:t>
            </a:r>
            <a:endParaRPr lang="pt-BR" dirty="0"/>
          </a:p>
        </p:txBody>
      </p:sp>
      <p:sp>
        <p:nvSpPr>
          <p:cNvPr id="1077" name="Rectangle 51"/>
          <p:cNvSpPr>
            <a:spLocks noChangeArrowheads="1"/>
          </p:cNvSpPr>
          <p:nvPr/>
        </p:nvSpPr>
        <p:spPr bwMode="auto">
          <a:xfrm>
            <a:off x="7512050" y="3336925"/>
            <a:ext cx="904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i="1" dirty="0"/>
              <a:t>y</a:t>
            </a:r>
            <a:endParaRPr lang="pt-BR" dirty="0"/>
          </a:p>
        </p:txBody>
      </p:sp>
      <p:sp>
        <p:nvSpPr>
          <p:cNvPr id="1078" name="Rectangle 52"/>
          <p:cNvSpPr>
            <a:spLocks noChangeArrowheads="1"/>
          </p:cNvSpPr>
          <p:nvPr/>
        </p:nvSpPr>
        <p:spPr bwMode="auto">
          <a:xfrm>
            <a:off x="7586663" y="3463925"/>
            <a:ext cx="619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100" i="1" dirty="0"/>
              <a:t>k</a:t>
            </a:r>
            <a:endParaRPr lang="pt-BR" dirty="0"/>
          </a:p>
        </p:txBody>
      </p:sp>
      <p:sp>
        <p:nvSpPr>
          <p:cNvPr id="165941" name="Freeform 53"/>
          <p:cNvSpPr>
            <a:spLocks/>
          </p:cNvSpPr>
          <p:nvPr/>
        </p:nvSpPr>
        <p:spPr bwMode="auto">
          <a:xfrm>
            <a:off x="4089400" y="3067050"/>
            <a:ext cx="341313" cy="347663"/>
          </a:xfrm>
          <a:custGeom>
            <a:avLst/>
            <a:gdLst/>
            <a:ahLst/>
            <a:cxnLst>
              <a:cxn ang="0">
                <a:pos x="0" y="108"/>
              </a:cxn>
              <a:cxn ang="0">
                <a:pos x="3" y="74"/>
              </a:cxn>
              <a:cxn ang="0">
                <a:pos x="18" y="43"/>
              </a:cxn>
              <a:cxn ang="0">
                <a:pos x="43" y="22"/>
              </a:cxn>
              <a:cxn ang="0">
                <a:pos x="74" y="3"/>
              </a:cxn>
              <a:cxn ang="0">
                <a:pos x="107" y="0"/>
              </a:cxn>
              <a:cxn ang="0">
                <a:pos x="141" y="3"/>
              </a:cxn>
              <a:cxn ang="0">
                <a:pos x="172" y="22"/>
              </a:cxn>
              <a:cxn ang="0">
                <a:pos x="196" y="43"/>
              </a:cxn>
              <a:cxn ang="0">
                <a:pos x="212" y="74"/>
              </a:cxn>
              <a:cxn ang="0">
                <a:pos x="215" y="108"/>
              </a:cxn>
              <a:cxn ang="0">
                <a:pos x="212" y="142"/>
              </a:cxn>
              <a:cxn ang="0">
                <a:pos x="196" y="173"/>
              </a:cxn>
              <a:cxn ang="0">
                <a:pos x="172" y="198"/>
              </a:cxn>
              <a:cxn ang="0">
                <a:pos x="141" y="213"/>
              </a:cxn>
              <a:cxn ang="0">
                <a:pos x="107" y="219"/>
              </a:cxn>
              <a:cxn ang="0">
                <a:pos x="74" y="213"/>
              </a:cxn>
              <a:cxn ang="0">
                <a:pos x="43" y="198"/>
              </a:cxn>
              <a:cxn ang="0">
                <a:pos x="18" y="173"/>
              </a:cxn>
              <a:cxn ang="0">
                <a:pos x="3" y="142"/>
              </a:cxn>
              <a:cxn ang="0">
                <a:pos x="0" y="108"/>
              </a:cxn>
            </a:cxnLst>
            <a:rect l="0" t="0" r="r" b="b"/>
            <a:pathLst>
              <a:path w="215" h="219">
                <a:moveTo>
                  <a:pt x="0" y="108"/>
                </a:moveTo>
                <a:lnTo>
                  <a:pt x="3" y="74"/>
                </a:lnTo>
                <a:lnTo>
                  <a:pt x="18" y="43"/>
                </a:lnTo>
                <a:lnTo>
                  <a:pt x="43" y="22"/>
                </a:lnTo>
                <a:lnTo>
                  <a:pt x="74" y="3"/>
                </a:lnTo>
                <a:lnTo>
                  <a:pt x="107" y="0"/>
                </a:lnTo>
                <a:lnTo>
                  <a:pt x="141" y="3"/>
                </a:lnTo>
                <a:lnTo>
                  <a:pt x="172" y="22"/>
                </a:lnTo>
                <a:lnTo>
                  <a:pt x="196" y="43"/>
                </a:lnTo>
                <a:lnTo>
                  <a:pt x="212" y="74"/>
                </a:lnTo>
                <a:lnTo>
                  <a:pt x="215" y="108"/>
                </a:lnTo>
                <a:lnTo>
                  <a:pt x="212" y="142"/>
                </a:lnTo>
                <a:lnTo>
                  <a:pt x="196" y="173"/>
                </a:lnTo>
                <a:lnTo>
                  <a:pt x="172" y="198"/>
                </a:lnTo>
                <a:lnTo>
                  <a:pt x="141" y="213"/>
                </a:lnTo>
                <a:lnTo>
                  <a:pt x="107" y="219"/>
                </a:lnTo>
                <a:lnTo>
                  <a:pt x="74" y="213"/>
                </a:lnTo>
                <a:lnTo>
                  <a:pt x="43" y="198"/>
                </a:lnTo>
                <a:lnTo>
                  <a:pt x="18" y="173"/>
                </a:lnTo>
                <a:lnTo>
                  <a:pt x="3" y="142"/>
                </a:lnTo>
                <a:lnTo>
                  <a:pt x="0" y="108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shade val="15294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15294"/>
                  <a:invGamma/>
                </a:schemeClr>
              </a:gs>
            </a:gsLst>
            <a:lin ang="18900000" scaled="1"/>
          </a:gra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65942" name="Freeform 54"/>
          <p:cNvSpPr>
            <a:spLocks/>
          </p:cNvSpPr>
          <p:nvPr/>
        </p:nvSpPr>
        <p:spPr bwMode="auto">
          <a:xfrm>
            <a:off x="4089400" y="3933825"/>
            <a:ext cx="341313" cy="347663"/>
          </a:xfrm>
          <a:custGeom>
            <a:avLst/>
            <a:gdLst/>
            <a:ahLst/>
            <a:cxnLst>
              <a:cxn ang="0">
                <a:pos x="0" y="108"/>
              </a:cxn>
              <a:cxn ang="0">
                <a:pos x="3" y="74"/>
              </a:cxn>
              <a:cxn ang="0">
                <a:pos x="18" y="46"/>
              </a:cxn>
              <a:cxn ang="0">
                <a:pos x="43" y="22"/>
              </a:cxn>
              <a:cxn ang="0">
                <a:pos x="74" y="6"/>
              </a:cxn>
              <a:cxn ang="0">
                <a:pos x="107" y="0"/>
              </a:cxn>
              <a:cxn ang="0">
                <a:pos x="141" y="6"/>
              </a:cxn>
              <a:cxn ang="0">
                <a:pos x="172" y="22"/>
              </a:cxn>
              <a:cxn ang="0">
                <a:pos x="196" y="46"/>
              </a:cxn>
              <a:cxn ang="0">
                <a:pos x="212" y="74"/>
              </a:cxn>
              <a:cxn ang="0">
                <a:pos x="215" y="108"/>
              </a:cxn>
              <a:cxn ang="0">
                <a:pos x="212" y="142"/>
              </a:cxn>
              <a:cxn ang="0">
                <a:pos x="196" y="173"/>
              </a:cxn>
              <a:cxn ang="0">
                <a:pos x="172" y="198"/>
              </a:cxn>
              <a:cxn ang="0">
                <a:pos x="141" y="213"/>
              </a:cxn>
              <a:cxn ang="0">
                <a:pos x="107" y="219"/>
              </a:cxn>
              <a:cxn ang="0">
                <a:pos x="74" y="213"/>
              </a:cxn>
              <a:cxn ang="0">
                <a:pos x="43" y="198"/>
              </a:cxn>
              <a:cxn ang="0">
                <a:pos x="18" y="173"/>
              </a:cxn>
              <a:cxn ang="0">
                <a:pos x="3" y="142"/>
              </a:cxn>
              <a:cxn ang="0">
                <a:pos x="0" y="108"/>
              </a:cxn>
            </a:cxnLst>
            <a:rect l="0" t="0" r="r" b="b"/>
            <a:pathLst>
              <a:path w="215" h="219">
                <a:moveTo>
                  <a:pt x="0" y="108"/>
                </a:moveTo>
                <a:lnTo>
                  <a:pt x="3" y="74"/>
                </a:lnTo>
                <a:lnTo>
                  <a:pt x="18" y="46"/>
                </a:lnTo>
                <a:lnTo>
                  <a:pt x="43" y="22"/>
                </a:lnTo>
                <a:lnTo>
                  <a:pt x="74" y="6"/>
                </a:lnTo>
                <a:lnTo>
                  <a:pt x="107" y="0"/>
                </a:lnTo>
                <a:lnTo>
                  <a:pt x="141" y="6"/>
                </a:lnTo>
                <a:lnTo>
                  <a:pt x="172" y="22"/>
                </a:lnTo>
                <a:lnTo>
                  <a:pt x="196" y="46"/>
                </a:lnTo>
                <a:lnTo>
                  <a:pt x="212" y="74"/>
                </a:lnTo>
                <a:lnTo>
                  <a:pt x="215" y="108"/>
                </a:lnTo>
                <a:lnTo>
                  <a:pt x="212" y="142"/>
                </a:lnTo>
                <a:lnTo>
                  <a:pt x="196" y="173"/>
                </a:lnTo>
                <a:lnTo>
                  <a:pt x="172" y="198"/>
                </a:lnTo>
                <a:lnTo>
                  <a:pt x="141" y="213"/>
                </a:lnTo>
                <a:lnTo>
                  <a:pt x="107" y="219"/>
                </a:lnTo>
                <a:lnTo>
                  <a:pt x="74" y="213"/>
                </a:lnTo>
                <a:lnTo>
                  <a:pt x="43" y="198"/>
                </a:lnTo>
                <a:lnTo>
                  <a:pt x="18" y="173"/>
                </a:lnTo>
                <a:lnTo>
                  <a:pt x="3" y="142"/>
                </a:lnTo>
                <a:lnTo>
                  <a:pt x="0" y="108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shade val="15294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15294"/>
                  <a:invGamma/>
                </a:schemeClr>
              </a:gs>
            </a:gsLst>
            <a:lin ang="18900000" scaled="1"/>
          </a:gra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81" name="Freeform 55"/>
          <p:cNvSpPr>
            <a:spLocks/>
          </p:cNvSpPr>
          <p:nvPr/>
        </p:nvSpPr>
        <p:spPr bwMode="auto">
          <a:xfrm>
            <a:off x="4259263" y="3468688"/>
            <a:ext cx="1587" cy="406400"/>
          </a:xfrm>
          <a:custGeom>
            <a:avLst/>
            <a:gdLst>
              <a:gd name="T0" fmla="*/ 0 w 1587"/>
              <a:gd name="T1" fmla="*/ 0 h 256"/>
              <a:gd name="T2" fmla="*/ 0 w 1587"/>
              <a:gd name="T3" fmla="*/ 25 h 256"/>
              <a:gd name="T4" fmla="*/ 0 w 1587"/>
              <a:gd name="T5" fmla="*/ 130 h 256"/>
              <a:gd name="T6" fmla="*/ 0 w 1587"/>
              <a:gd name="T7" fmla="*/ 25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587"/>
              <a:gd name="T13" fmla="*/ 0 h 256"/>
              <a:gd name="T14" fmla="*/ 1587 w 1587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" h="256">
                <a:moveTo>
                  <a:pt x="0" y="0"/>
                </a:moveTo>
                <a:lnTo>
                  <a:pt x="0" y="25"/>
                </a:lnTo>
                <a:lnTo>
                  <a:pt x="0" y="130"/>
                </a:lnTo>
                <a:lnTo>
                  <a:pt x="0" y="256"/>
                </a:lnTo>
              </a:path>
            </a:pathLst>
          </a:custGeom>
          <a:noFill/>
          <a:ln w="4763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82" name="Rectangle 56"/>
          <p:cNvSpPr>
            <a:spLocks noChangeArrowheads="1"/>
          </p:cNvSpPr>
          <p:nvPr/>
        </p:nvSpPr>
        <p:spPr bwMode="auto">
          <a:xfrm>
            <a:off x="2209800" y="3160713"/>
            <a:ext cx="692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500" dirty="0"/>
              <a:t>Sinais de</a:t>
            </a:r>
            <a:endParaRPr lang="pt-BR" dirty="0"/>
          </a:p>
        </p:txBody>
      </p:sp>
      <p:sp>
        <p:nvSpPr>
          <p:cNvPr id="1083" name="Rectangle 57"/>
          <p:cNvSpPr>
            <a:spLocks noChangeArrowheads="1"/>
          </p:cNvSpPr>
          <p:nvPr/>
        </p:nvSpPr>
        <p:spPr bwMode="auto">
          <a:xfrm>
            <a:off x="2281238" y="3379788"/>
            <a:ext cx="55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500" dirty="0"/>
              <a:t>entrada</a:t>
            </a:r>
            <a:endParaRPr lang="pt-BR" dirty="0"/>
          </a:p>
        </p:txBody>
      </p:sp>
      <p:sp>
        <p:nvSpPr>
          <p:cNvPr id="1084" name="Rectangle 58"/>
          <p:cNvSpPr>
            <a:spLocks noChangeArrowheads="1"/>
          </p:cNvSpPr>
          <p:nvPr/>
        </p:nvSpPr>
        <p:spPr bwMode="auto">
          <a:xfrm>
            <a:off x="4075113" y="4262438"/>
            <a:ext cx="434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500" dirty="0"/>
              <a:t>Pesos</a:t>
            </a:r>
            <a:endParaRPr lang="pt-BR" dirty="0"/>
          </a:p>
        </p:txBody>
      </p:sp>
      <p:sp>
        <p:nvSpPr>
          <p:cNvPr id="1085" name="Rectangle 59"/>
          <p:cNvSpPr>
            <a:spLocks noChangeArrowheads="1"/>
          </p:cNvSpPr>
          <p:nvPr/>
        </p:nvSpPr>
        <p:spPr bwMode="auto">
          <a:xfrm>
            <a:off x="3903663" y="4483100"/>
            <a:ext cx="771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500" dirty="0"/>
              <a:t>sinópticos</a:t>
            </a:r>
            <a:endParaRPr lang="pt-BR" dirty="0"/>
          </a:p>
        </p:txBody>
      </p:sp>
      <p:sp>
        <p:nvSpPr>
          <p:cNvPr id="1086" name="Rectangle 60"/>
          <p:cNvSpPr>
            <a:spLocks noChangeArrowheads="1"/>
          </p:cNvSpPr>
          <p:nvPr/>
        </p:nvSpPr>
        <p:spPr bwMode="auto">
          <a:xfrm>
            <a:off x="5264150" y="3743325"/>
            <a:ext cx="9604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500" dirty="0"/>
              <a:t>Combinação</a:t>
            </a:r>
            <a:endParaRPr lang="pt-BR" dirty="0"/>
          </a:p>
        </p:txBody>
      </p:sp>
      <p:sp>
        <p:nvSpPr>
          <p:cNvPr id="1087" name="Rectangle 61"/>
          <p:cNvSpPr>
            <a:spLocks noChangeArrowheads="1"/>
          </p:cNvSpPr>
          <p:nvPr/>
        </p:nvSpPr>
        <p:spPr bwMode="auto">
          <a:xfrm>
            <a:off x="5526088" y="3963988"/>
            <a:ext cx="43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500" dirty="0"/>
              <a:t>linear</a:t>
            </a:r>
          </a:p>
        </p:txBody>
      </p:sp>
      <p:sp>
        <p:nvSpPr>
          <p:cNvPr id="1088" name="Rectangle 62"/>
          <p:cNvSpPr>
            <a:spLocks noChangeArrowheads="1"/>
          </p:cNvSpPr>
          <p:nvPr/>
        </p:nvSpPr>
        <p:spPr bwMode="auto">
          <a:xfrm>
            <a:off x="6257925" y="2590800"/>
            <a:ext cx="78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500" dirty="0"/>
              <a:t>Função de</a:t>
            </a:r>
            <a:endParaRPr lang="pt-BR" dirty="0"/>
          </a:p>
        </p:txBody>
      </p:sp>
      <p:sp>
        <p:nvSpPr>
          <p:cNvPr id="1089" name="Rectangle 63"/>
          <p:cNvSpPr>
            <a:spLocks noChangeArrowheads="1"/>
          </p:cNvSpPr>
          <p:nvPr/>
        </p:nvSpPr>
        <p:spPr bwMode="auto">
          <a:xfrm>
            <a:off x="6338888" y="2809875"/>
            <a:ext cx="631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500" dirty="0"/>
              <a:t>ativação</a:t>
            </a:r>
            <a:endParaRPr lang="pt-BR" dirty="0"/>
          </a:p>
        </p:txBody>
      </p:sp>
      <p:sp>
        <p:nvSpPr>
          <p:cNvPr id="1090" name="Rectangle 64"/>
          <p:cNvSpPr>
            <a:spLocks noChangeArrowheads="1"/>
          </p:cNvSpPr>
          <p:nvPr/>
        </p:nvSpPr>
        <p:spPr bwMode="auto">
          <a:xfrm>
            <a:off x="7364413" y="3184525"/>
            <a:ext cx="422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500" dirty="0"/>
              <a:t>Saída</a:t>
            </a:r>
            <a:endParaRPr lang="pt-BR" dirty="0"/>
          </a:p>
        </p:txBody>
      </p:sp>
      <p:sp>
        <p:nvSpPr>
          <p:cNvPr id="1091" name="Line 65"/>
          <p:cNvSpPr>
            <a:spLocks noChangeShapeType="1"/>
          </p:cNvSpPr>
          <p:nvPr/>
        </p:nvSpPr>
        <p:spPr bwMode="auto">
          <a:xfrm flipH="1">
            <a:off x="4430713" y="2660650"/>
            <a:ext cx="522287" cy="1588"/>
          </a:xfrm>
          <a:prstGeom prst="line">
            <a:avLst/>
          </a:prstGeom>
          <a:noFill/>
          <a:ln w="80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92" name="Line 66"/>
          <p:cNvSpPr>
            <a:spLocks noChangeShapeType="1"/>
          </p:cNvSpPr>
          <p:nvPr/>
        </p:nvSpPr>
        <p:spPr bwMode="auto">
          <a:xfrm>
            <a:off x="4430713" y="4105275"/>
            <a:ext cx="522287" cy="1588"/>
          </a:xfrm>
          <a:prstGeom prst="line">
            <a:avLst/>
          </a:prstGeom>
          <a:noFill/>
          <a:ln w="80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93" name="Line 67"/>
          <p:cNvSpPr>
            <a:spLocks noChangeShapeType="1"/>
          </p:cNvSpPr>
          <p:nvPr/>
        </p:nvSpPr>
        <p:spPr bwMode="auto">
          <a:xfrm>
            <a:off x="4953000" y="2082800"/>
            <a:ext cx="531813" cy="1014413"/>
          </a:xfrm>
          <a:prstGeom prst="line">
            <a:avLst/>
          </a:prstGeom>
          <a:noFill/>
          <a:ln w="80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94" name="Freeform 68"/>
          <p:cNvSpPr>
            <a:spLocks/>
          </p:cNvSpPr>
          <p:nvPr/>
        </p:nvSpPr>
        <p:spPr bwMode="auto">
          <a:xfrm>
            <a:off x="5416550" y="3013075"/>
            <a:ext cx="68263" cy="84138"/>
          </a:xfrm>
          <a:custGeom>
            <a:avLst/>
            <a:gdLst>
              <a:gd name="T0" fmla="*/ 43 w 43"/>
              <a:gd name="T1" fmla="*/ 0 h 53"/>
              <a:gd name="T2" fmla="*/ 43 w 43"/>
              <a:gd name="T3" fmla="*/ 53 h 53"/>
              <a:gd name="T4" fmla="*/ 0 w 43"/>
              <a:gd name="T5" fmla="*/ 22 h 53"/>
              <a:gd name="T6" fmla="*/ 6 w 43"/>
              <a:gd name="T7" fmla="*/ 22 h 53"/>
              <a:gd name="T8" fmla="*/ 9 w 43"/>
              <a:gd name="T9" fmla="*/ 22 h 53"/>
              <a:gd name="T10" fmla="*/ 12 w 43"/>
              <a:gd name="T11" fmla="*/ 19 h 53"/>
              <a:gd name="T12" fmla="*/ 15 w 43"/>
              <a:gd name="T13" fmla="*/ 19 h 53"/>
              <a:gd name="T14" fmla="*/ 18 w 43"/>
              <a:gd name="T15" fmla="*/ 19 h 53"/>
              <a:gd name="T16" fmla="*/ 21 w 43"/>
              <a:gd name="T17" fmla="*/ 16 h 53"/>
              <a:gd name="T18" fmla="*/ 24 w 43"/>
              <a:gd name="T19" fmla="*/ 16 h 53"/>
              <a:gd name="T20" fmla="*/ 27 w 43"/>
              <a:gd name="T21" fmla="*/ 13 h 53"/>
              <a:gd name="T22" fmla="*/ 30 w 43"/>
              <a:gd name="T23" fmla="*/ 9 h 53"/>
              <a:gd name="T24" fmla="*/ 33 w 43"/>
              <a:gd name="T25" fmla="*/ 9 h 53"/>
              <a:gd name="T26" fmla="*/ 36 w 43"/>
              <a:gd name="T27" fmla="*/ 6 h 53"/>
              <a:gd name="T28" fmla="*/ 39 w 43"/>
              <a:gd name="T29" fmla="*/ 3 h 53"/>
              <a:gd name="T30" fmla="*/ 43 w 43"/>
              <a:gd name="T31" fmla="*/ 0 h 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"/>
              <a:gd name="T49" fmla="*/ 0 h 53"/>
              <a:gd name="T50" fmla="*/ 43 w 43"/>
              <a:gd name="T51" fmla="*/ 53 h 5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" h="53">
                <a:moveTo>
                  <a:pt x="43" y="0"/>
                </a:moveTo>
                <a:lnTo>
                  <a:pt x="43" y="53"/>
                </a:lnTo>
                <a:lnTo>
                  <a:pt x="0" y="22"/>
                </a:lnTo>
                <a:lnTo>
                  <a:pt x="6" y="22"/>
                </a:lnTo>
                <a:lnTo>
                  <a:pt x="9" y="22"/>
                </a:lnTo>
                <a:lnTo>
                  <a:pt x="12" y="19"/>
                </a:lnTo>
                <a:lnTo>
                  <a:pt x="15" y="19"/>
                </a:lnTo>
                <a:lnTo>
                  <a:pt x="18" y="19"/>
                </a:lnTo>
                <a:lnTo>
                  <a:pt x="21" y="16"/>
                </a:lnTo>
                <a:lnTo>
                  <a:pt x="24" y="16"/>
                </a:lnTo>
                <a:lnTo>
                  <a:pt x="27" y="13"/>
                </a:lnTo>
                <a:lnTo>
                  <a:pt x="30" y="9"/>
                </a:lnTo>
                <a:lnTo>
                  <a:pt x="33" y="9"/>
                </a:lnTo>
                <a:lnTo>
                  <a:pt x="36" y="6"/>
                </a:lnTo>
                <a:lnTo>
                  <a:pt x="39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95" name="Freeform 69"/>
          <p:cNvSpPr>
            <a:spLocks/>
          </p:cNvSpPr>
          <p:nvPr/>
        </p:nvSpPr>
        <p:spPr bwMode="auto">
          <a:xfrm>
            <a:off x="5416550" y="3013075"/>
            <a:ext cx="68263" cy="84138"/>
          </a:xfrm>
          <a:custGeom>
            <a:avLst/>
            <a:gdLst>
              <a:gd name="T0" fmla="*/ 43 w 43"/>
              <a:gd name="T1" fmla="*/ 0 h 53"/>
              <a:gd name="T2" fmla="*/ 43 w 43"/>
              <a:gd name="T3" fmla="*/ 53 h 53"/>
              <a:gd name="T4" fmla="*/ 0 w 43"/>
              <a:gd name="T5" fmla="*/ 22 h 53"/>
              <a:gd name="T6" fmla="*/ 6 w 43"/>
              <a:gd name="T7" fmla="*/ 22 h 53"/>
              <a:gd name="T8" fmla="*/ 9 w 43"/>
              <a:gd name="T9" fmla="*/ 22 h 53"/>
              <a:gd name="T10" fmla="*/ 12 w 43"/>
              <a:gd name="T11" fmla="*/ 19 h 53"/>
              <a:gd name="T12" fmla="*/ 15 w 43"/>
              <a:gd name="T13" fmla="*/ 19 h 53"/>
              <a:gd name="T14" fmla="*/ 18 w 43"/>
              <a:gd name="T15" fmla="*/ 19 h 53"/>
              <a:gd name="T16" fmla="*/ 21 w 43"/>
              <a:gd name="T17" fmla="*/ 16 h 53"/>
              <a:gd name="T18" fmla="*/ 24 w 43"/>
              <a:gd name="T19" fmla="*/ 16 h 53"/>
              <a:gd name="T20" fmla="*/ 27 w 43"/>
              <a:gd name="T21" fmla="*/ 13 h 53"/>
              <a:gd name="T22" fmla="*/ 30 w 43"/>
              <a:gd name="T23" fmla="*/ 9 h 53"/>
              <a:gd name="T24" fmla="*/ 33 w 43"/>
              <a:gd name="T25" fmla="*/ 9 h 53"/>
              <a:gd name="T26" fmla="*/ 36 w 43"/>
              <a:gd name="T27" fmla="*/ 6 h 53"/>
              <a:gd name="T28" fmla="*/ 39 w 43"/>
              <a:gd name="T29" fmla="*/ 3 h 53"/>
              <a:gd name="T30" fmla="*/ 43 w 43"/>
              <a:gd name="T31" fmla="*/ 0 h 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"/>
              <a:gd name="T49" fmla="*/ 0 h 53"/>
              <a:gd name="T50" fmla="*/ 43 w 43"/>
              <a:gd name="T51" fmla="*/ 53 h 5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" h="53">
                <a:moveTo>
                  <a:pt x="43" y="0"/>
                </a:moveTo>
                <a:lnTo>
                  <a:pt x="43" y="53"/>
                </a:lnTo>
                <a:lnTo>
                  <a:pt x="0" y="22"/>
                </a:lnTo>
                <a:lnTo>
                  <a:pt x="6" y="22"/>
                </a:lnTo>
                <a:lnTo>
                  <a:pt x="9" y="22"/>
                </a:lnTo>
                <a:lnTo>
                  <a:pt x="12" y="19"/>
                </a:lnTo>
                <a:lnTo>
                  <a:pt x="15" y="19"/>
                </a:lnTo>
                <a:lnTo>
                  <a:pt x="18" y="19"/>
                </a:lnTo>
                <a:lnTo>
                  <a:pt x="21" y="16"/>
                </a:lnTo>
                <a:lnTo>
                  <a:pt x="24" y="16"/>
                </a:lnTo>
                <a:lnTo>
                  <a:pt x="27" y="13"/>
                </a:lnTo>
                <a:lnTo>
                  <a:pt x="30" y="9"/>
                </a:lnTo>
                <a:lnTo>
                  <a:pt x="33" y="9"/>
                </a:lnTo>
                <a:lnTo>
                  <a:pt x="36" y="6"/>
                </a:lnTo>
                <a:lnTo>
                  <a:pt x="39" y="3"/>
                </a:lnTo>
                <a:lnTo>
                  <a:pt x="43" y="0"/>
                </a:lnTo>
              </a:path>
            </a:pathLst>
          </a:custGeom>
          <a:solidFill>
            <a:schemeClr val="tx1"/>
          </a:soli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96" name="Freeform 70"/>
          <p:cNvSpPr>
            <a:spLocks/>
          </p:cNvSpPr>
          <p:nvPr/>
        </p:nvSpPr>
        <p:spPr bwMode="auto">
          <a:xfrm>
            <a:off x="3463925" y="2038350"/>
            <a:ext cx="625475" cy="88900"/>
          </a:xfrm>
          <a:custGeom>
            <a:avLst/>
            <a:gdLst>
              <a:gd name="T0" fmla="*/ 59 w 394"/>
              <a:gd name="T1" fmla="*/ 28 h 56"/>
              <a:gd name="T2" fmla="*/ 53 w 394"/>
              <a:gd name="T3" fmla="*/ 10 h 56"/>
              <a:gd name="T4" fmla="*/ 37 w 394"/>
              <a:gd name="T5" fmla="*/ 0 h 56"/>
              <a:gd name="T6" fmla="*/ 22 w 394"/>
              <a:gd name="T7" fmla="*/ 0 h 56"/>
              <a:gd name="T8" fmla="*/ 7 w 394"/>
              <a:gd name="T9" fmla="*/ 10 h 56"/>
              <a:gd name="T10" fmla="*/ 0 w 394"/>
              <a:gd name="T11" fmla="*/ 28 h 56"/>
              <a:gd name="T12" fmla="*/ 7 w 394"/>
              <a:gd name="T13" fmla="*/ 43 h 56"/>
              <a:gd name="T14" fmla="*/ 22 w 394"/>
              <a:gd name="T15" fmla="*/ 56 h 56"/>
              <a:gd name="T16" fmla="*/ 37 w 394"/>
              <a:gd name="T17" fmla="*/ 56 h 56"/>
              <a:gd name="T18" fmla="*/ 53 w 394"/>
              <a:gd name="T19" fmla="*/ 43 h 56"/>
              <a:gd name="T20" fmla="*/ 59 w 394"/>
              <a:gd name="T21" fmla="*/ 28 h 56"/>
              <a:gd name="T22" fmla="*/ 394 w 394"/>
              <a:gd name="T23" fmla="*/ 28 h 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94"/>
              <a:gd name="T37" fmla="*/ 0 h 56"/>
              <a:gd name="T38" fmla="*/ 394 w 394"/>
              <a:gd name="T39" fmla="*/ 56 h 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94" h="56">
                <a:moveTo>
                  <a:pt x="59" y="28"/>
                </a:moveTo>
                <a:lnTo>
                  <a:pt x="53" y="10"/>
                </a:lnTo>
                <a:lnTo>
                  <a:pt x="37" y="0"/>
                </a:lnTo>
                <a:lnTo>
                  <a:pt x="22" y="0"/>
                </a:lnTo>
                <a:lnTo>
                  <a:pt x="7" y="10"/>
                </a:lnTo>
                <a:lnTo>
                  <a:pt x="0" y="28"/>
                </a:lnTo>
                <a:lnTo>
                  <a:pt x="7" y="43"/>
                </a:lnTo>
                <a:lnTo>
                  <a:pt x="22" y="56"/>
                </a:lnTo>
                <a:lnTo>
                  <a:pt x="37" y="56"/>
                </a:lnTo>
                <a:lnTo>
                  <a:pt x="53" y="43"/>
                </a:lnTo>
                <a:lnTo>
                  <a:pt x="59" y="28"/>
                </a:lnTo>
                <a:lnTo>
                  <a:pt x="394" y="28"/>
                </a:lnTo>
              </a:path>
            </a:pathLst>
          </a:custGeom>
          <a:noFill/>
          <a:ln w="8001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97" name="Freeform 71"/>
          <p:cNvSpPr>
            <a:spLocks/>
          </p:cNvSpPr>
          <p:nvPr/>
        </p:nvSpPr>
        <p:spPr bwMode="auto">
          <a:xfrm>
            <a:off x="4016375" y="2043113"/>
            <a:ext cx="73025" cy="74612"/>
          </a:xfrm>
          <a:custGeom>
            <a:avLst/>
            <a:gdLst>
              <a:gd name="T0" fmla="*/ 0 w 46"/>
              <a:gd name="T1" fmla="*/ 0 h 47"/>
              <a:gd name="T2" fmla="*/ 46 w 46"/>
              <a:gd name="T3" fmla="*/ 25 h 47"/>
              <a:gd name="T4" fmla="*/ 0 w 46"/>
              <a:gd name="T5" fmla="*/ 47 h 47"/>
              <a:gd name="T6" fmla="*/ 0 w 46"/>
              <a:gd name="T7" fmla="*/ 44 h 47"/>
              <a:gd name="T8" fmla="*/ 3 w 46"/>
              <a:gd name="T9" fmla="*/ 40 h 47"/>
              <a:gd name="T10" fmla="*/ 3 w 46"/>
              <a:gd name="T11" fmla="*/ 37 h 47"/>
              <a:gd name="T12" fmla="*/ 3 w 46"/>
              <a:gd name="T13" fmla="*/ 34 h 47"/>
              <a:gd name="T14" fmla="*/ 3 w 46"/>
              <a:gd name="T15" fmla="*/ 31 h 47"/>
              <a:gd name="T16" fmla="*/ 3 w 46"/>
              <a:gd name="T17" fmla="*/ 28 h 47"/>
              <a:gd name="T18" fmla="*/ 3 w 46"/>
              <a:gd name="T19" fmla="*/ 22 h 47"/>
              <a:gd name="T20" fmla="*/ 3 w 46"/>
              <a:gd name="T21" fmla="*/ 19 h 47"/>
              <a:gd name="T22" fmla="*/ 3 w 46"/>
              <a:gd name="T23" fmla="*/ 16 h 47"/>
              <a:gd name="T24" fmla="*/ 3 w 46"/>
              <a:gd name="T25" fmla="*/ 13 h 47"/>
              <a:gd name="T26" fmla="*/ 3 w 46"/>
              <a:gd name="T27" fmla="*/ 10 h 47"/>
              <a:gd name="T28" fmla="*/ 0 w 46"/>
              <a:gd name="T29" fmla="*/ 7 h 47"/>
              <a:gd name="T30" fmla="*/ 0 w 46"/>
              <a:gd name="T31" fmla="*/ 0 h 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7"/>
              <a:gd name="T50" fmla="*/ 46 w 46"/>
              <a:gd name="T51" fmla="*/ 47 h 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7">
                <a:moveTo>
                  <a:pt x="0" y="0"/>
                </a:moveTo>
                <a:lnTo>
                  <a:pt x="46" y="25"/>
                </a:lnTo>
                <a:lnTo>
                  <a:pt x="0" y="47"/>
                </a:lnTo>
                <a:lnTo>
                  <a:pt x="0" y="44"/>
                </a:lnTo>
                <a:lnTo>
                  <a:pt x="3" y="40"/>
                </a:lnTo>
                <a:lnTo>
                  <a:pt x="3" y="37"/>
                </a:lnTo>
                <a:lnTo>
                  <a:pt x="3" y="34"/>
                </a:lnTo>
                <a:lnTo>
                  <a:pt x="3" y="31"/>
                </a:lnTo>
                <a:lnTo>
                  <a:pt x="3" y="28"/>
                </a:lnTo>
                <a:lnTo>
                  <a:pt x="3" y="22"/>
                </a:lnTo>
                <a:lnTo>
                  <a:pt x="3" y="19"/>
                </a:lnTo>
                <a:lnTo>
                  <a:pt x="3" y="16"/>
                </a:lnTo>
                <a:lnTo>
                  <a:pt x="3" y="13"/>
                </a:lnTo>
                <a:lnTo>
                  <a:pt x="3" y="10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098" name="Freeform 72"/>
          <p:cNvSpPr>
            <a:spLocks/>
          </p:cNvSpPr>
          <p:nvPr/>
        </p:nvSpPr>
        <p:spPr bwMode="auto">
          <a:xfrm>
            <a:off x="4016375" y="2043113"/>
            <a:ext cx="73025" cy="74612"/>
          </a:xfrm>
          <a:custGeom>
            <a:avLst/>
            <a:gdLst>
              <a:gd name="T0" fmla="*/ 0 w 46"/>
              <a:gd name="T1" fmla="*/ 0 h 47"/>
              <a:gd name="T2" fmla="*/ 46 w 46"/>
              <a:gd name="T3" fmla="*/ 25 h 47"/>
              <a:gd name="T4" fmla="*/ 0 w 46"/>
              <a:gd name="T5" fmla="*/ 47 h 47"/>
              <a:gd name="T6" fmla="*/ 0 w 46"/>
              <a:gd name="T7" fmla="*/ 44 h 47"/>
              <a:gd name="T8" fmla="*/ 3 w 46"/>
              <a:gd name="T9" fmla="*/ 40 h 47"/>
              <a:gd name="T10" fmla="*/ 3 w 46"/>
              <a:gd name="T11" fmla="*/ 37 h 47"/>
              <a:gd name="T12" fmla="*/ 3 w 46"/>
              <a:gd name="T13" fmla="*/ 34 h 47"/>
              <a:gd name="T14" fmla="*/ 3 w 46"/>
              <a:gd name="T15" fmla="*/ 31 h 47"/>
              <a:gd name="T16" fmla="*/ 3 w 46"/>
              <a:gd name="T17" fmla="*/ 28 h 47"/>
              <a:gd name="T18" fmla="*/ 3 w 46"/>
              <a:gd name="T19" fmla="*/ 22 h 47"/>
              <a:gd name="T20" fmla="*/ 3 w 46"/>
              <a:gd name="T21" fmla="*/ 19 h 47"/>
              <a:gd name="T22" fmla="*/ 3 w 46"/>
              <a:gd name="T23" fmla="*/ 16 h 47"/>
              <a:gd name="T24" fmla="*/ 3 w 46"/>
              <a:gd name="T25" fmla="*/ 13 h 47"/>
              <a:gd name="T26" fmla="*/ 3 w 46"/>
              <a:gd name="T27" fmla="*/ 10 h 47"/>
              <a:gd name="T28" fmla="*/ 0 w 46"/>
              <a:gd name="T29" fmla="*/ 7 h 47"/>
              <a:gd name="T30" fmla="*/ 0 w 46"/>
              <a:gd name="T31" fmla="*/ 0 h 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47"/>
              <a:gd name="T50" fmla="*/ 46 w 46"/>
              <a:gd name="T51" fmla="*/ 47 h 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47">
                <a:moveTo>
                  <a:pt x="0" y="0"/>
                </a:moveTo>
                <a:lnTo>
                  <a:pt x="46" y="25"/>
                </a:lnTo>
                <a:lnTo>
                  <a:pt x="0" y="47"/>
                </a:lnTo>
                <a:lnTo>
                  <a:pt x="0" y="44"/>
                </a:lnTo>
                <a:lnTo>
                  <a:pt x="3" y="40"/>
                </a:lnTo>
                <a:lnTo>
                  <a:pt x="3" y="37"/>
                </a:lnTo>
                <a:lnTo>
                  <a:pt x="3" y="34"/>
                </a:lnTo>
                <a:lnTo>
                  <a:pt x="3" y="31"/>
                </a:lnTo>
                <a:lnTo>
                  <a:pt x="3" y="28"/>
                </a:lnTo>
                <a:lnTo>
                  <a:pt x="3" y="22"/>
                </a:lnTo>
                <a:lnTo>
                  <a:pt x="3" y="19"/>
                </a:lnTo>
                <a:lnTo>
                  <a:pt x="3" y="16"/>
                </a:lnTo>
                <a:lnTo>
                  <a:pt x="3" y="13"/>
                </a:lnTo>
                <a:lnTo>
                  <a:pt x="3" y="10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65961" name="Freeform 73"/>
          <p:cNvSpPr>
            <a:spLocks/>
          </p:cNvSpPr>
          <p:nvPr/>
        </p:nvSpPr>
        <p:spPr bwMode="auto">
          <a:xfrm>
            <a:off x="4089400" y="1911350"/>
            <a:ext cx="341313" cy="342900"/>
          </a:xfrm>
          <a:custGeom>
            <a:avLst/>
            <a:gdLst/>
            <a:ahLst/>
            <a:cxnLst>
              <a:cxn ang="0">
                <a:pos x="0" y="108"/>
              </a:cxn>
              <a:cxn ang="0">
                <a:pos x="3" y="74"/>
              </a:cxn>
              <a:cxn ang="0">
                <a:pos x="18" y="43"/>
              </a:cxn>
              <a:cxn ang="0">
                <a:pos x="43" y="19"/>
              </a:cxn>
              <a:cxn ang="0">
                <a:pos x="74" y="3"/>
              </a:cxn>
              <a:cxn ang="0">
                <a:pos x="107" y="0"/>
              </a:cxn>
              <a:cxn ang="0">
                <a:pos x="141" y="3"/>
              </a:cxn>
              <a:cxn ang="0">
                <a:pos x="172" y="19"/>
              </a:cxn>
              <a:cxn ang="0">
                <a:pos x="196" y="43"/>
              </a:cxn>
              <a:cxn ang="0">
                <a:pos x="212" y="74"/>
              </a:cxn>
              <a:cxn ang="0">
                <a:pos x="215" y="108"/>
              </a:cxn>
              <a:cxn ang="0">
                <a:pos x="212" y="142"/>
              </a:cxn>
              <a:cxn ang="0">
                <a:pos x="196" y="173"/>
              </a:cxn>
              <a:cxn ang="0">
                <a:pos x="172" y="198"/>
              </a:cxn>
              <a:cxn ang="0">
                <a:pos x="141" y="213"/>
              </a:cxn>
              <a:cxn ang="0">
                <a:pos x="107" y="216"/>
              </a:cxn>
              <a:cxn ang="0">
                <a:pos x="74" y="213"/>
              </a:cxn>
              <a:cxn ang="0">
                <a:pos x="43" y="198"/>
              </a:cxn>
              <a:cxn ang="0">
                <a:pos x="18" y="173"/>
              </a:cxn>
              <a:cxn ang="0">
                <a:pos x="3" y="142"/>
              </a:cxn>
              <a:cxn ang="0">
                <a:pos x="0" y="108"/>
              </a:cxn>
            </a:cxnLst>
            <a:rect l="0" t="0" r="r" b="b"/>
            <a:pathLst>
              <a:path w="215" h="216">
                <a:moveTo>
                  <a:pt x="0" y="108"/>
                </a:moveTo>
                <a:lnTo>
                  <a:pt x="3" y="74"/>
                </a:lnTo>
                <a:lnTo>
                  <a:pt x="18" y="43"/>
                </a:lnTo>
                <a:lnTo>
                  <a:pt x="43" y="19"/>
                </a:lnTo>
                <a:lnTo>
                  <a:pt x="74" y="3"/>
                </a:lnTo>
                <a:lnTo>
                  <a:pt x="107" y="0"/>
                </a:lnTo>
                <a:lnTo>
                  <a:pt x="141" y="3"/>
                </a:lnTo>
                <a:lnTo>
                  <a:pt x="172" y="19"/>
                </a:lnTo>
                <a:lnTo>
                  <a:pt x="196" y="43"/>
                </a:lnTo>
                <a:lnTo>
                  <a:pt x="212" y="74"/>
                </a:lnTo>
                <a:lnTo>
                  <a:pt x="215" y="108"/>
                </a:lnTo>
                <a:lnTo>
                  <a:pt x="212" y="142"/>
                </a:lnTo>
                <a:lnTo>
                  <a:pt x="196" y="173"/>
                </a:lnTo>
                <a:lnTo>
                  <a:pt x="172" y="198"/>
                </a:lnTo>
                <a:lnTo>
                  <a:pt x="141" y="213"/>
                </a:lnTo>
                <a:lnTo>
                  <a:pt x="107" y="216"/>
                </a:lnTo>
                <a:lnTo>
                  <a:pt x="74" y="213"/>
                </a:lnTo>
                <a:lnTo>
                  <a:pt x="43" y="198"/>
                </a:lnTo>
                <a:lnTo>
                  <a:pt x="18" y="173"/>
                </a:lnTo>
                <a:lnTo>
                  <a:pt x="3" y="142"/>
                </a:lnTo>
                <a:lnTo>
                  <a:pt x="0" y="108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shade val="15294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15294"/>
                  <a:invGamma/>
                </a:schemeClr>
              </a:gs>
            </a:gsLst>
            <a:lin ang="18900000" scaled="1"/>
          </a:gradFill>
          <a:ln w="4826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00" name="Rectangle 74"/>
          <p:cNvSpPr>
            <a:spLocks noChangeArrowheads="1"/>
          </p:cNvSpPr>
          <p:nvPr/>
        </p:nvSpPr>
        <p:spPr bwMode="auto">
          <a:xfrm>
            <a:off x="2925763" y="1960563"/>
            <a:ext cx="9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i="1" dirty="0"/>
              <a:t>x</a:t>
            </a:r>
            <a:endParaRPr lang="pt-BR" dirty="0"/>
          </a:p>
        </p:txBody>
      </p:sp>
      <p:sp>
        <p:nvSpPr>
          <p:cNvPr id="1101" name="Rectangle 75"/>
          <p:cNvSpPr>
            <a:spLocks noChangeArrowheads="1"/>
          </p:cNvSpPr>
          <p:nvPr/>
        </p:nvSpPr>
        <p:spPr bwMode="auto">
          <a:xfrm>
            <a:off x="3000375" y="2087563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100" dirty="0"/>
              <a:t>0</a:t>
            </a:r>
            <a:endParaRPr lang="pt-BR" dirty="0"/>
          </a:p>
        </p:txBody>
      </p:sp>
      <p:sp>
        <p:nvSpPr>
          <p:cNvPr id="1102" name="Rectangle 76"/>
          <p:cNvSpPr>
            <a:spLocks noChangeArrowheads="1"/>
          </p:cNvSpPr>
          <p:nvPr/>
        </p:nvSpPr>
        <p:spPr bwMode="auto">
          <a:xfrm>
            <a:off x="3087688" y="1960563"/>
            <a:ext cx="165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dirty="0"/>
              <a:t>= </a:t>
            </a:r>
            <a:endParaRPr lang="pt-BR" dirty="0"/>
          </a:p>
        </p:txBody>
      </p:sp>
      <p:sp>
        <p:nvSpPr>
          <p:cNvPr id="1103" name="Rectangle 77"/>
          <p:cNvSpPr>
            <a:spLocks noChangeArrowheads="1"/>
          </p:cNvSpPr>
          <p:nvPr/>
        </p:nvSpPr>
        <p:spPr bwMode="auto">
          <a:xfrm>
            <a:off x="3271838" y="1935163"/>
            <a:ext cx="111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dirty="0">
                <a:latin typeface="Symbol" pitchFamily="18" charset="2"/>
              </a:rPr>
              <a:t>-</a:t>
            </a:r>
            <a:endParaRPr lang="pt-BR" dirty="0"/>
          </a:p>
        </p:txBody>
      </p:sp>
      <p:sp>
        <p:nvSpPr>
          <p:cNvPr id="1104" name="Rectangle 78"/>
          <p:cNvSpPr>
            <a:spLocks noChangeArrowheads="1"/>
          </p:cNvSpPr>
          <p:nvPr/>
        </p:nvSpPr>
        <p:spPr bwMode="auto">
          <a:xfrm>
            <a:off x="3368675" y="19605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1105" name="Line 79"/>
          <p:cNvSpPr>
            <a:spLocks noChangeShapeType="1"/>
          </p:cNvSpPr>
          <p:nvPr/>
        </p:nvSpPr>
        <p:spPr bwMode="auto">
          <a:xfrm flipH="1">
            <a:off x="4430713" y="2082800"/>
            <a:ext cx="522287" cy="1588"/>
          </a:xfrm>
          <a:prstGeom prst="line">
            <a:avLst/>
          </a:prstGeom>
          <a:noFill/>
          <a:ln w="80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106" name="Rectangle 80"/>
          <p:cNvSpPr>
            <a:spLocks noChangeArrowheads="1"/>
          </p:cNvSpPr>
          <p:nvPr/>
        </p:nvSpPr>
        <p:spPr bwMode="auto">
          <a:xfrm>
            <a:off x="1844675" y="1970088"/>
            <a:ext cx="933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500" dirty="0"/>
              <a:t>Entrada fixa</a:t>
            </a:r>
            <a:endParaRPr lang="pt-BR" dirty="0"/>
          </a:p>
        </p:txBody>
      </p:sp>
      <p:sp>
        <p:nvSpPr>
          <p:cNvPr id="1107" name="Text Box 81"/>
          <p:cNvSpPr txBox="1">
            <a:spLocks noChangeArrowheads="1"/>
          </p:cNvSpPr>
          <p:nvPr/>
        </p:nvSpPr>
        <p:spPr bwMode="auto">
          <a:xfrm>
            <a:off x="4473575" y="1657350"/>
            <a:ext cx="22510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pt-BR" sz="1400" i="1" dirty="0"/>
              <a:t>w</a:t>
            </a:r>
            <a:r>
              <a:rPr lang="pt-BR" sz="1400" i="1" baseline="-25000" dirty="0"/>
              <a:t>k0 </a:t>
            </a:r>
            <a:r>
              <a:rPr lang="pt-BR" sz="1400" dirty="0"/>
              <a:t>= </a:t>
            </a:r>
            <a:r>
              <a:rPr lang="pt-BR" sz="1400" i="1" dirty="0">
                <a:latin typeface="Symbol" pitchFamily="18" charset="2"/>
              </a:rPr>
              <a:t>q</a:t>
            </a:r>
            <a:r>
              <a:rPr lang="pt-BR" sz="1400" i="1" baseline="-25000" dirty="0"/>
              <a:t>k</a:t>
            </a:r>
            <a:r>
              <a:rPr lang="pt-BR" sz="1400" dirty="0"/>
              <a:t> (Limiar de ativação)</a:t>
            </a:r>
          </a:p>
        </p:txBody>
      </p:sp>
      <p:sp>
        <p:nvSpPr>
          <p:cNvPr id="1108" name="Text Box 82"/>
          <p:cNvSpPr txBox="1">
            <a:spLocks noChangeArrowheads="1"/>
          </p:cNvSpPr>
          <p:nvPr/>
        </p:nvSpPr>
        <p:spPr bwMode="auto">
          <a:xfrm>
            <a:off x="4038600" y="19050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pt-BR" sz="1400" i="1" dirty="0">
                <a:solidFill>
                  <a:schemeClr val="bg2"/>
                </a:solidFill>
              </a:rPr>
              <a:t>w</a:t>
            </a:r>
            <a:r>
              <a:rPr lang="pt-BR" sz="1400" i="1" baseline="-25000" dirty="0">
                <a:solidFill>
                  <a:schemeClr val="bg2"/>
                </a:solidFill>
              </a:rPr>
              <a:t>k0</a:t>
            </a:r>
            <a:endParaRPr lang="pt-BR" sz="1400" dirty="0">
              <a:solidFill>
                <a:schemeClr val="bg2"/>
              </a:solidFill>
            </a:endParaRPr>
          </a:p>
        </p:txBody>
      </p:sp>
      <p:sp>
        <p:nvSpPr>
          <p:cNvPr id="1109" name="Text Box 83"/>
          <p:cNvSpPr txBox="1">
            <a:spLocks noChangeArrowheads="1"/>
          </p:cNvSpPr>
          <p:nvPr/>
        </p:nvSpPr>
        <p:spPr bwMode="auto">
          <a:xfrm>
            <a:off x="4038600" y="24765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pt-BR" sz="1400" i="1" dirty="0">
                <a:solidFill>
                  <a:schemeClr val="bg2"/>
                </a:solidFill>
              </a:rPr>
              <a:t>w</a:t>
            </a:r>
            <a:r>
              <a:rPr lang="pt-BR" sz="1400" i="1" baseline="-25000" dirty="0">
                <a:solidFill>
                  <a:schemeClr val="bg2"/>
                </a:solidFill>
              </a:rPr>
              <a:t>k1</a:t>
            </a:r>
          </a:p>
        </p:txBody>
      </p:sp>
      <p:sp>
        <p:nvSpPr>
          <p:cNvPr id="1110" name="Text Box 84"/>
          <p:cNvSpPr txBox="1">
            <a:spLocks noChangeArrowheads="1"/>
          </p:cNvSpPr>
          <p:nvPr/>
        </p:nvSpPr>
        <p:spPr bwMode="auto">
          <a:xfrm>
            <a:off x="4038600" y="30480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pt-BR" sz="1400" i="1" dirty="0">
                <a:solidFill>
                  <a:schemeClr val="bg2"/>
                </a:solidFill>
              </a:rPr>
              <a:t>w</a:t>
            </a:r>
            <a:r>
              <a:rPr lang="pt-BR" sz="1400" i="1" baseline="-25000" dirty="0">
                <a:solidFill>
                  <a:schemeClr val="bg2"/>
                </a:solidFill>
              </a:rPr>
              <a:t>k2</a:t>
            </a:r>
          </a:p>
        </p:txBody>
      </p:sp>
      <p:sp>
        <p:nvSpPr>
          <p:cNvPr id="1111" name="Text Box 85"/>
          <p:cNvSpPr txBox="1">
            <a:spLocks noChangeArrowheads="1"/>
          </p:cNvSpPr>
          <p:nvPr/>
        </p:nvSpPr>
        <p:spPr bwMode="auto">
          <a:xfrm>
            <a:off x="4038600" y="39243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pt-BR" sz="1400" i="1" dirty="0">
                <a:solidFill>
                  <a:schemeClr val="bg2"/>
                </a:solidFill>
              </a:rPr>
              <a:t>w</a:t>
            </a:r>
            <a:r>
              <a:rPr lang="pt-BR" sz="1400" i="1" baseline="-25000" dirty="0">
                <a:solidFill>
                  <a:schemeClr val="bg2"/>
                </a:solidFill>
              </a:rPr>
              <a:t>kp</a:t>
            </a:r>
          </a:p>
        </p:txBody>
      </p:sp>
      <p:sp>
        <p:nvSpPr>
          <p:cNvPr id="1112" name="AutoShape 86"/>
          <p:cNvSpPr>
            <a:spLocks/>
          </p:cNvSpPr>
          <p:nvPr/>
        </p:nvSpPr>
        <p:spPr bwMode="auto">
          <a:xfrm>
            <a:off x="2971800" y="2514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 dirty="0"/>
          </a:p>
        </p:txBody>
      </p:sp>
      <p:graphicFrame>
        <p:nvGraphicFramePr>
          <p:cNvPr id="1026" name="Object 87"/>
          <p:cNvGraphicFramePr>
            <a:graphicFrameLocks noChangeAspect="1"/>
          </p:cNvGraphicFramePr>
          <p:nvPr/>
        </p:nvGraphicFramePr>
        <p:xfrm>
          <a:off x="2057400" y="5029200"/>
          <a:ext cx="1760538" cy="1055688"/>
        </p:xfrm>
        <a:graphic>
          <a:graphicData uri="http://schemas.openxmlformats.org/presentationml/2006/ole">
            <p:oleObj spid="_x0000_s14338" name="Equação" r:id="rId4" imgW="761724" imgH="456924" progId="Equation.3">
              <p:embed/>
            </p:oleObj>
          </a:graphicData>
        </a:graphic>
      </p:graphicFrame>
      <p:graphicFrame>
        <p:nvGraphicFramePr>
          <p:cNvPr id="1027" name="Object 88"/>
          <p:cNvGraphicFramePr>
            <a:graphicFrameLocks noChangeAspect="1"/>
          </p:cNvGraphicFramePr>
          <p:nvPr/>
        </p:nvGraphicFramePr>
        <p:xfrm>
          <a:off x="5829300" y="5337175"/>
          <a:ext cx="1379538" cy="439738"/>
        </p:xfrm>
        <a:graphic>
          <a:graphicData uri="http://schemas.openxmlformats.org/presentationml/2006/ole">
            <p:oleObj spid="_x0000_s14339" name="Equação" r:id="rId5" imgW="596563" imgH="190592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624358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Perceptron de uma camada (Single-layer Perceptron - SLP)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Vetor de pesos do SLP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Vetor de entradas do SLP</a:t>
            </a:r>
            <a:endParaRPr lang="pt-BR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327086"/>
              </p:ext>
            </p:extLst>
          </p:nvPr>
        </p:nvGraphicFramePr>
        <p:xfrm>
          <a:off x="1403648" y="2420888"/>
          <a:ext cx="1872208" cy="1805099"/>
        </p:xfrm>
        <a:graphic>
          <a:graphicData uri="http://schemas.openxmlformats.org/presentationml/2006/ole">
            <p:oleObj spid="_x0000_s15362" name="Equation" r:id="rId3" imgW="1115280" imgH="1078560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30987711"/>
              </p:ext>
            </p:extLst>
          </p:nvPr>
        </p:nvGraphicFramePr>
        <p:xfrm>
          <a:off x="1619672" y="4725144"/>
          <a:ext cx="1787525" cy="1804988"/>
        </p:xfrm>
        <a:graphic>
          <a:graphicData uri="http://schemas.openxmlformats.org/presentationml/2006/ole">
            <p:oleObj spid="_x0000_s15363" name="Equation" r:id="rId4" imgW="1069560" imgH="10785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222690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Perceptron de uma camada (Single-layer Perceptron - SLP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5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2967038"/>
          </a:xfrm>
        </p:spPr>
        <p:txBody>
          <a:bodyPr/>
          <a:lstStyle/>
          <a:p>
            <a:r>
              <a:rPr lang="pt-BR" dirty="0" smtClean="0"/>
              <a:t>Utiliza o Algoritmo LMS (</a:t>
            </a:r>
            <a:r>
              <a:rPr lang="pt-BR" i="1" dirty="0" smtClean="0"/>
              <a:t>least-mean-square</a:t>
            </a:r>
            <a:r>
              <a:rPr lang="pt-BR" dirty="0" smtClean="0"/>
              <a:t>) como algoritmo de treinamento</a:t>
            </a:r>
          </a:p>
          <a:p>
            <a:endParaRPr lang="pt-BR" dirty="0" smtClean="0"/>
          </a:p>
          <a:p>
            <a:endParaRPr lang="pt-BR" dirty="0" smtClean="0"/>
          </a:p>
          <a:p>
            <a:pPr lvl="1">
              <a:buFont typeface="Wingdings" pitchFamily="2" charset="2"/>
              <a:buNone/>
            </a:pPr>
            <a:endParaRPr lang="pt-BR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70443728"/>
              </p:ext>
            </p:extLst>
          </p:nvPr>
        </p:nvGraphicFramePr>
        <p:xfrm>
          <a:off x="1691680" y="2708920"/>
          <a:ext cx="2171700" cy="908050"/>
        </p:xfrm>
        <a:graphic>
          <a:graphicData uri="http://schemas.openxmlformats.org/presentationml/2006/ole">
            <p:oleObj spid="_x0000_s16386" name="Equação" r:id="rId4" imgW="939754" imgH="393539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3968880"/>
              </p:ext>
            </p:extLst>
          </p:nvPr>
        </p:nvGraphicFramePr>
        <p:xfrm>
          <a:off x="4644008" y="2636912"/>
          <a:ext cx="2757487" cy="908050"/>
        </p:xfrm>
        <a:graphic>
          <a:graphicData uri="http://schemas.openxmlformats.org/presentationml/2006/ole">
            <p:oleObj spid="_x0000_s16387" name="Equação" r:id="rId5" imgW="1193295" imgH="393539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95500713"/>
              </p:ext>
            </p:extLst>
          </p:nvPr>
        </p:nvGraphicFramePr>
        <p:xfrm>
          <a:off x="2727325" y="3760788"/>
          <a:ext cx="3576638" cy="585787"/>
        </p:xfrm>
        <a:graphic>
          <a:graphicData uri="http://schemas.openxmlformats.org/presentationml/2006/ole">
            <p:oleObj spid="_x0000_s16388" name="Equation" r:id="rId6" imgW="1535760" imgH="23760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62336718"/>
              </p:ext>
            </p:extLst>
          </p:nvPr>
        </p:nvGraphicFramePr>
        <p:xfrm>
          <a:off x="1259632" y="4725144"/>
          <a:ext cx="2111375" cy="965200"/>
        </p:xfrm>
        <a:graphic>
          <a:graphicData uri="http://schemas.openxmlformats.org/presentationml/2006/ole">
            <p:oleObj spid="_x0000_s16389" name="Equação" r:id="rId7" imgW="914400" imgH="418893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5461100"/>
              </p:ext>
            </p:extLst>
          </p:nvPr>
        </p:nvGraphicFramePr>
        <p:xfrm>
          <a:off x="5436096" y="4725144"/>
          <a:ext cx="2728912" cy="908050"/>
        </p:xfrm>
        <a:graphic>
          <a:graphicData uri="http://schemas.openxmlformats.org/presentationml/2006/ole">
            <p:oleObj spid="_x0000_s16390" name="Equação" r:id="rId8" imgW="1180618" imgH="393539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24433381"/>
              </p:ext>
            </p:extLst>
          </p:nvPr>
        </p:nvGraphicFramePr>
        <p:xfrm>
          <a:off x="2355850" y="5992813"/>
          <a:ext cx="4079875" cy="555625"/>
        </p:xfrm>
        <a:graphic>
          <a:graphicData uri="http://schemas.openxmlformats.org/presentationml/2006/ole">
            <p:oleObj spid="_x0000_s16391" name="Equation" r:id="rId9" imgW="1755360" imgH="2282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313"/>
            <a:ext cx="9144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38" y="6715125"/>
            <a:ext cx="3071812" cy="142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25"/>
            <a:ext cx="2928938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38" y="104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Adaline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Madaline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163" y="738188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238" y="6659563"/>
            <a:ext cx="11239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André M. Santana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85000" name="Rectangle 3"/>
          <p:cNvSpPr txBox="1">
            <a:spLocks noChangeArrowheads="1"/>
          </p:cNvSpPr>
          <p:nvPr/>
        </p:nvSpPr>
        <p:spPr bwMode="auto">
          <a:xfrm>
            <a:off x="142875" y="1357313"/>
            <a:ext cx="87868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>
                <a:latin typeface="Times"/>
              </a:rPr>
              <a:t>.:	</a:t>
            </a:r>
            <a:r>
              <a:rPr lang="pt-BR" sz="2000" b="1">
                <a:latin typeface="Times"/>
              </a:rPr>
              <a:t>Algoritmo LMS</a:t>
            </a:r>
          </a:p>
          <a:p>
            <a:endParaRPr lang="en-US" sz="2000" b="1">
              <a:latin typeface="Times"/>
            </a:endParaRPr>
          </a:p>
          <a:p>
            <a:r>
              <a:rPr lang="en-US">
                <a:latin typeface="Times"/>
              </a:rPr>
              <a:t>	</a:t>
            </a:r>
            <a:endParaRPr lang="en-US" i="1">
              <a:latin typeface="Times"/>
            </a:endParaRPr>
          </a:p>
          <a:p>
            <a:r>
              <a:rPr lang="en-US">
                <a:latin typeface="Times"/>
              </a:rPr>
              <a:t>		</a:t>
            </a:r>
          </a:p>
          <a:p>
            <a:r>
              <a:rPr lang="en-US">
                <a:latin typeface="Times"/>
              </a:rPr>
              <a:t>		</a:t>
            </a:r>
            <a:endParaRPr lang="pt-BR">
              <a:latin typeface="Times"/>
            </a:endParaRPr>
          </a:p>
          <a:p>
            <a:endParaRPr lang="en-US">
              <a:latin typeface="Times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988" y="6607175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13" y="6715125"/>
            <a:ext cx="3214687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19938" y="6659563"/>
            <a:ext cx="8810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DIE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0" y="6659563"/>
            <a:ext cx="28575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0" y="1071563"/>
            <a:ext cx="9072563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50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5008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500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100">
                <a:latin typeface="Calibri" pitchFamily="34" charset="0"/>
                <a:cs typeface="Times New Roman" pitchFamily="18" charset="0"/>
              </a:rPr>
              <a:t>	</a:t>
            </a:r>
            <a:endParaRPr lang="pt-BR"/>
          </a:p>
        </p:txBody>
      </p:sp>
      <p:sp>
        <p:nvSpPr>
          <p:cNvPr id="85010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100">
                <a:latin typeface="Calibri" pitchFamily="34" charset="0"/>
                <a:cs typeface="Times New Roman" pitchFamily="18" charset="0"/>
              </a:rPr>
              <a:t>	</a:t>
            </a:r>
            <a:endParaRPr lang="pt-BR"/>
          </a:p>
        </p:txBody>
      </p:sp>
      <p:sp>
        <p:nvSpPr>
          <p:cNvPr id="85011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50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5013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501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5015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50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5017" name="Rectangle 1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571500" y="684213"/>
            <a:ext cx="8215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Algoritmo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Aprendizagem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85019" name="Picture 4" descr="r_del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56445"/>
            <a:ext cx="54292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313"/>
            <a:ext cx="9144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38" y="6715125"/>
            <a:ext cx="3071812" cy="142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25"/>
            <a:ext cx="2928938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38" y="104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Adaline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Madaline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163" y="738188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238" y="6659563"/>
            <a:ext cx="11239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André M. Santana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86024" name="Rectangle 3"/>
          <p:cNvSpPr txBox="1">
            <a:spLocks noChangeArrowheads="1"/>
          </p:cNvSpPr>
          <p:nvPr/>
        </p:nvSpPr>
        <p:spPr bwMode="auto">
          <a:xfrm>
            <a:off x="142875" y="1357313"/>
            <a:ext cx="87868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>
                <a:latin typeface="Times"/>
              </a:rPr>
              <a:t>.:	</a:t>
            </a:r>
            <a:r>
              <a:rPr lang="pt-BR" sz="2000" b="1">
                <a:latin typeface="Times"/>
              </a:rPr>
              <a:t>Algoritmo LMS</a:t>
            </a:r>
          </a:p>
          <a:p>
            <a:endParaRPr lang="en-US" sz="2000" b="1">
              <a:latin typeface="Times"/>
            </a:endParaRPr>
          </a:p>
          <a:p>
            <a:r>
              <a:rPr lang="en-US">
                <a:latin typeface="Times"/>
              </a:rPr>
              <a:t>	</a:t>
            </a:r>
            <a:endParaRPr lang="en-US" i="1">
              <a:latin typeface="Times"/>
            </a:endParaRPr>
          </a:p>
          <a:p>
            <a:r>
              <a:rPr lang="en-US">
                <a:latin typeface="Times"/>
              </a:rPr>
              <a:t>		</a:t>
            </a:r>
          </a:p>
          <a:p>
            <a:r>
              <a:rPr lang="en-US">
                <a:latin typeface="Times"/>
              </a:rPr>
              <a:t>		</a:t>
            </a:r>
            <a:endParaRPr lang="pt-BR">
              <a:latin typeface="Times"/>
            </a:endParaRPr>
          </a:p>
          <a:p>
            <a:endParaRPr lang="en-US">
              <a:latin typeface="Times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988" y="6607175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13" y="6715125"/>
            <a:ext cx="3214687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19938" y="6659563"/>
            <a:ext cx="8810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DIE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0" y="6659563"/>
            <a:ext cx="28575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0" y="1071563"/>
            <a:ext cx="9072563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60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6032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603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100">
                <a:latin typeface="Calibri" pitchFamily="34" charset="0"/>
                <a:cs typeface="Times New Roman" pitchFamily="18" charset="0"/>
              </a:rPr>
              <a:t>	</a:t>
            </a:r>
            <a:endParaRPr lang="pt-BR"/>
          </a:p>
        </p:txBody>
      </p:sp>
      <p:sp>
        <p:nvSpPr>
          <p:cNvPr id="86034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100">
                <a:latin typeface="Calibri" pitchFamily="34" charset="0"/>
                <a:cs typeface="Times New Roman" pitchFamily="18" charset="0"/>
              </a:rPr>
              <a:t>	</a:t>
            </a:r>
            <a:endParaRPr lang="pt-BR"/>
          </a:p>
        </p:txBody>
      </p:sp>
      <p:sp>
        <p:nvSpPr>
          <p:cNvPr id="86035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603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6037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603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6039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6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6041" name="Rectangle 1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571500" y="684213"/>
            <a:ext cx="8215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Algoritmo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Aprendizagem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860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500313"/>
            <a:ext cx="3695700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2500313"/>
            <a:ext cx="35607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313"/>
            <a:ext cx="9144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38" y="6715125"/>
            <a:ext cx="3071812" cy="142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25"/>
            <a:ext cx="2928938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163" y="738188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238" y="6659563"/>
            <a:ext cx="11239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André M. Santana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87047" name="Rectangle 3"/>
          <p:cNvSpPr txBox="1">
            <a:spLocks noChangeArrowheads="1"/>
          </p:cNvSpPr>
          <p:nvPr/>
        </p:nvSpPr>
        <p:spPr bwMode="auto">
          <a:xfrm>
            <a:off x="142875" y="1357313"/>
            <a:ext cx="87868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>
                <a:latin typeface="Times"/>
              </a:rPr>
              <a:t>.:	</a:t>
            </a:r>
            <a:r>
              <a:rPr lang="pt-BR" sz="2000" b="1">
                <a:latin typeface="Times"/>
              </a:rPr>
              <a:t>Prova de Convergência do LMS</a:t>
            </a:r>
          </a:p>
          <a:p>
            <a:endParaRPr lang="en-US">
              <a:latin typeface="Times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988" y="6607175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13" y="6715125"/>
            <a:ext cx="3214687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19938" y="6659563"/>
            <a:ext cx="8810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DIE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0" y="6659563"/>
            <a:ext cx="28575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0" y="1071563"/>
            <a:ext cx="9072563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87054" name="Imagem 16" descr="matematica_pape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357438"/>
            <a:ext cx="4286250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aixaDeTexto 19"/>
          <p:cNvSpPr txBox="1"/>
          <p:nvPr/>
        </p:nvSpPr>
        <p:spPr>
          <a:xfrm>
            <a:off x="71438" y="104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Adaline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Madaline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71500" y="684213"/>
            <a:ext cx="8215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Algoritmo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Aprendizagem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844824"/>
            <a:ext cx="641035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 bwMode="auto">
          <a:xfrm>
            <a:off x="1547664" y="2924944"/>
            <a:ext cx="576064" cy="504056"/>
          </a:xfrm>
          <a:prstGeom prst="roundRect">
            <a:avLst/>
          </a:prstGeom>
          <a:solidFill>
            <a:srgbClr val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49343340"/>
              </p:ext>
            </p:extLst>
          </p:nvPr>
        </p:nvGraphicFramePr>
        <p:xfrm>
          <a:off x="1619672" y="2894459"/>
          <a:ext cx="534988" cy="390525"/>
        </p:xfrm>
        <a:graphic>
          <a:graphicData uri="http://schemas.openxmlformats.org/presentationml/2006/ole">
            <p:oleObj spid="_x0000_s18434" name="Equation" r:id="rId5" imgW="319680" imgH="228240" progId="Equation.3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547664" y="4323581"/>
            <a:ext cx="576064" cy="329555"/>
          </a:xfrm>
          <a:prstGeom prst="roundRect">
            <a:avLst/>
          </a:prstGeom>
          <a:solidFill>
            <a:srgbClr val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619672" y="4899645"/>
            <a:ext cx="576064" cy="257547"/>
          </a:xfrm>
          <a:prstGeom prst="roundRect">
            <a:avLst/>
          </a:prstGeom>
          <a:solidFill>
            <a:srgbClr val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61637806"/>
              </p:ext>
            </p:extLst>
          </p:nvPr>
        </p:nvGraphicFramePr>
        <p:xfrm>
          <a:off x="1660748" y="4797152"/>
          <a:ext cx="534988" cy="390525"/>
        </p:xfrm>
        <a:graphic>
          <a:graphicData uri="http://schemas.openxmlformats.org/presentationml/2006/ole">
            <p:oleObj spid="_x0000_s18435" name="Equation" r:id="rId6" imgW="319680" imgH="2282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7506653"/>
              </p:ext>
            </p:extLst>
          </p:nvPr>
        </p:nvGraphicFramePr>
        <p:xfrm>
          <a:off x="1619672" y="4293096"/>
          <a:ext cx="534988" cy="390525"/>
        </p:xfrm>
        <a:graphic>
          <a:graphicData uri="http://schemas.openxmlformats.org/presentationml/2006/ole">
            <p:oleObj spid="_x0000_s18436" name="Equation" r:id="rId7" imgW="319680" imgH="228240" progId="Equation.3">
              <p:embed/>
            </p:oleObj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1619672" y="5187677"/>
            <a:ext cx="576064" cy="257547"/>
          </a:xfrm>
          <a:prstGeom prst="roundRect">
            <a:avLst/>
          </a:prstGeom>
          <a:solidFill>
            <a:srgbClr val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9087675"/>
              </p:ext>
            </p:extLst>
          </p:nvPr>
        </p:nvGraphicFramePr>
        <p:xfrm>
          <a:off x="1670050" y="5126038"/>
          <a:ext cx="514350" cy="390525"/>
        </p:xfrm>
        <a:graphic>
          <a:graphicData uri="http://schemas.openxmlformats.org/presentationml/2006/ole">
            <p:oleObj spid="_x0000_s18437" name="Equation" r:id="rId8" imgW="301680" imgH="228240" progId="Equation.3">
              <p:embed/>
            </p:oleObj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1619672" y="5692402"/>
            <a:ext cx="576064" cy="257547"/>
          </a:xfrm>
          <a:prstGeom prst="roundRect">
            <a:avLst/>
          </a:prstGeom>
          <a:solidFill>
            <a:srgbClr val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28798167"/>
              </p:ext>
            </p:extLst>
          </p:nvPr>
        </p:nvGraphicFramePr>
        <p:xfrm>
          <a:off x="1670050" y="5630763"/>
          <a:ext cx="514350" cy="390525"/>
        </p:xfrm>
        <a:graphic>
          <a:graphicData uri="http://schemas.openxmlformats.org/presentationml/2006/ole">
            <p:oleObj spid="_x0000_s18438" name="Equation" r:id="rId9" imgW="301680" imgH="2282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933403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463" y="1628800"/>
            <a:ext cx="722491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 bwMode="auto">
          <a:xfrm>
            <a:off x="2483768" y="4941168"/>
            <a:ext cx="3312368" cy="288032"/>
          </a:xfrm>
          <a:prstGeom prst="round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555776" y="4581128"/>
            <a:ext cx="3312368" cy="288032"/>
          </a:xfrm>
          <a:prstGeom prst="round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53970395"/>
              </p:ext>
            </p:extLst>
          </p:nvPr>
        </p:nvGraphicFramePr>
        <p:xfrm>
          <a:off x="3327400" y="4591050"/>
          <a:ext cx="1873250" cy="390525"/>
        </p:xfrm>
        <a:graphic>
          <a:graphicData uri="http://schemas.openxmlformats.org/presentationml/2006/ole">
            <p:oleObj spid="_x0000_s19458" name="Equation" r:id="rId5" imgW="1142640" imgH="228240" progId="Equation.3">
              <p:embed/>
            </p:oleObj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6516216" y="2770559"/>
            <a:ext cx="576064" cy="257547"/>
          </a:xfrm>
          <a:prstGeom prst="roundRect">
            <a:avLst/>
          </a:prstGeom>
          <a:solidFill>
            <a:srgbClr val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84433979"/>
              </p:ext>
            </p:extLst>
          </p:nvPr>
        </p:nvGraphicFramePr>
        <p:xfrm>
          <a:off x="6569075" y="2708275"/>
          <a:ext cx="534988" cy="390525"/>
        </p:xfrm>
        <a:graphic>
          <a:graphicData uri="http://schemas.openxmlformats.org/presentationml/2006/ole">
            <p:oleObj spid="_x0000_s19459" name="Equation" r:id="rId6" imgW="319680" imgH="228240" progId="Equation.3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225478" y="3676178"/>
            <a:ext cx="576064" cy="257547"/>
          </a:xfrm>
          <a:prstGeom prst="roundRect">
            <a:avLst/>
          </a:prstGeom>
          <a:solidFill>
            <a:srgbClr val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4776803"/>
              </p:ext>
            </p:extLst>
          </p:nvPr>
        </p:nvGraphicFramePr>
        <p:xfrm>
          <a:off x="3267075" y="3645024"/>
          <a:ext cx="534988" cy="390525"/>
        </p:xfrm>
        <a:graphic>
          <a:graphicData uri="http://schemas.openxmlformats.org/presentationml/2006/ole">
            <p:oleObj spid="_x0000_s19460" name="Equation" r:id="rId7" imgW="319680" imgH="2282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491880" y="4005064"/>
            <a:ext cx="2376264" cy="36004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i="1" dirty="0" smtClean="0"/>
              <a:t>Cálculo do erro</a:t>
            </a:r>
            <a:endParaRPr kumimoji="0" lang="pt-BR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7584" y="4365104"/>
            <a:ext cx="3528392" cy="288032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555776" y="6165304"/>
            <a:ext cx="3528392" cy="288032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4713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313"/>
            <a:ext cx="9144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38" y="6715125"/>
            <a:ext cx="3071812" cy="142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25"/>
            <a:ext cx="2928938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38" y="104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163" y="738188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238" y="6659563"/>
            <a:ext cx="11239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André M. Santana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88072" name="Rectangle 3"/>
          <p:cNvSpPr txBox="1">
            <a:spLocks noChangeArrowheads="1"/>
          </p:cNvSpPr>
          <p:nvPr/>
        </p:nvSpPr>
        <p:spPr bwMode="auto">
          <a:xfrm>
            <a:off x="142875" y="1124744"/>
            <a:ext cx="8786813" cy="530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 dirty="0">
                <a:latin typeface="Times"/>
              </a:rPr>
              <a:t>.:	</a:t>
            </a:r>
            <a:r>
              <a:rPr lang="pt-BR" sz="2000" b="1" i="1" dirty="0" err="1" smtClean="0">
                <a:latin typeface="Times"/>
              </a:rPr>
              <a:t>Perceptron</a:t>
            </a:r>
            <a:endParaRPr lang="pt-BR" sz="2000" b="1" i="1" dirty="0">
              <a:latin typeface="Times"/>
            </a:endParaRPr>
          </a:p>
          <a:p>
            <a:pPr algn="just"/>
            <a:r>
              <a:rPr lang="en-US" dirty="0" smtClean="0">
                <a:latin typeface="Times"/>
              </a:rPr>
              <a:t>No </a:t>
            </a:r>
            <a:r>
              <a:rPr lang="en-US" dirty="0">
                <a:latin typeface="Times"/>
              </a:rPr>
              <a:t>final </a:t>
            </a:r>
            <a:r>
              <a:rPr lang="en-US" dirty="0" err="1">
                <a:latin typeface="Times"/>
              </a:rPr>
              <a:t>da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década</a:t>
            </a:r>
            <a:r>
              <a:rPr lang="en-US" dirty="0">
                <a:latin typeface="Times"/>
              </a:rPr>
              <a:t> de 50, </a:t>
            </a:r>
            <a:r>
              <a:rPr lang="en-US" dirty="0" err="1">
                <a:latin typeface="Times"/>
              </a:rPr>
              <a:t>Rosemblatt</a:t>
            </a:r>
            <a:r>
              <a:rPr lang="en-US" dirty="0">
                <a:latin typeface="Times"/>
              </a:rPr>
              <a:t>, </a:t>
            </a:r>
            <a:r>
              <a:rPr lang="en-US" dirty="0" err="1">
                <a:latin typeface="Times"/>
              </a:rPr>
              <a:t>prosseguindo</a:t>
            </a:r>
            <a:r>
              <a:rPr lang="en-US" dirty="0">
                <a:latin typeface="Times"/>
              </a:rPr>
              <a:t> as </a:t>
            </a:r>
            <a:r>
              <a:rPr lang="en-US" dirty="0" err="1">
                <a:latin typeface="Times"/>
              </a:rPr>
              <a:t>idéias</a:t>
            </a:r>
            <a:r>
              <a:rPr lang="en-US" dirty="0">
                <a:latin typeface="Times"/>
              </a:rPr>
              <a:t> de </a:t>
            </a:r>
            <a:r>
              <a:rPr lang="en-US" dirty="0" smtClean="0">
                <a:latin typeface="Times"/>
              </a:rPr>
              <a:t>McCulloch-Pitts </a:t>
            </a:r>
            <a:r>
              <a:rPr lang="en-US" dirty="0" err="1" smtClean="0">
                <a:latin typeface="Times"/>
              </a:rPr>
              <a:t>mostrou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que</a:t>
            </a:r>
            <a:r>
              <a:rPr lang="en-US" dirty="0" smtClean="0">
                <a:latin typeface="Times"/>
              </a:rPr>
              <a:t> a </a:t>
            </a:r>
            <a:r>
              <a:rPr lang="en-US" dirty="0" err="1" smtClean="0">
                <a:latin typeface="Times"/>
              </a:rPr>
              <a:t>máquina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poderia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aprender</a:t>
            </a:r>
            <a:r>
              <a:rPr lang="en-US" dirty="0" smtClean="0">
                <a:latin typeface="Times"/>
              </a:rPr>
              <a:t> a resolver </a:t>
            </a:r>
            <a:r>
              <a:rPr lang="en-US" dirty="0" err="1" smtClean="0">
                <a:latin typeface="Times"/>
              </a:rPr>
              <a:t>uma</a:t>
            </a:r>
            <a:r>
              <a:rPr lang="en-US" dirty="0" smtClean="0">
                <a:latin typeface="Times"/>
              </a:rPr>
              <a:t> dada </a:t>
            </a:r>
            <a:r>
              <a:rPr lang="en-US" dirty="0" err="1" smtClean="0">
                <a:latin typeface="Times"/>
              </a:rPr>
              <a:t>tarefa</a:t>
            </a:r>
            <a:r>
              <a:rPr lang="en-US" dirty="0" smtClean="0">
                <a:latin typeface="Times"/>
              </a:rPr>
              <a:t> com base </a:t>
            </a:r>
            <a:r>
              <a:rPr lang="en-US" dirty="0" err="1" smtClean="0">
                <a:latin typeface="Times"/>
              </a:rPr>
              <a:t>em</a:t>
            </a:r>
            <a:r>
              <a:rPr lang="en-US" dirty="0" smtClean="0">
                <a:latin typeface="Times"/>
              </a:rPr>
              <a:t> um </a:t>
            </a:r>
            <a:r>
              <a:rPr lang="en-US" dirty="0" err="1" smtClean="0">
                <a:latin typeface="Times"/>
              </a:rPr>
              <a:t>processo</a:t>
            </a:r>
            <a:r>
              <a:rPr lang="en-US" dirty="0" smtClean="0">
                <a:latin typeface="Times"/>
              </a:rPr>
              <a:t> de </a:t>
            </a:r>
            <a:r>
              <a:rPr lang="en-US" dirty="0" err="1" smtClean="0">
                <a:latin typeface="Times"/>
              </a:rPr>
              <a:t>aprendizagem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onde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os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parâmetros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seriam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ajustados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até</a:t>
            </a:r>
            <a:r>
              <a:rPr lang="en-US" dirty="0" smtClean="0">
                <a:latin typeface="Times"/>
              </a:rPr>
              <a:t> a </a:t>
            </a:r>
            <a:r>
              <a:rPr lang="en-US" dirty="0" err="1" smtClean="0">
                <a:latin typeface="Times"/>
              </a:rPr>
              <a:t>convergencia</a:t>
            </a:r>
            <a:r>
              <a:rPr lang="en-US" dirty="0" smtClean="0">
                <a:latin typeface="Times"/>
              </a:rPr>
              <a:t>. </a:t>
            </a:r>
            <a:r>
              <a:rPr lang="en-US" dirty="0" err="1" smtClean="0">
                <a:latin typeface="Times"/>
              </a:rPr>
              <a:t>Ele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chamou</a:t>
            </a:r>
            <a:r>
              <a:rPr lang="en-US" dirty="0" smtClean="0">
                <a:latin typeface="Times"/>
              </a:rPr>
              <a:t> a </a:t>
            </a:r>
            <a:r>
              <a:rPr lang="en-US" dirty="0" err="1" smtClean="0">
                <a:latin typeface="Times"/>
              </a:rPr>
              <a:t>estrutura</a:t>
            </a:r>
            <a:r>
              <a:rPr lang="en-US" dirty="0" smtClean="0">
                <a:latin typeface="Times"/>
              </a:rPr>
              <a:t>, </a:t>
            </a:r>
            <a:r>
              <a:rPr lang="en-US" dirty="0" err="1" smtClean="0">
                <a:latin typeface="Times"/>
              </a:rPr>
              <a:t>composta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por</a:t>
            </a:r>
            <a:r>
              <a:rPr lang="en-US" dirty="0" smtClean="0">
                <a:latin typeface="Times"/>
              </a:rPr>
              <a:t> um </a:t>
            </a:r>
            <a:r>
              <a:rPr lang="en-US" dirty="0" err="1" smtClean="0">
                <a:latin typeface="Times"/>
              </a:rPr>
              <a:t>neuronio</a:t>
            </a:r>
            <a:r>
              <a:rPr lang="en-US" dirty="0" smtClean="0">
                <a:latin typeface="Times"/>
              </a:rPr>
              <a:t> artificial (</a:t>
            </a:r>
            <a:r>
              <a:rPr lang="en-US" dirty="0" err="1" smtClean="0">
                <a:latin typeface="Times"/>
              </a:rPr>
              <a:t>processador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elementar</a:t>
            </a:r>
            <a:r>
              <a:rPr lang="en-US" dirty="0" smtClean="0">
                <a:latin typeface="Times"/>
              </a:rPr>
              <a:t>)  de </a:t>
            </a:r>
            <a:r>
              <a:rPr lang="en-US" dirty="0" err="1" smtClean="0">
                <a:latin typeface="Times"/>
              </a:rPr>
              <a:t>perceptron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capaz</a:t>
            </a:r>
            <a:r>
              <a:rPr lang="en-US" dirty="0" smtClean="0">
                <a:latin typeface="Times"/>
              </a:rPr>
              <a:t> de </a:t>
            </a:r>
            <a:r>
              <a:rPr lang="en-US" dirty="0" err="1" smtClean="0">
                <a:latin typeface="Times"/>
              </a:rPr>
              <a:t>separar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dois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padrões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linearmente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separáveis</a:t>
            </a:r>
            <a:r>
              <a:rPr lang="en-US" dirty="0" smtClean="0">
                <a:latin typeface="Times"/>
              </a:rPr>
              <a:t>. A </a:t>
            </a:r>
            <a:r>
              <a:rPr lang="en-US" dirty="0" err="1" smtClean="0">
                <a:latin typeface="Times"/>
              </a:rPr>
              <a:t>estrutura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generalizada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depois</a:t>
            </a:r>
            <a:r>
              <a:rPr lang="en-US" dirty="0" smtClean="0">
                <a:latin typeface="Times"/>
              </a:rPr>
              <a:t>  </a:t>
            </a:r>
            <a:r>
              <a:rPr lang="en-US" dirty="0" err="1" smtClean="0">
                <a:latin typeface="Times"/>
              </a:rPr>
              <a:t>para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uma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rede</a:t>
            </a:r>
            <a:r>
              <a:rPr lang="en-US" dirty="0" smtClean="0">
                <a:latin typeface="Times"/>
              </a:rPr>
              <a:t> de </a:t>
            </a:r>
            <a:r>
              <a:rPr lang="en-US" dirty="0" err="1" smtClean="0">
                <a:latin typeface="Times"/>
              </a:rPr>
              <a:t>camada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única</a:t>
            </a:r>
            <a:r>
              <a:rPr lang="en-US" dirty="0" smtClean="0">
                <a:latin typeface="Times"/>
              </a:rPr>
              <a:t> de </a:t>
            </a:r>
            <a:r>
              <a:rPr lang="en-US" dirty="0" err="1" smtClean="0">
                <a:latin typeface="Times"/>
              </a:rPr>
              <a:t>neurônios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foi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denominada</a:t>
            </a:r>
            <a:r>
              <a:rPr lang="en-US" dirty="0" smtClean="0">
                <a:latin typeface="Times"/>
              </a:rPr>
              <a:t> de </a:t>
            </a:r>
            <a:r>
              <a:rPr lang="en-US" dirty="0" err="1" smtClean="0">
                <a:latin typeface="Times"/>
              </a:rPr>
              <a:t>rede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perceptrons</a:t>
            </a:r>
            <a:r>
              <a:rPr lang="en-US" dirty="0" smtClean="0">
                <a:latin typeface="Times"/>
              </a:rPr>
              <a:t>; No </a:t>
            </a:r>
            <a:r>
              <a:rPr lang="en-US" dirty="0" err="1" smtClean="0">
                <a:latin typeface="Times"/>
              </a:rPr>
              <a:t>caso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múltiplos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>
                <a:latin typeface="Times"/>
              </a:rPr>
              <a:t>neurônios</a:t>
            </a:r>
            <a:r>
              <a:rPr lang="en-US" dirty="0">
                <a:latin typeface="Times"/>
              </a:rPr>
              <a:t> do </a:t>
            </a:r>
            <a:r>
              <a:rPr lang="en-US" dirty="0" err="1">
                <a:latin typeface="Times"/>
              </a:rPr>
              <a:t>tipo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discriminadores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lineares</a:t>
            </a:r>
            <a:r>
              <a:rPr lang="en-US" dirty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capaz</a:t>
            </a:r>
            <a:r>
              <a:rPr lang="en-US" dirty="0" smtClean="0">
                <a:latin typeface="Times"/>
              </a:rPr>
              <a:t> de </a:t>
            </a:r>
            <a:r>
              <a:rPr lang="en-US" dirty="0" err="1" smtClean="0">
                <a:latin typeface="Times"/>
              </a:rPr>
              <a:t>separar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múltiplos</a:t>
            </a:r>
            <a:r>
              <a:rPr lang="en-US" dirty="0" smtClean="0">
                <a:latin typeface="Times"/>
              </a:rPr>
              <a:t>  </a:t>
            </a:r>
            <a:r>
              <a:rPr lang="en-US" dirty="0" err="1" smtClean="0">
                <a:latin typeface="Times"/>
              </a:rPr>
              <a:t>padrões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linearmente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separáveis</a:t>
            </a:r>
            <a:r>
              <a:rPr lang="en-US" i="1" dirty="0" smtClean="0">
                <a:latin typeface="Times"/>
              </a:rPr>
              <a:t>;</a:t>
            </a:r>
            <a:endParaRPr lang="en-US" dirty="0">
              <a:latin typeface="Times"/>
            </a:endParaRPr>
          </a:p>
          <a:p>
            <a:pPr algn="just"/>
            <a:r>
              <a:rPr lang="en-US" dirty="0">
                <a:latin typeface="Times"/>
              </a:rPr>
              <a:t>	- </a:t>
            </a:r>
            <a:r>
              <a:rPr lang="en-US" dirty="0" err="1">
                <a:latin typeface="Times"/>
              </a:rPr>
              <a:t>Unidade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básica</a:t>
            </a:r>
            <a:r>
              <a:rPr lang="en-US" dirty="0">
                <a:latin typeface="Times"/>
              </a:rPr>
              <a:t>: </a:t>
            </a:r>
            <a:r>
              <a:rPr lang="en-US" dirty="0" err="1">
                <a:latin typeface="Times"/>
              </a:rPr>
              <a:t>os</a:t>
            </a:r>
            <a:r>
              <a:rPr lang="en-US" dirty="0">
                <a:latin typeface="Times"/>
              </a:rPr>
              <a:t> </a:t>
            </a:r>
            <a:r>
              <a:rPr lang="en-US" dirty="0" err="1">
                <a:latin typeface="Times"/>
              </a:rPr>
              <a:t>neurônios</a:t>
            </a:r>
            <a:r>
              <a:rPr lang="en-US" dirty="0">
                <a:latin typeface="Times"/>
              </a:rPr>
              <a:t> </a:t>
            </a:r>
            <a:r>
              <a:rPr lang="en-US" dirty="0" smtClean="0">
                <a:latin typeface="Times"/>
              </a:rPr>
              <a:t> no </a:t>
            </a:r>
            <a:r>
              <a:rPr lang="en-US" dirty="0" err="1" smtClean="0">
                <a:latin typeface="Times"/>
              </a:rPr>
              <a:t>modelo</a:t>
            </a:r>
            <a:r>
              <a:rPr lang="en-US" dirty="0" smtClean="0">
                <a:latin typeface="Times"/>
              </a:rPr>
              <a:t> de </a:t>
            </a:r>
            <a:r>
              <a:rPr lang="en-US" dirty="0" err="1" smtClean="0">
                <a:latin typeface="Times"/>
              </a:rPr>
              <a:t>McCuloch</a:t>
            </a:r>
            <a:r>
              <a:rPr lang="en-US" dirty="0" smtClean="0">
                <a:latin typeface="Times"/>
              </a:rPr>
              <a:t>-Pitts : M-P</a:t>
            </a:r>
            <a:r>
              <a:rPr lang="en-US" dirty="0">
                <a:latin typeface="Times"/>
              </a:rPr>
              <a:t>;</a:t>
            </a:r>
          </a:p>
          <a:p>
            <a:pPr algn="just"/>
            <a:endParaRPr lang="en-US" dirty="0">
              <a:latin typeface="Times"/>
            </a:endParaRPr>
          </a:p>
          <a:p>
            <a:pPr algn="just"/>
            <a:r>
              <a:rPr lang="en-US" dirty="0">
                <a:latin typeface="Times"/>
              </a:rPr>
              <a:t>	- </a:t>
            </a:r>
            <a:r>
              <a:rPr lang="pt-BR" dirty="0">
                <a:latin typeface="Times"/>
              </a:rPr>
              <a:t>Basicamente o </a:t>
            </a:r>
            <a:r>
              <a:rPr lang="pt-BR" i="1" dirty="0" err="1">
                <a:latin typeface="Times"/>
              </a:rPr>
              <a:t>perceptron</a:t>
            </a:r>
            <a:r>
              <a:rPr lang="pt-BR" dirty="0">
                <a:latin typeface="Times"/>
              </a:rPr>
              <a:t> consiste de </a:t>
            </a:r>
            <a:r>
              <a:rPr lang="pt-BR" dirty="0" smtClean="0">
                <a:latin typeface="Times"/>
              </a:rPr>
              <a:t>um neurônio com pesos </a:t>
            </a:r>
            <a:r>
              <a:rPr lang="pt-BR" dirty="0">
                <a:latin typeface="Times"/>
              </a:rPr>
              <a:t>sinápticos e bias ajustáveis;</a:t>
            </a:r>
          </a:p>
          <a:p>
            <a:pPr algn="just"/>
            <a:r>
              <a:rPr lang="pt-BR" dirty="0">
                <a:latin typeface="Times"/>
              </a:rPr>
              <a:t> </a:t>
            </a:r>
            <a:r>
              <a:rPr lang="pt-BR" dirty="0" smtClean="0">
                <a:latin typeface="Times"/>
              </a:rPr>
              <a:t>                - Se </a:t>
            </a:r>
            <a:r>
              <a:rPr lang="pt-BR" dirty="0">
                <a:latin typeface="Times"/>
              </a:rPr>
              <a:t>os padrões de entrada forem linearmente separáveis, o algoritmo de</a:t>
            </a:r>
          </a:p>
          <a:p>
            <a:pPr algn="just"/>
            <a:r>
              <a:rPr lang="pt-BR" dirty="0">
                <a:latin typeface="Times"/>
              </a:rPr>
              <a:t>	treinamento possui convergência garantida, ou seja, tem a capacidade de</a:t>
            </a:r>
          </a:p>
          <a:p>
            <a:pPr algn="just"/>
            <a:r>
              <a:rPr lang="pt-BR" dirty="0">
                <a:latin typeface="Times"/>
              </a:rPr>
              <a:t>	encontrar um conjunto de pesos que classifica corretamente os dados;</a:t>
            </a:r>
          </a:p>
          <a:p>
            <a:pPr algn="just"/>
            <a:endParaRPr lang="pt-BR" dirty="0">
              <a:latin typeface="Times"/>
            </a:endParaRPr>
          </a:p>
          <a:p>
            <a:pPr algn="just"/>
            <a:r>
              <a:rPr lang="pt-BR" dirty="0">
                <a:latin typeface="Times"/>
              </a:rPr>
              <a:t>	- Os neurônios do </a:t>
            </a:r>
            <a:r>
              <a:rPr lang="pt-BR" i="1" dirty="0" err="1">
                <a:latin typeface="Times"/>
              </a:rPr>
              <a:t>perceptron</a:t>
            </a:r>
            <a:r>
              <a:rPr lang="pt-BR" dirty="0">
                <a:latin typeface="Times"/>
              </a:rPr>
              <a:t> são similares ao de </a:t>
            </a:r>
            <a:r>
              <a:rPr lang="pt-BR" dirty="0" err="1">
                <a:latin typeface="Times"/>
              </a:rPr>
              <a:t>McCulloch-Pitts</a:t>
            </a:r>
            <a:r>
              <a:rPr lang="pt-BR" dirty="0">
                <a:latin typeface="Times"/>
              </a:rPr>
              <a:t>, por terem a 	função de ativação do tipo degrau, mas possuem pesos associados e bias;</a:t>
            </a:r>
          </a:p>
          <a:p>
            <a:endParaRPr lang="en-US" dirty="0">
              <a:latin typeface="Times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988" y="6607175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13" y="6715125"/>
            <a:ext cx="3214687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19938" y="6659563"/>
            <a:ext cx="8810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DIE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0" y="6659563"/>
            <a:ext cx="28575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0" y="1071563"/>
            <a:ext cx="9072563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71500" y="684213"/>
            <a:ext cx="8215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Considerações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Iniciais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204864"/>
            <a:ext cx="573492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 bwMode="auto">
          <a:xfrm>
            <a:off x="2195736" y="2204864"/>
            <a:ext cx="1584176" cy="792088"/>
          </a:xfrm>
          <a:prstGeom prst="roundRect">
            <a:avLst/>
          </a:prstGeom>
          <a:solidFill>
            <a:srgbClr val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8079719"/>
              </p:ext>
            </p:extLst>
          </p:nvPr>
        </p:nvGraphicFramePr>
        <p:xfrm>
          <a:off x="2267744" y="2276872"/>
          <a:ext cx="4788807" cy="692721"/>
        </p:xfrm>
        <a:graphic>
          <a:graphicData uri="http://schemas.openxmlformats.org/presentationml/2006/ole">
            <p:oleObj spid="_x0000_s20482" name="Equation" r:id="rId5" imgW="3135960" imgH="4478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25357927"/>
              </p:ext>
            </p:extLst>
          </p:nvPr>
        </p:nvGraphicFramePr>
        <p:xfrm>
          <a:off x="3419872" y="4437112"/>
          <a:ext cx="2696726" cy="411137"/>
        </p:xfrm>
        <a:graphic>
          <a:graphicData uri="http://schemas.openxmlformats.org/presentationml/2006/ole">
            <p:oleObj spid="_x0000_s20483" name="Equation" r:id="rId6" imgW="1654560" imgH="2376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2627784" y="3933056"/>
            <a:ext cx="2376264" cy="36004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 smtClean="0"/>
              <a:t>Ajusto o vetor de pesos</a:t>
            </a:r>
            <a:endParaRPr kumimoji="0" lang="pt-BR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99792" y="4869160"/>
            <a:ext cx="2376264" cy="36004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 smtClean="0"/>
              <a:t>Retorna ao passo 2</a:t>
            </a:r>
            <a:endParaRPr kumimoji="0" lang="pt-BR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60032" y="3501008"/>
            <a:ext cx="2376264" cy="36004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2484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LMS – ADALINE - MADELINE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Capaz de aproximar linearmente funções múltiplas variáveis do </a:t>
            </a:r>
          </a:p>
          <a:p>
            <a:endParaRPr lang="pt-BR" dirty="0" smtClean="0"/>
          </a:p>
          <a:p>
            <a:r>
              <a:rPr lang="pt-BR" dirty="0" smtClean="0"/>
              <a:t>Torna a estrutura do </a:t>
            </a:r>
            <a:r>
              <a:rPr lang="pt-BR" dirty="0" err="1" smtClean="0"/>
              <a:t>perceptron</a:t>
            </a:r>
            <a:r>
              <a:rPr lang="pt-BR" dirty="0" smtClean="0"/>
              <a:t> capaz de classificar padrões assim como aproximar linearmente funções;</a:t>
            </a:r>
          </a:p>
          <a:p>
            <a:r>
              <a:rPr lang="pt-BR" dirty="0" smtClean="0"/>
              <a:t>Abre um leque de aplicações </a:t>
            </a:r>
            <a:endParaRPr lang="pt-B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/>
        </p:nvGraphicFramePr>
        <p:xfrm>
          <a:off x="3347864" y="2708920"/>
          <a:ext cx="1524000" cy="287338"/>
        </p:xfrm>
        <a:graphic>
          <a:graphicData uri="http://schemas.openxmlformats.org/presentationml/2006/ole">
            <p:oleObj spid="_x0000_s59394" name="Equation" r:id="rId3" imgW="1752480" imgH="33012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Aplicações LMS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Algumas aplicações</a:t>
            </a:r>
          </a:p>
          <a:p>
            <a:pPr lvl="1"/>
            <a:r>
              <a:rPr lang="pt-BR" dirty="0" smtClean="0"/>
              <a:t>Classificação de padrões </a:t>
            </a:r>
            <a:r>
              <a:rPr lang="pt-BR" dirty="0" smtClean="0"/>
              <a:t>linearmente separáveis</a:t>
            </a:r>
            <a:endParaRPr lang="pt-BR" dirty="0" smtClean="0"/>
          </a:p>
          <a:p>
            <a:pPr lvl="1"/>
            <a:r>
              <a:rPr lang="pt-BR" dirty="0" smtClean="0"/>
              <a:t>Filtros adaptativos</a:t>
            </a:r>
          </a:p>
          <a:p>
            <a:pPr lvl="2"/>
            <a:r>
              <a:rPr lang="pt-BR" dirty="0" smtClean="0"/>
              <a:t>Identificação de sistemas</a:t>
            </a:r>
          </a:p>
          <a:p>
            <a:pPr lvl="2"/>
            <a:r>
              <a:rPr lang="pt-BR" dirty="0" smtClean="0"/>
              <a:t>Equalização adaptativa de sinais</a:t>
            </a:r>
          </a:p>
          <a:p>
            <a:pPr lvl="2"/>
            <a:r>
              <a:rPr lang="pt-BR" dirty="0" smtClean="0"/>
              <a:t>Antenas adaptativas</a:t>
            </a:r>
          </a:p>
          <a:p>
            <a:pPr lvl="2"/>
            <a:r>
              <a:rPr lang="pt-BR" dirty="0" smtClean="0"/>
              <a:t>Predição linear</a:t>
            </a:r>
          </a:p>
          <a:p>
            <a:pPr lvl="2"/>
            <a:r>
              <a:rPr lang="pt-BR" dirty="0" smtClean="0"/>
              <a:t>Controle adaptativo</a:t>
            </a:r>
          </a:p>
          <a:p>
            <a:pPr lvl="1"/>
            <a:r>
              <a:rPr lang="pt-BR" dirty="0" smtClean="0"/>
              <a:t>...</a:t>
            </a:r>
          </a:p>
        </p:txBody>
      </p:sp>
    </p:spTree>
    <p:extLst>
      <p:ext uri="{BB962C8B-B14F-4D97-AF65-F5344CB8AC3E}">
        <p14:creationId xmlns="" xmlns:p14="http://schemas.microsoft.com/office/powerpoint/2010/main" val="7027824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Bibliografia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Haykin, S. Neural Networks: </a:t>
            </a:r>
            <a:r>
              <a:rPr lang="pt-BR" b="1" i="1" dirty="0" smtClean="0"/>
              <a:t>A Comprehensive Foundation</a:t>
            </a:r>
            <a:r>
              <a:rPr lang="pt-BR" b="1" dirty="0" smtClean="0"/>
              <a:t>. Prentice-Hall, Inc., Upper Saddle River, NJ, USA, 2007.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313"/>
            <a:ext cx="9144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38" y="6715125"/>
            <a:ext cx="3071812" cy="142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25"/>
            <a:ext cx="2928938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38" y="104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163" y="738188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238" y="6659563"/>
            <a:ext cx="11239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André M. Santana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89096" name="Rectangle 3"/>
          <p:cNvSpPr txBox="1">
            <a:spLocks noChangeArrowheads="1"/>
          </p:cNvSpPr>
          <p:nvPr/>
        </p:nvSpPr>
        <p:spPr bwMode="auto">
          <a:xfrm>
            <a:off x="142875" y="1357313"/>
            <a:ext cx="87868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 dirty="0" smtClean="0">
                <a:latin typeface="Times"/>
              </a:rPr>
              <a:t>.Modelo do Neurônio de </a:t>
            </a:r>
            <a:r>
              <a:rPr lang="pt-BR" sz="2000" dirty="0" err="1" smtClean="0">
                <a:latin typeface="Times"/>
              </a:rPr>
              <a:t>Mc-Culloch-Pitts</a:t>
            </a:r>
            <a:r>
              <a:rPr lang="pt-BR" sz="2000" dirty="0">
                <a:latin typeface="Times"/>
              </a:rPr>
              <a:t>	</a:t>
            </a:r>
            <a:endParaRPr lang="pt-BR" sz="2000" dirty="0" smtClean="0">
              <a:latin typeface="Times"/>
            </a:endParaRPr>
          </a:p>
          <a:p>
            <a:r>
              <a:rPr lang="pt-BR" sz="2000" b="1" dirty="0" err="1" smtClean="0">
                <a:latin typeface="Times"/>
              </a:rPr>
              <a:t>Perceptron</a:t>
            </a:r>
            <a:endParaRPr lang="pt-BR" sz="2000" b="1" dirty="0">
              <a:latin typeface="Times"/>
            </a:endParaRPr>
          </a:p>
          <a:p>
            <a:endParaRPr lang="en-US" sz="2000" b="1" dirty="0">
              <a:latin typeface="Times"/>
            </a:endParaRPr>
          </a:p>
          <a:p>
            <a:r>
              <a:rPr lang="en-US" sz="2000" b="1" dirty="0">
                <a:latin typeface="Times"/>
              </a:rPr>
              <a:t>	</a:t>
            </a:r>
            <a:endParaRPr lang="en-US" dirty="0">
              <a:latin typeface="Times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988" y="6607175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13" y="6715125"/>
            <a:ext cx="3214687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19938" y="6659563"/>
            <a:ext cx="8810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DIE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0" y="6659563"/>
            <a:ext cx="28575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0" y="1071563"/>
            <a:ext cx="9072563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71500" y="684213"/>
            <a:ext cx="8215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Considerações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Iniciais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89104" name="Imagem 15" descr="RN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857375"/>
            <a:ext cx="6072187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Perceptron de uma camada (Single-layer Perceptron - SLP)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650875"/>
          </a:xfrm>
        </p:spPr>
        <p:txBody>
          <a:bodyPr/>
          <a:lstStyle/>
          <a:p>
            <a:r>
              <a:rPr lang="pt-BR" dirty="0" smtClean="0"/>
              <a:t>Funções de Ativação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28888"/>
            <a:ext cx="2573338" cy="21955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527300"/>
            <a:ext cx="2576513" cy="21971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6488" y="2525713"/>
            <a:ext cx="2576512" cy="2198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990600" y="4724400"/>
            <a:ext cx="17319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Função sinal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810000" y="4724400"/>
            <a:ext cx="1849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Função linear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591300" y="4724400"/>
            <a:ext cx="23241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Função Sigmoide</a:t>
            </a:r>
          </a:p>
        </p:txBody>
      </p:sp>
    </p:spTree>
    <p:extLst>
      <p:ext uri="{BB962C8B-B14F-4D97-AF65-F5344CB8AC3E}">
        <p14:creationId xmlns="" xmlns:p14="http://schemas.microsoft.com/office/powerpoint/2010/main" val="7493456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Aprendizagem supervisionada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836738" y="2840038"/>
            <a:ext cx="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t-BR" sz="2800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837113" y="3462338"/>
            <a:ext cx="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t-BR" sz="2800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113213" y="5000625"/>
            <a:ext cx="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t-BR" sz="2800" dirty="0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33400" y="2133600"/>
            <a:ext cx="4999038" cy="3043238"/>
            <a:chOff x="336" y="1344"/>
            <a:chExt cx="3149" cy="1917"/>
          </a:xfrm>
        </p:grpSpPr>
        <p:sp>
          <p:nvSpPr>
            <p:cNvPr id="16394" name="Freeform 7"/>
            <p:cNvSpPr>
              <a:spLocks/>
            </p:cNvSpPr>
            <p:nvPr/>
          </p:nvSpPr>
          <p:spPr bwMode="auto">
            <a:xfrm>
              <a:off x="2772" y="2369"/>
              <a:ext cx="271" cy="272"/>
            </a:xfrm>
            <a:custGeom>
              <a:avLst/>
              <a:gdLst>
                <a:gd name="T0" fmla="*/ 0 w 271"/>
                <a:gd name="T1" fmla="*/ 136 h 272"/>
                <a:gd name="T2" fmla="*/ 5 w 271"/>
                <a:gd name="T3" fmla="*/ 100 h 272"/>
                <a:gd name="T4" fmla="*/ 18 w 271"/>
                <a:gd name="T5" fmla="*/ 67 h 272"/>
                <a:gd name="T6" fmla="*/ 41 w 271"/>
                <a:gd name="T7" fmla="*/ 38 h 272"/>
                <a:gd name="T8" fmla="*/ 69 w 271"/>
                <a:gd name="T9" fmla="*/ 18 h 272"/>
                <a:gd name="T10" fmla="*/ 99 w 271"/>
                <a:gd name="T11" fmla="*/ 2 h 272"/>
                <a:gd name="T12" fmla="*/ 135 w 271"/>
                <a:gd name="T13" fmla="*/ 0 h 272"/>
                <a:gd name="T14" fmla="*/ 171 w 271"/>
                <a:gd name="T15" fmla="*/ 2 h 272"/>
                <a:gd name="T16" fmla="*/ 204 w 271"/>
                <a:gd name="T17" fmla="*/ 18 h 272"/>
                <a:gd name="T18" fmla="*/ 233 w 271"/>
                <a:gd name="T19" fmla="*/ 38 h 272"/>
                <a:gd name="T20" fmla="*/ 253 w 271"/>
                <a:gd name="T21" fmla="*/ 67 h 272"/>
                <a:gd name="T22" fmla="*/ 266 w 271"/>
                <a:gd name="T23" fmla="*/ 100 h 272"/>
                <a:gd name="T24" fmla="*/ 271 w 271"/>
                <a:gd name="T25" fmla="*/ 136 h 272"/>
                <a:gd name="T26" fmla="*/ 266 w 271"/>
                <a:gd name="T27" fmla="*/ 172 h 272"/>
                <a:gd name="T28" fmla="*/ 253 w 271"/>
                <a:gd name="T29" fmla="*/ 202 h 272"/>
                <a:gd name="T30" fmla="*/ 233 w 271"/>
                <a:gd name="T31" fmla="*/ 231 h 272"/>
                <a:gd name="T32" fmla="*/ 204 w 271"/>
                <a:gd name="T33" fmla="*/ 254 h 272"/>
                <a:gd name="T34" fmla="*/ 171 w 271"/>
                <a:gd name="T35" fmla="*/ 267 h 272"/>
                <a:gd name="T36" fmla="*/ 135 w 271"/>
                <a:gd name="T37" fmla="*/ 272 h 272"/>
                <a:gd name="T38" fmla="*/ 99 w 271"/>
                <a:gd name="T39" fmla="*/ 267 h 272"/>
                <a:gd name="T40" fmla="*/ 69 w 271"/>
                <a:gd name="T41" fmla="*/ 254 h 272"/>
                <a:gd name="T42" fmla="*/ 41 w 271"/>
                <a:gd name="T43" fmla="*/ 231 h 272"/>
                <a:gd name="T44" fmla="*/ 18 w 271"/>
                <a:gd name="T45" fmla="*/ 202 h 272"/>
                <a:gd name="T46" fmla="*/ 5 w 271"/>
                <a:gd name="T47" fmla="*/ 172 h 272"/>
                <a:gd name="T48" fmla="*/ 0 w 271"/>
                <a:gd name="T49" fmla="*/ 136 h 2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71"/>
                <a:gd name="T76" fmla="*/ 0 h 272"/>
                <a:gd name="T77" fmla="*/ 271 w 271"/>
                <a:gd name="T78" fmla="*/ 272 h 2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71" h="272">
                  <a:moveTo>
                    <a:pt x="0" y="136"/>
                  </a:moveTo>
                  <a:lnTo>
                    <a:pt x="5" y="100"/>
                  </a:lnTo>
                  <a:lnTo>
                    <a:pt x="18" y="67"/>
                  </a:lnTo>
                  <a:lnTo>
                    <a:pt x="41" y="38"/>
                  </a:lnTo>
                  <a:lnTo>
                    <a:pt x="69" y="18"/>
                  </a:lnTo>
                  <a:lnTo>
                    <a:pt x="99" y="2"/>
                  </a:lnTo>
                  <a:lnTo>
                    <a:pt x="135" y="0"/>
                  </a:lnTo>
                  <a:lnTo>
                    <a:pt x="171" y="2"/>
                  </a:lnTo>
                  <a:lnTo>
                    <a:pt x="204" y="18"/>
                  </a:lnTo>
                  <a:lnTo>
                    <a:pt x="233" y="38"/>
                  </a:lnTo>
                  <a:lnTo>
                    <a:pt x="253" y="67"/>
                  </a:lnTo>
                  <a:lnTo>
                    <a:pt x="266" y="100"/>
                  </a:lnTo>
                  <a:lnTo>
                    <a:pt x="271" y="136"/>
                  </a:lnTo>
                  <a:lnTo>
                    <a:pt x="266" y="172"/>
                  </a:lnTo>
                  <a:lnTo>
                    <a:pt x="253" y="202"/>
                  </a:lnTo>
                  <a:lnTo>
                    <a:pt x="233" y="231"/>
                  </a:lnTo>
                  <a:lnTo>
                    <a:pt x="204" y="254"/>
                  </a:lnTo>
                  <a:lnTo>
                    <a:pt x="171" y="267"/>
                  </a:lnTo>
                  <a:lnTo>
                    <a:pt x="135" y="272"/>
                  </a:lnTo>
                  <a:lnTo>
                    <a:pt x="99" y="267"/>
                  </a:lnTo>
                  <a:lnTo>
                    <a:pt x="69" y="254"/>
                  </a:lnTo>
                  <a:lnTo>
                    <a:pt x="41" y="231"/>
                  </a:lnTo>
                  <a:lnTo>
                    <a:pt x="18" y="202"/>
                  </a:lnTo>
                  <a:lnTo>
                    <a:pt x="5" y="172"/>
                  </a:lnTo>
                  <a:lnTo>
                    <a:pt x="0" y="136"/>
                  </a:lnTo>
                </a:path>
              </a:pathLst>
            </a:custGeom>
            <a:gradFill rotWithShape="0">
              <a:gsLst>
                <a:gs pos="0">
                  <a:srgbClr val="270000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482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395" name="Rectangle 8"/>
            <p:cNvSpPr>
              <a:spLocks noChangeArrowheads="1"/>
            </p:cNvSpPr>
            <p:nvPr/>
          </p:nvSpPr>
          <p:spPr bwMode="auto">
            <a:xfrm>
              <a:off x="2863" y="2382"/>
              <a:ext cx="19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200" b="1" dirty="0">
                  <a:solidFill>
                    <a:srgbClr val="FFFFFF"/>
                  </a:solidFill>
                  <a:latin typeface="Symbol" pitchFamily="18" charset="2"/>
                </a:rPr>
                <a:t>S  </a:t>
              </a:r>
              <a:endParaRPr lang="pt-BR" dirty="0"/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 flipV="1">
              <a:off x="1698" y="2202"/>
              <a:ext cx="303" cy="605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397" name="Freeform 10"/>
            <p:cNvSpPr>
              <a:spLocks/>
            </p:cNvSpPr>
            <p:nvPr/>
          </p:nvSpPr>
          <p:spPr bwMode="auto">
            <a:xfrm>
              <a:off x="1952" y="2202"/>
              <a:ext cx="49" cy="59"/>
            </a:xfrm>
            <a:custGeom>
              <a:avLst/>
              <a:gdLst>
                <a:gd name="T0" fmla="*/ 0 w 49"/>
                <a:gd name="T1" fmla="*/ 36 h 59"/>
                <a:gd name="T2" fmla="*/ 49 w 49"/>
                <a:gd name="T3" fmla="*/ 0 h 59"/>
                <a:gd name="T4" fmla="*/ 49 w 49"/>
                <a:gd name="T5" fmla="*/ 59 h 59"/>
                <a:gd name="T6" fmla="*/ 46 w 49"/>
                <a:gd name="T7" fmla="*/ 57 h 59"/>
                <a:gd name="T8" fmla="*/ 44 w 49"/>
                <a:gd name="T9" fmla="*/ 54 h 59"/>
                <a:gd name="T10" fmla="*/ 38 w 49"/>
                <a:gd name="T11" fmla="*/ 52 h 59"/>
                <a:gd name="T12" fmla="*/ 36 w 49"/>
                <a:gd name="T13" fmla="*/ 46 h 59"/>
                <a:gd name="T14" fmla="*/ 33 w 49"/>
                <a:gd name="T15" fmla="*/ 46 h 59"/>
                <a:gd name="T16" fmla="*/ 28 w 49"/>
                <a:gd name="T17" fmla="*/ 44 h 59"/>
                <a:gd name="T18" fmla="*/ 26 w 49"/>
                <a:gd name="T19" fmla="*/ 41 h 59"/>
                <a:gd name="T20" fmla="*/ 20 w 49"/>
                <a:gd name="T21" fmla="*/ 39 h 59"/>
                <a:gd name="T22" fmla="*/ 18 w 49"/>
                <a:gd name="T23" fmla="*/ 39 h 59"/>
                <a:gd name="T24" fmla="*/ 13 w 49"/>
                <a:gd name="T25" fmla="*/ 36 h 59"/>
                <a:gd name="T26" fmla="*/ 8 w 49"/>
                <a:gd name="T27" fmla="*/ 36 h 59"/>
                <a:gd name="T28" fmla="*/ 5 w 49"/>
                <a:gd name="T29" fmla="*/ 36 h 59"/>
                <a:gd name="T30" fmla="*/ 0 w 49"/>
                <a:gd name="T31" fmla="*/ 36 h 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9"/>
                <a:gd name="T49" fmla="*/ 0 h 59"/>
                <a:gd name="T50" fmla="*/ 49 w 49"/>
                <a:gd name="T51" fmla="*/ 59 h 5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9" h="59">
                  <a:moveTo>
                    <a:pt x="0" y="36"/>
                  </a:moveTo>
                  <a:lnTo>
                    <a:pt x="49" y="0"/>
                  </a:lnTo>
                  <a:lnTo>
                    <a:pt x="49" y="59"/>
                  </a:lnTo>
                  <a:lnTo>
                    <a:pt x="46" y="57"/>
                  </a:lnTo>
                  <a:lnTo>
                    <a:pt x="44" y="54"/>
                  </a:lnTo>
                  <a:lnTo>
                    <a:pt x="38" y="52"/>
                  </a:lnTo>
                  <a:lnTo>
                    <a:pt x="36" y="46"/>
                  </a:lnTo>
                  <a:lnTo>
                    <a:pt x="33" y="46"/>
                  </a:lnTo>
                  <a:lnTo>
                    <a:pt x="28" y="44"/>
                  </a:lnTo>
                  <a:lnTo>
                    <a:pt x="26" y="41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3" y="36"/>
                  </a:lnTo>
                  <a:lnTo>
                    <a:pt x="8" y="36"/>
                  </a:lnTo>
                  <a:lnTo>
                    <a:pt x="5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398" name="Freeform 11"/>
            <p:cNvSpPr>
              <a:spLocks/>
            </p:cNvSpPr>
            <p:nvPr/>
          </p:nvSpPr>
          <p:spPr bwMode="auto">
            <a:xfrm>
              <a:off x="1952" y="2202"/>
              <a:ext cx="49" cy="59"/>
            </a:xfrm>
            <a:custGeom>
              <a:avLst/>
              <a:gdLst>
                <a:gd name="T0" fmla="*/ 0 w 49"/>
                <a:gd name="T1" fmla="*/ 36 h 59"/>
                <a:gd name="T2" fmla="*/ 49 w 49"/>
                <a:gd name="T3" fmla="*/ 0 h 59"/>
                <a:gd name="T4" fmla="*/ 49 w 49"/>
                <a:gd name="T5" fmla="*/ 59 h 59"/>
                <a:gd name="T6" fmla="*/ 46 w 49"/>
                <a:gd name="T7" fmla="*/ 57 h 59"/>
                <a:gd name="T8" fmla="*/ 44 w 49"/>
                <a:gd name="T9" fmla="*/ 54 h 59"/>
                <a:gd name="T10" fmla="*/ 38 w 49"/>
                <a:gd name="T11" fmla="*/ 52 h 59"/>
                <a:gd name="T12" fmla="*/ 36 w 49"/>
                <a:gd name="T13" fmla="*/ 46 h 59"/>
                <a:gd name="T14" fmla="*/ 33 w 49"/>
                <a:gd name="T15" fmla="*/ 46 h 59"/>
                <a:gd name="T16" fmla="*/ 28 w 49"/>
                <a:gd name="T17" fmla="*/ 44 h 59"/>
                <a:gd name="T18" fmla="*/ 26 w 49"/>
                <a:gd name="T19" fmla="*/ 41 h 59"/>
                <a:gd name="T20" fmla="*/ 20 w 49"/>
                <a:gd name="T21" fmla="*/ 39 h 59"/>
                <a:gd name="T22" fmla="*/ 18 w 49"/>
                <a:gd name="T23" fmla="*/ 39 h 59"/>
                <a:gd name="T24" fmla="*/ 13 w 49"/>
                <a:gd name="T25" fmla="*/ 36 h 59"/>
                <a:gd name="T26" fmla="*/ 8 w 49"/>
                <a:gd name="T27" fmla="*/ 36 h 59"/>
                <a:gd name="T28" fmla="*/ 5 w 49"/>
                <a:gd name="T29" fmla="*/ 36 h 59"/>
                <a:gd name="T30" fmla="*/ 0 w 49"/>
                <a:gd name="T31" fmla="*/ 36 h 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9"/>
                <a:gd name="T49" fmla="*/ 0 h 59"/>
                <a:gd name="T50" fmla="*/ 49 w 49"/>
                <a:gd name="T51" fmla="*/ 59 h 5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9" h="59">
                  <a:moveTo>
                    <a:pt x="0" y="36"/>
                  </a:moveTo>
                  <a:lnTo>
                    <a:pt x="49" y="0"/>
                  </a:lnTo>
                  <a:lnTo>
                    <a:pt x="49" y="59"/>
                  </a:lnTo>
                  <a:lnTo>
                    <a:pt x="46" y="57"/>
                  </a:lnTo>
                  <a:lnTo>
                    <a:pt x="44" y="54"/>
                  </a:lnTo>
                  <a:lnTo>
                    <a:pt x="38" y="52"/>
                  </a:lnTo>
                  <a:lnTo>
                    <a:pt x="36" y="46"/>
                  </a:lnTo>
                  <a:lnTo>
                    <a:pt x="33" y="46"/>
                  </a:lnTo>
                  <a:lnTo>
                    <a:pt x="28" y="44"/>
                  </a:lnTo>
                  <a:lnTo>
                    <a:pt x="26" y="41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3" y="36"/>
                  </a:lnTo>
                  <a:lnTo>
                    <a:pt x="8" y="36"/>
                  </a:lnTo>
                  <a:lnTo>
                    <a:pt x="5" y="36"/>
                  </a:lnTo>
                  <a:lnTo>
                    <a:pt x="0" y="36"/>
                  </a:lnTo>
                </a:path>
              </a:pathLst>
            </a:custGeom>
            <a:solidFill>
              <a:schemeClr val="tx1"/>
            </a:solidFill>
            <a:ln w="4826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2712" y="250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b="1" dirty="0">
                  <a:latin typeface="Symbol" pitchFamily="18" charset="2"/>
                </a:rPr>
                <a:t>-</a:t>
              </a:r>
              <a:endParaRPr lang="pt-BR" dirty="0"/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2323" y="2750"/>
              <a:ext cx="43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dirty="0"/>
                <a:t>Sinal erro</a:t>
              </a:r>
              <a:endParaRPr lang="pt-BR" sz="2800" dirty="0"/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3161" y="1933"/>
              <a:ext cx="2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dirty="0"/>
                <a:t>Vetor</a:t>
              </a:r>
              <a:endParaRPr lang="pt-BR" sz="2800" dirty="0"/>
            </a:p>
          </p:txBody>
        </p:sp>
        <p:sp>
          <p:nvSpPr>
            <p:cNvPr id="16402" name="Rectangle 15"/>
            <p:cNvSpPr>
              <a:spLocks noChangeArrowheads="1"/>
            </p:cNvSpPr>
            <p:nvPr/>
          </p:nvSpPr>
          <p:spPr bwMode="auto">
            <a:xfrm>
              <a:off x="3092" y="2049"/>
              <a:ext cx="3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dirty="0"/>
                <a:t>desejado</a:t>
              </a:r>
              <a:endParaRPr lang="pt-BR" sz="2800" dirty="0"/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 flipV="1">
              <a:off x="2907" y="1748"/>
              <a:ext cx="1" cy="621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04" name="Freeform 17"/>
            <p:cNvSpPr>
              <a:spLocks/>
            </p:cNvSpPr>
            <p:nvPr/>
          </p:nvSpPr>
          <p:spPr bwMode="auto">
            <a:xfrm>
              <a:off x="2882" y="2315"/>
              <a:ext cx="54" cy="54"/>
            </a:xfrm>
            <a:custGeom>
              <a:avLst/>
              <a:gdLst>
                <a:gd name="T0" fmla="*/ 0 w 54"/>
                <a:gd name="T1" fmla="*/ 0 h 54"/>
                <a:gd name="T2" fmla="*/ 25 w 54"/>
                <a:gd name="T3" fmla="*/ 54 h 54"/>
                <a:gd name="T4" fmla="*/ 54 w 54"/>
                <a:gd name="T5" fmla="*/ 0 h 54"/>
                <a:gd name="T6" fmla="*/ 48 w 54"/>
                <a:gd name="T7" fmla="*/ 0 h 54"/>
                <a:gd name="T8" fmla="*/ 46 w 54"/>
                <a:gd name="T9" fmla="*/ 3 h 54"/>
                <a:gd name="T10" fmla="*/ 41 w 54"/>
                <a:gd name="T11" fmla="*/ 3 h 54"/>
                <a:gd name="T12" fmla="*/ 36 w 54"/>
                <a:gd name="T13" fmla="*/ 5 h 54"/>
                <a:gd name="T14" fmla="*/ 33 w 54"/>
                <a:gd name="T15" fmla="*/ 5 h 54"/>
                <a:gd name="T16" fmla="*/ 28 w 54"/>
                <a:gd name="T17" fmla="*/ 5 h 54"/>
                <a:gd name="T18" fmla="*/ 23 w 54"/>
                <a:gd name="T19" fmla="*/ 5 h 54"/>
                <a:gd name="T20" fmla="*/ 20 w 54"/>
                <a:gd name="T21" fmla="*/ 5 h 54"/>
                <a:gd name="T22" fmla="*/ 15 w 54"/>
                <a:gd name="T23" fmla="*/ 5 h 54"/>
                <a:gd name="T24" fmla="*/ 10 w 54"/>
                <a:gd name="T25" fmla="*/ 3 h 54"/>
                <a:gd name="T26" fmla="*/ 7 w 54"/>
                <a:gd name="T27" fmla="*/ 3 h 54"/>
                <a:gd name="T28" fmla="*/ 2 w 54"/>
                <a:gd name="T29" fmla="*/ 0 h 54"/>
                <a:gd name="T30" fmla="*/ 0 w 54"/>
                <a:gd name="T31" fmla="*/ 0 h 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54"/>
                <a:gd name="T50" fmla="*/ 54 w 54"/>
                <a:gd name="T51" fmla="*/ 54 h 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54">
                  <a:moveTo>
                    <a:pt x="0" y="0"/>
                  </a:moveTo>
                  <a:lnTo>
                    <a:pt x="25" y="54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6" y="3"/>
                  </a:lnTo>
                  <a:lnTo>
                    <a:pt x="41" y="3"/>
                  </a:lnTo>
                  <a:lnTo>
                    <a:pt x="36" y="5"/>
                  </a:lnTo>
                  <a:lnTo>
                    <a:pt x="33" y="5"/>
                  </a:lnTo>
                  <a:lnTo>
                    <a:pt x="28" y="5"/>
                  </a:lnTo>
                  <a:lnTo>
                    <a:pt x="23" y="5"/>
                  </a:lnTo>
                  <a:lnTo>
                    <a:pt x="20" y="5"/>
                  </a:lnTo>
                  <a:lnTo>
                    <a:pt x="15" y="5"/>
                  </a:lnTo>
                  <a:lnTo>
                    <a:pt x="10" y="3"/>
                  </a:lnTo>
                  <a:lnTo>
                    <a:pt x="7" y="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05" name="Freeform 18"/>
            <p:cNvSpPr>
              <a:spLocks/>
            </p:cNvSpPr>
            <p:nvPr/>
          </p:nvSpPr>
          <p:spPr bwMode="auto">
            <a:xfrm>
              <a:off x="2882" y="2315"/>
              <a:ext cx="54" cy="54"/>
            </a:xfrm>
            <a:custGeom>
              <a:avLst/>
              <a:gdLst>
                <a:gd name="T0" fmla="*/ 0 w 54"/>
                <a:gd name="T1" fmla="*/ 0 h 54"/>
                <a:gd name="T2" fmla="*/ 25 w 54"/>
                <a:gd name="T3" fmla="*/ 54 h 54"/>
                <a:gd name="T4" fmla="*/ 54 w 54"/>
                <a:gd name="T5" fmla="*/ 0 h 54"/>
                <a:gd name="T6" fmla="*/ 48 w 54"/>
                <a:gd name="T7" fmla="*/ 0 h 54"/>
                <a:gd name="T8" fmla="*/ 46 w 54"/>
                <a:gd name="T9" fmla="*/ 3 h 54"/>
                <a:gd name="T10" fmla="*/ 41 w 54"/>
                <a:gd name="T11" fmla="*/ 3 h 54"/>
                <a:gd name="T12" fmla="*/ 36 w 54"/>
                <a:gd name="T13" fmla="*/ 5 h 54"/>
                <a:gd name="T14" fmla="*/ 33 w 54"/>
                <a:gd name="T15" fmla="*/ 5 h 54"/>
                <a:gd name="T16" fmla="*/ 28 w 54"/>
                <a:gd name="T17" fmla="*/ 5 h 54"/>
                <a:gd name="T18" fmla="*/ 23 w 54"/>
                <a:gd name="T19" fmla="*/ 5 h 54"/>
                <a:gd name="T20" fmla="*/ 20 w 54"/>
                <a:gd name="T21" fmla="*/ 5 h 54"/>
                <a:gd name="T22" fmla="*/ 15 w 54"/>
                <a:gd name="T23" fmla="*/ 5 h 54"/>
                <a:gd name="T24" fmla="*/ 10 w 54"/>
                <a:gd name="T25" fmla="*/ 3 h 54"/>
                <a:gd name="T26" fmla="*/ 7 w 54"/>
                <a:gd name="T27" fmla="*/ 3 h 54"/>
                <a:gd name="T28" fmla="*/ 2 w 54"/>
                <a:gd name="T29" fmla="*/ 0 h 54"/>
                <a:gd name="T30" fmla="*/ 0 w 54"/>
                <a:gd name="T31" fmla="*/ 0 h 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54"/>
                <a:gd name="T50" fmla="*/ 54 w 54"/>
                <a:gd name="T51" fmla="*/ 54 h 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54">
                  <a:moveTo>
                    <a:pt x="0" y="0"/>
                  </a:moveTo>
                  <a:lnTo>
                    <a:pt x="25" y="54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6" y="3"/>
                  </a:lnTo>
                  <a:lnTo>
                    <a:pt x="41" y="3"/>
                  </a:lnTo>
                  <a:lnTo>
                    <a:pt x="36" y="5"/>
                  </a:lnTo>
                  <a:lnTo>
                    <a:pt x="33" y="5"/>
                  </a:lnTo>
                  <a:lnTo>
                    <a:pt x="28" y="5"/>
                  </a:lnTo>
                  <a:lnTo>
                    <a:pt x="23" y="5"/>
                  </a:lnTo>
                  <a:lnTo>
                    <a:pt x="20" y="5"/>
                  </a:lnTo>
                  <a:lnTo>
                    <a:pt x="15" y="5"/>
                  </a:lnTo>
                  <a:lnTo>
                    <a:pt x="10" y="3"/>
                  </a:lnTo>
                  <a:lnTo>
                    <a:pt x="7" y="3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4826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06" name="Line 19"/>
            <p:cNvSpPr>
              <a:spLocks noChangeShapeType="1"/>
            </p:cNvSpPr>
            <p:nvPr/>
          </p:nvSpPr>
          <p:spPr bwMode="auto">
            <a:xfrm flipH="1">
              <a:off x="2152" y="1748"/>
              <a:ext cx="755" cy="1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1547" y="2959"/>
              <a:ext cx="605" cy="3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08" name="Rectangle 21"/>
            <p:cNvSpPr>
              <a:spLocks noChangeArrowheads="1"/>
            </p:cNvSpPr>
            <p:nvPr/>
          </p:nvSpPr>
          <p:spPr bwMode="auto">
            <a:xfrm>
              <a:off x="1547" y="2959"/>
              <a:ext cx="605" cy="30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09" name="Rectangle 22"/>
            <p:cNvSpPr>
              <a:spLocks noChangeArrowheads="1"/>
            </p:cNvSpPr>
            <p:nvPr/>
          </p:nvSpPr>
          <p:spPr bwMode="auto">
            <a:xfrm>
              <a:off x="1667" y="2995"/>
              <a:ext cx="40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 dirty="0">
                  <a:solidFill>
                    <a:srgbClr val="FFFFFF"/>
                  </a:solidFill>
                </a:rPr>
                <a:t>Algoritmo</a:t>
              </a:r>
              <a:endParaRPr lang="pt-BR" dirty="0"/>
            </a:p>
          </p:txBody>
        </p:sp>
        <p:sp>
          <p:nvSpPr>
            <p:cNvPr id="16410" name="Rectangle 23"/>
            <p:cNvSpPr>
              <a:spLocks noChangeArrowheads="1"/>
            </p:cNvSpPr>
            <p:nvPr/>
          </p:nvSpPr>
          <p:spPr bwMode="auto">
            <a:xfrm>
              <a:off x="1663" y="3110"/>
              <a:ext cx="40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 dirty="0">
                  <a:solidFill>
                    <a:srgbClr val="FFFFFF"/>
                  </a:solidFill>
                </a:rPr>
                <a:t>adaptativo</a:t>
              </a:r>
              <a:endParaRPr lang="pt-BR" dirty="0"/>
            </a:p>
          </p:txBody>
        </p:sp>
        <p:sp>
          <p:nvSpPr>
            <p:cNvPr id="16411" name="Rectangle 24"/>
            <p:cNvSpPr>
              <a:spLocks noChangeArrowheads="1"/>
            </p:cNvSpPr>
            <p:nvPr/>
          </p:nvSpPr>
          <p:spPr bwMode="auto">
            <a:xfrm>
              <a:off x="1248" y="1756"/>
              <a:ext cx="41" cy="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12" name="Rectangle 25"/>
            <p:cNvSpPr>
              <a:spLocks noChangeArrowheads="1"/>
            </p:cNvSpPr>
            <p:nvPr/>
          </p:nvSpPr>
          <p:spPr bwMode="auto">
            <a:xfrm>
              <a:off x="2268" y="2030"/>
              <a:ext cx="4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dirty="0"/>
                <a:t>Resposta</a:t>
              </a:r>
              <a:endParaRPr lang="pt-BR" sz="2800" dirty="0"/>
            </a:p>
          </p:txBody>
        </p:sp>
        <p:sp>
          <p:nvSpPr>
            <p:cNvPr id="16413" name="Rectangle 26"/>
            <p:cNvSpPr>
              <a:spLocks noChangeArrowheads="1"/>
            </p:cNvSpPr>
            <p:nvPr/>
          </p:nvSpPr>
          <p:spPr bwMode="auto">
            <a:xfrm>
              <a:off x="2361" y="2145"/>
              <a:ext cx="21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dirty="0"/>
                <a:t>atual</a:t>
              </a:r>
              <a:endParaRPr lang="pt-BR" sz="2800" dirty="0"/>
            </a:p>
          </p:txBody>
        </p:sp>
        <p:sp>
          <p:nvSpPr>
            <p:cNvPr id="16414" name="Rectangle 27"/>
            <p:cNvSpPr>
              <a:spLocks noChangeArrowheads="1"/>
            </p:cNvSpPr>
            <p:nvPr/>
          </p:nvSpPr>
          <p:spPr bwMode="auto">
            <a:xfrm>
              <a:off x="2970" y="220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b="1" dirty="0">
                  <a:latin typeface="Symbol" pitchFamily="18" charset="2"/>
                </a:rPr>
                <a:t>+</a:t>
              </a:r>
              <a:endParaRPr lang="pt-BR" dirty="0"/>
            </a:p>
          </p:txBody>
        </p:sp>
        <p:sp>
          <p:nvSpPr>
            <p:cNvPr id="16415" name="Line 28"/>
            <p:cNvSpPr>
              <a:spLocks noChangeShapeType="1"/>
            </p:cNvSpPr>
            <p:nvPr/>
          </p:nvSpPr>
          <p:spPr bwMode="auto">
            <a:xfrm flipV="1">
              <a:off x="2907" y="2641"/>
              <a:ext cx="1" cy="469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16" name="Freeform 29"/>
            <p:cNvSpPr>
              <a:spLocks/>
            </p:cNvSpPr>
            <p:nvPr/>
          </p:nvSpPr>
          <p:spPr bwMode="auto">
            <a:xfrm>
              <a:off x="2152" y="3110"/>
              <a:ext cx="755" cy="1"/>
            </a:xfrm>
            <a:custGeom>
              <a:avLst/>
              <a:gdLst>
                <a:gd name="T0" fmla="*/ 755 w 755"/>
                <a:gd name="T1" fmla="*/ 0 h 1"/>
                <a:gd name="T2" fmla="*/ 0 w 755"/>
                <a:gd name="T3" fmla="*/ 0 h 1"/>
                <a:gd name="T4" fmla="*/ 755 w 755"/>
                <a:gd name="T5" fmla="*/ 0 h 1"/>
                <a:gd name="T6" fmla="*/ 376 w 75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5"/>
                <a:gd name="T13" fmla="*/ 0 h 1"/>
                <a:gd name="T14" fmla="*/ 755 w 75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5" h="1">
                  <a:moveTo>
                    <a:pt x="755" y="0"/>
                  </a:moveTo>
                  <a:lnTo>
                    <a:pt x="0" y="0"/>
                  </a:lnTo>
                  <a:lnTo>
                    <a:pt x="755" y="0"/>
                  </a:lnTo>
                  <a:lnTo>
                    <a:pt x="376" y="0"/>
                  </a:lnTo>
                </a:path>
              </a:pathLst>
            </a:custGeom>
            <a:noFill/>
            <a:ln w="4826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17" name="Freeform 30"/>
            <p:cNvSpPr>
              <a:spLocks/>
            </p:cNvSpPr>
            <p:nvPr/>
          </p:nvSpPr>
          <p:spPr bwMode="auto">
            <a:xfrm>
              <a:off x="2528" y="3084"/>
              <a:ext cx="54" cy="54"/>
            </a:xfrm>
            <a:custGeom>
              <a:avLst/>
              <a:gdLst>
                <a:gd name="T0" fmla="*/ 54 w 54"/>
                <a:gd name="T1" fmla="*/ 54 h 54"/>
                <a:gd name="T2" fmla="*/ 0 w 54"/>
                <a:gd name="T3" fmla="*/ 26 h 54"/>
                <a:gd name="T4" fmla="*/ 54 w 54"/>
                <a:gd name="T5" fmla="*/ 0 h 54"/>
                <a:gd name="T6" fmla="*/ 54 w 54"/>
                <a:gd name="T7" fmla="*/ 3 h 54"/>
                <a:gd name="T8" fmla="*/ 51 w 54"/>
                <a:gd name="T9" fmla="*/ 8 h 54"/>
                <a:gd name="T10" fmla="*/ 51 w 54"/>
                <a:gd name="T11" fmla="*/ 11 h 54"/>
                <a:gd name="T12" fmla="*/ 49 w 54"/>
                <a:gd name="T13" fmla="*/ 16 h 54"/>
                <a:gd name="T14" fmla="*/ 49 w 54"/>
                <a:gd name="T15" fmla="*/ 21 h 54"/>
                <a:gd name="T16" fmla="*/ 49 w 54"/>
                <a:gd name="T17" fmla="*/ 23 h 54"/>
                <a:gd name="T18" fmla="*/ 49 w 54"/>
                <a:gd name="T19" fmla="*/ 28 h 54"/>
                <a:gd name="T20" fmla="*/ 49 w 54"/>
                <a:gd name="T21" fmla="*/ 34 h 54"/>
                <a:gd name="T22" fmla="*/ 49 w 54"/>
                <a:gd name="T23" fmla="*/ 36 h 54"/>
                <a:gd name="T24" fmla="*/ 51 w 54"/>
                <a:gd name="T25" fmla="*/ 41 h 54"/>
                <a:gd name="T26" fmla="*/ 51 w 54"/>
                <a:gd name="T27" fmla="*/ 44 h 54"/>
                <a:gd name="T28" fmla="*/ 54 w 54"/>
                <a:gd name="T29" fmla="*/ 49 h 54"/>
                <a:gd name="T30" fmla="*/ 54 w 54"/>
                <a:gd name="T31" fmla="*/ 54 h 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54"/>
                <a:gd name="T50" fmla="*/ 54 w 54"/>
                <a:gd name="T51" fmla="*/ 54 h 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54">
                  <a:moveTo>
                    <a:pt x="54" y="54"/>
                  </a:moveTo>
                  <a:lnTo>
                    <a:pt x="0" y="26"/>
                  </a:lnTo>
                  <a:lnTo>
                    <a:pt x="54" y="0"/>
                  </a:lnTo>
                  <a:lnTo>
                    <a:pt x="54" y="3"/>
                  </a:lnTo>
                  <a:lnTo>
                    <a:pt x="51" y="8"/>
                  </a:lnTo>
                  <a:lnTo>
                    <a:pt x="51" y="11"/>
                  </a:lnTo>
                  <a:lnTo>
                    <a:pt x="49" y="16"/>
                  </a:lnTo>
                  <a:lnTo>
                    <a:pt x="49" y="21"/>
                  </a:lnTo>
                  <a:lnTo>
                    <a:pt x="49" y="23"/>
                  </a:lnTo>
                  <a:lnTo>
                    <a:pt x="49" y="28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51" y="41"/>
                  </a:lnTo>
                  <a:lnTo>
                    <a:pt x="51" y="44"/>
                  </a:lnTo>
                  <a:lnTo>
                    <a:pt x="54" y="49"/>
                  </a:lnTo>
                  <a:lnTo>
                    <a:pt x="54" y="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18" name="Freeform 31"/>
            <p:cNvSpPr>
              <a:spLocks/>
            </p:cNvSpPr>
            <p:nvPr/>
          </p:nvSpPr>
          <p:spPr bwMode="auto">
            <a:xfrm>
              <a:off x="2528" y="3084"/>
              <a:ext cx="54" cy="54"/>
            </a:xfrm>
            <a:custGeom>
              <a:avLst/>
              <a:gdLst>
                <a:gd name="T0" fmla="*/ 54 w 54"/>
                <a:gd name="T1" fmla="*/ 54 h 54"/>
                <a:gd name="T2" fmla="*/ 0 w 54"/>
                <a:gd name="T3" fmla="*/ 26 h 54"/>
                <a:gd name="T4" fmla="*/ 54 w 54"/>
                <a:gd name="T5" fmla="*/ 0 h 54"/>
                <a:gd name="T6" fmla="*/ 54 w 54"/>
                <a:gd name="T7" fmla="*/ 3 h 54"/>
                <a:gd name="T8" fmla="*/ 51 w 54"/>
                <a:gd name="T9" fmla="*/ 8 h 54"/>
                <a:gd name="T10" fmla="*/ 51 w 54"/>
                <a:gd name="T11" fmla="*/ 11 h 54"/>
                <a:gd name="T12" fmla="*/ 49 w 54"/>
                <a:gd name="T13" fmla="*/ 16 h 54"/>
                <a:gd name="T14" fmla="*/ 49 w 54"/>
                <a:gd name="T15" fmla="*/ 21 h 54"/>
                <a:gd name="T16" fmla="*/ 49 w 54"/>
                <a:gd name="T17" fmla="*/ 23 h 54"/>
                <a:gd name="T18" fmla="*/ 49 w 54"/>
                <a:gd name="T19" fmla="*/ 28 h 54"/>
                <a:gd name="T20" fmla="*/ 49 w 54"/>
                <a:gd name="T21" fmla="*/ 34 h 54"/>
                <a:gd name="T22" fmla="*/ 49 w 54"/>
                <a:gd name="T23" fmla="*/ 36 h 54"/>
                <a:gd name="T24" fmla="*/ 51 w 54"/>
                <a:gd name="T25" fmla="*/ 41 h 54"/>
                <a:gd name="T26" fmla="*/ 51 w 54"/>
                <a:gd name="T27" fmla="*/ 44 h 54"/>
                <a:gd name="T28" fmla="*/ 54 w 54"/>
                <a:gd name="T29" fmla="*/ 49 h 54"/>
                <a:gd name="T30" fmla="*/ 54 w 54"/>
                <a:gd name="T31" fmla="*/ 54 h 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54"/>
                <a:gd name="T50" fmla="*/ 54 w 54"/>
                <a:gd name="T51" fmla="*/ 54 h 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54">
                  <a:moveTo>
                    <a:pt x="54" y="54"/>
                  </a:moveTo>
                  <a:lnTo>
                    <a:pt x="0" y="26"/>
                  </a:lnTo>
                  <a:lnTo>
                    <a:pt x="54" y="0"/>
                  </a:lnTo>
                  <a:lnTo>
                    <a:pt x="54" y="3"/>
                  </a:lnTo>
                  <a:lnTo>
                    <a:pt x="51" y="8"/>
                  </a:lnTo>
                  <a:lnTo>
                    <a:pt x="51" y="11"/>
                  </a:lnTo>
                  <a:lnTo>
                    <a:pt x="49" y="16"/>
                  </a:lnTo>
                  <a:lnTo>
                    <a:pt x="49" y="21"/>
                  </a:lnTo>
                  <a:lnTo>
                    <a:pt x="49" y="23"/>
                  </a:lnTo>
                  <a:lnTo>
                    <a:pt x="49" y="28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51" y="41"/>
                  </a:lnTo>
                  <a:lnTo>
                    <a:pt x="51" y="44"/>
                  </a:lnTo>
                  <a:lnTo>
                    <a:pt x="54" y="49"/>
                  </a:lnTo>
                  <a:lnTo>
                    <a:pt x="54" y="54"/>
                  </a:lnTo>
                </a:path>
              </a:pathLst>
            </a:custGeom>
            <a:solidFill>
              <a:schemeClr val="tx1"/>
            </a:solidFill>
            <a:ln w="4826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19" name="Line 32"/>
            <p:cNvSpPr>
              <a:spLocks noChangeShapeType="1"/>
            </p:cNvSpPr>
            <p:nvPr/>
          </p:nvSpPr>
          <p:spPr bwMode="auto">
            <a:xfrm flipV="1">
              <a:off x="1698" y="2807"/>
              <a:ext cx="1" cy="152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20" name="Rectangle 33"/>
            <p:cNvSpPr>
              <a:spLocks noChangeArrowheads="1"/>
            </p:cNvSpPr>
            <p:nvPr/>
          </p:nvSpPr>
          <p:spPr bwMode="auto">
            <a:xfrm>
              <a:off x="1075" y="1597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b="1" i="1" dirty="0"/>
                <a:t>x</a:t>
              </a:r>
              <a:endParaRPr lang="pt-BR" sz="2800" dirty="0"/>
            </a:p>
          </p:txBody>
        </p:sp>
        <p:sp>
          <p:nvSpPr>
            <p:cNvPr id="16421" name="Rectangle 34"/>
            <p:cNvSpPr>
              <a:spLocks noChangeArrowheads="1"/>
            </p:cNvSpPr>
            <p:nvPr/>
          </p:nvSpPr>
          <p:spPr bwMode="auto">
            <a:xfrm>
              <a:off x="1118" y="1659"/>
              <a:ext cx="2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800" i="1" dirty="0"/>
                <a:t>s</a:t>
              </a:r>
              <a:endParaRPr lang="pt-BR" dirty="0"/>
            </a:p>
          </p:txBody>
        </p:sp>
        <p:sp>
          <p:nvSpPr>
            <p:cNvPr id="16422" name="Line 35"/>
            <p:cNvSpPr>
              <a:spLocks noChangeShapeType="1"/>
            </p:cNvSpPr>
            <p:nvPr/>
          </p:nvSpPr>
          <p:spPr bwMode="auto">
            <a:xfrm>
              <a:off x="940" y="1748"/>
              <a:ext cx="607" cy="1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23" name="Freeform 36"/>
            <p:cNvSpPr>
              <a:spLocks/>
            </p:cNvSpPr>
            <p:nvPr/>
          </p:nvSpPr>
          <p:spPr bwMode="auto">
            <a:xfrm>
              <a:off x="1494" y="1720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53 w 53"/>
                <a:gd name="T3" fmla="*/ 28 h 54"/>
                <a:gd name="T4" fmla="*/ 0 w 53"/>
                <a:gd name="T5" fmla="*/ 54 h 54"/>
                <a:gd name="T6" fmla="*/ 0 w 53"/>
                <a:gd name="T7" fmla="*/ 52 h 54"/>
                <a:gd name="T8" fmla="*/ 2 w 53"/>
                <a:gd name="T9" fmla="*/ 46 h 54"/>
                <a:gd name="T10" fmla="*/ 2 w 53"/>
                <a:gd name="T11" fmla="*/ 41 h 54"/>
                <a:gd name="T12" fmla="*/ 5 w 53"/>
                <a:gd name="T13" fmla="*/ 39 h 54"/>
                <a:gd name="T14" fmla="*/ 5 w 53"/>
                <a:gd name="T15" fmla="*/ 34 h 54"/>
                <a:gd name="T16" fmla="*/ 5 w 53"/>
                <a:gd name="T17" fmla="*/ 28 h 54"/>
                <a:gd name="T18" fmla="*/ 5 w 53"/>
                <a:gd name="T19" fmla="*/ 26 h 54"/>
                <a:gd name="T20" fmla="*/ 5 w 53"/>
                <a:gd name="T21" fmla="*/ 21 h 54"/>
                <a:gd name="T22" fmla="*/ 5 w 53"/>
                <a:gd name="T23" fmla="*/ 16 h 54"/>
                <a:gd name="T24" fmla="*/ 2 w 53"/>
                <a:gd name="T25" fmla="*/ 13 h 54"/>
                <a:gd name="T26" fmla="*/ 2 w 53"/>
                <a:gd name="T27" fmla="*/ 8 h 54"/>
                <a:gd name="T28" fmla="*/ 0 w 53"/>
                <a:gd name="T29" fmla="*/ 5 h 54"/>
                <a:gd name="T30" fmla="*/ 0 w 53"/>
                <a:gd name="T31" fmla="*/ 0 h 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54"/>
                <a:gd name="T50" fmla="*/ 53 w 53"/>
                <a:gd name="T51" fmla="*/ 54 h 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54">
                  <a:moveTo>
                    <a:pt x="0" y="0"/>
                  </a:moveTo>
                  <a:lnTo>
                    <a:pt x="53" y="28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2" y="41"/>
                  </a:lnTo>
                  <a:lnTo>
                    <a:pt x="5" y="39"/>
                  </a:lnTo>
                  <a:lnTo>
                    <a:pt x="5" y="34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2" y="13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24" name="Freeform 37"/>
            <p:cNvSpPr>
              <a:spLocks/>
            </p:cNvSpPr>
            <p:nvPr/>
          </p:nvSpPr>
          <p:spPr bwMode="auto">
            <a:xfrm>
              <a:off x="1494" y="1720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53 w 53"/>
                <a:gd name="T3" fmla="*/ 28 h 54"/>
                <a:gd name="T4" fmla="*/ 0 w 53"/>
                <a:gd name="T5" fmla="*/ 54 h 54"/>
                <a:gd name="T6" fmla="*/ 0 w 53"/>
                <a:gd name="T7" fmla="*/ 52 h 54"/>
                <a:gd name="T8" fmla="*/ 2 w 53"/>
                <a:gd name="T9" fmla="*/ 46 h 54"/>
                <a:gd name="T10" fmla="*/ 2 w 53"/>
                <a:gd name="T11" fmla="*/ 41 h 54"/>
                <a:gd name="T12" fmla="*/ 5 w 53"/>
                <a:gd name="T13" fmla="*/ 39 h 54"/>
                <a:gd name="T14" fmla="*/ 5 w 53"/>
                <a:gd name="T15" fmla="*/ 34 h 54"/>
                <a:gd name="T16" fmla="*/ 5 w 53"/>
                <a:gd name="T17" fmla="*/ 28 h 54"/>
                <a:gd name="T18" fmla="*/ 5 w 53"/>
                <a:gd name="T19" fmla="*/ 26 h 54"/>
                <a:gd name="T20" fmla="*/ 5 w 53"/>
                <a:gd name="T21" fmla="*/ 21 h 54"/>
                <a:gd name="T22" fmla="*/ 5 w 53"/>
                <a:gd name="T23" fmla="*/ 16 h 54"/>
                <a:gd name="T24" fmla="*/ 2 w 53"/>
                <a:gd name="T25" fmla="*/ 13 h 54"/>
                <a:gd name="T26" fmla="*/ 2 w 53"/>
                <a:gd name="T27" fmla="*/ 8 h 54"/>
                <a:gd name="T28" fmla="*/ 0 w 53"/>
                <a:gd name="T29" fmla="*/ 5 h 54"/>
                <a:gd name="T30" fmla="*/ 0 w 53"/>
                <a:gd name="T31" fmla="*/ 0 h 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54"/>
                <a:gd name="T50" fmla="*/ 53 w 53"/>
                <a:gd name="T51" fmla="*/ 54 h 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54">
                  <a:moveTo>
                    <a:pt x="0" y="0"/>
                  </a:moveTo>
                  <a:lnTo>
                    <a:pt x="53" y="28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2" y="41"/>
                  </a:lnTo>
                  <a:lnTo>
                    <a:pt x="5" y="39"/>
                  </a:lnTo>
                  <a:lnTo>
                    <a:pt x="5" y="34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2" y="13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4826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25" name="Freeform 38"/>
            <p:cNvSpPr>
              <a:spLocks/>
            </p:cNvSpPr>
            <p:nvPr/>
          </p:nvSpPr>
          <p:spPr bwMode="auto">
            <a:xfrm>
              <a:off x="1245" y="1748"/>
              <a:ext cx="302" cy="757"/>
            </a:xfrm>
            <a:custGeom>
              <a:avLst/>
              <a:gdLst>
                <a:gd name="T0" fmla="*/ 0 w 302"/>
                <a:gd name="T1" fmla="*/ 0 h 757"/>
                <a:gd name="T2" fmla="*/ 0 w 302"/>
                <a:gd name="T3" fmla="*/ 757 h 757"/>
                <a:gd name="T4" fmla="*/ 302 w 302"/>
                <a:gd name="T5" fmla="*/ 757 h 757"/>
                <a:gd name="T6" fmla="*/ 0 60000 65536"/>
                <a:gd name="T7" fmla="*/ 0 60000 65536"/>
                <a:gd name="T8" fmla="*/ 0 60000 65536"/>
                <a:gd name="T9" fmla="*/ 0 w 302"/>
                <a:gd name="T10" fmla="*/ 0 h 757"/>
                <a:gd name="T11" fmla="*/ 302 w 302"/>
                <a:gd name="T12" fmla="*/ 757 h 7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757">
                  <a:moveTo>
                    <a:pt x="0" y="0"/>
                  </a:moveTo>
                  <a:lnTo>
                    <a:pt x="0" y="757"/>
                  </a:lnTo>
                  <a:lnTo>
                    <a:pt x="302" y="757"/>
                  </a:lnTo>
                </a:path>
              </a:pathLst>
            </a:custGeom>
            <a:noFill/>
            <a:ln w="4826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26" name="Freeform 39"/>
            <p:cNvSpPr>
              <a:spLocks/>
            </p:cNvSpPr>
            <p:nvPr/>
          </p:nvSpPr>
          <p:spPr bwMode="auto">
            <a:xfrm>
              <a:off x="1494" y="2477"/>
              <a:ext cx="53" cy="53"/>
            </a:xfrm>
            <a:custGeom>
              <a:avLst/>
              <a:gdLst>
                <a:gd name="T0" fmla="*/ 0 w 53"/>
                <a:gd name="T1" fmla="*/ 0 h 53"/>
                <a:gd name="T2" fmla="*/ 53 w 53"/>
                <a:gd name="T3" fmla="*/ 28 h 53"/>
                <a:gd name="T4" fmla="*/ 0 w 53"/>
                <a:gd name="T5" fmla="*/ 53 h 53"/>
                <a:gd name="T6" fmla="*/ 0 w 53"/>
                <a:gd name="T7" fmla="*/ 51 h 53"/>
                <a:gd name="T8" fmla="*/ 2 w 53"/>
                <a:gd name="T9" fmla="*/ 46 h 53"/>
                <a:gd name="T10" fmla="*/ 2 w 53"/>
                <a:gd name="T11" fmla="*/ 43 h 53"/>
                <a:gd name="T12" fmla="*/ 5 w 53"/>
                <a:gd name="T13" fmla="*/ 38 h 53"/>
                <a:gd name="T14" fmla="*/ 5 w 53"/>
                <a:gd name="T15" fmla="*/ 33 h 53"/>
                <a:gd name="T16" fmla="*/ 5 w 53"/>
                <a:gd name="T17" fmla="*/ 30 h 53"/>
                <a:gd name="T18" fmla="*/ 5 w 53"/>
                <a:gd name="T19" fmla="*/ 25 h 53"/>
                <a:gd name="T20" fmla="*/ 5 w 53"/>
                <a:gd name="T21" fmla="*/ 20 h 53"/>
                <a:gd name="T22" fmla="*/ 5 w 53"/>
                <a:gd name="T23" fmla="*/ 18 h 53"/>
                <a:gd name="T24" fmla="*/ 2 w 53"/>
                <a:gd name="T25" fmla="*/ 12 h 53"/>
                <a:gd name="T26" fmla="*/ 2 w 53"/>
                <a:gd name="T27" fmla="*/ 7 h 53"/>
                <a:gd name="T28" fmla="*/ 0 w 53"/>
                <a:gd name="T29" fmla="*/ 5 h 53"/>
                <a:gd name="T30" fmla="*/ 0 w 53"/>
                <a:gd name="T31" fmla="*/ 0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53"/>
                <a:gd name="T50" fmla="*/ 53 w 53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53">
                  <a:moveTo>
                    <a:pt x="0" y="0"/>
                  </a:moveTo>
                  <a:lnTo>
                    <a:pt x="53" y="28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2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27" name="Freeform 40"/>
            <p:cNvSpPr>
              <a:spLocks/>
            </p:cNvSpPr>
            <p:nvPr/>
          </p:nvSpPr>
          <p:spPr bwMode="auto">
            <a:xfrm>
              <a:off x="1494" y="2477"/>
              <a:ext cx="53" cy="53"/>
            </a:xfrm>
            <a:custGeom>
              <a:avLst/>
              <a:gdLst>
                <a:gd name="T0" fmla="*/ 0 w 53"/>
                <a:gd name="T1" fmla="*/ 0 h 53"/>
                <a:gd name="T2" fmla="*/ 53 w 53"/>
                <a:gd name="T3" fmla="*/ 28 h 53"/>
                <a:gd name="T4" fmla="*/ 0 w 53"/>
                <a:gd name="T5" fmla="*/ 53 h 53"/>
                <a:gd name="T6" fmla="*/ 0 w 53"/>
                <a:gd name="T7" fmla="*/ 51 h 53"/>
                <a:gd name="T8" fmla="*/ 2 w 53"/>
                <a:gd name="T9" fmla="*/ 46 h 53"/>
                <a:gd name="T10" fmla="*/ 2 w 53"/>
                <a:gd name="T11" fmla="*/ 43 h 53"/>
                <a:gd name="T12" fmla="*/ 5 w 53"/>
                <a:gd name="T13" fmla="*/ 38 h 53"/>
                <a:gd name="T14" fmla="*/ 5 w 53"/>
                <a:gd name="T15" fmla="*/ 33 h 53"/>
                <a:gd name="T16" fmla="*/ 5 w 53"/>
                <a:gd name="T17" fmla="*/ 30 h 53"/>
                <a:gd name="T18" fmla="*/ 5 w 53"/>
                <a:gd name="T19" fmla="*/ 25 h 53"/>
                <a:gd name="T20" fmla="*/ 5 w 53"/>
                <a:gd name="T21" fmla="*/ 20 h 53"/>
                <a:gd name="T22" fmla="*/ 5 w 53"/>
                <a:gd name="T23" fmla="*/ 18 h 53"/>
                <a:gd name="T24" fmla="*/ 2 w 53"/>
                <a:gd name="T25" fmla="*/ 12 h 53"/>
                <a:gd name="T26" fmla="*/ 2 w 53"/>
                <a:gd name="T27" fmla="*/ 7 h 53"/>
                <a:gd name="T28" fmla="*/ 0 w 53"/>
                <a:gd name="T29" fmla="*/ 5 h 53"/>
                <a:gd name="T30" fmla="*/ 0 w 53"/>
                <a:gd name="T31" fmla="*/ 0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53"/>
                <a:gd name="T50" fmla="*/ 53 w 53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53">
                  <a:moveTo>
                    <a:pt x="0" y="0"/>
                  </a:moveTo>
                  <a:lnTo>
                    <a:pt x="53" y="28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2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4826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28" name="Rectangle 41"/>
            <p:cNvSpPr>
              <a:spLocks noChangeArrowheads="1"/>
            </p:cNvSpPr>
            <p:nvPr/>
          </p:nvSpPr>
          <p:spPr bwMode="auto">
            <a:xfrm>
              <a:off x="1547" y="1595"/>
              <a:ext cx="605" cy="3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29" name="Rectangle 42"/>
            <p:cNvSpPr>
              <a:spLocks noChangeArrowheads="1"/>
            </p:cNvSpPr>
            <p:nvPr/>
          </p:nvSpPr>
          <p:spPr bwMode="auto">
            <a:xfrm>
              <a:off x="1547" y="1595"/>
              <a:ext cx="605" cy="305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30" name="Rectangle 43"/>
            <p:cNvSpPr>
              <a:spLocks noChangeArrowheads="1"/>
            </p:cNvSpPr>
            <p:nvPr/>
          </p:nvSpPr>
          <p:spPr bwMode="auto">
            <a:xfrm>
              <a:off x="1658" y="1690"/>
              <a:ext cx="41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 dirty="0">
                  <a:solidFill>
                    <a:srgbClr val="FFFFFF"/>
                  </a:solidFill>
                </a:rPr>
                <a:t>Supervisor</a:t>
              </a:r>
              <a:endParaRPr lang="pt-BR" dirty="0"/>
            </a:p>
          </p:txBody>
        </p:sp>
        <p:sp>
          <p:nvSpPr>
            <p:cNvPr id="16431" name="Rectangle 44"/>
            <p:cNvSpPr>
              <a:spLocks noChangeArrowheads="1"/>
            </p:cNvSpPr>
            <p:nvPr/>
          </p:nvSpPr>
          <p:spPr bwMode="auto">
            <a:xfrm>
              <a:off x="336" y="1595"/>
              <a:ext cx="604" cy="305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32" name="Rectangle 45"/>
            <p:cNvSpPr>
              <a:spLocks noChangeArrowheads="1"/>
            </p:cNvSpPr>
            <p:nvPr/>
          </p:nvSpPr>
          <p:spPr bwMode="auto">
            <a:xfrm>
              <a:off x="336" y="1595"/>
              <a:ext cx="604" cy="305"/>
            </a:xfrm>
            <a:prstGeom prst="rect">
              <a:avLst/>
            </a:prstGeom>
            <a:noFill/>
            <a:ln w="482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33" name="Rectangle 46"/>
            <p:cNvSpPr>
              <a:spLocks noChangeArrowheads="1"/>
            </p:cNvSpPr>
            <p:nvPr/>
          </p:nvSpPr>
          <p:spPr bwMode="auto">
            <a:xfrm>
              <a:off x="553" y="1631"/>
              <a:ext cx="20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 dirty="0">
                  <a:solidFill>
                    <a:srgbClr val="FFFFFF"/>
                  </a:solidFill>
                </a:rPr>
                <a:t>Meio</a:t>
              </a:r>
              <a:endParaRPr lang="pt-BR" dirty="0"/>
            </a:p>
          </p:txBody>
        </p:sp>
        <p:sp>
          <p:nvSpPr>
            <p:cNvPr id="16434" name="Rectangle 47"/>
            <p:cNvSpPr>
              <a:spLocks noChangeArrowheads="1"/>
            </p:cNvSpPr>
            <p:nvPr/>
          </p:nvSpPr>
          <p:spPr bwMode="auto">
            <a:xfrm>
              <a:off x="510" y="1746"/>
              <a:ext cx="28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 dirty="0">
                  <a:solidFill>
                    <a:srgbClr val="FFFFFF"/>
                  </a:solidFill>
                </a:rPr>
                <a:t>externo</a:t>
              </a:r>
              <a:endParaRPr lang="pt-BR" dirty="0"/>
            </a:p>
          </p:txBody>
        </p:sp>
        <p:sp>
          <p:nvSpPr>
            <p:cNvPr id="16435" name="Line 48"/>
            <p:cNvSpPr>
              <a:spLocks noChangeShapeType="1"/>
            </p:cNvSpPr>
            <p:nvPr/>
          </p:nvSpPr>
          <p:spPr bwMode="auto">
            <a:xfrm flipH="1">
              <a:off x="2152" y="2505"/>
              <a:ext cx="620" cy="1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36" name="Freeform 49"/>
            <p:cNvSpPr>
              <a:spLocks/>
            </p:cNvSpPr>
            <p:nvPr/>
          </p:nvSpPr>
          <p:spPr bwMode="auto">
            <a:xfrm>
              <a:off x="2718" y="2477"/>
              <a:ext cx="54" cy="53"/>
            </a:xfrm>
            <a:custGeom>
              <a:avLst/>
              <a:gdLst>
                <a:gd name="T0" fmla="*/ 0 w 54"/>
                <a:gd name="T1" fmla="*/ 53 h 53"/>
                <a:gd name="T2" fmla="*/ 54 w 54"/>
                <a:gd name="T3" fmla="*/ 28 h 53"/>
                <a:gd name="T4" fmla="*/ 0 w 54"/>
                <a:gd name="T5" fmla="*/ 0 h 53"/>
                <a:gd name="T6" fmla="*/ 2 w 54"/>
                <a:gd name="T7" fmla="*/ 5 h 53"/>
                <a:gd name="T8" fmla="*/ 2 w 54"/>
                <a:gd name="T9" fmla="*/ 7 h 53"/>
                <a:gd name="T10" fmla="*/ 5 w 54"/>
                <a:gd name="T11" fmla="*/ 12 h 53"/>
                <a:gd name="T12" fmla="*/ 5 w 54"/>
                <a:gd name="T13" fmla="*/ 18 h 53"/>
                <a:gd name="T14" fmla="*/ 5 w 54"/>
                <a:gd name="T15" fmla="*/ 20 h 53"/>
                <a:gd name="T16" fmla="*/ 5 w 54"/>
                <a:gd name="T17" fmla="*/ 25 h 53"/>
                <a:gd name="T18" fmla="*/ 5 w 54"/>
                <a:gd name="T19" fmla="*/ 30 h 53"/>
                <a:gd name="T20" fmla="*/ 5 w 54"/>
                <a:gd name="T21" fmla="*/ 33 h 53"/>
                <a:gd name="T22" fmla="*/ 5 w 54"/>
                <a:gd name="T23" fmla="*/ 38 h 53"/>
                <a:gd name="T24" fmla="*/ 5 w 54"/>
                <a:gd name="T25" fmla="*/ 43 h 53"/>
                <a:gd name="T26" fmla="*/ 2 w 54"/>
                <a:gd name="T27" fmla="*/ 46 h 53"/>
                <a:gd name="T28" fmla="*/ 2 w 54"/>
                <a:gd name="T29" fmla="*/ 51 h 53"/>
                <a:gd name="T30" fmla="*/ 0 w 54"/>
                <a:gd name="T31" fmla="*/ 53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53"/>
                <a:gd name="T50" fmla="*/ 54 w 54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53">
                  <a:moveTo>
                    <a:pt x="0" y="53"/>
                  </a:moveTo>
                  <a:lnTo>
                    <a:pt x="54" y="28"/>
                  </a:lnTo>
                  <a:lnTo>
                    <a:pt x="0" y="0"/>
                  </a:lnTo>
                  <a:lnTo>
                    <a:pt x="2" y="5"/>
                  </a:lnTo>
                  <a:lnTo>
                    <a:pt x="2" y="7"/>
                  </a:lnTo>
                  <a:lnTo>
                    <a:pt x="5" y="12"/>
                  </a:lnTo>
                  <a:lnTo>
                    <a:pt x="5" y="18"/>
                  </a:lnTo>
                  <a:lnTo>
                    <a:pt x="5" y="20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5" y="43"/>
                  </a:lnTo>
                  <a:lnTo>
                    <a:pt x="2" y="46"/>
                  </a:lnTo>
                  <a:lnTo>
                    <a:pt x="2" y="51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37" name="Freeform 50"/>
            <p:cNvSpPr>
              <a:spLocks/>
            </p:cNvSpPr>
            <p:nvPr/>
          </p:nvSpPr>
          <p:spPr bwMode="auto">
            <a:xfrm>
              <a:off x="2718" y="2477"/>
              <a:ext cx="54" cy="53"/>
            </a:xfrm>
            <a:custGeom>
              <a:avLst/>
              <a:gdLst>
                <a:gd name="T0" fmla="*/ 0 w 54"/>
                <a:gd name="T1" fmla="*/ 53 h 53"/>
                <a:gd name="T2" fmla="*/ 54 w 54"/>
                <a:gd name="T3" fmla="*/ 28 h 53"/>
                <a:gd name="T4" fmla="*/ 0 w 54"/>
                <a:gd name="T5" fmla="*/ 0 h 53"/>
                <a:gd name="T6" fmla="*/ 2 w 54"/>
                <a:gd name="T7" fmla="*/ 5 h 53"/>
                <a:gd name="T8" fmla="*/ 2 w 54"/>
                <a:gd name="T9" fmla="*/ 7 h 53"/>
                <a:gd name="T10" fmla="*/ 5 w 54"/>
                <a:gd name="T11" fmla="*/ 12 h 53"/>
                <a:gd name="T12" fmla="*/ 5 w 54"/>
                <a:gd name="T13" fmla="*/ 18 h 53"/>
                <a:gd name="T14" fmla="*/ 5 w 54"/>
                <a:gd name="T15" fmla="*/ 20 h 53"/>
                <a:gd name="T16" fmla="*/ 5 w 54"/>
                <a:gd name="T17" fmla="*/ 25 h 53"/>
                <a:gd name="T18" fmla="*/ 5 w 54"/>
                <a:gd name="T19" fmla="*/ 30 h 53"/>
                <a:gd name="T20" fmla="*/ 5 w 54"/>
                <a:gd name="T21" fmla="*/ 33 h 53"/>
                <a:gd name="T22" fmla="*/ 5 w 54"/>
                <a:gd name="T23" fmla="*/ 38 h 53"/>
                <a:gd name="T24" fmla="*/ 5 w 54"/>
                <a:gd name="T25" fmla="*/ 43 h 53"/>
                <a:gd name="T26" fmla="*/ 2 w 54"/>
                <a:gd name="T27" fmla="*/ 46 h 53"/>
                <a:gd name="T28" fmla="*/ 2 w 54"/>
                <a:gd name="T29" fmla="*/ 51 h 53"/>
                <a:gd name="T30" fmla="*/ 0 w 54"/>
                <a:gd name="T31" fmla="*/ 53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53"/>
                <a:gd name="T50" fmla="*/ 54 w 54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53">
                  <a:moveTo>
                    <a:pt x="0" y="53"/>
                  </a:moveTo>
                  <a:lnTo>
                    <a:pt x="54" y="28"/>
                  </a:lnTo>
                  <a:lnTo>
                    <a:pt x="0" y="0"/>
                  </a:lnTo>
                  <a:lnTo>
                    <a:pt x="2" y="5"/>
                  </a:lnTo>
                  <a:lnTo>
                    <a:pt x="2" y="7"/>
                  </a:lnTo>
                  <a:lnTo>
                    <a:pt x="5" y="12"/>
                  </a:lnTo>
                  <a:lnTo>
                    <a:pt x="5" y="18"/>
                  </a:lnTo>
                  <a:lnTo>
                    <a:pt x="5" y="20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5" y="43"/>
                  </a:lnTo>
                  <a:lnTo>
                    <a:pt x="2" y="46"/>
                  </a:lnTo>
                  <a:lnTo>
                    <a:pt x="2" y="51"/>
                  </a:lnTo>
                  <a:lnTo>
                    <a:pt x="0" y="53"/>
                  </a:lnTo>
                </a:path>
              </a:pathLst>
            </a:custGeom>
            <a:solidFill>
              <a:schemeClr val="tx1"/>
            </a:solidFill>
            <a:ln w="482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38" name="Rectangle 51"/>
            <p:cNvSpPr>
              <a:spLocks noChangeArrowheads="1"/>
            </p:cNvSpPr>
            <p:nvPr/>
          </p:nvSpPr>
          <p:spPr bwMode="auto">
            <a:xfrm>
              <a:off x="1547" y="2354"/>
              <a:ext cx="605" cy="3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39" name="Rectangle 52"/>
            <p:cNvSpPr>
              <a:spLocks noChangeArrowheads="1"/>
            </p:cNvSpPr>
            <p:nvPr/>
          </p:nvSpPr>
          <p:spPr bwMode="auto">
            <a:xfrm>
              <a:off x="1547" y="2354"/>
              <a:ext cx="605" cy="30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40" name="Rectangle 53"/>
            <p:cNvSpPr>
              <a:spLocks noChangeArrowheads="1"/>
            </p:cNvSpPr>
            <p:nvPr/>
          </p:nvSpPr>
          <p:spPr bwMode="auto">
            <a:xfrm>
              <a:off x="1769" y="2446"/>
              <a:ext cx="20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 dirty="0">
                  <a:solidFill>
                    <a:srgbClr val="FFFFFF"/>
                  </a:solidFill>
                </a:rPr>
                <a:t>RNA</a:t>
              </a:r>
              <a:endParaRPr lang="pt-BR" dirty="0"/>
            </a:p>
          </p:txBody>
        </p:sp>
        <p:sp>
          <p:nvSpPr>
            <p:cNvPr id="16441" name="Freeform 54"/>
            <p:cNvSpPr>
              <a:spLocks/>
            </p:cNvSpPr>
            <p:nvPr/>
          </p:nvSpPr>
          <p:spPr bwMode="auto">
            <a:xfrm>
              <a:off x="1245" y="2505"/>
              <a:ext cx="302" cy="605"/>
            </a:xfrm>
            <a:custGeom>
              <a:avLst/>
              <a:gdLst>
                <a:gd name="T0" fmla="*/ 0 w 302"/>
                <a:gd name="T1" fmla="*/ 0 h 605"/>
                <a:gd name="T2" fmla="*/ 0 w 302"/>
                <a:gd name="T3" fmla="*/ 605 h 605"/>
                <a:gd name="T4" fmla="*/ 302 w 302"/>
                <a:gd name="T5" fmla="*/ 605 h 605"/>
                <a:gd name="T6" fmla="*/ 0 60000 65536"/>
                <a:gd name="T7" fmla="*/ 0 60000 65536"/>
                <a:gd name="T8" fmla="*/ 0 60000 65536"/>
                <a:gd name="T9" fmla="*/ 0 w 302"/>
                <a:gd name="T10" fmla="*/ 0 h 605"/>
                <a:gd name="T11" fmla="*/ 302 w 302"/>
                <a:gd name="T12" fmla="*/ 605 h 6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605">
                  <a:moveTo>
                    <a:pt x="0" y="0"/>
                  </a:moveTo>
                  <a:lnTo>
                    <a:pt x="0" y="605"/>
                  </a:lnTo>
                  <a:lnTo>
                    <a:pt x="302" y="605"/>
                  </a:lnTo>
                </a:path>
              </a:pathLst>
            </a:custGeom>
            <a:noFill/>
            <a:ln w="4826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42" name="Freeform 55"/>
            <p:cNvSpPr>
              <a:spLocks/>
            </p:cNvSpPr>
            <p:nvPr/>
          </p:nvSpPr>
          <p:spPr bwMode="auto">
            <a:xfrm>
              <a:off x="1494" y="3084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53 w 53"/>
                <a:gd name="T3" fmla="*/ 26 h 54"/>
                <a:gd name="T4" fmla="*/ 0 w 53"/>
                <a:gd name="T5" fmla="*/ 54 h 54"/>
                <a:gd name="T6" fmla="*/ 0 w 53"/>
                <a:gd name="T7" fmla="*/ 49 h 54"/>
                <a:gd name="T8" fmla="*/ 2 w 53"/>
                <a:gd name="T9" fmla="*/ 44 h 54"/>
                <a:gd name="T10" fmla="*/ 2 w 53"/>
                <a:gd name="T11" fmla="*/ 41 h 54"/>
                <a:gd name="T12" fmla="*/ 5 w 53"/>
                <a:gd name="T13" fmla="*/ 36 h 54"/>
                <a:gd name="T14" fmla="*/ 5 w 53"/>
                <a:gd name="T15" fmla="*/ 34 h 54"/>
                <a:gd name="T16" fmla="*/ 5 w 53"/>
                <a:gd name="T17" fmla="*/ 28 h 54"/>
                <a:gd name="T18" fmla="*/ 5 w 53"/>
                <a:gd name="T19" fmla="*/ 23 h 54"/>
                <a:gd name="T20" fmla="*/ 5 w 53"/>
                <a:gd name="T21" fmla="*/ 21 h 54"/>
                <a:gd name="T22" fmla="*/ 5 w 53"/>
                <a:gd name="T23" fmla="*/ 16 h 54"/>
                <a:gd name="T24" fmla="*/ 2 w 53"/>
                <a:gd name="T25" fmla="*/ 11 h 54"/>
                <a:gd name="T26" fmla="*/ 2 w 53"/>
                <a:gd name="T27" fmla="*/ 8 h 54"/>
                <a:gd name="T28" fmla="*/ 0 w 53"/>
                <a:gd name="T29" fmla="*/ 3 h 54"/>
                <a:gd name="T30" fmla="*/ 0 w 53"/>
                <a:gd name="T31" fmla="*/ 0 h 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54"/>
                <a:gd name="T50" fmla="*/ 53 w 53"/>
                <a:gd name="T51" fmla="*/ 54 h 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54">
                  <a:moveTo>
                    <a:pt x="0" y="0"/>
                  </a:moveTo>
                  <a:lnTo>
                    <a:pt x="53" y="26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2" y="44"/>
                  </a:lnTo>
                  <a:lnTo>
                    <a:pt x="2" y="41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5" y="28"/>
                  </a:lnTo>
                  <a:lnTo>
                    <a:pt x="5" y="23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2" y="11"/>
                  </a:lnTo>
                  <a:lnTo>
                    <a:pt x="2" y="8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43" name="Freeform 56"/>
            <p:cNvSpPr>
              <a:spLocks/>
            </p:cNvSpPr>
            <p:nvPr/>
          </p:nvSpPr>
          <p:spPr bwMode="auto">
            <a:xfrm>
              <a:off x="1494" y="3084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53 w 53"/>
                <a:gd name="T3" fmla="*/ 26 h 54"/>
                <a:gd name="T4" fmla="*/ 0 w 53"/>
                <a:gd name="T5" fmla="*/ 54 h 54"/>
                <a:gd name="T6" fmla="*/ 0 w 53"/>
                <a:gd name="T7" fmla="*/ 49 h 54"/>
                <a:gd name="T8" fmla="*/ 2 w 53"/>
                <a:gd name="T9" fmla="*/ 44 h 54"/>
                <a:gd name="T10" fmla="*/ 2 w 53"/>
                <a:gd name="T11" fmla="*/ 41 h 54"/>
                <a:gd name="T12" fmla="*/ 5 w 53"/>
                <a:gd name="T13" fmla="*/ 36 h 54"/>
                <a:gd name="T14" fmla="*/ 5 w 53"/>
                <a:gd name="T15" fmla="*/ 34 h 54"/>
                <a:gd name="T16" fmla="*/ 5 w 53"/>
                <a:gd name="T17" fmla="*/ 28 h 54"/>
                <a:gd name="T18" fmla="*/ 5 w 53"/>
                <a:gd name="T19" fmla="*/ 23 h 54"/>
                <a:gd name="T20" fmla="*/ 5 w 53"/>
                <a:gd name="T21" fmla="*/ 21 h 54"/>
                <a:gd name="T22" fmla="*/ 5 w 53"/>
                <a:gd name="T23" fmla="*/ 16 h 54"/>
                <a:gd name="T24" fmla="*/ 2 w 53"/>
                <a:gd name="T25" fmla="*/ 11 h 54"/>
                <a:gd name="T26" fmla="*/ 2 w 53"/>
                <a:gd name="T27" fmla="*/ 8 h 54"/>
                <a:gd name="T28" fmla="*/ 0 w 53"/>
                <a:gd name="T29" fmla="*/ 3 h 54"/>
                <a:gd name="T30" fmla="*/ 0 w 53"/>
                <a:gd name="T31" fmla="*/ 0 h 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54"/>
                <a:gd name="T50" fmla="*/ 53 w 53"/>
                <a:gd name="T51" fmla="*/ 54 h 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54">
                  <a:moveTo>
                    <a:pt x="0" y="0"/>
                  </a:moveTo>
                  <a:lnTo>
                    <a:pt x="53" y="26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2" y="44"/>
                  </a:lnTo>
                  <a:lnTo>
                    <a:pt x="2" y="41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5" y="28"/>
                  </a:lnTo>
                  <a:lnTo>
                    <a:pt x="5" y="23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2" y="11"/>
                  </a:lnTo>
                  <a:lnTo>
                    <a:pt x="2" y="8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4826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444" name="Rectangle 57"/>
            <p:cNvSpPr>
              <a:spLocks noChangeArrowheads="1"/>
            </p:cNvSpPr>
            <p:nvPr/>
          </p:nvSpPr>
          <p:spPr bwMode="auto">
            <a:xfrm>
              <a:off x="2437" y="2286"/>
              <a:ext cx="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b="1" i="1" dirty="0"/>
                <a:t>y</a:t>
              </a:r>
              <a:endParaRPr lang="pt-BR" sz="2800" dirty="0"/>
            </a:p>
          </p:txBody>
        </p:sp>
        <p:sp>
          <p:nvSpPr>
            <p:cNvPr id="16445" name="Rectangle 58"/>
            <p:cNvSpPr>
              <a:spLocks noChangeArrowheads="1"/>
            </p:cNvSpPr>
            <p:nvPr/>
          </p:nvSpPr>
          <p:spPr bwMode="auto">
            <a:xfrm>
              <a:off x="2475" y="2345"/>
              <a:ext cx="2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900" i="1" dirty="0"/>
                <a:t>s</a:t>
              </a:r>
              <a:endParaRPr lang="pt-BR" sz="2800" dirty="0"/>
            </a:p>
          </p:txBody>
        </p:sp>
        <p:sp>
          <p:nvSpPr>
            <p:cNvPr id="16446" name="Rectangle 59"/>
            <p:cNvSpPr>
              <a:spLocks noChangeArrowheads="1"/>
            </p:cNvSpPr>
            <p:nvPr/>
          </p:nvSpPr>
          <p:spPr bwMode="auto">
            <a:xfrm>
              <a:off x="2965" y="199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b="1" i="1" dirty="0"/>
                <a:t>d</a:t>
              </a:r>
              <a:endParaRPr lang="pt-BR" sz="2800" dirty="0"/>
            </a:p>
          </p:txBody>
        </p:sp>
        <p:sp>
          <p:nvSpPr>
            <p:cNvPr id="16447" name="Rectangle 60"/>
            <p:cNvSpPr>
              <a:spLocks noChangeArrowheads="1"/>
            </p:cNvSpPr>
            <p:nvPr/>
          </p:nvSpPr>
          <p:spPr bwMode="auto">
            <a:xfrm>
              <a:off x="3007" y="2051"/>
              <a:ext cx="2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900" i="1" dirty="0"/>
                <a:t>s</a:t>
              </a:r>
              <a:endParaRPr lang="pt-BR" sz="2800" dirty="0"/>
            </a:p>
          </p:txBody>
        </p:sp>
        <p:sp>
          <p:nvSpPr>
            <p:cNvPr id="16448" name="Rectangle 61"/>
            <p:cNvSpPr>
              <a:spLocks noChangeArrowheads="1"/>
            </p:cNvSpPr>
            <p:nvPr/>
          </p:nvSpPr>
          <p:spPr bwMode="auto">
            <a:xfrm>
              <a:off x="2514" y="2886"/>
              <a:ext cx="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b="1" i="1" dirty="0"/>
                <a:t>e</a:t>
              </a:r>
              <a:endParaRPr lang="pt-BR" sz="2800" dirty="0"/>
            </a:p>
          </p:txBody>
        </p:sp>
        <p:sp>
          <p:nvSpPr>
            <p:cNvPr id="16449" name="Rectangle 62"/>
            <p:cNvSpPr>
              <a:spLocks noChangeArrowheads="1"/>
            </p:cNvSpPr>
            <p:nvPr/>
          </p:nvSpPr>
          <p:spPr bwMode="auto">
            <a:xfrm>
              <a:off x="2552" y="2945"/>
              <a:ext cx="2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900" i="1" dirty="0"/>
                <a:t>s</a:t>
              </a:r>
              <a:endParaRPr lang="pt-BR" sz="2800" dirty="0"/>
            </a:p>
          </p:txBody>
        </p:sp>
        <p:sp>
          <p:nvSpPr>
            <p:cNvPr id="16450" name="Rectangle 63"/>
            <p:cNvSpPr>
              <a:spLocks noChangeArrowheads="1"/>
            </p:cNvSpPr>
            <p:nvPr/>
          </p:nvSpPr>
          <p:spPr bwMode="auto">
            <a:xfrm>
              <a:off x="916" y="1344"/>
              <a:ext cx="34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i="1" dirty="0"/>
                <a:t>s-ésimo</a:t>
              </a:r>
              <a:endParaRPr lang="pt-BR" sz="2800" dirty="0"/>
            </a:p>
          </p:txBody>
        </p:sp>
        <p:sp>
          <p:nvSpPr>
            <p:cNvPr id="16451" name="Rectangle 64"/>
            <p:cNvSpPr>
              <a:spLocks noChangeArrowheads="1"/>
            </p:cNvSpPr>
            <p:nvPr/>
          </p:nvSpPr>
          <p:spPr bwMode="auto">
            <a:xfrm>
              <a:off x="1275" y="1344"/>
              <a:ext cx="39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dirty="0"/>
                <a:t> vetor de</a:t>
              </a:r>
              <a:endParaRPr lang="pt-BR" sz="2800" dirty="0"/>
            </a:p>
          </p:txBody>
        </p:sp>
        <p:sp>
          <p:nvSpPr>
            <p:cNvPr id="16452" name="Rectangle 65"/>
            <p:cNvSpPr>
              <a:spLocks noChangeArrowheads="1"/>
            </p:cNvSpPr>
            <p:nvPr/>
          </p:nvSpPr>
          <p:spPr bwMode="auto">
            <a:xfrm>
              <a:off x="1094" y="1459"/>
              <a:ext cx="33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 dirty="0"/>
                <a:t>entrada</a:t>
              </a:r>
              <a:endParaRPr lang="pt-BR" sz="2800" dirty="0"/>
            </a:p>
          </p:txBody>
        </p:sp>
      </p:grpSp>
      <p:sp>
        <p:nvSpPr>
          <p:cNvPr id="16392" name="Rectangle 66"/>
          <p:cNvSpPr>
            <a:spLocks noChangeArrowheads="1"/>
          </p:cNvSpPr>
          <p:nvPr/>
        </p:nvSpPr>
        <p:spPr bwMode="auto">
          <a:xfrm>
            <a:off x="5638800" y="2133600"/>
            <a:ext cx="3276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</a:pPr>
            <a:r>
              <a:rPr kumimoji="1" lang="pt-BR" dirty="0"/>
              <a:t>Algoritmo de convergência do Perceptron</a:t>
            </a:r>
          </a:p>
          <a:p>
            <a:pPr marL="342900" indent="-342900" algn="l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</a:pPr>
            <a:r>
              <a:rPr kumimoji="1" lang="pt-BR" dirty="0"/>
              <a:t>Algoritmo do erro médio quadrático mínimo (LMS)</a:t>
            </a:r>
          </a:p>
          <a:p>
            <a:pPr marL="342900" indent="-342900" algn="l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</a:pPr>
            <a:r>
              <a:rPr kumimoji="1" lang="pt-BR" dirty="0"/>
              <a:t>Algoritmo da </a:t>
            </a:r>
            <a:r>
              <a:rPr kumimoji="1" lang="pt-BR" dirty="0" smtClean="0"/>
              <a:t>retropropagação</a:t>
            </a:r>
            <a:endParaRPr kumimoji="1" lang="pt-BR" sz="2800" dirty="0"/>
          </a:p>
        </p:txBody>
      </p:sp>
      <p:sp>
        <p:nvSpPr>
          <p:cNvPr id="16393" name="Rectangle 67"/>
          <p:cNvSpPr>
            <a:spLocks noChangeArrowheads="1"/>
          </p:cNvSpPr>
          <p:nvPr/>
        </p:nvSpPr>
        <p:spPr bwMode="auto">
          <a:xfrm>
            <a:off x="533400" y="5286375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</a:pPr>
            <a:endParaRPr kumimoji="1" lang="pt-BR" sz="2500" dirty="0"/>
          </a:p>
        </p:txBody>
      </p:sp>
    </p:spTree>
    <p:extLst>
      <p:ext uri="{BB962C8B-B14F-4D97-AF65-F5344CB8AC3E}">
        <p14:creationId xmlns="" xmlns:p14="http://schemas.microsoft.com/office/powerpoint/2010/main" val="18873156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313"/>
            <a:ext cx="9144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38" y="6715125"/>
            <a:ext cx="3071812" cy="142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25"/>
            <a:ext cx="2928938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38" y="104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163" y="738188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238" y="6659563"/>
            <a:ext cx="11239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André M. Santana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92168" name="Rectangle 3"/>
          <p:cNvSpPr txBox="1">
            <a:spLocks noChangeArrowheads="1"/>
          </p:cNvSpPr>
          <p:nvPr/>
        </p:nvSpPr>
        <p:spPr bwMode="auto">
          <a:xfrm>
            <a:off x="142875" y="1357313"/>
            <a:ext cx="87868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>
                <a:latin typeface="Times"/>
              </a:rPr>
              <a:t>.:	</a:t>
            </a:r>
            <a:r>
              <a:rPr lang="pt-BR" sz="2000" b="1">
                <a:latin typeface="Times"/>
              </a:rPr>
              <a:t>Treinamento</a:t>
            </a:r>
          </a:p>
          <a:p>
            <a:endParaRPr lang="en-US" sz="2000" b="1">
              <a:latin typeface="Times"/>
            </a:endParaRPr>
          </a:p>
          <a:p>
            <a:r>
              <a:rPr lang="en-US">
                <a:latin typeface="Times"/>
              </a:rPr>
              <a:t>			</a:t>
            </a:r>
            <a:endParaRPr lang="pt-BR">
              <a:latin typeface="Times"/>
            </a:endParaRPr>
          </a:p>
          <a:p>
            <a:endParaRPr lang="en-US">
              <a:latin typeface="Times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988" y="6607175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13" y="6715125"/>
            <a:ext cx="3214687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19938" y="6659563"/>
            <a:ext cx="8810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DIE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0" y="6659563"/>
            <a:ext cx="28575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0" y="1071563"/>
            <a:ext cx="9072563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71500" y="684213"/>
            <a:ext cx="8215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Algoritmo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Aprendizagem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921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17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1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100">
                <a:latin typeface="Calibri" pitchFamily="34" charset="0"/>
                <a:cs typeface="Times New Roman" pitchFamily="18" charset="0"/>
              </a:rPr>
              <a:t>	</a:t>
            </a:r>
            <a:endParaRPr lang="pt-BR"/>
          </a:p>
        </p:txBody>
      </p:sp>
      <p:sp>
        <p:nvSpPr>
          <p:cNvPr id="92179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100">
                <a:latin typeface="Calibri" pitchFamily="34" charset="0"/>
                <a:cs typeface="Times New Roman" pitchFamily="18" charset="0"/>
              </a:rPr>
              <a:t>	</a:t>
            </a:r>
            <a:endParaRPr lang="pt-BR"/>
          </a:p>
        </p:txBody>
      </p:sp>
      <p:sp>
        <p:nvSpPr>
          <p:cNvPr id="92180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18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182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18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184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185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186" name="Rectangle 1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18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18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92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214563"/>
            <a:ext cx="5214938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/>
          <p:cNvSpPr/>
          <p:nvPr/>
        </p:nvSpPr>
        <p:spPr>
          <a:xfrm>
            <a:off x="1000125" y="1928813"/>
            <a:ext cx="6929438" cy="45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14313"/>
            <a:ext cx="9144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38" y="6715125"/>
            <a:ext cx="3071812" cy="142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25"/>
            <a:ext cx="2928938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38" y="104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163" y="738188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238" y="6659563"/>
            <a:ext cx="11239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André M. Santana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91145" name="Rectangle 3"/>
          <p:cNvSpPr txBox="1">
            <a:spLocks noChangeArrowheads="1"/>
          </p:cNvSpPr>
          <p:nvPr/>
        </p:nvSpPr>
        <p:spPr bwMode="auto">
          <a:xfrm>
            <a:off x="142875" y="1357313"/>
            <a:ext cx="87868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>
                <a:latin typeface="Times"/>
              </a:rPr>
              <a:t>.:	</a:t>
            </a:r>
            <a:r>
              <a:rPr lang="pt-BR" sz="2000" b="1">
                <a:latin typeface="Times"/>
              </a:rPr>
              <a:t>Algoritmo de aprendizagem do Perceptron</a:t>
            </a:r>
          </a:p>
          <a:p>
            <a:endParaRPr lang="en-US" sz="2000" b="1">
              <a:latin typeface="Times"/>
            </a:endParaRPr>
          </a:p>
          <a:p>
            <a:r>
              <a:rPr lang="en-US">
                <a:latin typeface="Times"/>
              </a:rPr>
              <a:t>	</a:t>
            </a:r>
            <a:r>
              <a:rPr lang="en-US" i="1">
                <a:latin typeface="Times"/>
              </a:rPr>
              <a:t>1- Inicializar</a:t>
            </a:r>
          </a:p>
          <a:p>
            <a:endParaRPr lang="en-US" i="1">
              <a:latin typeface="Times"/>
            </a:endParaRPr>
          </a:p>
          <a:p>
            <a:endParaRPr lang="en-US" i="1">
              <a:latin typeface="Times"/>
            </a:endParaRPr>
          </a:p>
          <a:p>
            <a:endParaRPr lang="en-US" i="1">
              <a:latin typeface="Times"/>
            </a:endParaRPr>
          </a:p>
          <a:p>
            <a:endParaRPr lang="en-US" i="1">
              <a:latin typeface="Times"/>
            </a:endParaRPr>
          </a:p>
          <a:p>
            <a:r>
              <a:rPr lang="en-US" i="1">
                <a:latin typeface="Times"/>
              </a:rPr>
              <a:t>	2 – Repetir</a:t>
            </a:r>
          </a:p>
          <a:p>
            <a:endParaRPr lang="en-US" i="1">
              <a:latin typeface="Times"/>
            </a:endParaRPr>
          </a:p>
          <a:p>
            <a:endParaRPr lang="en-US" i="1">
              <a:latin typeface="Times"/>
            </a:endParaRPr>
          </a:p>
          <a:p>
            <a:endParaRPr lang="en-US" i="1">
              <a:latin typeface="Times"/>
            </a:endParaRPr>
          </a:p>
          <a:p>
            <a:endParaRPr lang="en-US" i="1">
              <a:latin typeface="Times"/>
            </a:endParaRPr>
          </a:p>
          <a:p>
            <a:endParaRPr lang="en-US" i="1">
              <a:latin typeface="Times"/>
            </a:endParaRPr>
          </a:p>
          <a:p>
            <a:endParaRPr lang="en-US" i="1">
              <a:latin typeface="Times"/>
            </a:endParaRPr>
          </a:p>
          <a:p>
            <a:endParaRPr lang="en-US" i="1">
              <a:latin typeface="Times"/>
            </a:endParaRPr>
          </a:p>
          <a:p>
            <a:endParaRPr lang="en-US" i="1">
              <a:latin typeface="Times"/>
            </a:endParaRPr>
          </a:p>
          <a:p>
            <a:r>
              <a:rPr lang="en-US" i="1">
                <a:latin typeface="Times"/>
              </a:rPr>
              <a:t>	até que e(n) = 0 para todos os elemnetos do conjunto de treinamento.</a:t>
            </a:r>
          </a:p>
          <a:p>
            <a:r>
              <a:rPr lang="en-US">
                <a:latin typeface="Times"/>
              </a:rPr>
              <a:t>		</a:t>
            </a:r>
          </a:p>
          <a:p>
            <a:r>
              <a:rPr lang="en-US">
                <a:latin typeface="Times"/>
              </a:rPr>
              <a:t>		</a:t>
            </a:r>
            <a:endParaRPr lang="pt-BR">
              <a:latin typeface="Times"/>
            </a:endParaRPr>
          </a:p>
          <a:p>
            <a:endParaRPr lang="en-US">
              <a:latin typeface="Times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988" y="6607175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13" y="6715125"/>
            <a:ext cx="3214687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19938" y="6659563"/>
            <a:ext cx="8810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DIE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0" y="6659563"/>
            <a:ext cx="28575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0" y="1071563"/>
            <a:ext cx="9072563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71500" y="684213"/>
            <a:ext cx="8215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Algoritmo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Aprendizagem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911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pic>
        <p:nvPicPr>
          <p:cNvPr id="9115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3790950"/>
            <a:ext cx="16716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55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91156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2428875"/>
            <a:ext cx="28146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2857500"/>
            <a:ext cx="16144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100">
                <a:latin typeface="Calibri" pitchFamily="34" charset="0"/>
                <a:cs typeface="Times New Roman" pitchFamily="18" charset="0"/>
              </a:rPr>
              <a:t>	</a:t>
            </a:r>
            <a:endParaRPr lang="pt-BR"/>
          </a:p>
        </p:txBody>
      </p:sp>
      <p:sp>
        <p:nvSpPr>
          <p:cNvPr id="91159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100">
                <a:latin typeface="Calibri" pitchFamily="34" charset="0"/>
                <a:cs typeface="Times New Roman" pitchFamily="18" charset="0"/>
              </a:rPr>
              <a:t>	</a:t>
            </a:r>
            <a:endParaRPr lang="pt-BR"/>
          </a:p>
        </p:txBody>
      </p:sp>
      <p:sp>
        <p:nvSpPr>
          <p:cNvPr id="91160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11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1162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116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pic>
        <p:nvPicPr>
          <p:cNvPr id="9116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4857750"/>
            <a:ext cx="17716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65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116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pic>
        <p:nvPicPr>
          <p:cNvPr id="91167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38" y="5429250"/>
            <a:ext cx="29003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68" name="Rectangle 1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11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pic>
        <p:nvPicPr>
          <p:cNvPr id="91170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4316413"/>
            <a:ext cx="2200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71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313"/>
            <a:ext cx="9144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38" y="6715125"/>
            <a:ext cx="3071812" cy="142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25"/>
            <a:ext cx="2928938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38" y="104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163" y="738188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238" y="6659563"/>
            <a:ext cx="11239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André M. Santana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90120" name="Rectangle 3"/>
          <p:cNvSpPr txBox="1">
            <a:spLocks noChangeArrowheads="1"/>
          </p:cNvSpPr>
          <p:nvPr/>
        </p:nvSpPr>
        <p:spPr bwMode="auto">
          <a:xfrm>
            <a:off x="142875" y="1357313"/>
            <a:ext cx="87868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>
                <a:latin typeface="Times"/>
              </a:rPr>
              <a:t>.:	</a:t>
            </a:r>
            <a:r>
              <a:rPr lang="pt-BR" sz="2000" b="1">
                <a:latin typeface="Times"/>
              </a:rPr>
              <a:t>Perceptron</a:t>
            </a:r>
          </a:p>
          <a:p>
            <a:endParaRPr lang="en-US" sz="2000" b="1">
              <a:latin typeface="Times"/>
            </a:endParaRPr>
          </a:p>
          <a:p>
            <a:r>
              <a:rPr lang="en-US" sz="2000" b="1">
                <a:latin typeface="Times"/>
              </a:rPr>
              <a:t>	</a:t>
            </a:r>
            <a:endParaRPr lang="en-US">
              <a:latin typeface="Times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988" y="6607175"/>
            <a:ext cx="9072562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13" y="6715125"/>
            <a:ext cx="3214687" cy="142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19938" y="6659563"/>
            <a:ext cx="8810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DIE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0" y="6659563"/>
            <a:ext cx="28575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0" y="1071563"/>
            <a:ext cx="9072563" cy="3175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71500" y="684213"/>
            <a:ext cx="8215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Considerações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Iniciais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90128" name="Imagem 16" descr="img2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000250"/>
            <a:ext cx="542925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Perceptron de uma Camada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384083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Arquitetura de RNA mais simples</a:t>
            </a:r>
          </a:p>
          <a:p>
            <a:r>
              <a:rPr lang="pt-BR" dirty="0" smtClean="0"/>
              <a:t>Classificação de padrões linearmente separáveis</a:t>
            </a:r>
          </a:p>
          <a:p>
            <a:r>
              <a:rPr lang="pt-BR" dirty="0" smtClean="0"/>
              <a:t>Utiliza o modelo de McCulloch e Pitts com uma função de ativação do tipo sinal</a:t>
            </a:r>
          </a:p>
          <a:p>
            <a:r>
              <a:rPr lang="pt-BR" dirty="0" smtClean="0"/>
              <a:t>Capaz de mapear uma função do domínio de n variáveis para {0,1} ou {-1,1}</a:t>
            </a:r>
          </a:p>
          <a:p>
            <a:r>
              <a:rPr lang="pt-BR" dirty="0" smtClean="0"/>
              <a:t>Adequado para classificar padrões ou gerar funções lógicas: AND, OR, NOT, MAJ </a:t>
            </a:r>
          </a:p>
          <a:p>
            <a:r>
              <a:rPr lang="pt-BR" dirty="0" smtClean="0"/>
              <a:t>Não gera o XOR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3368618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</TotalTime>
  <Words>543</Words>
  <Application>Microsoft Office PowerPoint</Application>
  <PresentationFormat>Apresentação na tela (4:3)</PresentationFormat>
  <Paragraphs>264</Paragraphs>
  <Slides>23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Fluxo</vt:lpstr>
      <vt:lpstr>Equação</vt:lpstr>
      <vt:lpstr>Equation</vt:lpstr>
      <vt:lpstr>Perceptron de Rosemblat Adaline – Algoritmo  LMS, </vt:lpstr>
      <vt:lpstr>Slide 2</vt:lpstr>
      <vt:lpstr>Slide 3</vt:lpstr>
      <vt:lpstr>Perceptron de uma camada (Single-layer Perceptron - SLP)</vt:lpstr>
      <vt:lpstr>Aprendizagem supervisionada </vt:lpstr>
      <vt:lpstr>Slide 6</vt:lpstr>
      <vt:lpstr>Slide 7</vt:lpstr>
      <vt:lpstr>Slide 8</vt:lpstr>
      <vt:lpstr>Perceptron de uma Camada</vt:lpstr>
      <vt:lpstr>Slide 10</vt:lpstr>
      <vt:lpstr>Slide 11</vt:lpstr>
      <vt:lpstr>Perceptron de uma camada (Single-layer Perceptron - SLP)</vt:lpstr>
      <vt:lpstr>Perceptron de uma camada (Single-layer Perceptron - SLP)</vt:lpstr>
      <vt:lpstr>Perceptron de uma camada (Single-layer Perceptron - SLP)</vt:lpstr>
      <vt:lpstr>Slide 15</vt:lpstr>
      <vt:lpstr>Slide 16</vt:lpstr>
      <vt:lpstr>Slide 17</vt:lpstr>
      <vt:lpstr>Algoritmo de Treinamento</vt:lpstr>
      <vt:lpstr>Algoritmo</vt:lpstr>
      <vt:lpstr>Algoritmo</vt:lpstr>
      <vt:lpstr>LMS – ADALINE - MADELINE</vt:lpstr>
      <vt:lpstr>Aplicações LMS</vt:lpstr>
      <vt:lpstr>Bibliografia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Adrião Duarte</dc:creator>
  <cp:lastModifiedBy>Adrião Duarte</cp:lastModifiedBy>
  <cp:revision>19</cp:revision>
  <dcterms:created xsi:type="dcterms:W3CDTF">2020-09-14T15:08:53Z</dcterms:created>
  <dcterms:modified xsi:type="dcterms:W3CDTF">2020-09-15T15:41:20Z</dcterms:modified>
</cp:coreProperties>
</file>