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79" r:id="rId2"/>
  </p:sldMasterIdLst>
  <p:notesMasterIdLst>
    <p:notesMasterId r:id="rId28"/>
  </p:notesMasterIdLst>
  <p:sldIdLst>
    <p:sldId id="256" r:id="rId3"/>
    <p:sldId id="396" r:id="rId4"/>
    <p:sldId id="397" r:id="rId5"/>
    <p:sldId id="413" r:id="rId6"/>
    <p:sldId id="414" r:id="rId7"/>
    <p:sldId id="415" r:id="rId8"/>
    <p:sldId id="417" r:id="rId9"/>
    <p:sldId id="416" r:id="rId10"/>
    <p:sldId id="418" r:id="rId11"/>
    <p:sldId id="420" r:id="rId12"/>
    <p:sldId id="421" r:id="rId13"/>
    <p:sldId id="422" r:id="rId14"/>
    <p:sldId id="423" r:id="rId15"/>
    <p:sldId id="402" r:id="rId16"/>
    <p:sldId id="403" r:id="rId17"/>
    <p:sldId id="424" r:id="rId18"/>
    <p:sldId id="425" r:id="rId19"/>
    <p:sldId id="406" r:id="rId20"/>
    <p:sldId id="426" r:id="rId21"/>
    <p:sldId id="427" r:id="rId22"/>
    <p:sldId id="409" r:id="rId23"/>
    <p:sldId id="410" r:id="rId24"/>
    <p:sldId id="411" r:id="rId25"/>
    <p:sldId id="412" r:id="rId26"/>
    <p:sldId id="3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B1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1" autoAdjust="0"/>
    <p:restoredTop sz="96879" autoAdjust="0"/>
  </p:normalViewPr>
  <p:slideViewPr>
    <p:cSldViewPr snapToGrid="0">
      <p:cViewPr>
        <p:scale>
          <a:sx n="130" d="100"/>
          <a:sy n="130" d="100"/>
        </p:scale>
        <p:origin x="-210" y="120"/>
      </p:cViewPr>
      <p:guideLst>
        <p:guide orient="horz" pos="2160"/>
        <p:guide pos="3840"/>
      </p:guideLst>
    </p:cSldViewPr>
  </p:slideViewPr>
  <p:outlineViewPr>
    <p:cViewPr>
      <p:scale>
        <a:sx n="33" d="100"/>
        <a:sy n="33" d="100"/>
      </p:scale>
      <p:origin x="0" y="-502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2E0B8-D0A2-284C-982F-10289B2E040B}" type="datetimeFigureOut">
              <a:rPr lang="pt-BR" smtClean="0"/>
              <a:pPr/>
              <a:t>07/02/2024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8C830-38D7-A440-A34A-FF969D6FEACB}" type="slidenum">
              <a:rPr lang="pt-BR" smtClean="0"/>
              <a:pPr/>
              <a:t>‹nº›</a:t>
            </a:fld>
            <a:endParaRPr lang="pt-BR"/>
          </a:p>
        </p:txBody>
      </p:sp>
    </p:spTree>
    <p:extLst>
      <p:ext uri="{BB962C8B-B14F-4D97-AF65-F5344CB8AC3E}">
        <p14:creationId xmlns="" xmlns:p14="http://schemas.microsoft.com/office/powerpoint/2010/main" val="11140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86601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401303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2028311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209345C1-0DF0-42D5-B345-852299E844B7}"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3199193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a:xfrm>
            <a:off x="10769600" y="6356351"/>
            <a:ext cx="812800" cy="365125"/>
          </a:xfrm>
        </p:spPr>
        <p:txBody>
          <a:bodyPr/>
          <a:lstStyle/>
          <a:p>
            <a:fld id="{209345C1-0DF0-42D5-B345-852299E844B7}" type="slidenum">
              <a:rPr lang="pt-BR" smtClean="0"/>
              <a:pPr/>
              <a:t>‹nº›</a:t>
            </a:fld>
            <a:endParaRPr lang="pt-BR"/>
          </a:p>
        </p:txBody>
      </p:sp>
      <p:sp>
        <p:nvSpPr>
          <p:cNvPr id="3" name="Espaço Reservado para Imagem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914401"/>
            <a:ext cx="27432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609600" y="914401"/>
            <a:ext cx="80264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68357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98326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09345C1-0DF0-42D5-B345-852299E844B7}" type="slidenum">
              <a:rPr lang="pt-BR" smtClean="0"/>
              <a:pPr/>
              <a:t>‹nº›</a:t>
            </a:fld>
            <a:endParaRPr lang="pt-BR"/>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 xmlns:p14="http://schemas.microsoft.com/office/powerpoint/2010/main" val="315150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09345C1-0DF0-42D5-B345-852299E844B7}" type="slidenum">
              <a:rPr lang="pt-BR" smtClean="0"/>
              <a:pPr/>
              <a:t>‹nº›</a:t>
            </a:fld>
            <a:endParaRPr lang="pt-BR"/>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 xmlns:p14="http://schemas.microsoft.com/office/powerpoint/2010/main" val="289024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35738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21541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F4F9041-1BE1-41F9-AC67-2EE28C49E46F}" type="datetimeFigureOut">
              <a:rPr lang="pt-BR" smtClean="0"/>
              <a:pPr/>
              <a:t>07/02/2024</a:t>
            </a:fld>
            <a:endParaRPr lang="pt-B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8141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F4F9041-1BE1-41F9-AC67-2EE28C49E46F}" type="datetimeFigureOut">
              <a:rPr lang="pt-BR" smtClean="0"/>
              <a:pPr/>
              <a:t>07/02/2024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6795337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4F9041-1BE1-41F9-AC67-2EE28C49E46F}" type="datetimeFigureOut">
              <a:rPr lang="pt-BR" smtClean="0"/>
              <a:pPr/>
              <a:t>07/02/2024</a:t>
            </a:fld>
            <a:endParaRPr lang="pt-BR"/>
          </a:p>
        </p:txBody>
      </p:sp>
      <p:sp>
        <p:nvSpPr>
          <p:cNvPr id="22" name="Espaço Reservado para Rodapé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9345C1-0DF0-42D5-B345-852299E844B7}" type="slidenum">
              <a:rPr lang="pt-BR" smtClean="0"/>
              <a:pPr/>
              <a:t>‹nº›</a:t>
            </a:fld>
            <a:endParaRPr lang="pt-BR"/>
          </a:p>
        </p:txBody>
      </p:sp>
      <p:grpSp>
        <p:nvGrpSpPr>
          <p:cNvPr id="2" name="Grupo 1"/>
          <p:cNvGrpSpPr/>
          <p:nvPr/>
        </p:nvGrpSpPr>
        <p:grpSpPr>
          <a:xfrm>
            <a:off x="-25356" y="202408"/>
            <a:ext cx="12240731"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riao@dca.ufrn.br"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n-US" altLang="pt-BR" sz="2800" dirty="0" smtClean="0"/>
              <a:t/>
            </a:r>
            <a:br>
              <a:rPr lang="en-US" altLang="pt-BR" sz="2800" dirty="0" smtClean="0"/>
            </a:br>
            <a:r>
              <a:rPr lang="pt-BR" sz="2800" dirty="0" smtClean="0"/>
              <a:t>DCA0133 - APRENDIZAGEM DE MÁQUINA E MINERAÇÃO DE DADOS (60h) - Turma: 01 (2024.1)</a:t>
            </a:r>
            <a:endParaRPr lang="pt-BR" sz="2800" dirty="0"/>
          </a:p>
        </p:txBody>
      </p:sp>
      <p:sp>
        <p:nvSpPr>
          <p:cNvPr id="3" name="Subtítulo 2"/>
          <p:cNvSpPr>
            <a:spLocks noGrp="1"/>
          </p:cNvSpPr>
          <p:nvPr>
            <p:ph type="subTitle" idx="1"/>
          </p:nvPr>
        </p:nvSpPr>
        <p:spPr/>
        <p:txBody>
          <a:bodyPr>
            <a:normAutofit fontScale="85000" lnSpcReduction="10000"/>
          </a:bodyPr>
          <a:lstStyle/>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smtClean="0"/>
              <a:t>Prof. Dr. Adrião </a:t>
            </a:r>
            <a:r>
              <a:rPr lang="en-US" altLang="pt-BR" dirty="0"/>
              <a:t>Duarte </a:t>
            </a:r>
            <a:r>
              <a:rPr lang="en-US" altLang="pt-BR" dirty="0" err="1"/>
              <a:t>D</a:t>
            </a:r>
            <a:r>
              <a:rPr lang="en-US" altLang="pt-BR" dirty="0" err="1" smtClean="0"/>
              <a:t>ória</a:t>
            </a:r>
            <a:r>
              <a:rPr lang="en-US" altLang="pt-BR" dirty="0" smtClean="0"/>
              <a:t> </a:t>
            </a:r>
            <a:r>
              <a:rPr lang="en-US" altLang="pt-BR" dirty="0" err="1" smtClean="0"/>
              <a:t>Neto</a:t>
            </a:r>
            <a:r>
              <a:rPr lang="en-US" altLang="pt-BR" dirty="0" smtClean="0"/>
              <a:t> (</a:t>
            </a:r>
            <a:r>
              <a:rPr lang="en-US" altLang="pt-BR" dirty="0" smtClean="0">
                <a:hlinkClick r:id="rId2"/>
              </a:rPr>
              <a:t>adriao@dca.ufrn.br</a:t>
            </a:r>
            <a:r>
              <a:rPr lang="en-US" altLang="pt-BR" dirty="0" smtClean="0"/>
              <a:t>,  addn.dca@gmail.com)</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smtClean="0"/>
              <a:t>Departamento</a:t>
            </a:r>
            <a:r>
              <a:rPr lang="en-US" altLang="pt-BR" dirty="0" smtClean="0"/>
              <a:t> de Eng. de </a:t>
            </a:r>
            <a:r>
              <a:rPr lang="en-US" altLang="pt-BR" dirty="0" err="1" smtClean="0"/>
              <a:t>Computação</a:t>
            </a:r>
            <a:r>
              <a:rPr lang="en-US" altLang="pt-BR" dirty="0" smtClean="0"/>
              <a:t> e </a:t>
            </a:r>
            <a:r>
              <a:rPr lang="en-US" altLang="pt-BR" dirty="0" err="1" smtClean="0"/>
              <a:t>Automação</a:t>
            </a:r>
            <a:r>
              <a:rPr lang="en-US" altLang="pt-BR" dirty="0" smtClean="0"/>
              <a:t> - DCA</a:t>
            </a:r>
            <a:endParaRPr lang="en-US" altLang="pt-BR" dirty="0"/>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a:t>Instituto</a:t>
            </a:r>
            <a:r>
              <a:rPr lang="en-US" altLang="pt-BR" dirty="0"/>
              <a:t> </a:t>
            </a:r>
            <a:r>
              <a:rPr lang="en-US" altLang="pt-BR" dirty="0" err="1"/>
              <a:t>Metrópole</a:t>
            </a:r>
            <a:r>
              <a:rPr lang="en-US" altLang="pt-BR" dirty="0"/>
              <a:t> Digital – IMD</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a:t>Núcleo</a:t>
            </a:r>
            <a:r>
              <a:rPr lang="en-US" altLang="pt-BR" dirty="0"/>
              <a:t> de </a:t>
            </a:r>
            <a:r>
              <a:rPr lang="en-US" altLang="pt-BR" dirty="0" err="1"/>
              <a:t>Pesquisa</a:t>
            </a:r>
            <a:r>
              <a:rPr lang="en-US" altLang="pt-BR" dirty="0"/>
              <a:t> e </a:t>
            </a:r>
            <a:r>
              <a:rPr lang="en-US" altLang="pt-BR" dirty="0" err="1"/>
              <a:t>Inovação</a:t>
            </a:r>
            <a:r>
              <a:rPr lang="en-US" altLang="pt-BR" dirty="0"/>
              <a:t> </a:t>
            </a:r>
            <a:r>
              <a:rPr lang="en-US" altLang="pt-BR" dirty="0" err="1"/>
              <a:t>em</a:t>
            </a:r>
            <a:r>
              <a:rPr lang="en-US" altLang="pt-BR" dirty="0"/>
              <a:t> </a:t>
            </a:r>
            <a:r>
              <a:rPr lang="en-US" altLang="pt-BR" dirty="0" err="1"/>
              <a:t>Tecnologia</a:t>
            </a:r>
            <a:r>
              <a:rPr lang="en-US" altLang="pt-BR" dirty="0"/>
              <a:t> </a:t>
            </a:r>
            <a:r>
              <a:rPr lang="en-US" altLang="pt-BR" dirty="0" err="1"/>
              <a:t>da</a:t>
            </a:r>
            <a:r>
              <a:rPr lang="en-US" altLang="pt-BR" dirty="0"/>
              <a:t> </a:t>
            </a:r>
            <a:r>
              <a:rPr lang="en-US" altLang="pt-BR" dirty="0" err="1"/>
              <a:t>I</a:t>
            </a:r>
            <a:r>
              <a:rPr lang="en-US" altLang="pt-BR" dirty="0" err="1" smtClean="0"/>
              <a:t>nformação</a:t>
            </a:r>
            <a:r>
              <a:rPr lang="en-US" altLang="pt-BR" dirty="0" smtClean="0"/>
              <a:t> </a:t>
            </a:r>
            <a:r>
              <a:rPr lang="en-US" altLang="pt-BR" dirty="0"/>
              <a:t>- NPITI</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altLang="pt-BR" dirty="0"/>
          </a:p>
          <a:p>
            <a:endParaRPr lang="pt-BR" dirty="0"/>
          </a:p>
        </p:txBody>
      </p:sp>
    </p:spTree>
    <p:extLst>
      <p:ext uri="{BB962C8B-B14F-4D97-AF65-F5344CB8AC3E}">
        <p14:creationId xmlns="" xmlns:p14="http://schemas.microsoft.com/office/powerpoint/2010/main" val="2116803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62500" lnSpcReduction="20000"/>
          </a:bodyPr>
          <a:lstStyle/>
          <a:p>
            <a:r>
              <a:rPr lang="pt-BR" b="1" dirty="0" smtClean="0"/>
              <a:t>A Medida de Desempenho, </a:t>
            </a:r>
            <a:r>
              <a:rPr lang="pt-BR" b="1" dirty="0" smtClean="0"/>
              <a:t>P</a:t>
            </a:r>
          </a:p>
          <a:p>
            <a:endParaRPr lang="pt-BR" b="1" dirty="0" smtClean="0"/>
          </a:p>
          <a:p>
            <a:r>
              <a:rPr lang="pt-BR" dirty="0" smtClean="0"/>
              <a:t>Normalmente estamos interessados em saber o desempenho do algoritmo de aprendizado de máquina em dados que ele não viu antes, pois isso determina quão bem ele funcionará quando implantado no mundo real. Portanto, avaliamos essas medidas de desempenho usando uma quantidade de dados separada dos dados usados para o treinamento do conjunto de testes do sistema de aprendizado de máquina</a:t>
            </a:r>
            <a:r>
              <a:rPr lang="pt-BR" dirty="0" smtClean="0"/>
              <a:t>.</a:t>
            </a:r>
          </a:p>
          <a:p>
            <a:endParaRPr lang="pt-BR" dirty="0" smtClean="0"/>
          </a:p>
          <a:p>
            <a:r>
              <a:rPr lang="pt-BR" dirty="0" smtClean="0"/>
              <a:t>A escolha da medida de desempenho pode parecer simples e objetiva, mas muitas vezes é difícil escolher uma medida de desempenho que corresponda bem ao comportamento desejado do sistema</a:t>
            </a:r>
            <a:r>
              <a:rPr lang="pt-BR" dirty="0" smtClean="0"/>
              <a:t>. Em </a:t>
            </a:r>
            <a:r>
              <a:rPr lang="pt-BR" dirty="0" smtClean="0"/>
              <a:t>alguns casos, isto acontece porque é difícil decidir o que deve ser medido</a:t>
            </a:r>
            <a:r>
              <a:rPr lang="pt-BR" dirty="0" smtClean="0"/>
              <a:t>.</a:t>
            </a:r>
          </a:p>
          <a:p>
            <a:endParaRPr lang="pt-BR" dirty="0" smtClean="0"/>
          </a:p>
          <a:p>
            <a:r>
              <a:rPr lang="pt-BR" dirty="0" smtClean="0"/>
              <a:t>Por exemplo, ao realizar uma tarefa de transcrição, deveríamos medir a precisão do sistema na transcrição de sequências inteiras ou deveríamos usar uma medida de desempenho mais refinada que dê crédito parcial pela correção de alguns elementos da sequência? Ao realizar uma tarefa de regressão, deveríamos penalizar mais o sistema se ele cometer erros médios com frequência ou se raramente cometer erros muito grandes? Esses tipos de opções de design dependem da aplicação.</a:t>
            </a:r>
          </a:p>
          <a:p>
            <a:endParaRPr lang="pt-BR" b="1" dirty="0" smtClean="0"/>
          </a:p>
          <a:p>
            <a:r>
              <a:rPr lang="en-US" dirty="0" smtClean="0"/>
              <a:t>.</a:t>
            </a:r>
            <a:endParaRPr lang="pt-BR"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10</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62500" lnSpcReduction="20000"/>
          </a:bodyPr>
          <a:lstStyle/>
          <a:p>
            <a:r>
              <a:rPr lang="pt-BR" b="1" dirty="0" smtClean="0"/>
              <a:t>A Experiência, E</a:t>
            </a:r>
            <a:r>
              <a:rPr lang="pt-BR" b="1" dirty="0" smtClean="0"/>
              <a:t>.</a:t>
            </a:r>
          </a:p>
          <a:p>
            <a:endParaRPr lang="pt-BR" b="1" dirty="0" smtClean="0"/>
          </a:p>
          <a:p>
            <a:r>
              <a:rPr lang="pt-BR" dirty="0" smtClean="0"/>
              <a:t>Os algoritmos de aprendizado de máquina podem ser amplamente categorizados como não supervisionados ou supervisionados de acordo com o tipo de experiência que podem ter durante o processo de aprendizagem</a:t>
            </a:r>
            <a:r>
              <a:rPr lang="pt-BR" dirty="0" smtClean="0"/>
              <a:t>.</a:t>
            </a:r>
          </a:p>
          <a:p>
            <a:endParaRPr lang="pt-BR" dirty="0" smtClean="0"/>
          </a:p>
          <a:p>
            <a:r>
              <a:rPr lang="pt-BR" dirty="0" smtClean="0"/>
              <a:t>Outras variantes do paradigma de aprendizagem são possíveis. Por exemplo, na aprendizagem semissupervisionada, alguns exemplos incluem uma meta de supervisão, mas outros não</a:t>
            </a:r>
            <a:r>
              <a:rPr lang="pt-BR" dirty="0" smtClean="0"/>
              <a:t>.</a:t>
            </a:r>
          </a:p>
          <a:p>
            <a:endParaRPr lang="pt-BR" dirty="0" smtClean="0"/>
          </a:p>
          <a:p>
            <a:r>
              <a:rPr lang="pt-BR" dirty="0" smtClean="0"/>
              <a:t>No aprendizado de múltiplas instâncias, uma coleção inteira de exemplos é rotulada como contendo ou não um exemplo de uma classe, mas os membros individuais da coleção não são rotulados</a:t>
            </a:r>
            <a:r>
              <a:rPr lang="pt-BR" dirty="0" smtClean="0"/>
              <a:t>.</a:t>
            </a:r>
          </a:p>
          <a:p>
            <a:endParaRPr lang="pt-BR" dirty="0" smtClean="0"/>
          </a:p>
          <a:p>
            <a:r>
              <a:rPr lang="pt-BR" dirty="0" smtClean="0"/>
              <a:t>Alguns algoritmos de aprendizado de máquina não experimentam apenas um conjunto de dados fixo. Por exemplo, algoritmos de aprendizagem por reforço interagem com um ambiente, de modo que há um ciclo de feedback entre o sistema de aprendizagem e suas </a:t>
            </a:r>
            <a:r>
              <a:rPr lang="pt-BR" dirty="0" smtClean="0"/>
              <a:t>experiências</a:t>
            </a:r>
          </a:p>
          <a:p>
            <a:endParaRPr lang="pt-BR" dirty="0" smtClean="0"/>
          </a:p>
          <a:p>
            <a:r>
              <a:rPr lang="pt-BR" dirty="0" smtClean="0"/>
              <a:t>A maioria dos algoritmos de aprendizado de máquina simplesmente experimenta um conjunto de dados. Um conjunto de dados </a:t>
            </a:r>
            <a:r>
              <a:rPr lang="pt-BR" dirty="0" smtClean="0"/>
              <a:t>pode ser </a:t>
            </a:r>
            <a:r>
              <a:rPr lang="pt-BR" dirty="0" smtClean="0"/>
              <a:t>descrito de muitas maneiras. Em todos os casos, um conjunto de dados é uma coleção de exemplos</a:t>
            </a:r>
            <a:r>
              <a:rPr lang="pt-BR" dirty="0" smtClean="0"/>
              <a:t>, que </a:t>
            </a:r>
            <a:r>
              <a:rPr lang="pt-BR" dirty="0" smtClean="0"/>
              <a:t>por sua vez são coleções de recursos.</a:t>
            </a:r>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11</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r>
              <a:rPr lang="pt-BR" b="1" dirty="0" smtClean="0"/>
              <a:t>Capacidade, </a:t>
            </a:r>
            <a:r>
              <a:rPr lang="pt-BR" b="1" dirty="0" err="1" smtClean="0"/>
              <a:t>Overfitting</a:t>
            </a:r>
            <a:r>
              <a:rPr lang="pt-BR" b="1" dirty="0" smtClean="0"/>
              <a:t> e </a:t>
            </a:r>
            <a:r>
              <a:rPr lang="pt-BR" b="1" dirty="0" err="1" smtClean="0"/>
              <a:t>Underfitting</a:t>
            </a:r>
            <a:endParaRPr lang="pt-BR" b="1" dirty="0" smtClean="0"/>
          </a:p>
          <a:p>
            <a:endParaRPr lang="pt-BR" b="1" dirty="0" smtClean="0"/>
          </a:p>
          <a:p>
            <a:r>
              <a:rPr lang="pt-BR" dirty="0" smtClean="0"/>
              <a:t>Os fatores que determinam o desempenho de um algoritmo de aprendizado de máquina são sua capacidade de</a:t>
            </a:r>
            <a:r>
              <a:rPr lang="pt-BR" dirty="0" smtClean="0"/>
              <a:t>:</a:t>
            </a:r>
          </a:p>
          <a:p>
            <a:endParaRPr lang="pt-BR" dirty="0" smtClean="0"/>
          </a:p>
          <a:p>
            <a:r>
              <a:rPr lang="pt-BR" dirty="0" smtClean="0"/>
              <a:t>1. </a:t>
            </a:r>
            <a:r>
              <a:rPr lang="pt-BR" dirty="0" smtClean="0"/>
              <a:t>Reduzir </a:t>
            </a:r>
            <a:r>
              <a:rPr lang="pt-BR" dirty="0" smtClean="0"/>
              <a:t>o erro de treinamento.</a:t>
            </a:r>
          </a:p>
          <a:p>
            <a:r>
              <a:rPr lang="pt-BR" dirty="0" smtClean="0"/>
              <a:t>2. </a:t>
            </a:r>
            <a:r>
              <a:rPr lang="pt-BR" dirty="0" smtClean="0"/>
              <a:t>Reduzir </a:t>
            </a:r>
            <a:r>
              <a:rPr lang="pt-BR" dirty="0" smtClean="0"/>
              <a:t>a diferença entre o erro de treinamento e o erro de teste</a:t>
            </a:r>
            <a:r>
              <a:rPr lang="pt-BR" dirty="0" smtClean="0"/>
              <a:t>.</a:t>
            </a:r>
          </a:p>
          <a:p>
            <a:endParaRPr lang="pt-BR" dirty="0" smtClean="0"/>
          </a:p>
          <a:p>
            <a:r>
              <a:rPr lang="pt-BR" dirty="0" smtClean="0"/>
              <a:t>Esses dois fatores correspondem aos dois desafios centrais do aprendizado de máquina</a:t>
            </a:r>
            <a:r>
              <a:rPr lang="pt-BR" dirty="0" smtClean="0"/>
              <a:t>:</a:t>
            </a:r>
          </a:p>
          <a:p>
            <a:endParaRPr lang="pt-BR" dirty="0" smtClean="0"/>
          </a:p>
          <a:p>
            <a:r>
              <a:rPr lang="pt-BR" dirty="0" err="1" smtClean="0"/>
              <a:t>underfitting</a:t>
            </a:r>
            <a:r>
              <a:rPr lang="pt-BR" dirty="0" smtClean="0"/>
              <a:t> e </a:t>
            </a:r>
            <a:r>
              <a:rPr lang="pt-BR" dirty="0" err="1" smtClean="0"/>
              <a:t>overfitting</a:t>
            </a:r>
            <a:r>
              <a:rPr lang="pt-BR" dirty="0" smtClean="0"/>
              <a:t>.</a:t>
            </a:r>
          </a:p>
          <a:p>
            <a:endParaRPr lang="pt-BR" dirty="0" smtClean="0"/>
          </a:p>
          <a:p>
            <a:r>
              <a:rPr lang="pt-BR" dirty="0" smtClean="0"/>
              <a:t>O </a:t>
            </a:r>
            <a:r>
              <a:rPr lang="pt-BR" dirty="0" err="1" smtClean="0"/>
              <a:t>underfitting</a:t>
            </a:r>
            <a:r>
              <a:rPr lang="pt-BR" dirty="0" smtClean="0"/>
              <a:t> ocorre quando o modelo não consegue obter um valor de erro suficientemente baixo no conjunto de treinamento</a:t>
            </a:r>
            <a:r>
              <a:rPr lang="pt-BR" dirty="0" smtClean="0"/>
              <a:t>.</a:t>
            </a:r>
          </a:p>
          <a:p>
            <a:endParaRPr lang="pt-BR" dirty="0" smtClean="0"/>
          </a:p>
          <a:p>
            <a:r>
              <a:rPr lang="pt-BR" dirty="0" smtClean="0"/>
              <a:t>O </a:t>
            </a:r>
            <a:r>
              <a:rPr lang="pt-BR" dirty="0" err="1" smtClean="0"/>
              <a:t>overfitting</a:t>
            </a:r>
            <a:r>
              <a:rPr lang="pt-BR" dirty="0" smtClean="0"/>
              <a:t> ocorre quando a diferença entre o erro de treinamento e o erro de teste é muito grande.</a:t>
            </a:r>
          </a:p>
          <a:p>
            <a:endParaRPr lang="pt-BR"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12</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r>
              <a:rPr lang="pt-BR" b="1" dirty="0" smtClean="0"/>
              <a:t>Capacidade, </a:t>
            </a:r>
            <a:r>
              <a:rPr lang="pt-BR" b="1" dirty="0" err="1" smtClean="0"/>
              <a:t>Overfitting</a:t>
            </a:r>
            <a:r>
              <a:rPr lang="pt-BR" b="1" dirty="0" smtClean="0"/>
              <a:t> e </a:t>
            </a:r>
            <a:r>
              <a:rPr lang="pt-BR" b="1" dirty="0" err="1" smtClean="0"/>
              <a:t>Underfitting</a:t>
            </a:r>
            <a:endParaRPr lang="pt-BR" b="1" dirty="0" smtClean="0"/>
          </a:p>
          <a:p>
            <a:endParaRPr lang="pt-BR" b="1" dirty="0" smtClean="0"/>
          </a:p>
          <a:p>
            <a:r>
              <a:rPr lang="pt-BR" dirty="0" smtClean="0"/>
              <a:t>Podemos controlar se um modelo tem maior probabilidade de se ajustar demais ou não, alterando sua capacidade</a:t>
            </a:r>
            <a:r>
              <a:rPr lang="pt-BR" dirty="0" smtClean="0"/>
              <a:t>.</a:t>
            </a:r>
          </a:p>
          <a:p>
            <a:endParaRPr lang="pt-BR" dirty="0" smtClean="0"/>
          </a:p>
          <a:p>
            <a:r>
              <a:rPr lang="pt-BR" dirty="0" smtClean="0"/>
              <a:t>Informalmente, a capacidade de um modelo é a sua capacidade de se adequar a uma ampla variedade de funções. Modelos com baixa capacidade podem ter dificuldades para se ajustar ao conjunto de treinamento. Modelos com alta capacidade podem se ajustar demais ao memorizar propriedades do conjunto de treinamento que não os atendem bem no conjunto de teste</a:t>
            </a:r>
            <a:r>
              <a:rPr lang="pt-BR" dirty="0" smtClean="0"/>
              <a:t>.</a:t>
            </a:r>
          </a:p>
          <a:p>
            <a:endParaRPr lang="pt-BR" dirty="0" smtClean="0"/>
          </a:p>
          <a:p>
            <a:r>
              <a:rPr lang="pt-BR" dirty="0" smtClean="0"/>
              <a:t>Uma forma de controlar a capacidade de um algoritmo de aprendizagem é escolhendo seu espaço de hipóteses, o conjunto de funções que o algoritmo de aprendizagem pode selecionar como sendo a solução</a:t>
            </a:r>
            <a:r>
              <a:rPr lang="pt-BR" dirty="0" smtClean="0"/>
              <a:t>.</a:t>
            </a:r>
          </a:p>
          <a:p>
            <a:endParaRPr lang="pt-BR" dirty="0" smtClean="0"/>
          </a:p>
          <a:p>
            <a:r>
              <a:rPr lang="pt-BR" dirty="0" smtClean="0"/>
              <a:t>Por exemplo, o algoritmo de regressão linear tem o conjunto de todas as funções lineares de sua entrada como espaço de hipóteses. Podemos generalizar a regressão linear para incluir polinômios, em vez de apenas funções lineares, em seu espaço de hipóteses. Fazer isso aumenta a capacidade do modelo.</a:t>
            </a:r>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13</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14</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3743238" y="1481138"/>
            <a:ext cx="4705524" cy="45259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15</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39938" name="Picture 2"/>
          <p:cNvPicPr>
            <a:picLocks noGrp="1" noChangeAspect="1" noChangeArrowheads="1"/>
          </p:cNvPicPr>
          <p:nvPr>
            <p:ph idx="1"/>
          </p:nvPr>
        </p:nvPicPr>
        <p:blipFill>
          <a:blip r:embed="rId2" cstate="print"/>
          <a:srcRect/>
          <a:stretch>
            <a:fillRect/>
          </a:stretch>
        </p:blipFill>
        <p:spPr bwMode="auto">
          <a:xfrm>
            <a:off x="3758837" y="1481138"/>
            <a:ext cx="4674327" cy="45259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0000" lnSpcReduction="20000"/>
          </a:bodyPr>
          <a:lstStyle/>
          <a:p>
            <a:r>
              <a:rPr lang="en-US" b="1" dirty="0" smtClean="0"/>
              <a:t>The No Free Lunch </a:t>
            </a:r>
            <a:r>
              <a:rPr lang="en-US" b="1" dirty="0" smtClean="0"/>
              <a:t>Theorem  - </a:t>
            </a:r>
            <a:r>
              <a:rPr lang="pt-BR" b="1" dirty="0" smtClean="0"/>
              <a:t>O </a:t>
            </a:r>
            <a:r>
              <a:rPr lang="pt-BR" b="1" dirty="0" smtClean="0"/>
              <a:t>teorema </a:t>
            </a:r>
            <a:r>
              <a:rPr lang="pt-BR" b="1" dirty="0" smtClean="0"/>
              <a:t>de que não se  tem  </a:t>
            </a:r>
            <a:r>
              <a:rPr lang="pt-BR" b="1" dirty="0" smtClean="0"/>
              <a:t>almoço grátis</a:t>
            </a:r>
          </a:p>
          <a:p>
            <a:endParaRPr lang="pt-BR" b="1" dirty="0" smtClean="0"/>
          </a:p>
          <a:p>
            <a:r>
              <a:rPr lang="pt-BR" dirty="0" smtClean="0"/>
              <a:t>A teoria da aprendizagem afirma que um algoritmo de aprendizagem de máquina pode generalizar bem a partir </a:t>
            </a:r>
            <a:r>
              <a:rPr lang="pt-BR" dirty="0" smtClean="0"/>
              <a:t>de um </a:t>
            </a:r>
            <a:r>
              <a:rPr lang="pt-BR" dirty="0" smtClean="0"/>
              <a:t>conjunto finito de exemplos de treinamento. Isto parece contradizer alguns princípios básicos </a:t>
            </a:r>
            <a:r>
              <a:rPr lang="pt-BR" dirty="0" smtClean="0"/>
              <a:t>da lógica.</a:t>
            </a:r>
          </a:p>
          <a:p>
            <a:endParaRPr lang="pt-BR" dirty="0" smtClean="0"/>
          </a:p>
          <a:p>
            <a:r>
              <a:rPr lang="pt-BR" dirty="0" smtClean="0"/>
              <a:t>Raciocínio </a:t>
            </a:r>
            <a:r>
              <a:rPr lang="pt-BR" dirty="0" smtClean="0"/>
              <a:t>indutivo, ou inferir regras gerais a partir de um conjunto limitado de exemplos</a:t>
            </a:r>
            <a:r>
              <a:rPr lang="pt-BR" dirty="0" smtClean="0"/>
              <a:t>, não </a:t>
            </a:r>
            <a:r>
              <a:rPr lang="pt-BR" dirty="0" smtClean="0"/>
              <a:t>é logicamente válido. Para inferir logicamente uma regra que descreve cada membro de um conjunto</a:t>
            </a:r>
            <a:r>
              <a:rPr lang="pt-BR" dirty="0" smtClean="0"/>
              <a:t>, é </a:t>
            </a:r>
            <a:r>
              <a:rPr lang="pt-BR" dirty="0" smtClean="0"/>
              <a:t>preciso ter informações sobre cada membro desse conjunto</a:t>
            </a:r>
            <a:r>
              <a:rPr lang="pt-BR" dirty="0" smtClean="0"/>
              <a:t>.</a:t>
            </a:r>
          </a:p>
          <a:p>
            <a:endParaRPr lang="pt-BR" dirty="0" smtClean="0"/>
          </a:p>
          <a:p>
            <a:r>
              <a:rPr lang="pt-BR" dirty="0" smtClean="0"/>
              <a:t>Em parte, o aprendizado de máquina evita esse problema ao oferecer apenas regras probabilísticas</a:t>
            </a:r>
            <a:r>
              <a:rPr lang="pt-BR" dirty="0" smtClean="0"/>
              <a:t>, em </a:t>
            </a:r>
            <a:r>
              <a:rPr lang="pt-BR" dirty="0" smtClean="0"/>
              <a:t>vez das regras inteiramente certas usadas no raciocínio puramente lógico. </a:t>
            </a:r>
            <a:r>
              <a:rPr lang="pt-BR" dirty="0" smtClean="0"/>
              <a:t>Aprendizagem de máquina promete </a:t>
            </a:r>
            <a:r>
              <a:rPr lang="pt-BR" dirty="0" smtClean="0"/>
              <a:t>encontrar regras que provavelmente são corretas sobre a maioria dos </a:t>
            </a:r>
            <a:r>
              <a:rPr lang="pt-BR" dirty="0" smtClean="0"/>
              <a:t>membros o </a:t>
            </a:r>
            <a:r>
              <a:rPr lang="pt-BR" dirty="0" smtClean="0"/>
              <a:t>conjunto a que se referem</a:t>
            </a:r>
            <a:r>
              <a:rPr lang="pt-BR" dirty="0" smtClean="0"/>
              <a:t>.</a:t>
            </a:r>
          </a:p>
          <a:p>
            <a:endParaRPr lang="pt-BR" dirty="0" smtClean="0"/>
          </a:p>
          <a:p>
            <a:r>
              <a:rPr lang="pt-BR" dirty="0" smtClean="0"/>
              <a:t>. </a:t>
            </a:r>
            <a:r>
              <a:rPr lang="pt-BR" dirty="0" smtClean="0"/>
              <a:t>O </a:t>
            </a:r>
            <a:r>
              <a:rPr lang="pt-BR" dirty="0" smtClean="0"/>
              <a:t> teorema de que não existe almoço de  graça (</a:t>
            </a:r>
            <a:r>
              <a:rPr lang="pt-BR" dirty="0" err="1" smtClean="0"/>
              <a:t>Wolpert</a:t>
            </a:r>
            <a:r>
              <a:rPr lang="pt-BR" dirty="0" smtClean="0"/>
              <a:t>, 1996) afirma que, calculada a média de todos </a:t>
            </a:r>
            <a:r>
              <a:rPr lang="pt-BR" dirty="0" smtClean="0"/>
              <a:t>as possíveis distribuições </a:t>
            </a:r>
            <a:r>
              <a:rPr lang="pt-BR" dirty="0" smtClean="0"/>
              <a:t>geradoras de dados, todo algoritmo de classificação tem </a:t>
            </a:r>
            <a:r>
              <a:rPr lang="pt-BR" dirty="0" smtClean="0"/>
              <a:t>a mesma  taxa de erro ao </a:t>
            </a:r>
            <a:r>
              <a:rPr lang="pt-BR" dirty="0" smtClean="0"/>
              <a:t>classificar pontos anteriormente não observados. Em outras palavras, em certo sentido</a:t>
            </a:r>
            <a:r>
              <a:rPr lang="pt-BR" dirty="0" smtClean="0"/>
              <a:t>, nenhum </a:t>
            </a:r>
            <a:r>
              <a:rPr lang="pt-BR" dirty="0" smtClean="0"/>
              <a:t>algoritmo de aprendizado de máquina é universalmente melhor do que qualquer outro</a:t>
            </a:r>
            <a:r>
              <a:rPr lang="pt-BR" dirty="0" smtClean="0"/>
              <a:t>.</a:t>
            </a:r>
          </a:p>
          <a:p>
            <a:endParaRPr lang="pt-BR" dirty="0" smtClean="0"/>
          </a:p>
          <a:p>
            <a:r>
              <a:rPr lang="pt-BR" dirty="0" smtClean="0"/>
              <a:t>Isso significa que o objetivo da pesquisa em aprendizado de máquina não é buscar um algoritmo de aprendizado universal ou o melhor algoritmo de aprendizado absoluto. Em vez disso, </a:t>
            </a:r>
            <a:r>
              <a:rPr lang="pt-BR" dirty="0" smtClean="0"/>
              <a:t>o </a:t>
            </a:r>
            <a:r>
              <a:rPr lang="pt-BR" dirty="0" smtClean="0"/>
              <a:t>objetivo é entender quais tipos de distribuições são relevantes para o “mundo real” que um agente de IA experimenta e quais tipos de algoritmos de aprendizado de máquina funcionam bem em dados extraídos dos tipos de distribuições geradoras de dados que </a:t>
            </a:r>
            <a:r>
              <a:rPr lang="pt-BR" dirty="0" smtClean="0"/>
              <a:t> </a:t>
            </a:r>
            <a:r>
              <a:rPr lang="pt-BR" dirty="0" smtClean="0"/>
              <a:t>interessam.</a:t>
            </a:r>
          </a:p>
          <a:p>
            <a:endParaRPr lang="pt-BR" b="1" dirty="0" smtClean="0"/>
          </a:p>
          <a:p>
            <a:endParaRPr lang="pt-BR" b="1" dirty="0" smtClean="0"/>
          </a:p>
          <a:p>
            <a:endParaRPr lang="pt-BR" b="1" dirty="0" smtClean="0"/>
          </a:p>
          <a:p>
            <a:endParaRPr lang="pt-BR" b="1" dirty="0" smtClean="0"/>
          </a:p>
          <a:p>
            <a:endParaRPr lang="pt-BR" b="1" dirty="0" smtClean="0"/>
          </a:p>
          <a:p>
            <a:r>
              <a:rPr lang="pt-BR" b="1" dirty="0" smtClean="0"/>
              <a:t>.</a:t>
            </a:r>
          </a:p>
          <a:p>
            <a:endParaRPr lang="pt-BR" b="1" dirty="0" smtClean="0"/>
          </a:p>
          <a:p>
            <a:endParaRPr lang="pt-BR" b="1" dirty="0" smtClean="0"/>
          </a:p>
          <a:p>
            <a:endParaRPr lang="pt-BR" b="1" dirty="0" smtClean="0"/>
          </a:p>
          <a:p>
            <a:endParaRPr lang="pt-BR" b="1" dirty="0" smtClean="0"/>
          </a:p>
          <a:p>
            <a:r>
              <a:rPr lang="pt-BR" b="1" dirty="0" smtClean="0"/>
              <a:t>.</a:t>
            </a:r>
            <a:endParaRPr lang="pt-BR" b="1"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16</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r>
              <a:rPr lang="pt-BR" b="1" dirty="0" smtClean="0"/>
              <a:t>Regularização </a:t>
            </a:r>
          </a:p>
          <a:p>
            <a:endParaRPr lang="pt-BR" b="1" dirty="0" smtClean="0"/>
          </a:p>
          <a:p>
            <a:r>
              <a:rPr lang="pt-BR" b="1" dirty="0" smtClean="0"/>
              <a:t>Regularização é qualquer modificação que fazemos em um algoritmo de aprendizagem com o objetivo de reduzir seu erro de generalização, mas não seu erro de treinamento</a:t>
            </a:r>
            <a:r>
              <a:rPr lang="pt-BR" b="1" dirty="0" smtClean="0"/>
              <a:t>.</a:t>
            </a:r>
          </a:p>
          <a:p>
            <a:endParaRPr lang="pt-BR" b="1" dirty="0" smtClean="0"/>
          </a:p>
          <a:p>
            <a:r>
              <a:rPr lang="pt-BR" b="1" dirty="0" smtClean="0"/>
              <a:t>A regularização é uma das preocupações centrais do campo do aprendizado de máquina, rivalizada em importância apenas pela otimização. </a:t>
            </a:r>
            <a:endParaRPr lang="pt-BR" b="1" dirty="0" smtClean="0"/>
          </a:p>
          <a:p>
            <a:endParaRPr lang="pt-BR" b="1" dirty="0" smtClean="0"/>
          </a:p>
          <a:p>
            <a:r>
              <a:rPr lang="pt-BR" b="1" dirty="0" smtClean="0"/>
              <a:t>O </a:t>
            </a:r>
            <a:r>
              <a:rPr lang="pt-BR" b="1" dirty="0" smtClean="0"/>
              <a:t>teorema do almoço grátis deixou claro que não existe máquina </a:t>
            </a:r>
            <a:r>
              <a:rPr lang="pt-BR" b="1" dirty="0" smtClean="0"/>
              <a:t>melhor algoritmo </a:t>
            </a:r>
            <a:r>
              <a:rPr lang="pt-BR" b="1" dirty="0" smtClean="0"/>
              <a:t>de aprendizagem e, em particular, nenhuma melhor forma de regularização. Em vez disso, devemos escolher uma forma de regularização que seja adequada à tarefa específica que queremos resolver.</a:t>
            </a:r>
          </a:p>
          <a:p>
            <a:endParaRPr lang="pt-BR" b="1" dirty="0" smtClean="0"/>
          </a:p>
          <a:p>
            <a:endParaRPr lang="pt-BR" b="1" dirty="0" smtClean="0"/>
          </a:p>
          <a:p>
            <a:pPr>
              <a:buNone/>
            </a:pPr>
            <a:endParaRPr lang="pt-BR" b="1" dirty="0" smtClean="0"/>
          </a:p>
          <a:p>
            <a:endParaRPr lang="pt-BR" b="1" dirty="0" smtClean="0"/>
          </a:p>
          <a:p>
            <a:r>
              <a:rPr lang="pt-BR" b="1" dirty="0" smtClean="0"/>
              <a:t>.</a:t>
            </a:r>
          </a:p>
          <a:p>
            <a:endParaRPr lang="pt-BR" b="1" dirty="0" smtClean="0"/>
          </a:p>
          <a:p>
            <a:endParaRPr lang="pt-BR" b="1" dirty="0" smtClean="0"/>
          </a:p>
          <a:p>
            <a:endParaRPr lang="pt-BR" b="1" dirty="0" smtClean="0"/>
          </a:p>
          <a:p>
            <a:endParaRPr lang="pt-BR" b="1" dirty="0" smtClean="0"/>
          </a:p>
          <a:p>
            <a:r>
              <a:rPr lang="pt-BR" b="1" dirty="0" smtClean="0"/>
              <a:t>.</a:t>
            </a:r>
            <a:endParaRPr lang="pt-BR" b="1"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17</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18</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3763990" y="1481138"/>
            <a:ext cx="4664020" cy="45259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0000" lnSpcReduction="20000"/>
          </a:bodyPr>
          <a:lstStyle/>
          <a:p>
            <a:endParaRPr lang="pt-BR" b="1" dirty="0" smtClean="0"/>
          </a:p>
          <a:p>
            <a:r>
              <a:rPr lang="pt-BR" b="1" dirty="0" smtClean="0"/>
              <a:t>Hiperparâmetros e conjuntos de </a:t>
            </a:r>
            <a:r>
              <a:rPr lang="pt-BR" b="1" dirty="0" smtClean="0"/>
              <a:t>validação (</a:t>
            </a:r>
            <a:r>
              <a:rPr lang="pt-BR" b="1" dirty="0" err="1" smtClean="0"/>
              <a:t>Hyperparameters</a:t>
            </a:r>
            <a:r>
              <a:rPr lang="pt-BR" b="1" dirty="0" smtClean="0"/>
              <a:t> </a:t>
            </a:r>
            <a:r>
              <a:rPr lang="pt-BR" b="1" dirty="0" err="1" smtClean="0"/>
              <a:t>and</a:t>
            </a:r>
            <a:r>
              <a:rPr lang="pt-BR" b="1" dirty="0" smtClean="0"/>
              <a:t> </a:t>
            </a:r>
            <a:r>
              <a:rPr lang="pt-BR" b="1" dirty="0" err="1" smtClean="0"/>
              <a:t>Validation</a:t>
            </a:r>
            <a:r>
              <a:rPr lang="pt-BR" b="1" dirty="0" smtClean="0"/>
              <a:t> </a:t>
            </a:r>
            <a:r>
              <a:rPr lang="pt-BR" b="1" dirty="0" smtClean="0"/>
              <a:t>Sets)</a:t>
            </a:r>
          </a:p>
          <a:p>
            <a:endParaRPr lang="pt-BR" b="1" dirty="0" smtClean="0"/>
          </a:p>
          <a:p>
            <a:r>
              <a:rPr lang="pt-BR" dirty="0" smtClean="0"/>
              <a:t>A maioria dos algoritmos de aprendizado de máquina possui várias configurações que podemos usar para controlar o comportamento do algoritmo de aprendizado. Essas configurações são chamadas de hiperparâmetros. Os valores dos hiperparâmetros não são adaptados pelo próprio algoritmo de </a:t>
            </a:r>
            <a:r>
              <a:rPr lang="pt-BR" dirty="0" smtClean="0"/>
              <a:t>aprendizagem (</a:t>
            </a:r>
            <a:r>
              <a:rPr lang="pt-BR" dirty="0" smtClean="0"/>
              <a:t>embora possamos projetar um procedimento de aprendizagem aninhado onde um algoritmo de aprendizagem aprende os melhores hiperparâmetros para outro algoritmo de aprendizagem).</a:t>
            </a:r>
          </a:p>
          <a:p>
            <a:endParaRPr lang="pt-BR" dirty="0" smtClean="0"/>
          </a:p>
          <a:p>
            <a:r>
              <a:rPr lang="pt-BR" dirty="0" smtClean="0"/>
              <a:t>Às vezes, uma configuração é escolhida para ser um hiperparâmetro que o algoritmo de aprendizagem não aprende porque é difícil de otimizar. Mais frequentemente, não aprendemos o hiperparâmetro porque não é apropriado aprender esse hiperparâmetro no conjunto de treinamento. Isso se aplica a todos os hiperparâmetros que controlam a capacidade do modelo. Se aprendidos no conjunto de treinamento, tais hiperparâmetros sempre escolheriam a capacidade máxima possível do modelo, resultando em </a:t>
            </a:r>
            <a:r>
              <a:rPr lang="pt-BR" dirty="0" err="1" smtClean="0"/>
              <a:t>overfitting</a:t>
            </a:r>
            <a:r>
              <a:rPr lang="pt-BR" dirty="0" smtClean="0"/>
              <a:t>. Para resolver esse problema, precisamos de um conjunto de validação de exemplos que o algoritmo de treinamento não observa.</a:t>
            </a:r>
          </a:p>
          <a:p>
            <a:endParaRPr lang="pt-BR" dirty="0" smtClean="0"/>
          </a:p>
          <a:p>
            <a:r>
              <a:rPr lang="pt-BR" dirty="0" smtClean="0"/>
              <a:t>O subconjunto de dados usado para orientar a seleção de hiperparâmetros é chamado de conjunto de validação. Normalmente, utiliza-se cerca de 80% dos dados de treinamento para treinamento e 20% para validação. Como o conjunto de validação é usado para “treinar” os hiperparâmetros, o erro do conjunto de validação subestimará o erro de generalização, embora normalmente em uma quantidade menor do que o erro de treinamento. Após a conclusão de toda a otimização do hiperparâmetro, o erro de generalização pode ser estimado usando o conjunto de teste.</a:t>
            </a:r>
          </a:p>
          <a:p>
            <a:endParaRPr lang="pt-BR" b="1" dirty="0" smtClean="0"/>
          </a:p>
          <a:p>
            <a:endParaRPr lang="pt-BR" b="1" dirty="0" smtClean="0"/>
          </a:p>
          <a:p>
            <a:pPr>
              <a:buNone/>
            </a:pPr>
            <a:endParaRPr lang="pt-BR" b="1" dirty="0" smtClean="0"/>
          </a:p>
          <a:p>
            <a:endParaRPr lang="pt-BR" b="1" dirty="0" smtClean="0"/>
          </a:p>
          <a:p>
            <a:r>
              <a:rPr lang="pt-BR" b="1" dirty="0" smtClean="0"/>
              <a:t>.</a:t>
            </a:r>
          </a:p>
          <a:p>
            <a:endParaRPr lang="pt-BR" b="1" dirty="0" smtClean="0"/>
          </a:p>
          <a:p>
            <a:endParaRPr lang="pt-BR" b="1" dirty="0" smtClean="0"/>
          </a:p>
          <a:p>
            <a:endParaRPr lang="pt-BR" b="1" dirty="0" smtClean="0"/>
          </a:p>
          <a:p>
            <a:endParaRPr lang="pt-BR" b="1" dirty="0" smtClean="0"/>
          </a:p>
          <a:p>
            <a:r>
              <a:rPr lang="pt-BR" b="1" dirty="0" smtClean="0"/>
              <a:t>.</a:t>
            </a:r>
            <a:endParaRPr lang="pt-BR" b="1"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19</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n-US" altLang="pt-BR" sz="2800" dirty="0" smtClean="0"/>
              <a:t/>
            </a:r>
            <a:br>
              <a:rPr lang="en-US" altLang="pt-BR" sz="2800" dirty="0" smtClean="0"/>
            </a:br>
            <a:r>
              <a:rPr lang="en-US" altLang="pt-BR" sz="2800" dirty="0" smtClean="0"/>
              <a:t>FUNDAMENTOS BÁSICOS DA </a:t>
            </a:r>
            <a:r>
              <a:rPr lang="pt-BR" sz="2800" dirty="0" smtClean="0"/>
              <a:t>APRENDIZAGEM DE MÁQUINA S</a:t>
            </a:r>
            <a:endParaRPr lang="pt-BR" sz="2800" dirty="0"/>
          </a:p>
        </p:txBody>
      </p:sp>
      <p:sp>
        <p:nvSpPr>
          <p:cNvPr id="3" name="Subtítulo 2"/>
          <p:cNvSpPr>
            <a:spLocks noGrp="1"/>
          </p:cNvSpPr>
          <p:nvPr>
            <p:ph type="subTitle" idx="1"/>
          </p:nvPr>
        </p:nvSpPr>
        <p:spPr/>
        <p:txBody>
          <a:bodyPr>
            <a:normAutofit/>
          </a:bodyPr>
          <a:lstStyle/>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smtClean="0"/>
              <a:t>Material com Base </a:t>
            </a:r>
            <a:r>
              <a:rPr lang="en-US" altLang="pt-BR" dirty="0" err="1" smtClean="0"/>
              <a:t>nos</a:t>
            </a:r>
            <a:r>
              <a:rPr lang="en-US" altLang="pt-BR" dirty="0" smtClean="0"/>
              <a:t> </a:t>
            </a:r>
            <a:r>
              <a:rPr lang="en-US" altLang="pt-BR" dirty="0" err="1" smtClean="0"/>
              <a:t>Livros</a:t>
            </a:r>
            <a:r>
              <a:rPr lang="en-US" altLang="pt-BR" dirty="0" smtClean="0"/>
              <a:t>:</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smtClean="0"/>
              <a:t>Mitchel</a:t>
            </a:r>
            <a:r>
              <a:rPr lang="en-US" altLang="pt-BR" dirty="0" smtClean="0"/>
              <a:t> (1997), Bishop(2006), Murphy (2012), </a:t>
            </a:r>
            <a:r>
              <a:rPr lang="en-US" altLang="pt-BR" dirty="0" err="1" smtClean="0"/>
              <a:t>Goodfellow</a:t>
            </a:r>
            <a:r>
              <a:rPr lang="en-US" altLang="pt-BR" dirty="0" smtClean="0"/>
              <a:t> eta (2014)</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altLang="pt-BR" dirty="0"/>
          </a:p>
          <a:p>
            <a:endParaRPr lang="pt-BR" dirty="0"/>
          </a:p>
        </p:txBody>
      </p:sp>
    </p:spTree>
    <p:extLst>
      <p:ext uri="{BB962C8B-B14F-4D97-AF65-F5344CB8AC3E}">
        <p14:creationId xmlns="" xmlns:p14="http://schemas.microsoft.com/office/powerpoint/2010/main" val="2116803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7500" lnSpcReduction="20000"/>
          </a:bodyPr>
          <a:lstStyle/>
          <a:p>
            <a:endParaRPr lang="pt-BR" b="1" dirty="0" smtClean="0"/>
          </a:p>
          <a:p>
            <a:r>
              <a:rPr lang="pt-BR" b="1" dirty="0" smtClean="0"/>
              <a:t>Validação cruzada</a:t>
            </a:r>
          </a:p>
          <a:p>
            <a:endParaRPr lang="pt-BR" b="1" dirty="0" smtClean="0"/>
          </a:p>
          <a:p>
            <a:r>
              <a:rPr lang="pt-BR" dirty="0" smtClean="0"/>
              <a:t>Dividir o conjunto de dados em um conjunto de treinamento fixo e um conjunto de teste fixo pode ser problemático se resultar em um conjunto de teste pequeno. Um pequeno conjunto de testes implica incerteza estatística em torno do erro médio estimado do teste, tornando difícil afirmar que o algoritmo</a:t>
            </a:r>
          </a:p>
          <a:p>
            <a:endParaRPr lang="pt-BR" dirty="0" smtClean="0"/>
          </a:p>
          <a:p>
            <a:r>
              <a:rPr lang="pt-BR" dirty="0" smtClean="0"/>
              <a:t>Quando o conjunto de dados tem centenas de milhares de exemplos ou mais, isso não é um problema sério. Quando o conjunto de dados é muito pequeno, existem procedimentos alternativos, que permitem utilizar todos os exemplos na </a:t>
            </a:r>
            <a:r>
              <a:rPr lang="pt-BR" dirty="0" smtClean="0"/>
              <a:t>estimativa </a:t>
            </a:r>
            <a:r>
              <a:rPr lang="pt-BR" dirty="0" smtClean="0"/>
              <a:t>do erro médio do teste, ao preço do aumento do custo computacional. Esses procedimentos são baseados na ideia de repetir o cálculo de treinamento e teste em </a:t>
            </a:r>
            <a:r>
              <a:rPr lang="pt-BR" dirty="0" smtClean="0"/>
              <a:t>diferentes subconjuntos </a:t>
            </a:r>
            <a:r>
              <a:rPr lang="pt-BR" dirty="0" smtClean="0"/>
              <a:t>ou divisões escolhidos do conjunto de dados original. </a:t>
            </a:r>
            <a:endParaRPr lang="pt-BR" dirty="0" smtClean="0"/>
          </a:p>
          <a:p>
            <a:endParaRPr lang="pt-BR" dirty="0" smtClean="0"/>
          </a:p>
          <a:p>
            <a:r>
              <a:rPr lang="pt-BR" dirty="0" smtClean="0"/>
              <a:t>O </a:t>
            </a:r>
            <a:r>
              <a:rPr lang="pt-BR" dirty="0" smtClean="0"/>
              <a:t>mais comum deles é o procedimento de validação cruzada </a:t>
            </a:r>
            <a:r>
              <a:rPr lang="pt-BR" dirty="0" err="1" smtClean="0"/>
              <a:t>k-fold</a:t>
            </a:r>
            <a:r>
              <a:rPr lang="pt-BR" dirty="0" smtClean="0"/>
              <a:t>, no qual uma partição do conjunto de dados é formada dividindo-o em k subconjuntos não sobrepostos. O erro de teste pode então ser estimado tomando o erro de teste médio em k tentativas. Na tentativa i, o </a:t>
            </a:r>
            <a:r>
              <a:rPr lang="pt-BR" dirty="0" err="1" smtClean="0"/>
              <a:t>i-ésimo</a:t>
            </a:r>
            <a:r>
              <a:rPr lang="pt-BR" dirty="0" smtClean="0"/>
              <a:t> subconjunto de dados é usado como conjunto de teste e o restante dos dados é usado como conjunto de treinamento. Um problema é que não existem estimadores imparciais da variância de tais estimadores de erro médio (</a:t>
            </a:r>
            <a:r>
              <a:rPr lang="pt-BR" dirty="0" err="1" smtClean="0"/>
              <a:t>Bengio</a:t>
            </a:r>
            <a:r>
              <a:rPr lang="pt-BR" dirty="0" smtClean="0"/>
              <a:t> e </a:t>
            </a:r>
            <a:r>
              <a:rPr lang="pt-BR" dirty="0" err="1" smtClean="0"/>
              <a:t>Grandvalet</a:t>
            </a:r>
            <a:r>
              <a:rPr lang="pt-BR" dirty="0" smtClean="0"/>
              <a:t>, 2004), mas normalmente são utilizadas aproximações.</a:t>
            </a:r>
          </a:p>
          <a:p>
            <a:endParaRPr lang="pt-BR" b="1" dirty="0" smtClean="0"/>
          </a:p>
          <a:p>
            <a:endParaRPr lang="pt-BR" b="1" dirty="0" smtClean="0"/>
          </a:p>
          <a:p>
            <a:r>
              <a:rPr lang="pt-BR" b="1" dirty="0" smtClean="0"/>
              <a:t>.</a:t>
            </a:r>
          </a:p>
          <a:p>
            <a:endParaRPr lang="pt-BR" b="1" dirty="0" smtClean="0"/>
          </a:p>
          <a:p>
            <a:endParaRPr lang="pt-BR" b="1" dirty="0" smtClean="0"/>
          </a:p>
          <a:p>
            <a:endParaRPr lang="pt-BR" b="1" dirty="0" smtClean="0"/>
          </a:p>
          <a:p>
            <a:endParaRPr lang="pt-BR" b="1" dirty="0" smtClean="0"/>
          </a:p>
          <a:p>
            <a:r>
              <a:rPr lang="pt-BR" b="1" dirty="0" smtClean="0"/>
              <a:t>.</a:t>
            </a:r>
            <a:endParaRPr lang="pt-BR" b="1"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20</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21</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46082" name="Picture 2"/>
          <p:cNvPicPr>
            <a:picLocks noGrp="1" noChangeAspect="1" noChangeArrowheads="1"/>
          </p:cNvPicPr>
          <p:nvPr>
            <p:ph idx="1"/>
          </p:nvPr>
        </p:nvPicPr>
        <p:blipFill>
          <a:blip r:embed="rId2" cstate="print"/>
          <a:srcRect/>
          <a:stretch>
            <a:fillRect/>
          </a:stretch>
        </p:blipFill>
        <p:spPr bwMode="auto">
          <a:xfrm>
            <a:off x="2486558" y="1481138"/>
            <a:ext cx="7218884" cy="452596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22</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47106" name="Picture 2"/>
          <p:cNvPicPr>
            <a:picLocks noGrp="1" noChangeAspect="1" noChangeArrowheads="1"/>
          </p:cNvPicPr>
          <p:nvPr>
            <p:ph idx="1"/>
          </p:nvPr>
        </p:nvPicPr>
        <p:blipFill>
          <a:blip r:embed="rId2" cstate="print"/>
          <a:srcRect/>
          <a:stretch>
            <a:fillRect/>
          </a:stretch>
        </p:blipFill>
        <p:spPr bwMode="auto">
          <a:xfrm>
            <a:off x="230039" y="1031082"/>
            <a:ext cx="11133825" cy="517131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23</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endParaRPr lang="pt-BR"/>
          </a:p>
        </p:txBody>
      </p:sp>
      <p:pic>
        <p:nvPicPr>
          <p:cNvPr id="48130" name="Picture 2"/>
          <p:cNvPicPr>
            <a:picLocks noGrp="1" noChangeAspect="1" noChangeArrowheads="1"/>
          </p:cNvPicPr>
          <p:nvPr>
            <p:ph idx="1"/>
          </p:nvPr>
        </p:nvPicPr>
        <p:blipFill>
          <a:blip r:embed="rId2" cstate="print"/>
          <a:srcRect/>
          <a:stretch>
            <a:fillRect/>
          </a:stretch>
        </p:blipFill>
        <p:spPr bwMode="auto">
          <a:xfrm>
            <a:off x="2605682" y="1481138"/>
            <a:ext cx="6980636" cy="452596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24</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lstStyle/>
          <a:p>
            <a:r>
              <a:rPr lang="pt-BR" dirty="0" smtClean="0"/>
              <a:t>Machine </a:t>
            </a:r>
            <a:r>
              <a:rPr lang="pt-BR" dirty="0" err="1" smtClean="0"/>
              <a:t>Learning</a:t>
            </a:r>
            <a:r>
              <a:rPr lang="pt-BR" dirty="0" smtClean="0"/>
              <a:t> </a:t>
            </a:r>
            <a:r>
              <a:rPr lang="pt-BR" dirty="0" err="1" smtClean="0"/>
              <a:t>Basics</a:t>
            </a:r>
            <a:endParaRPr lang="pt-BR" dirty="0"/>
          </a:p>
        </p:txBody>
      </p:sp>
      <p:pic>
        <p:nvPicPr>
          <p:cNvPr id="49154" name="Picture 2"/>
          <p:cNvPicPr>
            <a:picLocks noGrp="1" noChangeAspect="1" noChangeArrowheads="1"/>
          </p:cNvPicPr>
          <p:nvPr>
            <p:ph idx="1"/>
          </p:nvPr>
        </p:nvPicPr>
        <p:blipFill>
          <a:blip r:embed="rId2" cstate="print"/>
          <a:srcRect/>
          <a:stretch>
            <a:fillRect/>
          </a:stretch>
        </p:blipFill>
        <p:spPr bwMode="auto">
          <a:xfrm>
            <a:off x="3748461" y="1481138"/>
            <a:ext cx="4695079" cy="452596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Bibliografia</a:t>
            </a:r>
            <a:endParaRPr lang="pt-BR" dirty="0"/>
          </a:p>
        </p:txBody>
      </p:sp>
      <p:sp>
        <p:nvSpPr>
          <p:cNvPr id="3" name="Espaço Reservado para Conteúdo 2"/>
          <p:cNvSpPr>
            <a:spLocks noGrp="1"/>
          </p:cNvSpPr>
          <p:nvPr>
            <p:ph idx="1"/>
          </p:nvPr>
        </p:nvSpPr>
        <p:spPr/>
        <p:txBody>
          <a:bodyPr>
            <a:normAutofit fontScale="62500" lnSpcReduction="20000"/>
          </a:bodyPr>
          <a:lstStyle/>
          <a:p>
            <a:endParaRPr lang="pt-BR" dirty="0" smtClean="0"/>
          </a:p>
          <a:p>
            <a:r>
              <a:rPr lang="pt-BR" dirty="0" smtClean="0"/>
              <a:t>MITCHELL, Tom M. </a:t>
            </a:r>
            <a:r>
              <a:rPr lang="pt-BR" b="1" dirty="0" smtClean="0"/>
              <a:t>Machine </a:t>
            </a:r>
            <a:r>
              <a:rPr lang="pt-BR" b="1" dirty="0" err="1" smtClean="0"/>
              <a:t>learning</a:t>
            </a:r>
            <a:r>
              <a:rPr lang="pt-BR" dirty="0" smtClean="0"/>
              <a:t>. Boston, </a:t>
            </a:r>
            <a:r>
              <a:rPr lang="pt-BR" dirty="0" err="1" smtClean="0"/>
              <a:t>Mass</a:t>
            </a:r>
            <a:r>
              <a:rPr lang="pt-BR" dirty="0" smtClean="0"/>
              <a:t>: McGraw-Hill, 1997. xvii, 414 p. (McGraw-Hill. </a:t>
            </a:r>
            <a:r>
              <a:rPr lang="pt-BR" dirty="0" err="1" smtClean="0"/>
              <a:t>Computer</a:t>
            </a:r>
            <a:r>
              <a:rPr lang="pt-BR" dirty="0" smtClean="0"/>
              <a:t> </a:t>
            </a:r>
            <a:r>
              <a:rPr lang="pt-BR" dirty="0" err="1" smtClean="0"/>
              <a:t>science</a:t>
            </a:r>
            <a:r>
              <a:rPr lang="pt-BR" dirty="0" smtClean="0"/>
              <a:t>) ISBN: 0070428077. </a:t>
            </a:r>
          </a:p>
          <a:p>
            <a:r>
              <a:rPr lang="pt-BR" dirty="0" smtClean="0"/>
              <a:t>MURPHY, Kevin P. </a:t>
            </a:r>
            <a:r>
              <a:rPr lang="pt-BR" b="1" dirty="0" smtClean="0"/>
              <a:t>Machine </a:t>
            </a:r>
            <a:r>
              <a:rPr lang="pt-BR" b="1" dirty="0" err="1" smtClean="0"/>
              <a:t>learning</a:t>
            </a:r>
            <a:r>
              <a:rPr lang="pt-BR" dirty="0" smtClean="0"/>
              <a:t>: a </a:t>
            </a:r>
            <a:r>
              <a:rPr lang="pt-BR" dirty="0" err="1" smtClean="0"/>
              <a:t>probabilistic</a:t>
            </a:r>
            <a:r>
              <a:rPr lang="pt-BR" dirty="0" smtClean="0"/>
              <a:t> perspective. c2012. ISBN: 0262018020</a:t>
            </a:r>
          </a:p>
          <a:p>
            <a:r>
              <a:rPr lang="pt-BR" dirty="0" smtClean="0"/>
              <a:t>GOODFELLOW, Ian; COURVILLE, Aaron; BENGIO, </a:t>
            </a:r>
            <a:r>
              <a:rPr lang="pt-BR" dirty="0" err="1" smtClean="0"/>
              <a:t>Yoshua</a:t>
            </a:r>
            <a:r>
              <a:rPr lang="pt-BR" dirty="0" smtClean="0"/>
              <a:t>. </a:t>
            </a:r>
            <a:r>
              <a:rPr lang="pt-BR" b="1" dirty="0" err="1" smtClean="0"/>
              <a:t>Deep</a:t>
            </a:r>
            <a:r>
              <a:rPr lang="pt-BR" b="1" dirty="0" smtClean="0"/>
              <a:t> </a:t>
            </a:r>
            <a:r>
              <a:rPr lang="pt-BR" b="1" dirty="0" err="1" smtClean="0"/>
              <a:t>learning</a:t>
            </a:r>
            <a:r>
              <a:rPr lang="pt-BR" dirty="0" smtClean="0"/>
              <a:t>. Cambridge, Massachusetts: </a:t>
            </a:r>
            <a:r>
              <a:rPr lang="pt-BR" dirty="0" err="1" smtClean="0"/>
              <a:t>The</a:t>
            </a:r>
            <a:r>
              <a:rPr lang="pt-BR" dirty="0" smtClean="0"/>
              <a:t> MIT </a:t>
            </a:r>
            <a:r>
              <a:rPr lang="pt-BR" dirty="0" err="1" smtClean="0"/>
              <a:t>Press</a:t>
            </a:r>
            <a:r>
              <a:rPr lang="pt-BR" dirty="0" smtClean="0"/>
              <a:t>, c2016. xxii, 775 p. (</a:t>
            </a:r>
            <a:r>
              <a:rPr lang="pt-BR" dirty="0" err="1" smtClean="0"/>
              <a:t>Adaptive</a:t>
            </a:r>
            <a:r>
              <a:rPr lang="pt-BR" dirty="0" smtClean="0"/>
              <a:t> </a:t>
            </a:r>
            <a:r>
              <a:rPr lang="pt-BR" dirty="0" err="1" smtClean="0"/>
              <a:t>computation</a:t>
            </a:r>
            <a:r>
              <a:rPr lang="pt-BR" dirty="0" smtClean="0"/>
              <a:t> </a:t>
            </a:r>
            <a:r>
              <a:rPr lang="pt-BR" dirty="0" err="1" smtClean="0"/>
              <a:t>and</a:t>
            </a:r>
            <a:r>
              <a:rPr lang="pt-BR" dirty="0" smtClean="0"/>
              <a:t> machine </a:t>
            </a:r>
            <a:r>
              <a:rPr lang="pt-BR" dirty="0" err="1" smtClean="0"/>
              <a:t>learning</a:t>
            </a:r>
            <a:r>
              <a:rPr lang="pt-BR" dirty="0" smtClean="0"/>
              <a:t>) ISBN: 9780262035613. </a:t>
            </a:r>
          </a:p>
          <a:p>
            <a:pPr>
              <a:buNone/>
            </a:pPr>
            <a:endParaRPr lang="pt-BR" dirty="0" smtClean="0"/>
          </a:p>
          <a:p>
            <a:r>
              <a:rPr lang="pt-BR" dirty="0" smtClean="0"/>
              <a:t>BARBER, David</a:t>
            </a:r>
            <a:r>
              <a:rPr lang="pt-BR" b="1" dirty="0" smtClean="0"/>
              <a:t>. </a:t>
            </a:r>
            <a:r>
              <a:rPr lang="pt-BR" b="1" dirty="0" err="1" smtClean="0"/>
              <a:t>Bayesian</a:t>
            </a:r>
            <a:r>
              <a:rPr lang="pt-BR" b="1" dirty="0" smtClean="0"/>
              <a:t> </a:t>
            </a:r>
            <a:r>
              <a:rPr lang="pt-BR" b="1" dirty="0" err="1" smtClean="0"/>
              <a:t>Reasoning</a:t>
            </a:r>
            <a:r>
              <a:rPr lang="pt-BR" b="1" dirty="0" smtClean="0"/>
              <a:t> </a:t>
            </a:r>
            <a:r>
              <a:rPr lang="pt-BR" b="1" dirty="0" err="1" smtClean="0"/>
              <a:t>and</a:t>
            </a:r>
            <a:r>
              <a:rPr lang="pt-BR" b="1" dirty="0" smtClean="0"/>
              <a:t> Machine </a:t>
            </a:r>
            <a:r>
              <a:rPr lang="pt-BR" b="1" dirty="0" err="1" smtClean="0"/>
              <a:t>Learning</a:t>
            </a:r>
            <a:r>
              <a:rPr lang="pt-BR" dirty="0" smtClean="0"/>
              <a:t>. Cambridge </a:t>
            </a:r>
            <a:r>
              <a:rPr lang="pt-BR" dirty="0" err="1" smtClean="0"/>
              <a:t>University</a:t>
            </a:r>
            <a:r>
              <a:rPr lang="pt-BR" dirty="0" smtClean="0"/>
              <a:t> </a:t>
            </a:r>
            <a:r>
              <a:rPr lang="pt-BR" dirty="0" err="1" smtClean="0"/>
              <a:t>Press</a:t>
            </a:r>
            <a:r>
              <a:rPr lang="pt-BR" dirty="0" smtClean="0"/>
              <a:t>, 2012. ISBN 978-0-521-51814-7. </a:t>
            </a:r>
          </a:p>
          <a:p>
            <a:pPr>
              <a:buNone/>
            </a:pPr>
            <a:endParaRPr lang="pt-BR" dirty="0" smtClean="0"/>
          </a:p>
          <a:p>
            <a:r>
              <a:rPr lang="pt-BR" dirty="0" smtClean="0"/>
              <a:t>HAYKIN, Simon S.. </a:t>
            </a:r>
            <a:r>
              <a:rPr lang="pt-BR" b="1" dirty="0" smtClean="0"/>
              <a:t>Redes neurais</a:t>
            </a:r>
            <a:r>
              <a:rPr lang="pt-BR" dirty="0" smtClean="0"/>
              <a:t>: princípios e prática. 2. ed. Porto Alegre: </a:t>
            </a:r>
            <a:r>
              <a:rPr lang="pt-BR" dirty="0" err="1" smtClean="0"/>
              <a:t>Bookman</a:t>
            </a:r>
            <a:r>
              <a:rPr lang="pt-BR" dirty="0" smtClean="0"/>
              <a:t>, 2001. xxv, 900 p. ISBN: 8573077182, 9788573077186. </a:t>
            </a:r>
          </a:p>
          <a:p>
            <a:pPr>
              <a:buNone/>
            </a:pPr>
            <a:endParaRPr lang="pt-BR" dirty="0" smtClean="0"/>
          </a:p>
          <a:p>
            <a:r>
              <a:rPr lang="pt-BR" dirty="0" smtClean="0"/>
              <a:t>NUNES DA SILV, Ivan, SPATTI, Danilo H., FLAUZINO, Rogério A., </a:t>
            </a:r>
            <a:r>
              <a:rPr lang="pt-BR" b="1" dirty="0" smtClean="0"/>
              <a:t>Redes Neurais Artificiais para Engenharia e Ciências Aplicadas, </a:t>
            </a:r>
            <a:r>
              <a:rPr lang="pt-BR" dirty="0" err="1" smtClean="0"/>
              <a:t>Artliber</a:t>
            </a:r>
            <a:r>
              <a:rPr lang="pt-BR" dirty="0" smtClean="0"/>
              <a:t> Editora </a:t>
            </a:r>
            <a:r>
              <a:rPr lang="pt-BR" dirty="0" err="1" smtClean="0"/>
              <a:t>Ltda</a:t>
            </a:r>
            <a:r>
              <a:rPr lang="pt-BR" dirty="0" smtClean="0"/>
              <a:t>, 2010, ISBN: 978-85-88098-53-4,</a:t>
            </a:r>
            <a:br>
              <a:rPr lang="pt-BR" dirty="0" smtClean="0"/>
            </a:br>
            <a:endParaRPr lang="pt-BR" dirty="0" smtClean="0"/>
          </a:p>
          <a:p>
            <a:endParaRPr lang="pt-BR" dirty="0" smtClean="0"/>
          </a:p>
          <a:p>
            <a:r>
              <a:rPr lang="pt-BR" b="1" dirty="0" smtClean="0"/>
              <a:t>PERIÓDICOS, ARTIGOS, E OUTROS MATERIAIS DISPONÍVEIS RELACIONADOS A ÁREA DO CURSO</a:t>
            </a:r>
            <a:endParaRPr lang="pt-B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r>
              <a:rPr lang="pt-BR" dirty="0" smtClean="0"/>
              <a:t>“O aprendizado de máquina é essencialmente uma forma de estatística aplicada com maior ênfase no uso de computadores para estimar estatisticamente funções complicadas e uma menor ênfase na comprovação de intervalos de confiança em torno dessas funções.</a:t>
            </a:r>
            <a:r>
              <a:rPr lang="en-US" dirty="0" smtClean="0"/>
              <a:t>” </a:t>
            </a:r>
            <a:r>
              <a:rPr lang="en-US" dirty="0" smtClean="0"/>
              <a:t>-  </a:t>
            </a:r>
            <a:r>
              <a:rPr lang="en-US" dirty="0" err="1" smtClean="0"/>
              <a:t>Goodfellow</a:t>
            </a:r>
            <a:endParaRPr lang="en-US" dirty="0" smtClean="0"/>
          </a:p>
          <a:p>
            <a:r>
              <a:rPr lang="en-US" dirty="0" smtClean="0"/>
              <a:t>“</a:t>
            </a:r>
            <a:r>
              <a:rPr lang="pt-BR" dirty="0" smtClean="0"/>
              <a:t>A maioria dos algoritmos de aprendizado de máquina pode ser dividida nas categorias de aprendizado supervisionado e aprendizado não supervisionado” </a:t>
            </a:r>
            <a:r>
              <a:rPr lang="pt-BR" dirty="0" smtClean="0"/>
              <a:t>– </a:t>
            </a:r>
            <a:r>
              <a:rPr lang="pt-BR" dirty="0" err="1" smtClean="0"/>
              <a:t>Goodfelow</a:t>
            </a:r>
            <a:endParaRPr lang="pt-BR" dirty="0" smtClean="0"/>
          </a:p>
          <a:p>
            <a:r>
              <a:rPr lang="en-US" dirty="0" smtClean="0"/>
              <a:t>“</a:t>
            </a:r>
            <a:r>
              <a:rPr lang="pt-BR" dirty="0" smtClean="0"/>
              <a:t>O aprendizado de máquina nos permite enfrentar tarefas que são muito difíceis de resolver com programas fixos escritos e projetados por seres humanos. Do ponto de vista científico e filosófico, a aprendizagem automática é interessante </a:t>
            </a:r>
            <a:r>
              <a:rPr lang="pt-BR" dirty="0" smtClean="0"/>
              <a:t>para </a:t>
            </a:r>
            <a:r>
              <a:rPr lang="pt-BR" dirty="0" smtClean="0"/>
              <a:t>desenvolver a nossa compreensão da aprendizagem automática </a:t>
            </a:r>
            <a:r>
              <a:rPr lang="pt-BR" dirty="0" smtClean="0"/>
              <a:t>que implica </a:t>
            </a:r>
            <a:r>
              <a:rPr lang="pt-BR" dirty="0" smtClean="0"/>
              <a:t>desenvolver a nossa compreensão dos princípios que fundamentam a </a:t>
            </a:r>
            <a:r>
              <a:rPr lang="pt-BR" dirty="0" smtClean="0"/>
              <a:t>inteligência”. </a:t>
            </a:r>
            <a:r>
              <a:rPr lang="pt-BR" dirty="0" smtClean="0"/>
              <a:t>- </a:t>
            </a:r>
            <a:r>
              <a:rPr lang="pt-BR" dirty="0" err="1" smtClean="0"/>
              <a:t>Goodfellow</a:t>
            </a:r>
            <a:endParaRPr lang="pt-BR" dirty="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3</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b="1" dirty="0" err="1" smtClean="0"/>
              <a:t>Learning</a:t>
            </a:r>
            <a:r>
              <a:rPr lang="pt-BR" b="1" dirty="0" smtClean="0"/>
              <a:t> </a:t>
            </a:r>
            <a:r>
              <a:rPr lang="pt-BR" b="1" dirty="0" err="1" smtClean="0"/>
              <a:t>Algorithms</a:t>
            </a:r>
            <a:endParaRPr lang="pt-BR" b="1" dirty="0" smtClean="0"/>
          </a:p>
          <a:p>
            <a:r>
              <a:rPr lang="pt-BR" dirty="0" smtClean="0"/>
              <a:t>Um algoritmo de aprendizado de máquina é um algoritmo capaz de aprender com </a:t>
            </a:r>
            <a:r>
              <a:rPr lang="pt-BR" dirty="0" smtClean="0"/>
              <a:t>dados</a:t>
            </a:r>
          </a:p>
          <a:p>
            <a:r>
              <a:rPr lang="pt-BR" dirty="0" smtClean="0"/>
              <a:t>“Diz-se que um programa de computador aprende com a experiência E em relação a alguma classe de tarefas T e medida de desempenho P , se seu desempenho nas tarefas em T , conforme medido por P , melhora com a experiência </a:t>
            </a:r>
            <a:r>
              <a:rPr lang="pt-BR" dirty="0" smtClean="0"/>
              <a:t>E.</a:t>
            </a:r>
            <a:r>
              <a:rPr lang="pt-BR" dirty="0" smtClean="0"/>
              <a:t>” </a:t>
            </a:r>
            <a:r>
              <a:rPr lang="pt-BR" dirty="0" smtClean="0"/>
              <a:t>- Mitchell (1997)</a:t>
            </a:r>
          </a:p>
          <a:p>
            <a:pPr>
              <a:buNone/>
            </a:pPr>
            <a:endParaRPr lang="pt-BR" dirty="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4</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r>
              <a:rPr lang="pt-BR" b="1" dirty="0" smtClean="0"/>
              <a:t>A Tarefa, T</a:t>
            </a:r>
          </a:p>
          <a:p>
            <a:r>
              <a:rPr lang="pt-BR" dirty="0" smtClean="0"/>
              <a:t>A definição formal da palavra “tarefa”, o processo de aprendizagem em si não é a tarefa.</a:t>
            </a:r>
          </a:p>
          <a:p>
            <a:r>
              <a:rPr lang="pt-BR" dirty="0" smtClean="0"/>
              <a:t>Aprender é o nosso meio de atingir a capacidade de realizar a tarefa.</a:t>
            </a:r>
          </a:p>
          <a:p>
            <a:r>
              <a:rPr lang="pt-BR" dirty="0" smtClean="0"/>
              <a:t>Por exemplo, se quisermos que um robô seja capaz de andar, então caminhar é a tarefa.</a:t>
            </a:r>
          </a:p>
          <a:p>
            <a:r>
              <a:rPr lang="pt-BR" dirty="0" smtClean="0"/>
              <a:t>Poderíamos programar o robô para aprender a andar, ou poderíamos tentar escrever diretamente um programa que especificasse como andar manualmente.</a:t>
            </a:r>
          </a:p>
          <a:p>
            <a:r>
              <a:rPr lang="pt-BR" dirty="0" smtClean="0"/>
              <a:t>As tarefas de aprendizado de máquina são geralmente descritas em termos de como o sistema de aprendizado de máquina deve processar um exemplo.</a:t>
            </a:r>
          </a:p>
          <a:p>
            <a:r>
              <a:rPr lang="pt-BR" dirty="0" smtClean="0"/>
              <a:t>Um exemplo é uma coleção de recursos que foram medidos quantitativamente a partir de algum objeto ou evento que queremos que o sistema de aprendizado de máquina processe.</a:t>
            </a:r>
          </a:p>
          <a:p>
            <a:r>
              <a:rPr lang="pt-BR" dirty="0" smtClean="0"/>
              <a:t>Normalmente representamos um exemplo como um vetor </a:t>
            </a:r>
            <a:r>
              <a:rPr lang="pt-BR" dirty="0" smtClean="0"/>
              <a:t> x </a:t>
            </a:r>
            <a:r>
              <a:rPr lang="pt-BR" dirty="0" smtClean="0"/>
              <a:t>∈ </a:t>
            </a:r>
            <a:r>
              <a:rPr lang="pt-BR" dirty="0" err="1" smtClean="0"/>
              <a:t>Rn</a:t>
            </a:r>
            <a:r>
              <a:rPr lang="pt-BR" dirty="0" smtClean="0"/>
              <a:t> onde cada entrada xi do vetor é outra característica.</a:t>
            </a:r>
          </a:p>
          <a:p>
            <a:r>
              <a:rPr lang="pt-BR" dirty="0" smtClean="0"/>
              <a:t>Por exemplo, as características de uma imagem são geralmente os valores dos pixels da imagem.</a:t>
            </a:r>
          </a:p>
          <a:p>
            <a:endParaRPr lang="pt-BR" b="1" dirty="0" smtClean="0"/>
          </a:p>
          <a:p>
            <a:pPr>
              <a:buNone/>
            </a:pPr>
            <a:endParaRPr lang="pt-BR" dirty="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5</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0000" lnSpcReduction="20000"/>
          </a:bodyPr>
          <a:lstStyle/>
          <a:p>
            <a:r>
              <a:rPr lang="pt-BR" b="1" dirty="0" smtClean="0"/>
              <a:t>A Tarefa, T</a:t>
            </a:r>
          </a:p>
          <a:p>
            <a:r>
              <a:rPr lang="pt-BR" b="1" dirty="0" smtClean="0"/>
              <a:t>Algumas das tarefas mais comuns de aprendizado de máquina incluem o seguinte:</a:t>
            </a:r>
          </a:p>
          <a:p>
            <a:endParaRPr lang="pt-BR" b="1" dirty="0" smtClean="0"/>
          </a:p>
          <a:p>
            <a:r>
              <a:rPr lang="pt-BR" b="1" dirty="0" smtClean="0"/>
              <a:t>• Classificação: </a:t>
            </a:r>
            <a:endParaRPr lang="pt-BR" b="1" dirty="0" smtClean="0"/>
          </a:p>
          <a:p>
            <a:r>
              <a:rPr lang="pt-BR" dirty="0" smtClean="0"/>
              <a:t>Neste </a:t>
            </a:r>
            <a:r>
              <a:rPr lang="pt-BR" dirty="0" smtClean="0"/>
              <a:t>tipo de tarefa, o programa de computador é solicitado a especificar a qual das k categorias uma determinada entrada pertence. Para resolver esta tarefa, geralmente é solicitado ao algoritmo de aprendizagem que produza uma função f : </a:t>
            </a:r>
            <a:r>
              <a:rPr lang="pt-BR" dirty="0" err="1" smtClean="0"/>
              <a:t>Rn</a:t>
            </a:r>
            <a:r>
              <a:rPr lang="pt-BR" dirty="0" smtClean="0"/>
              <a:t> → {1, . . . , k}. Quando y = f(x), o modelo atribui uma entrada descrita pelo vetor x a uma categoria identificada pelo código numérico y</a:t>
            </a:r>
            <a:r>
              <a:rPr lang="pt-BR" dirty="0" smtClean="0"/>
              <a:t>.</a:t>
            </a:r>
          </a:p>
          <a:p>
            <a:endParaRPr lang="pt-BR" b="1" dirty="0" smtClean="0"/>
          </a:p>
          <a:p>
            <a:r>
              <a:rPr lang="pt-BR" b="1" dirty="0" smtClean="0"/>
              <a:t>• Classificação com entradas faltantes: </a:t>
            </a:r>
            <a:endParaRPr lang="pt-BR" b="1" dirty="0" smtClean="0"/>
          </a:p>
          <a:p>
            <a:r>
              <a:rPr lang="pt-BR" dirty="0" smtClean="0"/>
              <a:t>A </a:t>
            </a:r>
            <a:r>
              <a:rPr lang="pt-BR" dirty="0" smtClean="0"/>
              <a:t>classificação torna-se mais desafiadora se o programa de computador não tiver garantia de que todas as medições em seu vetor de entrada serão sempre fornecidas. Para resolver a tarefa de classificação, o algoritmo de aprendizagem só precisa definir um único mapeamento de função de uma entrada vetorial para uma saída categórica. Quando algumas das entradas podem estar faltando, em vez de fornecer uma única função de classificação, o algoritmo de aprendizagem deve aprender um conjunto de funções. Cada função corresponde à classificação de x com um subconjunto diferente de suas entradas faltando. Este tipo de situação surge </a:t>
            </a:r>
            <a:r>
              <a:rPr lang="pt-BR" dirty="0" smtClean="0"/>
              <a:t>frequentemente</a:t>
            </a:r>
          </a:p>
          <a:p>
            <a:endParaRPr lang="pt-BR" b="1" dirty="0" smtClean="0"/>
          </a:p>
          <a:p>
            <a:r>
              <a:rPr lang="pt-BR" b="1" dirty="0" smtClean="0"/>
              <a:t>• Regressão: </a:t>
            </a:r>
            <a:endParaRPr lang="pt-BR" b="1" dirty="0" smtClean="0"/>
          </a:p>
          <a:p>
            <a:r>
              <a:rPr lang="pt-BR" dirty="0" smtClean="0"/>
              <a:t>Neste </a:t>
            </a:r>
            <a:r>
              <a:rPr lang="pt-BR" dirty="0" smtClean="0"/>
              <a:t>tipo de tarefa, o programa de computador é solicitado a prever um valor numérico com base em alguma entrada. Para resolver esta tarefa, o algoritmo de aprendizagem é solicitado a gerar uma função f: </a:t>
            </a:r>
            <a:r>
              <a:rPr lang="pt-BR" dirty="0" err="1" smtClean="0"/>
              <a:t>Rn</a:t>
            </a:r>
            <a:r>
              <a:rPr lang="pt-BR" dirty="0" smtClean="0"/>
              <a:t> → R. Este tipo de tarefa é semelhante à classificação, exceto que o formato de saída é diferente. Um exemplo de tarefa de regressão é a previsão do valor esperado do sinistro que um segurado fará (usado para definir prêmios de seguro), ou a previsão dos preços futuros dos títulos</a:t>
            </a:r>
            <a:r>
              <a:rPr lang="pt-BR" dirty="0" smtClean="0"/>
              <a:t>.</a:t>
            </a:r>
          </a:p>
          <a:p>
            <a:endParaRPr lang="pt-BR" b="1" dirty="0" smtClean="0"/>
          </a:p>
          <a:p>
            <a:r>
              <a:rPr lang="pt-BR" b="1" dirty="0" smtClean="0"/>
              <a:t>• Transcrição: </a:t>
            </a:r>
            <a:endParaRPr lang="pt-BR" b="1" dirty="0" smtClean="0"/>
          </a:p>
          <a:p>
            <a:r>
              <a:rPr lang="pt-BR" dirty="0" smtClean="0"/>
              <a:t>Neste </a:t>
            </a:r>
            <a:r>
              <a:rPr lang="pt-BR" dirty="0" smtClean="0"/>
              <a:t>tipo de tarefa, o sistema de aprendizado de máquina é solicitado a observar uma representação relativamente não estruturada de algum tipo de dado e transcrevê-la em formato textual discreto. Por exemplo, no reconhecimento óptico de caracteres, é mostrada ao programa de computador uma fotografia contendo uma imagem de texto e é solicitado que retorne esse texto na forma de uma sequência de caracteres (por exemplo, em formato ASCII ou Unicode).</a:t>
            </a:r>
          </a:p>
          <a:p>
            <a:r>
              <a:rPr lang="pt-BR" dirty="0" smtClean="0"/>
              <a:t>Outro exemplo é o reconhecimento de fala, onde o programa de computador recebe uma forma de onda de áudio e emite uma sequência de caracteres ou códigos de identificação de palavras que descrevem as palavras que foram faladas na gravação de áudio</a:t>
            </a:r>
            <a:r>
              <a:rPr lang="pt-BR" b="1" dirty="0" smtClean="0"/>
              <a:t>.</a:t>
            </a:r>
            <a:endParaRPr lang="pt-BR" b="1" dirty="0" smtClean="0"/>
          </a:p>
          <a:p>
            <a:endParaRPr lang="pt-BR" b="1"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6</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0000" lnSpcReduction="20000"/>
          </a:bodyPr>
          <a:lstStyle/>
          <a:p>
            <a:r>
              <a:rPr lang="pt-BR" b="1" dirty="0" smtClean="0"/>
              <a:t>A Tarefa, T</a:t>
            </a:r>
          </a:p>
          <a:p>
            <a:r>
              <a:rPr lang="pt-BR" b="1" dirty="0" smtClean="0"/>
              <a:t>Algumas das tarefas mais comuns de aprendizado de máquina incluem o seguinte:</a:t>
            </a:r>
          </a:p>
          <a:p>
            <a:endParaRPr lang="pt-BR" b="1" dirty="0" smtClean="0"/>
          </a:p>
          <a:p>
            <a:r>
              <a:rPr lang="pt-BR" b="1" dirty="0" smtClean="0"/>
              <a:t>• Tradução automática: </a:t>
            </a:r>
            <a:endParaRPr lang="pt-BR" b="1" dirty="0" smtClean="0"/>
          </a:p>
          <a:p>
            <a:r>
              <a:rPr lang="pt-BR" dirty="0" smtClean="0"/>
              <a:t>E</a:t>
            </a:r>
            <a:r>
              <a:rPr lang="pt-BR" dirty="0" smtClean="0"/>
              <a:t>m </a:t>
            </a:r>
            <a:r>
              <a:rPr lang="pt-BR" dirty="0" smtClean="0"/>
              <a:t>uma tarefa de tradução automática, a entrada </a:t>
            </a:r>
            <a:r>
              <a:rPr lang="pt-BR" dirty="0" smtClean="0"/>
              <a:t> </a:t>
            </a:r>
            <a:r>
              <a:rPr lang="pt-BR" dirty="0" smtClean="0"/>
              <a:t>consiste em uma sequência de símbolos em algum idioma, e o programa de computador deve convertê-la em uma sequência de símbolos em outro idioma.</a:t>
            </a:r>
          </a:p>
          <a:p>
            <a:endParaRPr lang="pt-BR" b="1" dirty="0" smtClean="0"/>
          </a:p>
          <a:p>
            <a:r>
              <a:rPr lang="pt-BR" b="1" dirty="0" smtClean="0"/>
              <a:t>• Saída estruturada: </a:t>
            </a:r>
            <a:endParaRPr lang="pt-BR" b="1" dirty="0" smtClean="0"/>
          </a:p>
          <a:p>
            <a:r>
              <a:rPr lang="pt-BR" dirty="0" smtClean="0"/>
              <a:t>A tarefas </a:t>
            </a:r>
            <a:r>
              <a:rPr lang="pt-BR" dirty="0" smtClean="0"/>
              <a:t>de saída estruturadas envolvem qualquer tarefa onde a saída é um vetor (ou outra estrutura de dados contendo vários valores) com relacionamentos importantes entre os diferentes elementos. Esta é uma categoria ampla e inclui as tarefas de transcrição e tradução descritas acima, mas também muitas outras tarefas. Um exemplo é a análise – mapear uma sentença de linguagem natural em uma árvore que descreva sua estrutura gramatical e marcar os nós das árvores como sendo verbos, substantivos ou advérbios, e assim por diante. Veja </a:t>
            </a:r>
            <a:r>
              <a:rPr lang="pt-BR" dirty="0" err="1" smtClean="0"/>
              <a:t>Collobert</a:t>
            </a:r>
            <a:r>
              <a:rPr lang="pt-BR" dirty="0" smtClean="0"/>
              <a:t> (2011</a:t>
            </a:r>
            <a:r>
              <a:rPr lang="pt-BR" dirty="0" smtClean="0"/>
              <a:t>) para </a:t>
            </a:r>
            <a:r>
              <a:rPr lang="pt-BR" dirty="0" smtClean="0"/>
              <a:t>obter um exemplo de aprendizado profundo aplicado a uma tarefa de análise.</a:t>
            </a:r>
          </a:p>
          <a:p>
            <a:endParaRPr lang="pt-BR" b="1" dirty="0" smtClean="0"/>
          </a:p>
          <a:p>
            <a:r>
              <a:rPr lang="pt-BR" b="1" dirty="0" smtClean="0"/>
              <a:t>Detecção </a:t>
            </a:r>
            <a:r>
              <a:rPr lang="pt-BR" b="1" dirty="0" smtClean="0"/>
              <a:t>de anomalias: </a:t>
            </a:r>
            <a:endParaRPr lang="pt-BR" b="1" dirty="0" smtClean="0"/>
          </a:p>
          <a:p>
            <a:r>
              <a:rPr lang="pt-BR" dirty="0" smtClean="0"/>
              <a:t>Neste </a:t>
            </a:r>
            <a:r>
              <a:rPr lang="pt-BR" dirty="0" smtClean="0"/>
              <a:t>tipo de tarefa, o programa de computador examina um conjunto de eventos ou objetos e sinaliza alguns deles como incomuns ou atípicos. Um exemplo de tarefa de detecção de anomalias é a detecção de fraude de cartão de crédito. Ao modelar seus hábitos de compra, uma administradora de cartão de crédito pode detectar o uso indevido de seus cartões. Se um ladrão roubar seu cartão de crédito ou informações de cartão de crédito, as compras do ladrão geralmente virão de uma distribuição de probabilidade diferente da sua sobre os tipos de compra. A administradora do cartão de crédito pode prevenir fraudes retendo uma conta assim que o cartão for usado para uma compra incomum</a:t>
            </a:r>
            <a:r>
              <a:rPr lang="pt-BR" dirty="0" smtClean="0"/>
              <a:t>.</a:t>
            </a:r>
          </a:p>
          <a:p>
            <a:endParaRPr lang="pt-BR" b="1" dirty="0" smtClean="0"/>
          </a:p>
          <a:p>
            <a:r>
              <a:rPr lang="pt-BR" b="1" dirty="0" smtClean="0"/>
              <a:t>• Síntese e amostragem: </a:t>
            </a:r>
            <a:endParaRPr lang="pt-BR" b="1" dirty="0" smtClean="0"/>
          </a:p>
          <a:p>
            <a:r>
              <a:rPr lang="pt-BR" dirty="0" smtClean="0"/>
              <a:t>Neste </a:t>
            </a:r>
            <a:r>
              <a:rPr lang="pt-BR" dirty="0" smtClean="0"/>
              <a:t>tipo de tarefa, o algoritmo de aprendizado de máquina é solicitado a gerar novos exemplos semelhantes aos dos dados de treinamento. A síntese e a amostragem por meio de aprendizado de máquina podem ser úteis para aplicações de mídia onde pode ser caro ou enfadonho para um artista gerar grandes volumes de conteúdo manualmente. Por exemplo, os videojogos podem gerar automaticamente texturas para grandes objetos ou paisagens, em vez de exigir que um artista rotule manualmente cada pixel (</a:t>
            </a:r>
            <a:r>
              <a:rPr lang="pt-BR" dirty="0" err="1" smtClean="0"/>
              <a:t>Luo</a:t>
            </a:r>
            <a:r>
              <a:rPr lang="pt-BR" dirty="0" smtClean="0"/>
              <a:t> </a:t>
            </a:r>
            <a:r>
              <a:rPr lang="pt-BR" dirty="0" err="1" smtClean="0"/>
              <a:t>et</a:t>
            </a:r>
            <a:r>
              <a:rPr lang="pt-BR" dirty="0" smtClean="0"/>
              <a:t> al., 2013). Em alguns casos, queremos que o procedimento de amostragem ou síntese gere algum tipo específico de saída dada a entrada. Por exemplo, numa tarefa de síntese de voz, fornecemos uma frase escrita e pedimos ao programa que emita uma forma de onda de áudio contendo uma versão falada dessa frase. Este é um tipo de tarefa de produção estruturada, mas com a ressalva adicional de que não existe um único resultado correto para cada entrada, e desejamos explicitamente uma grande variação na saída, para que a saída pareça mais natural e realista.</a:t>
            </a:r>
            <a:endParaRPr lang="pt-BR" dirty="0" smtClean="0"/>
          </a:p>
          <a:p>
            <a:pPr>
              <a:buNone/>
            </a:pPr>
            <a:endParaRPr lang="pt-BR" b="1" dirty="0" smtClean="0"/>
          </a:p>
          <a:p>
            <a:endParaRPr lang="pt-BR" b="1" dirty="0" smtClean="0"/>
          </a:p>
          <a:p>
            <a:pPr>
              <a:buNone/>
            </a:pPr>
            <a:endParaRPr lang="pt-BR" dirty="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7</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62500" lnSpcReduction="20000"/>
          </a:bodyPr>
          <a:lstStyle/>
          <a:p>
            <a:r>
              <a:rPr lang="pt-BR" b="1" dirty="0" smtClean="0"/>
              <a:t>A Tarefa, T</a:t>
            </a:r>
          </a:p>
          <a:p>
            <a:r>
              <a:rPr lang="pt-BR" b="1" dirty="0" smtClean="0"/>
              <a:t>Algumas das tarefas mais comuns de aprendizado de máquina incluem o seguinte:</a:t>
            </a:r>
          </a:p>
          <a:p>
            <a:endParaRPr lang="pt-BR" b="1" dirty="0" smtClean="0"/>
          </a:p>
          <a:p>
            <a:r>
              <a:rPr lang="pt-BR" b="1" dirty="0" smtClean="0"/>
              <a:t>• Imputação de valores faltantes: </a:t>
            </a:r>
            <a:endParaRPr lang="pt-BR" b="1" dirty="0" smtClean="0"/>
          </a:p>
          <a:p>
            <a:r>
              <a:rPr lang="pt-BR" dirty="0" smtClean="0"/>
              <a:t>Neste </a:t>
            </a:r>
            <a:r>
              <a:rPr lang="pt-BR" dirty="0" smtClean="0"/>
              <a:t>tipo de tarefa, o algoritmo de aprendizado de máquina recebe um novo exemplo x ∈ </a:t>
            </a:r>
            <a:r>
              <a:rPr lang="pt-BR" dirty="0" err="1" smtClean="0"/>
              <a:t>Rn</a:t>
            </a:r>
            <a:r>
              <a:rPr lang="pt-BR" dirty="0" smtClean="0"/>
              <a:t>, mas com algumas entradas xi de x faltando. O algoritmo deve fornecer uma previsão dos valores das entradas ausentes</a:t>
            </a:r>
            <a:r>
              <a:rPr lang="pt-BR" dirty="0" smtClean="0"/>
              <a:t>.</a:t>
            </a:r>
          </a:p>
          <a:p>
            <a:endParaRPr lang="pt-BR" b="1" dirty="0" smtClean="0"/>
          </a:p>
          <a:p>
            <a:r>
              <a:rPr lang="pt-BR" b="1" dirty="0" smtClean="0"/>
              <a:t>• </a:t>
            </a:r>
            <a:r>
              <a:rPr lang="pt-BR" b="1" dirty="0" err="1" smtClean="0"/>
              <a:t>Denoising</a:t>
            </a:r>
            <a:r>
              <a:rPr lang="pt-BR" b="1" dirty="0" smtClean="0"/>
              <a:t>: </a:t>
            </a:r>
            <a:endParaRPr lang="pt-BR" b="1" dirty="0" smtClean="0"/>
          </a:p>
          <a:p>
            <a:r>
              <a:rPr lang="pt-BR" dirty="0" smtClean="0"/>
              <a:t>Neste </a:t>
            </a:r>
            <a:r>
              <a:rPr lang="pt-BR" dirty="0" smtClean="0"/>
              <a:t>tipo de tarefa, o algoritmo de aprendizado de máquina recebe como entrada um exemplo corrompido x˜ ∈ </a:t>
            </a:r>
            <a:r>
              <a:rPr lang="pt-BR" dirty="0" err="1" smtClean="0"/>
              <a:t>Rn</a:t>
            </a:r>
            <a:r>
              <a:rPr lang="pt-BR" dirty="0" smtClean="0"/>
              <a:t> obtido por um processo de corrupção desconhecido a partir de um exemplo limpo x ∈ </a:t>
            </a:r>
            <a:r>
              <a:rPr lang="pt-BR" dirty="0" err="1" smtClean="0"/>
              <a:t>Rn</a:t>
            </a:r>
            <a:r>
              <a:rPr lang="pt-BR" dirty="0" smtClean="0"/>
              <a:t>. O aluno deve prever o exemplo limpo x a partir de sua versão corrompida x˜ ou, mais genericamente, prever a distribuição de probabilidade condicional p(x | x˜).</a:t>
            </a:r>
          </a:p>
          <a:p>
            <a:endParaRPr lang="pt-BR" b="1" dirty="0" smtClean="0"/>
          </a:p>
          <a:p>
            <a:r>
              <a:rPr lang="pt-BR" b="1" dirty="0" smtClean="0"/>
              <a:t>• Estimativa de densidade ou estimativa de função de massa de probabilidade</a:t>
            </a:r>
            <a:r>
              <a:rPr lang="pt-BR" b="1" dirty="0" smtClean="0"/>
              <a:t>:</a:t>
            </a:r>
          </a:p>
          <a:p>
            <a:r>
              <a:rPr lang="pt-BR" dirty="0" smtClean="0"/>
              <a:t> </a:t>
            </a:r>
            <a:r>
              <a:rPr lang="pt-BR" dirty="0" smtClean="0"/>
              <a:t>No problema de estimativa de densidade, o algoritmo de aprendizado de máquina é solicitado a aprender uma função </a:t>
            </a:r>
            <a:r>
              <a:rPr lang="pt-BR" dirty="0" err="1" smtClean="0"/>
              <a:t>pmodel</a:t>
            </a:r>
            <a:r>
              <a:rPr lang="pt-BR" dirty="0" smtClean="0"/>
              <a:t>: </a:t>
            </a:r>
            <a:r>
              <a:rPr lang="pt-BR" dirty="0" err="1" smtClean="0"/>
              <a:t>Rn</a:t>
            </a:r>
            <a:r>
              <a:rPr lang="pt-BR" dirty="0" smtClean="0"/>
              <a:t> → R, onde </a:t>
            </a:r>
            <a:r>
              <a:rPr lang="pt-BR" dirty="0" err="1" smtClean="0"/>
              <a:t>pmodel</a:t>
            </a:r>
            <a:r>
              <a:rPr lang="pt-BR" dirty="0" smtClean="0"/>
              <a:t> (x) pode ser interpretado como uma função de densidade de probabilidade (se x for contínuo) ou uma função de massa de probabilidade (se x for discreto) no espaço de onde os exemplos foram extraídos. Para executar bem essa tarefa (especificaremos exatamente o que isso significa quando discutirmos as medidas de desempenho P ), o algoritmo precisa aprender a estrutura dos dados que viu. intratável</a:t>
            </a:r>
            <a:r>
              <a:rPr lang="pt-BR" dirty="0" smtClean="0"/>
              <a:t>.</a:t>
            </a:r>
          </a:p>
          <a:p>
            <a:endParaRPr lang="pt-BR" b="1" dirty="0" smtClean="0"/>
          </a:p>
          <a:p>
            <a:endParaRPr lang="pt-BR" b="1" dirty="0" smtClean="0"/>
          </a:p>
          <a:p>
            <a:pPr>
              <a:buNone/>
            </a:pPr>
            <a:endParaRPr lang="pt-BR" dirty="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8</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endParaRPr lang="pt-BR" b="1" dirty="0" smtClean="0"/>
          </a:p>
          <a:p>
            <a:r>
              <a:rPr lang="pt-BR" b="1" dirty="0" smtClean="0"/>
              <a:t>A Medida de Desempenho, </a:t>
            </a:r>
            <a:r>
              <a:rPr lang="pt-BR" b="1" dirty="0" smtClean="0"/>
              <a:t>P</a:t>
            </a:r>
          </a:p>
          <a:p>
            <a:endParaRPr lang="pt-BR" b="1" dirty="0" smtClean="0"/>
          </a:p>
          <a:p>
            <a:r>
              <a:rPr lang="pt-BR" dirty="0" smtClean="0"/>
              <a:t>Para avaliar as habilidades de um algoritmo de aprendizado de máquina, devemos projetar uma medida quantitativa de seu desempenho. Normalmente esta medida de desempenho P é específica para a tarefa T que está sendo executada pelo sistema.</a:t>
            </a:r>
          </a:p>
          <a:p>
            <a:r>
              <a:rPr lang="pt-BR" dirty="0" smtClean="0"/>
              <a:t>Para tarefas como classificação, classificação com entradas ausentes e transcrição, geralmente medimos a precisão do modelo. A precisão é apenas a proporção de exemplos para os quais o modelo produz a saída correta. Também podemos obter informações equivalentes medindo a taxa de erro, a proporção de exemplos para os quais o modelo produz um resultado incorreto</a:t>
            </a:r>
            <a:r>
              <a:rPr lang="pt-BR" dirty="0" smtClean="0"/>
              <a:t>.</a:t>
            </a:r>
            <a:endParaRPr lang="pt-BR" dirty="0" smtClean="0"/>
          </a:p>
        </p:txBody>
      </p:sp>
      <p:sp>
        <p:nvSpPr>
          <p:cNvPr id="3" name="Espaço Reservado para Número de Slid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pPr marL="0" lvl="0" indent="0" algn="r" rtl="0">
                <a:spcBef>
                  <a:spcPts val="0"/>
                </a:spcBef>
                <a:spcAft>
                  <a:spcPts val="0"/>
                </a:spcAft>
                <a:buNone/>
              </a:pPr>
              <a:t>9</a:t>
            </a:fld>
            <a:endParaRPr lang="pt-BR">
              <a:latin typeface="Roboto Slab"/>
              <a:ea typeface="Roboto Slab"/>
              <a:cs typeface="Roboto Slab"/>
              <a:sym typeface="Roboto Slab"/>
            </a:endParaRPr>
          </a:p>
        </p:txBody>
      </p:sp>
      <p:sp>
        <p:nvSpPr>
          <p:cNvPr id="4" name="Título 3"/>
          <p:cNvSpPr>
            <a:spLocks noGrp="1"/>
          </p:cNvSpPr>
          <p:nvPr>
            <p:ph type="title"/>
          </p:nvPr>
        </p:nvSpPr>
        <p:spPr/>
        <p:txBody>
          <a:bodyPr>
            <a:normAutofit fontScale="90000"/>
          </a:bodyPr>
          <a:lstStyle/>
          <a:p>
            <a:r>
              <a:rPr lang="pt-BR" dirty="0" smtClean="0"/>
              <a:t>Fundamentos Básicos da Aprendizagem de Máquinas - Machine </a:t>
            </a:r>
            <a:r>
              <a:rPr lang="pt-BR" dirty="0" err="1" smtClean="0"/>
              <a:t>Learning</a:t>
            </a:r>
            <a:endParaRPr lang="pt-BR"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TM02900688[[fn=Faceta]]</Template>
  <TotalTime>1545</TotalTime>
  <Words>3634</Words>
  <Application>Microsoft Office PowerPoint</Application>
  <PresentationFormat>Personalizar</PresentationFormat>
  <Paragraphs>242</Paragraphs>
  <Slides>25</Slides>
  <Notes>0</Notes>
  <HiddenSlides>0</HiddenSlides>
  <MMClips>0</MMClips>
  <ScaleCrop>false</ScaleCrop>
  <HeadingPairs>
    <vt:vector size="4" baseType="variant">
      <vt:variant>
        <vt:lpstr>Tema</vt:lpstr>
      </vt:variant>
      <vt:variant>
        <vt:i4>2</vt:i4>
      </vt:variant>
      <vt:variant>
        <vt:lpstr>Títulos de slides</vt:lpstr>
      </vt:variant>
      <vt:variant>
        <vt:i4>25</vt:i4>
      </vt:variant>
    </vt:vector>
  </HeadingPairs>
  <TitlesOfParts>
    <vt:vector size="27" baseType="lpstr">
      <vt:lpstr>HDOfficeLightV0</vt:lpstr>
      <vt:lpstr>Fluxo</vt:lpstr>
      <vt:lpstr> DCA0133 - APRENDIZAGEM DE MÁQUINA E MINERAÇÃO DE DADOS (60h) - Turma: 01 (2024.1)</vt:lpstr>
      <vt:lpstr> FUNDAMENTOS BÁSICOS DA APRENDIZAGEM DE MÁQUINA S</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Fundamentos Básicos da Aprendizagem de Máquinas - Machine Learning</vt:lpstr>
      <vt:lpstr>Machine Learning Basics</vt:lpstr>
      <vt:lpstr>Machine Learning Basics</vt:lpstr>
      <vt:lpstr>Fundamentos Básicos da Aprendizagem de Máquinas - Machine Learning</vt:lpstr>
      <vt:lpstr>Fundamentos Básicos da Aprendizagem de Máquinas - Machine Learning</vt:lpstr>
      <vt:lpstr>Machine Learning Basics</vt:lpstr>
      <vt:lpstr>Fundamentos Básicos da Aprendizagem de Máquinas - Machine Learning</vt:lpstr>
      <vt:lpstr>Fundamentos Básicos da Aprendizagem de Máquinas - Machine Learning</vt:lpstr>
      <vt:lpstr>Machine Learning Basics</vt:lpstr>
      <vt:lpstr>Machine Learning Basics</vt:lpstr>
      <vt:lpstr>Slide 23</vt:lpstr>
      <vt:lpstr>Machine Learning Basics</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Biologically Inspired Methods</dc:title>
  <dc:creator>Livre</dc:creator>
  <cp:lastModifiedBy>Adrião Duarte</cp:lastModifiedBy>
  <cp:revision>186</cp:revision>
  <dcterms:created xsi:type="dcterms:W3CDTF">2017-05-23T17:26:31Z</dcterms:created>
  <dcterms:modified xsi:type="dcterms:W3CDTF">2024-02-07T14:03:39Z</dcterms:modified>
</cp:coreProperties>
</file>