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79" r:id="rId24"/>
    <p:sldId id="280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22333-79D4-4E94-9841-11D035901292}" type="datetimeFigureOut">
              <a:rPr lang="pt-BR" smtClean="0"/>
              <a:pPr/>
              <a:t>23/08/2022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AC6DC-792C-404E-8C9D-8000A707A14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pt-BR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463" y="8685381"/>
            <a:ext cx="2972004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fld id="{3EC9AF0C-563C-4B2D-91C3-8A664C45D1D0}" type="slidenum">
              <a:rPr lang="pt-BR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pt-BR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463" y="8685381"/>
            <a:ext cx="2972004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fld id="{809EC850-914A-4955-B7CF-362B5A3F5C19}" type="slidenum">
              <a:rPr lang="pt-BR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pt-BR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463" y="8685381"/>
            <a:ext cx="2972004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fld id="{4E12454F-129F-4508-9AE9-8913116252BA}" type="slidenum">
              <a:rPr lang="pt-BR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pt-BR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463" y="8685381"/>
            <a:ext cx="2972004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fld id="{E01817FE-6FB8-4E81-B89B-B560C3A1CB85}" type="slidenum">
              <a:rPr lang="pt-BR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pt-BR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463" y="8685381"/>
            <a:ext cx="2972004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fld id="{910674D1-D497-4439-9BEA-5B0CFABC7860}" type="slidenum">
              <a:rPr lang="pt-BR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pt-BR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463" y="8685381"/>
            <a:ext cx="2972004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fld id="{6AD6E515-E599-4CE7-8EDE-7846E4107889}" type="slidenum">
              <a:rPr lang="pt-BR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18220-8445-4589-B568-583CE62A6E9F}" type="datetimeFigureOut">
              <a:rPr lang="pt-BR" smtClean="0"/>
              <a:pPr/>
              <a:t>23/08/2022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4B1B-AF4C-4315-A738-8B37E90BD4D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18220-8445-4589-B568-583CE62A6E9F}" type="datetimeFigureOut">
              <a:rPr lang="pt-BR" smtClean="0"/>
              <a:pPr/>
              <a:t>23/08/2022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4B1B-AF4C-4315-A738-8B37E90BD4D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18220-8445-4589-B568-583CE62A6E9F}" type="datetimeFigureOut">
              <a:rPr lang="pt-BR" smtClean="0"/>
              <a:pPr/>
              <a:t>23/08/2022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4B1B-AF4C-4315-A738-8B37E90BD4D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18220-8445-4589-B568-583CE62A6E9F}" type="datetimeFigureOut">
              <a:rPr lang="pt-BR" smtClean="0"/>
              <a:pPr/>
              <a:t>23/08/2022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4B1B-AF4C-4315-A738-8B37E90BD4D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18220-8445-4589-B568-583CE62A6E9F}" type="datetimeFigureOut">
              <a:rPr lang="pt-BR" smtClean="0"/>
              <a:pPr/>
              <a:t>23/08/2022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4B1B-AF4C-4315-A738-8B37E90BD4D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18220-8445-4589-B568-583CE62A6E9F}" type="datetimeFigureOut">
              <a:rPr lang="pt-BR" smtClean="0"/>
              <a:pPr/>
              <a:t>23/08/2022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4B1B-AF4C-4315-A738-8B37E90BD4D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18220-8445-4589-B568-583CE62A6E9F}" type="datetimeFigureOut">
              <a:rPr lang="pt-BR" smtClean="0"/>
              <a:pPr/>
              <a:t>23/08/2022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4B1B-AF4C-4315-A738-8B37E90BD4D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18220-8445-4589-B568-583CE62A6E9F}" type="datetimeFigureOut">
              <a:rPr lang="pt-BR" smtClean="0"/>
              <a:pPr/>
              <a:t>23/08/2022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4B1B-AF4C-4315-A738-8B37E90BD4D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18220-8445-4589-B568-583CE62A6E9F}" type="datetimeFigureOut">
              <a:rPr lang="pt-BR" smtClean="0"/>
              <a:pPr/>
              <a:t>23/08/2022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4B1B-AF4C-4315-A738-8B37E90BD4D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18220-8445-4589-B568-583CE62A6E9F}" type="datetimeFigureOut">
              <a:rPr lang="pt-BR" smtClean="0"/>
              <a:pPr/>
              <a:t>23/08/2022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4B1B-AF4C-4315-A738-8B37E90BD4D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18220-8445-4589-B568-583CE62A6E9F}" type="datetimeFigureOut">
              <a:rPr lang="pt-BR" smtClean="0"/>
              <a:pPr/>
              <a:t>23/08/2022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47E4B1B-AF4C-4315-A738-8B37E90BD4D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AC18220-8445-4589-B568-583CE62A6E9F}" type="datetimeFigureOut">
              <a:rPr lang="pt-BR" smtClean="0"/>
              <a:pPr/>
              <a:t>23/08/2022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47E4B1B-AF4C-4315-A738-8B37E90BD4D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Planilha_do_Microsoft_Office_Excel_97-20031.xls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Aprendizagem </a:t>
            </a:r>
            <a:r>
              <a:rPr lang="pt-BR" b="1" i="1" dirty="0"/>
              <a:t>Bayesiana </a:t>
            </a:r>
            <a:r>
              <a:rPr lang="pt-BR" b="1" dirty="0" smtClean="0"/>
              <a:t>Método </a:t>
            </a:r>
            <a:r>
              <a:rPr lang="pt-BR" b="1" dirty="0" err="1" smtClean="0"/>
              <a:t>Naive_Bayes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folHlink"/>
              </a:buClr>
              <a:buSzPct val="60000"/>
            </a:pPr>
            <a:r>
              <a:rPr lang="en-US" sz="3600" b="1" dirty="0" err="1" smtClean="0"/>
              <a:t>Apresentação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baseada</a:t>
            </a:r>
            <a:r>
              <a:rPr lang="en-US" sz="3600" b="1" dirty="0" smtClean="0"/>
              <a:t> no Material</a:t>
            </a:r>
          </a:p>
          <a:p>
            <a:pPr>
              <a:buClr>
                <a:schemeClr val="folHlink"/>
              </a:buClr>
              <a:buSzPct val="60000"/>
            </a:pPr>
            <a:r>
              <a:rPr lang="en-US" b="1" dirty="0" smtClean="0"/>
              <a:t>do Prof. José </a:t>
            </a:r>
            <a:r>
              <a:rPr lang="en-US" b="1" dirty="0" err="1" smtClean="0"/>
              <a:t>Todesco</a:t>
            </a:r>
            <a:r>
              <a:rPr lang="en-US" b="1" dirty="0" smtClean="0"/>
              <a:t> (UFSC) e do Prof. </a:t>
            </a:r>
            <a:r>
              <a:rPr lang="pt-BR" b="1" dirty="0" smtClean="0"/>
              <a:t>Alessandro </a:t>
            </a:r>
            <a:r>
              <a:rPr lang="pt-BR" b="1" dirty="0"/>
              <a:t>L. </a:t>
            </a:r>
            <a:r>
              <a:rPr lang="pt-BR" b="1" dirty="0" err="1"/>
              <a:t>Koerich</a:t>
            </a:r>
            <a:endParaRPr lang="pt-BR" b="1" dirty="0"/>
          </a:p>
          <a:p>
            <a:r>
              <a:rPr lang="pt-BR" b="1" i="1" dirty="0"/>
              <a:t>Mestrado em Informática Aplicada</a:t>
            </a:r>
          </a:p>
          <a:p>
            <a:r>
              <a:rPr lang="pt-BR" b="1" i="1" dirty="0"/>
              <a:t>Pontifícia Universidade Católica do Paraná (PUCPR)</a:t>
            </a:r>
            <a:endParaRPr lang="en-US" b="0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Supondo que um paciente fez um teste </a:t>
            </a:r>
            <a:r>
              <a:rPr lang="pt-BR" dirty="0" smtClean="0"/>
              <a:t>de laboratório </a:t>
            </a:r>
            <a:r>
              <a:rPr lang="pt-BR" dirty="0"/>
              <a:t>e o resultado deu positivo.</a:t>
            </a:r>
          </a:p>
          <a:p>
            <a:r>
              <a:rPr lang="pt-BR" dirty="0" smtClean="0"/>
              <a:t>O </a:t>
            </a:r>
            <a:r>
              <a:rPr lang="pt-BR" dirty="0"/>
              <a:t>paciente tem câncer ou não ?</a:t>
            </a:r>
          </a:p>
          <a:p>
            <a:r>
              <a:rPr lang="pt-BR" b="1" dirty="0" smtClean="0"/>
              <a:t>Aplicando </a:t>
            </a:r>
            <a:r>
              <a:rPr lang="pt-BR" b="1" dirty="0"/>
              <a:t>o Teorema de </a:t>
            </a:r>
            <a:r>
              <a:rPr lang="pt-BR" b="1" i="1" dirty="0" err="1"/>
              <a:t>Bayes</a:t>
            </a:r>
            <a:endParaRPr lang="pt-BR" b="1" i="1" dirty="0"/>
          </a:p>
          <a:p>
            <a:r>
              <a:rPr lang="pt-BR" dirty="0" smtClean="0"/>
              <a:t>Calculando </a:t>
            </a:r>
            <a:r>
              <a:rPr lang="pt-BR" dirty="0"/>
              <a:t>a hipótese com </a:t>
            </a:r>
            <a:r>
              <a:rPr lang="pt-BR" dirty="0" smtClean="0"/>
              <a:t>maior probabilidade </a:t>
            </a:r>
            <a:r>
              <a:rPr lang="pt-BR" i="1" dirty="0"/>
              <a:t>a </a:t>
            </a:r>
            <a:r>
              <a:rPr lang="pt-BR" i="1" dirty="0" err="1"/>
              <a:t>posteriori</a:t>
            </a:r>
            <a:r>
              <a:rPr lang="pt-BR" i="1" dirty="0" smtClean="0"/>
              <a:t>:</a:t>
            </a:r>
          </a:p>
          <a:p>
            <a:r>
              <a:rPr lang="pt-BR" i="1" dirty="0" err="1" smtClean="0"/>
              <a:t>Hmap</a:t>
            </a:r>
            <a:r>
              <a:rPr lang="pt-BR" i="1" dirty="0" smtClean="0"/>
              <a:t>=</a:t>
            </a:r>
            <a:r>
              <a:rPr lang="pt-BR" i="1" dirty="0" err="1" smtClean="0"/>
              <a:t>max</a:t>
            </a:r>
            <a:r>
              <a:rPr lang="pt-BR" i="1" dirty="0" smtClean="0"/>
              <a:t>{P(câncer|+)=P(+|câncer)P(câncer)/P(+) ou P(+|</a:t>
            </a:r>
            <a:r>
              <a:rPr lang="pt-BR" i="1" dirty="0" smtClean="0"/>
              <a:t>¬</a:t>
            </a:r>
            <a:r>
              <a:rPr lang="pt-BR" i="1" dirty="0" smtClean="0"/>
              <a:t>câncer)/P(+)}</a:t>
            </a:r>
          </a:p>
          <a:p>
            <a:r>
              <a:rPr lang="pt-BR" i="1" dirty="0" smtClean="0"/>
              <a:t>P(+)=P(-)=0.5</a:t>
            </a:r>
            <a:endParaRPr lang="pt-BR" i="1" dirty="0"/>
          </a:p>
          <a:p>
            <a:r>
              <a:rPr lang="pt-BR" i="1" dirty="0" smtClean="0"/>
              <a:t>P</a:t>
            </a:r>
            <a:r>
              <a:rPr lang="pt-BR" i="1" dirty="0" smtClean="0"/>
              <a:t>(+|</a:t>
            </a:r>
            <a:r>
              <a:rPr lang="pt-BR" i="1" dirty="0"/>
              <a:t>câncer) P(câncer) = 0.98 . 0.008 = 0.0078</a:t>
            </a:r>
          </a:p>
          <a:p>
            <a:r>
              <a:rPr lang="pt-BR" i="1" dirty="0" smtClean="0"/>
              <a:t>P</a:t>
            </a:r>
            <a:r>
              <a:rPr lang="pt-BR" i="1" dirty="0" smtClean="0"/>
              <a:t>(+|¬</a:t>
            </a:r>
            <a:r>
              <a:rPr lang="pt-BR" i="1" dirty="0"/>
              <a:t>câncer) P(¬</a:t>
            </a:r>
            <a:r>
              <a:rPr lang="pt-BR" i="1" dirty="0" smtClean="0"/>
              <a:t>câncer</a:t>
            </a:r>
            <a:r>
              <a:rPr lang="pt-BR" i="1" dirty="0"/>
              <a:t>) = </a:t>
            </a:r>
            <a:r>
              <a:rPr lang="pt-BR" i="1" dirty="0" smtClean="0"/>
              <a:t>0.03 </a:t>
            </a:r>
            <a:r>
              <a:rPr lang="pt-BR" i="1" dirty="0"/>
              <a:t>. 0.992 = 0.0298</a:t>
            </a:r>
          </a:p>
          <a:p>
            <a:r>
              <a:rPr lang="pt-BR" dirty="0"/>
              <a:t>􀂓 Assim, </a:t>
            </a:r>
            <a:r>
              <a:rPr lang="pt-BR" i="1" dirty="0" err="1"/>
              <a:t>hMAP</a:t>
            </a:r>
            <a:r>
              <a:rPr lang="pt-BR" i="1" dirty="0"/>
              <a:t> = ¬câncer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Naive Bayes</a:t>
            </a:r>
            <a:endParaRPr lang="pt-BR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Abordagem</a:t>
            </a:r>
            <a:r>
              <a:rPr lang="en-US" dirty="0" smtClean="0"/>
              <a:t> </a:t>
            </a:r>
            <a:r>
              <a:rPr lang="en-US" dirty="0" err="1" smtClean="0"/>
              <a:t>probabilistica</a:t>
            </a:r>
            <a:r>
              <a:rPr lang="en-US" dirty="0" smtClean="0"/>
              <a:t>/</a:t>
            </a:r>
            <a:r>
              <a:rPr lang="en-US" dirty="0" err="1" smtClean="0"/>
              <a:t>estatística</a:t>
            </a:r>
            <a:r>
              <a:rPr lang="en-US" dirty="0" smtClean="0"/>
              <a:t>, </a:t>
            </a:r>
            <a:r>
              <a:rPr lang="en-US" dirty="0" err="1" smtClean="0"/>
              <a:t>baseada</a:t>
            </a:r>
            <a:r>
              <a:rPr lang="en-US" dirty="0" smtClean="0"/>
              <a:t> no </a:t>
            </a:r>
            <a:r>
              <a:rPr lang="en-US" dirty="0" err="1" smtClean="0"/>
              <a:t>teorema</a:t>
            </a:r>
            <a:r>
              <a:rPr lang="en-US" dirty="0" smtClean="0"/>
              <a:t> de </a:t>
            </a:r>
            <a:r>
              <a:rPr lang="en-US" dirty="0" err="1" smtClean="0"/>
              <a:t>Bayes</a:t>
            </a:r>
            <a:r>
              <a:rPr lang="en-US" dirty="0" smtClean="0"/>
              <a:t> . Naïve (</a:t>
            </a:r>
            <a:r>
              <a:rPr lang="en-US" dirty="0" err="1" smtClean="0"/>
              <a:t>ingênuo</a:t>
            </a:r>
            <a:r>
              <a:rPr lang="en-US" dirty="0" smtClean="0"/>
              <a:t>) </a:t>
            </a:r>
            <a:r>
              <a:rPr lang="en-US" dirty="0" err="1" smtClean="0"/>
              <a:t>porque</a:t>
            </a:r>
            <a:r>
              <a:rPr lang="en-US" dirty="0" smtClean="0"/>
              <a:t> </a:t>
            </a:r>
            <a:r>
              <a:rPr lang="en-US" dirty="0" err="1" smtClean="0"/>
              <a:t>considera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atributos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independentes</a:t>
            </a:r>
            <a:r>
              <a:rPr lang="en-US" dirty="0" smtClean="0"/>
              <a:t>.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– </a:t>
            </a:r>
            <a:r>
              <a:rPr lang="en-US" dirty="0" err="1" smtClean="0"/>
              <a:t>visão</a:t>
            </a:r>
            <a:r>
              <a:rPr lang="en-US" dirty="0" smtClean="0"/>
              <a:t> </a:t>
            </a:r>
            <a:r>
              <a:rPr lang="en-US" dirty="0" err="1" smtClean="0"/>
              <a:t>geral</a:t>
            </a:r>
            <a:endParaRPr lang="pt-BR" dirty="0" smtClean="0"/>
          </a:p>
        </p:txBody>
      </p:sp>
      <p:pic>
        <p:nvPicPr>
          <p:cNvPr id="819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371600" y="1704975"/>
            <a:ext cx="2676525" cy="1419225"/>
          </a:xfrm>
          <a:noFill/>
        </p:spPr>
      </p:pic>
      <p:sp>
        <p:nvSpPr>
          <p:cNvPr id="8196" name="TextBox 7"/>
          <p:cNvSpPr txBox="1">
            <a:spLocks noChangeArrowheads="1"/>
          </p:cNvSpPr>
          <p:nvPr/>
        </p:nvSpPr>
        <p:spPr bwMode="auto">
          <a:xfrm>
            <a:off x="152400" y="3200400"/>
            <a:ext cx="8991600" cy="307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Os objetos podem ser classificados em vermelho ou verde</a:t>
            </a:r>
          </a:p>
          <a:p>
            <a:endParaRPr lang="en-US" sz="1800"/>
          </a:p>
          <a:p>
            <a:r>
              <a:rPr lang="en-US" sz="1800"/>
              <a:t>Como há mais objetos verdes que vermelhos, a probabilidade </a:t>
            </a:r>
            <a:r>
              <a:rPr lang="en-US" sz="1800" i="1"/>
              <a:t>a priori </a:t>
            </a:r>
            <a:r>
              <a:rPr lang="en-US" sz="1800"/>
              <a:t>é que um novo objeto seja verde</a:t>
            </a:r>
          </a:p>
          <a:p>
            <a:endParaRPr lang="en-US" sz="1800"/>
          </a:p>
          <a:p>
            <a:r>
              <a:rPr lang="en-US" sz="1800" b="0" i="1"/>
              <a:t>Probabilidade a priori de verde = número de objetos verdes/ número total de objetos = 40/60 = 4/6</a:t>
            </a:r>
          </a:p>
          <a:p>
            <a:endParaRPr lang="en-US" sz="1800" b="0" i="1"/>
          </a:p>
          <a:p>
            <a:r>
              <a:rPr lang="en-US" sz="1800" b="0" i="1"/>
              <a:t>Probabilidade a priori de vermelho = número de objetos vermelhos / número total de objetos = 20/60 = 2/6</a:t>
            </a:r>
            <a:endParaRPr lang="pt-BR" sz="1800" b="0" i="1"/>
          </a:p>
          <a:p>
            <a:endParaRPr lang="pt-BR"/>
          </a:p>
        </p:txBody>
      </p:sp>
      <p:sp>
        <p:nvSpPr>
          <p:cNvPr id="8197" name="TextBox 8"/>
          <p:cNvSpPr txBox="1">
            <a:spLocks noChangeArrowheads="1"/>
          </p:cNvSpPr>
          <p:nvPr/>
        </p:nvSpPr>
        <p:spPr bwMode="auto">
          <a:xfrm>
            <a:off x="304800" y="1143000"/>
            <a:ext cx="457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Seja o exemplo de dados:</a:t>
            </a:r>
            <a:endParaRPr lang="pt-B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Naïve Bayes – visão geral</a:t>
            </a:r>
            <a:endParaRPr lang="pt-BR" smtClean="0"/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411163" y="2971800"/>
            <a:ext cx="8318500" cy="3352800"/>
          </a:xfrm>
        </p:spPr>
        <p:txBody>
          <a:bodyPr>
            <a:normAutofit lnSpcReduction="10000"/>
          </a:bodyPr>
          <a:lstStyle/>
          <a:p>
            <a:r>
              <a:rPr lang="en-US" sz="2000" smtClean="0"/>
              <a:t>Queremos classificar um novo objeto X (ponto branco)</a:t>
            </a:r>
          </a:p>
          <a:p>
            <a:r>
              <a:rPr lang="en-US" sz="2000" smtClean="0"/>
              <a:t>Como os objetos estão agrupados, é razoável considerar que quanto mais objetos de uma classe houver “parecidos” com X, maior a chance de X ser daquela classe. </a:t>
            </a:r>
          </a:p>
          <a:p>
            <a:r>
              <a:rPr lang="en-US" sz="2000" smtClean="0"/>
              <a:t>Vamos considerar o “parecido” pelo círculo na figura (estar dentro do círculo) e calcular a probabilidade:</a:t>
            </a:r>
          </a:p>
          <a:p>
            <a:r>
              <a:rPr lang="en-US" sz="2000" i="1" smtClean="0"/>
              <a:t>Probabilidade de “parecido” dado que é verde = número de objetos verdes no círculo/ número total de verdes= 1/40</a:t>
            </a:r>
          </a:p>
          <a:p>
            <a:r>
              <a:rPr lang="en-US" sz="2000" i="1" smtClean="0"/>
              <a:t>Probabilidade de “parecido” dado que é vermelho = número de objetos vermelhos no círculo/ número total de vermelhos= 3/20</a:t>
            </a:r>
          </a:p>
          <a:p>
            <a:endParaRPr lang="en-US" sz="2000" i="1" smtClean="0"/>
          </a:p>
          <a:p>
            <a:endParaRPr lang="en-US" sz="2000" smtClean="0"/>
          </a:p>
          <a:p>
            <a:endParaRPr lang="pt-BR" sz="2000" smtClean="0"/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447800"/>
            <a:ext cx="2657475" cy="136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Naïve Bayes – visão geral</a:t>
            </a:r>
            <a:endParaRPr lang="pt-BR" smtClean="0"/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smtClean="0"/>
              <a:t>Na análise Bayesiana, a classificação final é realizada considerando estas duas informações usando a probabilidade condicional do Teorema de Bayes:</a:t>
            </a:r>
          </a:p>
          <a:p>
            <a:r>
              <a:rPr lang="en-US" sz="2000" smtClean="0"/>
              <a:t>A probabilidade condicional de X ser verde dado que é “parecido” = probabilidade a priori de verde vezes </a:t>
            </a:r>
            <a:r>
              <a:rPr lang="en-US" sz="2000" i="1" smtClean="0"/>
              <a:t>Probabilidade de “parecido” dado que é verde = </a:t>
            </a:r>
          </a:p>
          <a:p>
            <a:pPr lvl="2">
              <a:buFont typeface="Wingdings" pitchFamily="2" charset="2"/>
              <a:buNone/>
            </a:pPr>
            <a:r>
              <a:rPr lang="en-US" sz="2000" i="1" smtClean="0">
                <a:solidFill>
                  <a:srgbClr val="00B050"/>
                </a:solidFill>
              </a:rPr>
              <a:t>4/6 . 1/40 = 1/60</a:t>
            </a:r>
          </a:p>
          <a:p>
            <a:r>
              <a:rPr lang="en-US" sz="2000" i="1" smtClean="0"/>
              <a:t>Analogamente,</a:t>
            </a:r>
          </a:p>
          <a:p>
            <a:r>
              <a:rPr lang="en-US" sz="2000" smtClean="0"/>
              <a:t>A probabilidade condicional de X ser vermelho dado que é “parecido” = </a:t>
            </a:r>
            <a:r>
              <a:rPr lang="en-US" sz="2000" smtClean="0">
                <a:solidFill>
                  <a:srgbClr val="C00000"/>
                </a:solidFill>
              </a:rPr>
              <a:t>2/6 . 3/20 = 1/20</a:t>
            </a:r>
          </a:p>
          <a:p>
            <a:endParaRPr lang="en-US" sz="2000" smtClean="0"/>
          </a:p>
          <a:p>
            <a:r>
              <a:rPr lang="en-US" sz="2000" smtClean="0"/>
              <a:t>Portanto, a classe predita de X seria vermelho, pois é a maior probabilidade</a:t>
            </a:r>
            <a:endParaRPr lang="pt-BR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9"/>
          <p:cNvSpPr>
            <a:spLocks noChangeArrowheads="1"/>
          </p:cNvSpPr>
          <p:nvPr/>
        </p:nvSpPr>
        <p:spPr bwMode="auto">
          <a:xfrm>
            <a:off x="457200" y="5486400"/>
            <a:ext cx="5943600" cy="121920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pt-BR" sz="1200"/>
          </a:p>
        </p:txBody>
      </p:sp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Mais</a:t>
            </a:r>
            <a:r>
              <a:rPr lang="en-US" sz="4000" dirty="0" smtClean="0"/>
              <a:t> </a:t>
            </a:r>
            <a:r>
              <a:rPr lang="en-US" sz="4000" dirty="0" err="1" smtClean="0"/>
              <a:t>tecnicamente</a:t>
            </a:r>
            <a:r>
              <a:rPr lang="en-US" dirty="0" smtClean="0"/>
              <a:t>….</a:t>
            </a:r>
            <a:endParaRPr lang="pt-B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28800"/>
            <a:ext cx="8580438" cy="5076800"/>
          </a:xfrm>
        </p:spPr>
        <p:txBody>
          <a:bodyPr/>
          <a:lstStyle/>
          <a:p>
            <a:pPr>
              <a:buFont typeface="Monotype Sorts" pitchFamily="2" charset="2"/>
              <a:buChar char="l"/>
              <a:defRPr/>
            </a:pPr>
            <a:r>
              <a:rPr lang="pt-BR" sz="2000" dirty="0" smtClean="0"/>
              <a:t>Aprendizagem da classificação: qual é a probabilidade da classe dado um exemplo?</a:t>
            </a:r>
          </a:p>
          <a:p>
            <a:pPr lvl="1">
              <a:buFont typeface="Arial" charset="0"/>
              <a:buNone/>
              <a:defRPr/>
            </a:pPr>
            <a:r>
              <a:rPr lang="pt-BR" sz="2000" dirty="0" smtClean="0">
                <a:ea typeface="+mn-ea"/>
                <a:cs typeface="+mn-cs"/>
              </a:rPr>
              <a:t>– Evidência </a:t>
            </a:r>
            <a:r>
              <a:rPr lang="pt-BR" sz="2000" b="1" i="1" dirty="0" smtClean="0">
                <a:ea typeface="+mn-ea"/>
                <a:cs typeface="+mn-cs"/>
              </a:rPr>
              <a:t>E</a:t>
            </a:r>
            <a:r>
              <a:rPr lang="pt-BR" sz="2000" i="1" dirty="0" smtClean="0">
                <a:ea typeface="+mn-ea"/>
                <a:cs typeface="+mn-cs"/>
              </a:rPr>
              <a:t> = exemplo </a:t>
            </a:r>
            <a:r>
              <a:rPr lang="pt-BR" sz="1800" i="1" dirty="0" smtClean="0">
                <a:ea typeface="+mn-ea"/>
                <a:cs typeface="+mn-cs"/>
              </a:rPr>
              <a:t>(registro, com os valores dos atributos)</a:t>
            </a:r>
            <a:endParaRPr lang="pt-BR" sz="2000" i="1" dirty="0" smtClean="0">
              <a:ea typeface="+mn-ea"/>
              <a:cs typeface="+mn-cs"/>
            </a:endParaRPr>
          </a:p>
          <a:p>
            <a:pPr lvl="1">
              <a:buFont typeface="Arial" charset="0"/>
              <a:buNone/>
              <a:defRPr/>
            </a:pPr>
            <a:r>
              <a:rPr lang="pt-BR" sz="2000" dirty="0" smtClean="0">
                <a:ea typeface="+mn-ea"/>
                <a:cs typeface="+mn-cs"/>
              </a:rPr>
              <a:t>– Hipótese </a:t>
            </a:r>
            <a:r>
              <a:rPr lang="pt-BR" sz="2000" i="1" dirty="0" smtClean="0">
                <a:ea typeface="+mn-ea"/>
                <a:cs typeface="+mn-cs"/>
              </a:rPr>
              <a:t>H = valor da classe para o exemplo</a:t>
            </a:r>
          </a:p>
          <a:p>
            <a:pPr>
              <a:defRPr/>
            </a:pPr>
            <a:r>
              <a:rPr lang="en-US" sz="2000" dirty="0" err="1" smtClean="0"/>
              <a:t>Teorema</a:t>
            </a:r>
            <a:r>
              <a:rPr lang="en-US" sz="2000" dirty="0" smtClean="0"/>
              <a:t> de </a:t>
            </a:r>
            <a:r>
              <a:rPr lang="en-US" sz="2000" dirty="0" err="1" smtClean="0"/>
              <a:t>Bayes</a:t>
            </a:r>
            <a:r>
              <a:rPr lang="en-US" sz="2000" dirty="0" smtClean="0"/>
              <a:t> (1763):</a:t>
            </a:r>
          </a:p>
          <a:p>
            <a:pPr>
              <a:spcBef>
                <a:spcPts val="1200"/>
              </a:spcBef>
              <a:buFont typeface="Monotype Sorts" charset="2"/>
              <a:buNone/>
              <a:defRPr/>
            </a:pPr>
            <a:r>
              <a:rPr lang="pt-BR" sz="2000" dirty="0" smtClean="0"/>
              <a:t>    P( H| </a:t>
            </a:r>
            <a:r>
              <a:rPr lang="pt-BR" sz="2000" b="1" dirty="0" smtClean="0"/>
              <a:t>E</a:t>
            </a:r>
            <a:r>
              <a:rPr lang="pt-BR" sz="2000" dirty="0" smtClean="0"/>
              <a:t>) =</a:t>
            </a:r>
          </a:p>
          <a:p>
            <a:pPr>
              <a:spcBef>
                <a:spcPts val="1800"/>
              </a:spcBef>
              <a:spcAft>
                <a:spcPts val="600"/>
              </a:spcAft>
              <a:buFont typeface="Monotype Sorts" pitchFamily="2" charset="2"/>
              <a:buChar char="l"/>
              <a:defRPr/>
            </a:pPr>
            <a:r>
              <a:rPr lang="pt-BR" sz="2000" dirty="0" smtClean="0"/>
              <a:t>Suposição do classificador bayesiano ingênuo: evidência pode ser separada em partes independentes (os atributos do exemplo)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pt-BR" sz="2000" dirty="0" smtClean="0"/>
              <a:t>    P(E</a:t>
            </a:r>
            <a:r>
              <a:rPr lang="pt-BR" sz="2000" baseline="-25000" dirty="0" smtClean="0"/>
              <a:t>1</a:t>
            </a:r>
            <a:r>
              <a:rPr lang="pt-BR" sz="2000" dirty="0" smtClean="0"/>
              <a:t> ,E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,...,E</a:t>
            </a:r>
            <a:r>
              <a:rPr lang="pt-BR" sz="2000" baseline="-25000" dirty="0" smtClean="0"/>
              <a:t>n</a:t>
            </a:r>
            <a:r>
              <a:rPr lang="pt-BR" sz="2000" dirty="0" smtClean="0"/>
              <a:t> | H) =P(E</a:t>
            </a:r>
            <a:r>
              <a:rPr lang="pt-BR" sz="2000" baseline="-25000" dirty="0" smtClean="0"/>
              <a:t>1</a:t>
            </a:r>
            <a:r>
              <a:rPr lang="pt-BR" sz="2000" dirty="0" smtClean="0"/>
              <a:t> |H ).P( E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|H)... .P(E</a:t>
            </a:r>
            <a:r>
              <a:rPr lang="pt-BR" sz="2000" baseline="-25000" dirty="0" smtClean="0"/>
              <a:t>n</a:t>
            </a:r>
            <a:r>
              <a:rPr lang="pt-BR" sz="2000" dirty="0" smtClean="0"/>
              <a:t> |H )</a:t>
            </a:r>
          </a:p>
          <a:p>
            <a:pPr>
              <a:buFont typeface="Monotype Sorts" pitchFamily="2" charset="2"/>
              <a:buNone/>
              <a:defRPr/>
            </a:pPr>
            <a:endParaRPr lang="en-US" sz="2400" dirty="0" smtClean="0"/>
          </a:p>
          <a:p>
            <a:pPr>
              <a:buFont typeface="Monotype Sorts" pitchFamily="2" charset="2"/>
              <a:buNone/>
              <a:defRPr/>
            </a:pPr>
            <a:endParaRPr lang="en-US" sz="2400" dirty="0" smtClean="0"/>
          </a:p>
          <a:p>
            <a:pPr>
              <a:buFont typeface="Monotype Sorts" pitchFamily="2" charset="2"/>
              <a:buNone/>
              <a:defRPr/>
            </a:pPr>
            <a:r>
              <a:rPr lang="pt-BR" sz="2400" dirty="0" smtClean="0"/>
              <a:t>    </a:t>
            </a:r>
            <a:r>
              <a:rPr lang="pt-BR" sz="2000" dirty="0" smtClean="0"/>
              <a:t>P( H| E) =</a:t>
            </a:r>
            <a:endParaRPr lang="pt-BR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81200" y="5638800"/>
            <a:ext cx="6400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2000" b="0" dirty="0"/>
              <a:t>P( E</a:t>
            </a:r>
            <a:r>
              <a:rPr lang="pt-BR" sz="2000" baseline="-25000" dirty="0">
                <a:latin typeface="+mn-lt"/>
              </a:rPr>
              <a:t>1</a:t>
            </a:r>
            <a:r>
              <a:rPr lang="pt-BR" sz="2000" b="0" dirty="0"/>
              <a:t> |H ).P( E</a:t>
            </a:r>
            <a:r>
              <a:rPr lang="pt-BR" sz="2000" baseline="-25000" dirty="0">
                <a:latin typeface="+mn-lt"/>
              </a:rPr>
              <a:t>2</a:t>
            </a:r>
            <a:r>
              <a:rPr lang="pt-BR" sz="2000" b="0" dirty="0"/>
              <a:t> | H)... .P(E</a:t>
            </a:r>
            <a:r>
              <a:rPr lang="pt-BR" sz="2000" baseline="-25000" dirty="0">
                <a:latin typeface="+mn-lt"/>
              </a:rPr>
              <a:t>n</a:t>
            </a:r>
            <a:r>
              <a:rPr lang="pt-BR" sz="2000" b="0" dirty="0"/>
              <a:t> | H).P(H )</a:t>
            </a:r>
          </a:p>
        </p:txBody>
      </p:sp>
      <p:sp>
        <p:nvSpPr>
          <p:cNvPr id="11270" name="TextBox 4"/>
          <p:cNvSpPr txBox="1">
            <a:spLocks noChangeArrowheads="1"/>
          </p:cNvSpPr>
          <p:nvPr/>
        </p:nvSpPr>
        <p:spPr bwMode="auto">
          <a:xfrm>
            <a:off x="2590800" y="6096000"/>
            <a:ext cx="426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 b="0"/>
              <a:t>P( E</a:t>
            </a:r>
            <a:r>
              <a:rPr lang="pt-BR" sz="2000" baseline="-25000"/>
              <a:t>1</a:t>
            </a:r>
            <a:r>
              <a:rPr lang="pt-BR" sz="2000" b="0"/>
              <a:t> ).P( E</a:t>
            </a:r>
            <a:r>
              <a:rPr lang="pt-BR" sz="2000" baseline="-25000"/>
              <a:t>2</a:t>
            </a:r>
            <a:r>
              <a:rPr lang="pt-BR" sz="2000" b="0"/>
              <a:t>)... .P(E</a:t>
            </a:r>
            <a:r>
              <a:rPr lang="pt-BR" sz="2000" baseline="-25000"/>
              <a:t>n</a:t>
            </a:r>
            <a:r>
              <a:rPr lang="pt-BR" sz="2000" b="0"/>
              <a:t>)</a:t>
            </a:r>
          </a:p>
        </p:txBody>
      </p:sp>
      <p:cxnSp>
        <p:nvCxnSpPr>
          <p:cNvPr id="11271" name="Straight Connector 6"/>
          <p:cNvCxnSpPr>
            <a:cxnSpLocks noChangeShapeType="1"/>
          </p:cNvCxnSpPr>
          <p:nvPr/>
        </p:nvCxnSpPr>
        <p:spPr bwMode="auto">
          <a:xfrm>
            <a:off x="2057400" y="6045200"/>
            <a:ext cx="563880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272" name="Rectangle 7"/>
          <p:cNvSpPr>
            <a:spLocks noChangeArrowheads="1"/>
          </p:cNvSpPr>
          <p:nvPr/>
        </p:nvSpPr>
        <p:spPr bwMode="auto">
          <a:xfrm>
            <a:off x="457200" y="4343400"/>
            <a:ext cx="6019800" cy="533400"/>
          </a:xfrm>
          <a:prstGeom prst="rect">
            <a:avLst/>
          </a:prstGeom>
          <a:noFill/>
          <a:ln w="12700" algn="ctr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273" name="Down Arrow 10"/>
          <p:cNvSpPr>
            <a:spLocks noChangeArrowheads="1"/>
          </p:cNvSpPr>
          <p:nvPr/>
        </p:nvSpPr>
        <p:spPr bwMode="auto">
          <a:xfrm>
            <a:off x="2915816" y="5157192"/>
            <a:ext cx="457200" cy="381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274" name="TextBox 10"/>
          <p:cNvSpPr txBox="1">
            <a:spLocks noChangeArrowheads="1"/>
          </p:cNvSpPr>
          <p:nvPr/>
        </p:nvSpPr>
        <p:spPr bwMode="auto">
          <a:xfrm>
            <a:off x="1835696" y="3501008"/>
            <a:ext cx="2514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 dirty="0"/>
              <a:t>P(</a:t>
            </a:r>
            <a:r>
              <a:rPr lang="en-US" sz="2000" b="1" dirty="0"/>
              <a:t>E</a:t>
            </a:r>
            <a:r>
              <a:rPr lang="en-US" sz="2000" b="0" dirty="0"/>
              <a:t>|H).P(H)</a:t>
            </a:r>
            <a:endParaRPr lang="pt-BR" sz="2000" b="0" dirty="0"/>
          </a:p>
        </p:txBody>
      </p:sp>
      <p:sp>
        <p:nvSpPr>
          <p:cNvPr id="11275" name="TextBox 4"/>
          <p:cNvSpPr txBox="1">
            <a:spLocks noChangeArrowheads="1"/>
          </p:cNvSpPr>
          <p:nvPr/>
        </p:nvSpPr>
        <p:spPr bwMode="auto">
          <a:xfrm>
            <a:off x="1907704" y="378904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 dirty="0"/>
              <a:t>P(</a:t>
            </a:r>
            <a:r>
              <a:rPr lang="en-US" sz="2000" b="1" dirty="0"/>
              <a:t>E</a:t>
            </a:r>
            <a:r>
              <a:rPr lang="en-US" sz="2000" b="0" dirty="0"/>
              <a:t>)</a:t>
            </a:r>
            <a:endParaRPr lang="pt-BR" sz="2000" b="0" dirty="0"/>
          </a:p>
        </p:txBody>
      </p:sp>
      <p:cxnSp>
        <p:nvCxnSpPr>
          <p:cNvPr id="11276" name="Straight Connector 13"/>
          <p:cNvCxnSpPr>
            <a:cxnSpLocks noChangeShapeType="1"/>
          </p:cNvCxnSpPr>
          <p:nvPr/>
        </p:nvCxnSpPr>
        <p:spPr bwMode="auto">
          <a:xfrm>
            <a:off x="1835696" y="3861048"/>
            <a:ext cx="15240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277" name="Rectangle 16"/>
          <p:cNvSpPr>
            <a:spLocks noChangeArrowheads="1"/>
          </p:cNvSpPr>
          <p:nvPr/>
        </p:nvSpPr>
        <p:spPr bwMode="auto">
          <a:xfrm>
            <a:off x="11049000" y="4876800"/>
            <a:ext cx="914400" cy="9144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278" name="Rectangle 17"/>
          <p:cNvSpPr>
            <a:spLocks noChangeArrowheads="1"/>
          </p:cNvSpPr>
          <p:nvPr/>
        </p:nvSpPr>
        <p:spPr bwMode="auto">
          <a:xfrm>
            <a:off x="6413500" y="5575300"/>
            <a:ext cx="1612900" cy="1066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217488"/>
            <a:ext cx="8686800" cy="46831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pt-BR" sz="3600" dirty="0" smtClean="0">
                <a:latin typeface="+mn-lt"/>
              </a:rPr>
              <a:t>Exemplo:</a:t>
            </a:r>
            <a:r>
              <a:rPr lang="pt-BR" sz="3600" dirty="0" err="1" smtClean="0">
                <a:latin typeface="+mn-lt"/>
              </a:rPr>
              <a:t>Naive</a:t>
            </a:r>
            <a:r>
              <a:rPr lang="pt-BR" sz="3600" dirty="0" smtClean="0">
                <a:latin typeface="+mn-lt"/>
              </a:rPr>
              <a:t> Bayes</a:t>
            </a:r>
          </a:p>
        </p:txBody>
      </p:sp>
      <p:sp>
        <p:nvSpPr>
          <p:cNvPr id="1028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xfrm>
            <a:off x="6838950" y="6324600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740C219B-4966-4830-B81E-4D9B9A4A996D}" type="slidenum">
              <a:rPr lang="pt-BR"/>
              <a:pPr/>
              <a:t>16</a:t>
            </a:fld>
            <a:endParaRPr lang="pt-BR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231775" y="1042988"/>
          <a:ext cx="8694738" cy="5457825"/>
        </p:xfrm>
        <a:graphic>
          <a:graphicData uri="http://schemas.openxmlformats.org/presentationml/2006/ole">
            <p:oleObj spid="_x0000_s1026" name="Worksheet" r:id="rId4" imgW="3933862" imgH="2438310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217488"/>
            <a:ext cx="8686800" cy="46831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pt-BR" sz="3600" dirty="0" smtClean="0">
                <a:latin typeface="+mn-lt"/>
              </a:rPr>
              <a:t>Exemplo: Naive Bayes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500188"/>
            <a:ext cx="8001000" cy="5010150"/>
          </a:xfrm>
        </p:spPr>
        <p:txBody>
          <a:bodyPr/>
          <a:lstStyle/>
          <a:p>
            <a:pPr algn="just">
              <a:buFont typeface="Monotype Sorts" charset="2"/>
              <a:buNone/>
            </a:pPr>
            <a:r>
              <a:rPr lang="pt-BR" dirty="0" smtClean="0"/>
              <a:t>Qual será a </a:t>
            </a:r>
            <a:r>
              <a:rPr lang="pt-BR" i="1" dirty="0" smtClean="0">
                <a:solidFill>
                  <a:srgbClr val="0070C0"/>
                </a:solidFill>
              </a:rPr>
              <a:t>decisão</a:t>
            </a:r>
            <a:r>
              <a:rPr lang="pt-BR" dirty="0" smtClean="0"/>
              <a:t> (valor da classe), se o dia estiver com sol, a temperatura fria, a umidade alta e o vento forte ?</a:t>
            </a:r>
          </a:p>
          <a:p>
            <a:pPr algn="just">
              <a:buFont typeface="Monotype Sorts" charset="2"/>
              <a:buNone/>
            </a:pPr>
            <a:endParaRPr lang="pt-BR" dirty="0" smtClean="0">
              <a:solidFill>
                <a:srgbClr val="000000"/>
              </a:solidFill>
            </a:endParaRPr>
          </a:p>
          <a:p>
            <a:pPr algn="just">
              <a:buFont typeface="Monotype Sorts" charset="2"/>
              <a:buNone/>
            </a:pPr>
            <a:r>
              <a:rPr lang="pt-BR" dirty="0" smtClean="0"/>
              <a:t>P(</a:t>
            </a:r>
            <a:r>
              <a:rPr lang="pt-BR" dirty="0" smtClean="0">
                <a:solidFill>
                  <a:srgbClr val="0070C0"/>
                </a:solidFill>
              </a:rPr>
              <a:t>Jogar = S</a:t>
            </a:r>
            <a:r>
              <a:rPr lang="pt-BR" dirty="0" smtClean="0"/>
              <a:t> | Aspecto = Sol</a:t>
            </a:r>
            <a:r>
              <a:rPr lang="pt-BR" dirty="0" smtClean="0">
                <a:sym typeface="Symbol" pitchFamily="18" charset="2"/>
              </a:rPr>
              <a:t>,</a:t>
            </a:r>
            <a:r>
              <a:rPr lang="pt-BR" sz="3600" b="1" dirty="0" smtClean="0">
                <a:solidFill>
                  <a:schemeClr val="accent2"/>
                </a:solidFill>
                <a:sym typeface="Times New Roman" charset="0"/>
              </a:rPr>
              <a:t> </a:t>
            </a:r>
            <a:r>
              <a:rPr lang="pt-BR" dirty="0" smtClean="0"/>
              <a:t>Temperatura = Fria,</a:t>
            </a:r>
            <a:r>
              <a:rPr lang="pt-BR" dirty="0" smtClean="0">
                <a:sym typeface="Times New Roman" charset="0"/>
              </a:rPr>
              <a:t> </a:t>
            </a:r>
            <a:r>
              <a:rPr lang="pt-BR" dirty="0" smtClean="0"/>
              <a:t>Umidade = Alta e</a:t>
            </a:r>
            <a:r>
              <a:rPr lang="pt-BR" dirty="0" smtClean="0">
                <a:sym typeface="Times New Roman" charset="0"/>
              </a:rPr>
              <a:t> </a:t>
            </a:r>
            <a:r>
              <a:rPr lang="pt-BR" dirty="0" smtClean="0"/>
              <a:t>Vento = Forte) = ?</a:t>
            </a:r>
          </a:p>
          <a:p>
            <a:pPr algn="just">
              <a:buFont typeface="Monotype Sorts" charset="2"/>
              <a:buNone/>
            </a:pPr>
            <a:endParaRPr lang="pt-BR" dirty="0" smtClean="0"/>
          </a:p>
          <a:p>
            <a:pPr algn="just">
              <a:buFont typeface="Monotype Sorts" charset="2"/>
              <a:buNone/>
            </a:pPr>
            <a:r>
              <a:rPr lang="pt-BR" dirty="0" smtClean="0"/>
              <a:t>P(</a:t>
            </a:r>
            <a:r>
              <a:rPr lang="pt-BR" dirty="0" smtClean="0">
                <a:solidFill>
                  <a:srgbClr val="0070C0"/>
                </a:solidFill>
              </a:rPr>
              <a:t>Jogar = N </a:t>
            </a:r>
            <a:r>
              <a:rPr lang="pt-BR" dirty="0" smtClean="0"/>
              <a:t>| Aspecto = Sol,</a:t>
            </a:r>
            <a:r>
              <a:rPr lang="pt-BR" dirty="0" smtClean="0">
                <a:sym typeface="Times New Roman" charset="0"/>
              </a:rPr>
              <a:t> </a:t>
            </a:r>
            <a:r>
              <a:rPr lang="pt-BR" dirty="0" smtClean="0"/>
              <a:t>Temperatura = Fria, </a:t>
            </a:r>
            <a:r>
              <a:rPr lang="pt-BR" dirty="0" smtClean="0">
                <a:sym typeface="Times New Roman" charset="0"/>
              </a:rPr>
              <a:t> </a:t>
            </a:r>
            <a:r>
              <a:rPr lang="pt-BR" dirty="0" smtClean="0"/>
              <a:t>Umidade = Alta e</a:t>
            </a:r>
            <a:r>
              <a:rPr lang="pt-BR" dirty="0" smtClean="0">
                <a:sym typeface="Times New Roman" charset="0"/>
              </a:rPr>
              <a:t> </a:t>
            </a:r>
            <a:r>
              <a:rPr lang="pt-BR" dirty="0" smtClean="0"/>
              <a:t>Vento = Forte) = ?</a:t>
            </a:r>
          </a:p>
        </p:txBody>
      </p:sp>
      <p:sp>
        <p:nvSpPr>
          <p:cNvPr id="12292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xfrm>
            <a:off x="6838950" y="6324600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19F9AAE5-A1DB-48AB-89F2-A8D91280F8F8}" type="slidenum">
              <a:rPr lang="pt-BR"/>
              <a:pPr/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pt-BR" sz="3600" dirty="0" smtClean="0">
                <a:latin typeface="+mn-lt"/>
              </a:rPr>
              <a:t>Exemplo: Naive Bayes</a:t>
            </a:r>
          </a:p>
        </p:txBody>
      </p:sp>
      <p:sp>
        <p:nvSpPr>
          <p:cNvPr id="13315" name="Rectangle 9"/>
          <p:cNvSpPr>
            <a:spLocks noChangeArrowheads="1"/>
          </p:cNvSpPr>
          <p:nvPr/>
        </p:nvSpPr>
        <p:spPr bwMode="auto">
          <a:xfrm>
            <a:off x="228600" y="1219200"/>
            <a:ext cx="7543800" cy="121920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1828800" y="1219200"/>
            <a:ext cx="64008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2400" b="0" dirty="0"/>
              <a:t>P( E</a:t>
            </a:r>
            <a:r>
              <a:rPr lang="pt-BR" sz="2400" baseline="-25000" dirty="0">
                <a:latin typeface="+mn-lt"/>
              </a:rPr>
              <a:t>1</a:t>
            </a:r>
            <a:r>
              <a:rPr lang="pt-BR" sz="2400" b="0" dirty="0"/>
              <a:t> |H ).P( E</a:t>
            </a:r>
            <a:r>
              <a:rPr lang="pt-BR" sz="2400" baseline="-25000" dirty="0">
                <a:latin typeface="+mn-lt"/>
              </a:rPr>
              <a:t>2</a:t>
            </a:r>
            <a:r>
              <a:rPr lang="pt-BR" sz="2400" b="0" dirty="0"/>
              <a:t> | H)... .P(E</a:t>
            </a:r>
            <a:r>
              <a:rPr lang="pt-BR" sz="2400" baseline="-25000" dirty="0">
                <a:latin typeface="+mn-lt"/>
              </a:rPr>
              <a:t>n</a:t>
            </a:r>
            <a:r>
              <a:rPr lang="pt-BR" sz="2400" b="0" dirty="0"/>
              <a:t> | H).P(H )</a:t>
            </a:r>
          </a:p>
        </p:txBody>
      </p:sp>
      <p:sp>
        <p:nvSpPr>
          <p:cNvPr id="13317" name="TextBox 4"/>
          <p:cNvSpPr txBox="1">
            <a:spLocks noChangeArrowheads="1"/>
          </p:cNvSpPr>
          <p:nvPr/>
        </p:nvSpPr>
        <p:spPr bwMode="auto">
          <a:xfrm>
            <a:off x="2590800" y="1803400"/>
            <a:ext cx="4381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 b="0"/>
              <a:t>P( E</a:t>
            </a:r>
            <a:r>
              <a:rPr lang="pt-BR" sz="2400" baseline="-25000"/>
              <a:t>1</a:t>
            </a:r>
            <a:r>
              <a:rPr lang="pt-BR" sz="2400" b="0"/>
              <a:t> ).P( E</a:t>
            </a:r>
            <a:r>
              <a:rPr lang="pt-BR" sz="2400" baseline="-25000"/>
              <a:t>2</a:t>
            </a:r>
            <a:r>
              <a:rPr lang="pt-BR" sz="2400" b="0"/>
              <a:t>)... .P(E</a:t>
            </a:r>
            <a:r>
              <a:rPr lang="pt-BR" sz="2400" baseline="-25000"/>
              <a:t>n</a:t>
            </a:r>
            <a:r>
              <a:rPr lang="pt-BR" sz="2400" b="0"/>
              <a:t>)</a:t>
            </a:r>
          </a:p>
        </p:txBody>
      </p:sp>
      <p:cxnSp>
        <p:nvCxnSpPr>
          <p:cNvPr id="13318" name="Straight Connector 6"/>
          <p:cNvCxnSpPr>
            <a:cxnSpLocks noChangeShapeType="1"/>
          </p:cNvCxnSpPr>
          <p:nvPr/>
        </p:nvCxnSpPr>
        <p:spPr bwMode="auto">
          <a:xfrm>
            <a:off x="1905000" y="1778000"/>
            <a:ext cx="563880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Retângulo 9"/>
          <p:cNvSpPr/>
          <p:nvPr/>
        </p:nvSpPr>
        <p:spPr>
          <a:xfrm>
            <a:off x="298450" y="1538288"/>
            <a:ext cx="1544638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pt-BR" sz="2400" dirty="0"/>
              <a:t>P( H| E) =</a:t>
            </a:r>
            <a:endParaRPr lang="pt-B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98450" y="3200400"/>
            <a:ext cx="8540750" cy="1169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2800" dirty="0">
                <a:solidFill>
                  <a:schemeClr val="accent1">
                    <a:lumMod val="50000"/>
                  </a:schemeClr>
                </a:solidFill>
              </a:rPr>
              <a:t>P(Jogar = </a:t>
            </a:r>
            <a:r>
              <a:rPr lang="pt-BR" sz="2800" dirty="0">
                <a:solidFill>
                  <a:srgbClr val="7F007F"/>
                </a:solidFill>
              </a:rPr>
              <a:t>S</a:t>
            </a:r>
            <a:r>
              <a:rPr lang="pt-BR" sz="2800" dirty="0">
                <a:solidFill>
                  <a:schemeClr val="accent1">
                    <a:lumMod val="50000"/>
                  </a:schemeClr>
                </a:solidFill>
              </a:rPr>
              <a:t> | Aspecto = Sol,</a:t>
            </a:r>
            <a:r>
              <a:rPr lang="pt-BR" sz="2800" dirty="0">
                <a:solidFill>
                  <a:schemeClr val="accent1">
                    <a:lumMod val="50000"/>
                  </a:schemeClr>
                </a:solidFill>
                <a:sym typeface="Times New Roman" pitchFamily="18" charset="0"/>
              </a:rPr>
              <a:t> </a:t>
            </a:r>
            <a:r>
              <a:rPr lang="pt-BR" sz="2800" dirty="0">
                <a:solidFill>
                  <a:schemeClr val="accent1">
                    <a:lumMod val="50000"/>
                  </a:schemeClr>
                </a:solidFill>
              </a:rPr>
              <a:t>Temperatura = Fria, </a:t>
            </a:r>
            <a:r>
              <a:rPr lang="pt-BR" sz="2800" dirty="0">
                <a:solidFill>
                  <a:schemeClr val="accent1">
                    <a:lumMod val="50000"/>
                  </a:schemeClr>
                </a:solidFill>
                <a:sym typeface="Times New Roman" pitchFamily="18" charset="0"/>
              </a:rPr>
              <a:t> </a:t>
            </a:r>
            <a:r>
              <a:rPr lang="pt-BR" sz="2800" dirty="0">
                <a:solidFill>
                  <a:schemeClr val="accent1">
                    <a:lumMod val="50000"/>
                  </a:schemeClr>
                </a:solidFill>
              </a:rPr>
              <a:t>Umidade = Alta e</a:t>
            </a:r>
            <a:r>
              <a:rPr lang="pt-BR" sz="2800" dirty="0">
                <a:solidFill>
                  <a:schemeClr val="accent1">
                    <a:lumMod val="50000"/>
                  </a:schemeClr>
                </a:solidFill>
                <a:sym typeface="Times New Roman" pitchFamily="18" charset="0"/>
              </a:rPr>
              <a:t> </a:t>
            </a:r>
            <a:r>
              <a:rPr lang="pt-BR" sz="2800" dirty="0">
                <a:solidFill>
                  <a:schemeClr val="accent1">
                    <a:lumMod val="50000"/>
                  </a:schemeClr>
                </a:solidFill>
              </a:rPr>
              <a:t>Vento = Forte) = </a:t>
            </a:r>
          </a:p>
          <a:p>
            <a:pPr>
              <a:defRPr/>
            </a:pPr>
            <a:endParaRPr lang="pt-BR" dirty="0"/>
          </a:p>
        </p:txBody>
      </p:sp>
      <p:sp>
        <p:nvSpPr>
          <p:cNvPr id="13" name="CaixaDeTexto 12"/>
          <p:cNvSpPr txBox="1">
            <a:spLocks noChangeArrowheads="1"/>
          </p:cNvSpPr>
          <p:nvPr/>
        </p:nvSpPr>
        <p:spPr bwMode="auto">
          <a:xfrm>
            <a:off x="457200" y="5181600"/>
            <a:ext cx="8686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1200"/>
              </a:spcBef>
              <a:buFont typeface="Monotype Sorts" charset="2"/>
              <a:buNone/>
            </a:pPr>
            <a:r>
              <a:rPr lang="pt-BR" sz="2400"/>
              <a:t>P( Sol|</a:t>
            </a:r>
            <a:r>
              <a:rPr lang="pt-BR" sz="2400">
                <a:solidFill>
                  <a:srgbClr val="7F007F"/>
                </a:solidFill>
              </a:rPr>
              <a:t>S</a:t>
            </a:r>
            <a:r>
              <a:rPr lang="pt-BR" sz="2400"/>
              <a:t>) * P( Fria|</a:t>
            </a:r>
            <a:r>
              <a:rPr lang="pt-BR" sz="2400">
                <a:solidFill>
                  <a:srgbClr val="7F007F"/>
                </a:solidFill>
              </a:rPr>
              <a:t>S</a:t>
            </a:r>
            <a:r>
              <a:rPr lang="pt-BR" sz="2400"/>
              <a:t>) * P(Alta|</a:t>
            </a:r>
            <a:r>
              <a:rPr lang="pt-BR" sz="2400">
                <a:solidFill>
                  <a:srgbClr val="7F007F"/>
                </a:solidFill>
              </a:rPr>
              <a:t>S</a:t>
            </a:r>
            <a:r>
              <a:rPr lang="pt-BR" sz="2400"/>
              <a:t>) * P(Forte|</a:t>
            </a:r>
            <a:r>
              <a:rPr lang="pt-BR" sz="2400">
                <a:solidFill>
                  <a:srgbClr val="7F007F"/>
                </a:solidFill>
              </a:rPr>
              <a:t>S</a:t>
            </a:r>
            <a:r>
              <a:rPr lang="pt-BR" sz="2400"/>
              <a:t>) * P(</a:t>
            </a:r>
            <a:r>
              <a:rPr lang="pt-BR" sz="2400">
                <a:solidFill>
                  <a:srgbClr val="7F007F"/>
                </a:solidFill>
              </a:rPr>
              <a:t>S</a:t>
            </a:r>
            <a:r>
              <a:rPr lang="pt-BR" sz="2400"/>
              <a:t>)    </a:t>
            </a:r>
          </a:p>
          <a:p>
            <a:pPr>
              <a:spcBef>
                <a:spcPts val="1200"/>
              </a:spcBef>
              <a:buFont typeface="Monotype Sorts" charset="2"/>
              <a:buNone/>
            </a:pPr>
            <a:r>
              <a:rPr lang="pt-BR" sz="2400"/>
              <a:t>    P( Sol) * P( Fria) * P(Alta)* P(Forte)</a:t>
            </a:r>
          </a:p>
          <a:p>
            <a:endParaRPr lang="pt-BR"/>
          </a:p>
        </p:txBody>
      </p:sp>
      <p:cxnSp>
        <p:nvCxnSpPr>
          <p:cNvPr id="14" name="Straight Connector 10"/>
          <p:cNvCxnSpPr>
            <a:cxnSpLocks noChangeShapeType="1"/>
          </p:cNvCxnSpPr>
          <p:nvPr/>
        </p:nvCxnSpPr>
        <p:spPr bwMode="auto">
          <a:xfrm>
            <a:off x="560388" y="5715000"/>
            <a:ext cx="73152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152400" y="5481638"/>
            <a:ext cx="3635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=</a:t>
            </a:r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217488"/>
            <a:ext cx="8686800" cy="46831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pt-BR" sz="3600" dirty="0" smtClean="0">
                <a:latin typeface="+mn-lt"/>
              </a:rPr>
              <a:t>Exemplo: Naive Bayes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357188" y="1428750"/>
            <a:ext cx="8402637" cy="5153025"/>
          </a:xfrm>
        </p:spPr>
        <p:txBody>
          <a:bodyPr>
            <a:normAutofit/>
          </a:bodyPr>
          <a:lstStyle/>
          <a:p>
            <a:pPr>
              <a:buFont typeface="Monotype Sorts" charset="2"/>
              <a:buNone/>
            </a:pPr>
            <a:r>
              <a:rPr lang="pt-BR" smtClean="0"/>
              <a:t>P(Jogar = S) = 9/14;  P(Jogar = N) = 5/14;</a:t>
            </a:r>
          </a:p>
          <a:p>
            <a:pPr>
              <a:buFont typeface="Monotype Sorts" charset="2"/>
              <a:buNone/>
            </a:pPr>
            <a:r>
              <a:rPr lang="pt-BR" smtClean="0"/>
              <a:t>P(Aspecto = Sol | Jogar = S) = 2/9;</a:t>
            </a:r>
          </a:p>
          <a:p>
            <a:pPr>
              <a:buFont typeface="Monotype Sorts" charset="2"/>
              <a:buNone/>
            </a:pPr>
            <a:r>
              <a:rPr lang="pt-BR" smtClean="0"/>
              <a:t>P(Aspecto = Sol | Jogar = N) = 3/5;</a:t>
            </a:r>
          </a:p>
          <a:p>
            <a:pPr>
              <a:buFont typeface="Monotype Sorts" charset="2"/>
              <a:buNone/>
            </a:pPr>
            <a:r>
              <a:rPr lang="pt-BR" smtClean="0"/>
              <a:t>P(Temperatura = Fria | Jogar = S) = 3/9;</a:t>
            </a:r>
          </a:p>
          <a:p>
            <a:pPr>
              <a:buFont typeface="Monotype Sorts" charset="2"/>
              <a:buNone/>
            </a:pPr>
            <a:r>
              <a:rPr lang="pt-BR" smtClean="0"/>
              <a:t>P(Temperatura = Fria | Jogar = N) = 1/5;</a:t>
            </a:r>
          </a:p>
          <a:p>
            <a:pPr>
              <a:buFont typeface="Monotype Sorts" charset="2"/>
              <a:buNone/>
            </a:pPr>
            <a:r>
              <a:rPr lang="pt-BR" smtClean="0"/>
              <a:t>P(Umidade = Alta | Jogar = S) = 3/9;</a:t>
            </a:r>
          </a:p>
          <a:p>
            <a:pPr>
              <a:buFont typeface="Monotype Sorts" charset="2"/>
              <a:buNone/>
            </a:pPr>
            <a:r>
              <a:rPr lang="pt-BR" smtClean="0"/>
              <a:t>P(Umidade = Alta | Jogar = N) = 4/5;</a:t>
            </a:r>
          </a:p>
          <a:p>
            <a:pPr>
              <a:buFont typeface="Monotype Sorts" charset="2"/>
              <a:buNone/>
            </a:pPr>
            <a:r>
              <a:rPr lang="pt-BR" smtClean="0"/>
              <a:t>P(Vento = Forte | Jogar = S) = 3/9;</a:t>
            </a:r>
          </a:p>
          <a:p>
            <a:pPr>
              <a:buFont typeface="Monotype Sorts" charset="2"/>
              <a:buNone/>
            </a:pPr>
            <a:r>
              <a:rPr lang="pt-BR" smtClean="0"/>
              <a:t>P(Vento = Forte | Jogar = N) = 3/5;</a:t>
            </a:r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4340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xfrm>
            <a:off x="6838950" y="6324600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F441D7B9-71F7-4F3D-8981-8D8AF3E1A91D}" type="slidenum">
              <a:rPr lang="pt-BR"/>
              <a:pPr/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Aprendizagem </a:t>
            </a:r>
            <a:r>
              <a:rPr lang="pt-BR" b="1" i="1" dirty="0"/>
              <a:t>Bayesiana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Referências</a:t>
            </a:r>
          </a:p>
          <a:p>
            <a:r>
              <a:rPr lang="en-US" b="0" dirty="0" smtClean="0"/>
              <a:t>Introduction to Data Mining (Tan, Steinbach, Kumar)</a:t>
            </a:r>
            <a:endParaRPr lang="pt-BR" b="1" dirty="0"/>
          </a:p>
          <a:p>
            <a:r>
              <a:rPr lang="pt-BR" dirty="0" smtClean="0"/>
              <a:t>Duda </a:t>
            </a:r>
            <a:r>
              <a:rPr lang="pt-BR" dirty="0"/>
              <a:t>R., Hart P., </a:t>
            </a:r>
            <a:r>
              <a:rPr lang="pt-BR" dirty="0" err="1"/>
              <a:t>Stork</a:t>
            </a:r>
            <a:r>
              <a:rPr lang="pt-BR" dirty="0"/>
              <a:t> D. </a:t>
            </a:r>
            <a:r>
              <a:rPr lang="pt-BR" i="1" dirty="0" err="1" smtClean="0"/>
              <a:t>Pattern</a:t>
            </a:r>
            <a:r>
              <a:rPr lang="pt-BR" i="1" dirty="0" smtClean="0"/>
              <a:t> </a:t>
            </a:r>
            <a:r>
              <a:rPr lang="en-US" i="1" dirty="0" smtClean="0"/>
              <a:t>Classification </a:t>
            </a:r>
            <a:r>
              <a:rPr lang="en-US" i="1" dirty="0"/>
              <a:t>2ed. Willey </a:t>
            </a:r>
            <a:r>
              <a:rPr lang="en-US" i="1" dirty="0" err="1"/>
              <a:t>Interscience</a:t>
            </a:r>
            <a:r>
              <a:rPr lang="en-US" i="1" dirty="0"/>
              <a:t>, 2002.</a:t>
            </a:r>
          </a:p>
          <a:p>
            <a:r>
              <a:rPr lang="pt-BR" dirty="0"/>
              <a:t>Capítulos 2 &amp; 3</a:t>
            </a:r>
          </a:p>
          <a:p>
            <a:r>
              <a:rPr lang="en-US" dirty="0" smtClean="0"/>
              <a:t>Mitchell </a:t>
            </a:r>
            <a:r>
              <a:rPr lang="en-US" dirty="0"/>
              <a:t>T. </a:t>
            </a:r>
            <a:r>
              <a:rPr lang="en-US" i="1" dirty="0"/>
              <a:t>Machine Learning. WCB McGraw–</a:t>
            </a:r>
          </a:p>
          <a:p>
            <a:r>
              <a:rPr lang="pt-BR" dirty="0"/>
              <a:t>Hill, 1997. Capítulo 6.</a:t>
            </a:r>
          </a:p>
          <a:p>
            <a:r>
              <a:rPr lang="sv-SE" dirty="0" smtClean="0"/>
              <a:t>Theodoridis </a:t>
            </a:r>
            <a:r>
              <a:rPr lang="sv-SE" dirty="0"/>
              <a:t>S., Koutroumbas K. </a:t>
            </a:r>
            <a:r>
              <a:rPr lang="sv-SE" i="1" dirty="0"/>
              <a:t>Pattern</a:t>
            </a:r>
          </a:p>
          <a:p>
            <a:r>
              <a:rPr lang="en-US" i="1" dirty="0"/>
              <a:t>Recognition. Academic Press, 1999. </a:t>
            </a:r>
            <a:r>
              <a:rPr lang="en-US" i="1" dirty="0" err="1"/>
              <a:t>Capítulo</a:t>
            </a:r>
            <a:r>
              <a:rPr lang="en-US" i="1" dirty="0"/>
              <a:t> 2</a:t>
            </a: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217488"/>
            <a:ext cx="8686800" cy="46831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pt-BR" sz="3600" dirty="0" smtClean="0">
                <a:latin typeface="+mn-lt"/>
              </a:rPr>
              <a:t>Exemplo: Naive Bayes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714375" y="1428750"/>
            <a:ext cx="8045450" cy="5153025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pt-BR" smtClean="0"/>
              <a:t>P(Aspecto = Sol ) = 5/14</a:t>
            </a:r>
          </a:p>
          <a:p>
            <a:pPr>
              <a:buFont typeface="Monotype Sorts" charset="2"/>
              <a:buNone/>
            </a:pPr>
            <a:r>
              <a:rPr lang="pt-BR" smtClean="0"/>
              <a:t>P(Temperatura = Fria) = 4/14</a:t>
            </a:r>
          </a:p>
          <a:p>
            <a:pPr>
              <a:buFont typeface="Monotype Sorts" charset="2"/>
              <a:buNone/>
            </a:pPr>
            <a:r>
              <a:rPr lang="pt-BR" smtClean="0"/>
              <a:t>P(Umidade = Alta ) = 7/14</a:t>
            </a:r>
          </a:p>
          <a:p>
            <a:pPr>
              <a:buFont typeface="Monotype Sorts" charset="2"/>
              <a:buNone/>
            </a:pPr>
            <a:r>
              <a:rPr lang="pt-BR" smtClean="0"/>
              <a:t>P(Vento = Forte ) =  6/14</a:t>
            </a:r>
          </a:p>
          <a:p>
            <a:pPr>
              <a:buFont typeface="Monotype Sorts" charset="2"/>
              <a:buNone/>
            </a:pPr>
            <a:endParaRPr lang="pt-BR" smtClean="0"/>
          </a:p>
          <a:p>
            <a:pPr>
              <a:buFont typeface="Monotype Sorts" charset="2"/>
              <a:buNone/>
            </a:pPr>
            <a:endParaRPr lang="pt-BR" smtClean="0">
              <a:solidFill>
                <a:schemeClr val="accent2"/>
              </a:solidFill>
            </a:endParaRPr>
          </a:p>
          <a:p>
            <a:pPr>
              <a:buFont typeface="Monotype Sorts" charset="2"/>
              <a:buNone/>
            </a:pPr>
            <a:endParaRPr lang="pt-BR" smtClean="0"/>
          </a:p>
          <a:p>
            <a:pPr>
              <a:buFont typeface="Monotype Sorts" charset="2"/>
              <a:buNone/>
            </a:pPr>
            <a:endParaRPr lang="pt-BR" smtClean="0"/>
          </a:p>
        </p:txBody>
      </p:sp>
      <p:sp>
        <p:nvSpPr>
          <p:cNvPr id="15364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xfrm>
            <a:off x="6838950" y="6324600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A41E1795-096B-487C-B91A-8C95DBAC0FBC}" type="slidenum">
              <a:rPr lang="pt-BR"/>
              <a:pPr/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217488"/>
            <a:ext cx="8686800" cy="46831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pt-BR" sz="3600" dirty="0" smtClean="0">
                <a:latin typeface="+mn-lt"/>
              </a:rPr>
              <a:t>Exemplo: Naive Bayes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1071563"/>
            <a:ext cx="8929687" cy="55102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P(Jogar = </a:t>
            </a:r>
            <a:r>
              <a:rPr lang="pt-BR" b="1" dirty="0" smtClean="0">
                <a:solidFill>
                  <a:srgbClr val="7F007F"/>
                </a:solidFill>
              </a:rPr>
              <a:t>S</a:t>
            </a: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 | Aspecto = Sol,</a:t>
            </a: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  <a:sym typeface="Times New Roman" pitchFamily="18" charset="0"/>
              </a:rPr>
              <a:t> </a:t>
            </a: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Temperatura = Fria, </a:t>
            </a: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  <a:sym typeface="Times New Roman" pitchFamily="18" charset="0"/>
              </a:rPr>
              <a:t> </a:t>
            </a: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Umidade = Alta e</a:t>
            </a: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  <a:sym typeface="Times New Roman" pitchFamily="18" charset="0"/>
              </a:rPr>
              <a:t> </a:t>
            </a: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Vento = Forte) =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  <a:defRPr/>
            </a:pPr>
            <a:endParaRPr lang="pt-BR" dirty="0" smtClean="0"/>
          </a:p>
          <a:p>
            <a:pPr fontAlgn="auto">
              <a:spcBef>
                <a:spcPts val="1200"/>
              </a:spcBef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pt-BR" sz="2400" dirty="0" smtClean="0"/>
              <a:t>      P( Sol|</a:t>
            </a:r>
            <a:r>
              <a:rPr lang="pt-BR" sz="2400" dirty="0" smtClean="0">
                <a:solidFill>
                  <a:srgbClr val="7F007F"/>
                </a:solidFill>
              </a:rPr>
              <a:t>S</a:t>
            </a:r>
            <a:r>
              <a:rPr lang="pt-BR" sz="2400" dirty="0" smtClean="0"/>
              <a:t>) * P( Fria|</a:t>
            </a:r>
            <a:r>
              <a:rPr lang="pt-BR" sz="2400" dirty="0" smtClean="0">
                <a:solidFill>
                  <a:srgbClr val="7F007F"/>
                </a:solidFill>
              </a:rPr>
              <a:t>S</a:t>
            </a:r>
            <a:r>
              <a:rPr lang="pt-BR" sz="2400" dirty="0" smtClean="0"/>
              <a:t>) * P(Alta|</a:t>
            </a:r>
            <a:r>
              <a:rPr lang="pt-BR" sz="2400" dirty="0" smtClean="0">
                <a:solidFill>
                  <a:srgbClr val="7F007F"/>
                </a:solidFill>
              </a:rPr>
              <a:t>S</a:t>
            </a:r>
            <a:r>
              <a:rPr lang="pt-BR" sz="2400" dirty="0" smtClean="0"/>
              <a:t>) * P(Forte|</a:t>
            </a:r>
            <a:r>
              <a:rPr lang="pt-BR" sz="2400" dirty="0" smtClean="0">
                <a:solidFill>
                  <a:srgbClr val="7F007F"/>
                </a:solidFill>
              </a:rPr>
              <a:t>S</a:t>
            </a:r>
            <a:r>
              <a:rPr lang="pt-BR" sz="2400" dirty="0" smtClean="0"/>
              <a:t>) * P(</a:t>
            </a:r>
            <a:r>
              <a:rPr lang="pt-BR" sz="2400" dirty="0" smtClean="0">
                <a:solidFill>
                  <a:srgbClr val="7F007F"/>
                </a:solidFill>
              </a:rPr>
              <a:t>S</a:t>
            </a:r>
            <a:r>
              <a:rPr lang="pt-BR" sz="2400" dirty="0" smtClean="0"/>
              <a:t>)    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pt-BR" sz="2400" dirty="0" smtClean="0"/>
              <a:t>      P( Sol) * P( Fria) * P(Alta)* P(Forte) 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endParaRPr lang="pt-BR" dirty="0" smtClean="0"/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pt-BR" dirty="0" smtClean="0"/>
              <a:t>= </a:t>
            </a:r>
            <a:r>
              <a:rPr lang="pt-BR" sz="2600" dirty="0" smtClean="0"/>
              <a:t>(2/9 * 3/9 * 3/9 * 3/9 * 9/14) /  (5/14 * 4/14 * 7/14 * 6/14) = 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pt-BR" dirty="0" smtClean="0"/>
              <a:t>= 0,0053 / 0,02186 =</a:t>
            </a:r>
            <a:r>
              <a:rPr lang="pt-BR" dirty="0" smtClean="0">
                <a:solidFill>
                  <a:srgbClr val="000000"/>
                </a:solidFill>
              </a:rPr>
              <a:t> </a:t>
            </a: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0,242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6388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xfrm>
            <a:off x="6838950" y="6324600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3CEF13C4-1D6B-4839-994C-5F2E1EAF78EB}" type="slidenum">
              <a:rPr lang="pt-BR"/>
              <a:pPr/>
              <a:t>21</a:t>
            </a:fld>
            <a:endParaRPr lang="pt-BR"/>
          </a:p>
        </p:txBody>
      </p:sp>
      <p:cxnSp>
        <p:nvCxnSpPr>
          <p:cNvPr id="16389" name="Straight Connector 5"/>
          <p:cNvCxnSpPr>
            <a:cxnSpLocks noChangeShapeType="1"/>
          </p:cNvCxnSpPr>
          <p:nvPr/>
        </p:nvCxnSpPr>
        <p:spPr bwMode="auto">
          <a:xfrm>
            <a:off x="755576" y="3068960"/>
            <a:ext cx="73152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390" name="TextBox 6"/>
          <p:cNvSpPr txBox="1">
            <a:spLocks noChangeArrowheads="1"/>
          </p:cNvSpPr>
          <p:nvPr/>
        </p:nvSpPr>
        <p:spPr bwMode="auto">
          <a:xfrm>
            <a:off x="322263" y="2819400"/>
            <a:ext cx="3635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=</a:t>
            </a:r>
            <a:endParaRPr lang="pt-BR" sz="2400"/>
          </a:p>
        </p:txBody>
      </p:sp>
      <p:sp>
        <p:nvSpPr>
          <p:cNvPr id="16391" name="TextBox 7"/>
          <p:cNvSpPr txBox="1">
            <a:spLocks noChangeArrowheads="1"/>
          </p:cNvSpPr>
          <p:nvPr/>
        </p:nvSpPr>
        <p:spPr bwMode="auto">
          <a:xfrm>
            <a:off x="8028384" y="3068960"/>
            <a:ext cx="3635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=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217488"/>
            <a:ext cx="8686800" cy="46831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pt-BR" sz="3600" dirty="0" smtClean="0">
                <a:latin typeface="+mn-lt"/>
              </a:rPr>
              <a:t>Exemplo: Naive Bayes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00150"/>
            <a:ext cx="8915400" cy="558165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P(Jogar = N | Aspecto = Sol,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sym typeface="Times New Roman" pitchFamily="18" charset="0"/>
              </a:rPr>
              <a:t> 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Temperatura = Fria,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sym typeface="Times New Roman" pitchFamily="18" charset="0"/>
              </a:rPr>
              <a:t> 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Umidade = Alta e 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sym typeface="Times New Roman" pitchFamily="18" charset="0"/>
              </a:rPr>
              <a:t> 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Vento = Forte) = 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  <a:defRPr/>
            </a:pPr>
            <a:endParaRPr lang="pt-BR" dirty="0" smtClean="0">
              <a:solidFill>
                <a:schemeClr val="accent2"/>
              </a:solidFill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pt-BR" dirty="0" smtClean="0"/>
              <a:t>    </a:t>
            </a:r>
            <a:r>
              <a:rPr lang="pt-BR" sz="2600" dirty="0" smtClean="0"/>
              <a:t>P( Sol|</a:t>
            </a:r>
            <a:r>
              <a:rPr lang="pt-BR" sz="2600" dirty="0" smtClean="0">
                <a:solidFill>
                  <a:srgbClr val="7F007F"/>
                </a:solidFill>
              </a:rPr>
              <a:t>N</a:t>
            </a:r>
            <a:r>
              <a:rPr lang="pt-BR" sz="2600" dirty="0" smtClean="0"/>
              <a:t>) * P( Fria|</a:t>
            </a:r>
            <a:r>
              <a:rPr lang="pt-BR" sz="2600" dirty="0" smtClean="0">
                <a:solidFill>
                  <a:srgbClr val="7F007F"/>
                </a:solidFill>
              </a:rPr>
              <a:t>N</a:t>
            </a:r>
            <a:r>
              <a:rPr lang="pt-BR" sz="2600" dirty="0" smtClean="0"/>
              <a:t>) * P(Alta|</a:t>
            </a:r>
            <a:r>
              <a:rPr lang="pt-BR" sz="2600" dirty="0" smtClean="0">
                <a:solidFill>
                  <a:srgbClr val="7F007F"/>
                </a:solidFill>
              </a:rPr>
              <a:t>N</a:t>
            </a:r>
            <a:r>
              <a:rPr lang="pt-BR" sz="2600" dirty="0" smtClean="0"/>
              <a:t>) * P(Forte|</a:t>
            </a:r>
            <a:r>
              <a:rPr lang="pt-BR" sz="2600" dirty="0" smtClean="0">
                <a:solidFill>
                  <a:srgbClr val="7F007F"/>
                </a:solidFill>
              </a:rPr>
              <a:t>N</a:t>
            </a:r>
            <a:r>
              <a:rPr lang="pt-BR" sz="2600" dirty="0" smtClean="0"/>
              <a:t>) * P(</a:t>
            </a:r>
            <a:r>
              <a:rPr lang="pt-BR" sz="2600" dirty="0" smtClean="0">
                <a:solidFill>
                  <a:srgbClr val="7F007F"/>
                </a:solidFill>
              </a:rPr>
              <a:t>N</a:t>
            </a:r>
            <a:r>
              <a:rPr lang="pt-BR" sz="2600" dirty="0" smtClean="0"/>
              <a:t>)    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pt-BR" sz="2600" dirty="0" smtClean="0"/>
              <a:t>    P( Sol) * P( Fria) * P(Alta)* P(Forte) </a:t>
            </a:r>
          </a:p>
          <a:p>
            <a:pPr marL="0" indent="0" algn="just" fontAlgn="auto">
              <a:lnSpc>
                <a:spcPct val="15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endParaRPr lang="pt-BR" dirty="0" smtClean="0"/>
          </a:p>
          <a:p>
            <a:pPr marL="0" indent="0" algn="just" fontAlgn="auto">
              <a:lnSpc>
                <a:spcPct val="15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pt-BR" dirty="0" smtClean="0"/>
              <a:t>= (3/5 * 1/5 * 4/5 * 3/5 * 5/14) / (5/14 * 4/14 * 7/14 * 6/14) =</a:t>
            </a:r>
          </a:p>
          <a:p>
            <a:pPr marL="0" indent="0" algn="just" fontAlgn="auto">
              <a:lnSpc>
                <a:spcPct val="15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pt-BR" dirty="0" smtClean="0"/>
              <a:t>= 0,0206 / 0,02186  =</a:t>
            </a:r>
            <a:r>
              <a:rPr lang="pt-BR" dirty="0" smtClean="0">
                <a:solidFill>
                  <a:srgbClr val="000000"/>
                </a:solidFill>
              </a:rPr>
              <a:t>  </a:t>
            </a: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0,942</a:t>
            </a: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Tx/>
              <a:buNone/>
              <a:defRPr/>
            </a:pPr>
            <a:endParaRPr lang="pt-BR" sz="13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Tx/>
              <a:buNone/>
              <a:defRPr/>
            </a:pPr>
            <a:r>
              <a:rPr lang="pt-BR" b="1" dirty="0" smtClean="0"/>
              <a:t>Como</a:t>
            </a:r>
            <a:r>
              <a:rPr lang="pt-BR" dirty="0" smtClean="0"/>
              <a:t>  (J=</a:t>
            </a:r>
            <a:r>
              <a:rPr lang="pt-BR" dirty="0" smtClean="0">
                <a:solidFill>
                  <a:srgbClr val="7F007F"/>
                </a:solidFill>
              </a:rPr>
              <a:t>N</a:t>
            </a:r>
            <a:r>
              <a:rPr lang="pt-BR" dirty="0" smtClean="0"/>
              <a:t>) 0,942 &gt; (J=</a:t>
            </a:r>
            <a:r>
              <a:rPr lang="pt-BR" dirty="0" smtClean="0">
                <a:solidFill>
                  <a:srgbClr val="7F007F"/>
                </a:solidFill>
              </a:rPr>
              <a:t>S</a:t>
            </a:r>
            <a:r>
              <a:rPr lang="pt-BR" dirty="0" smtClean="0"/>
              <a:t>) 0,242 </a:t>
            </a:r>
            <a:r>
              <a:rPr lang="pt-BR" b="1" dirty="0" smtClean="0"/>
              <a:t>Então</a:t>
            </a:r>
            <a:r>
              <a:rPr lang="pt-BR" dirty="0" smtClean="0"/>
              <a:t> </a:t>
            </a:r>
            <a:r>
              <a:rPr lang="pt-BR" sz="3000" b="1" dirty="0" smtClean="0">
                <a:solidFill>
                  <a:srgbClr val="7F007F"/>
                </a:solidFill>
              </a:rPr>
              <a:t>Jogar = Não</a:t>
            </a:r>
            <a:endParaRPr lang="pt-BR" b="1" dirty="0" smtClean="0">
              <a:solidFill>
                <a:srgbClr val="7F007F"/>
              </a:solidFill>
            </a:endParaRPr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xfrm>
            <a:off x="6838950" y="6324600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51C95A6B-AA33-4E42-B900-0B28612C1266}" type="slidenum">
              <a:rPr lang="pt-BR"/>
              <a:pPr/>
              <a:t>22</a:t>
            </a:fld>
            <a:endParaRPr lang="pt-BR"/>
          </a:p>
        </p:txBody>
      </p:sp>
      <p:cxnSp>
        <p:nvCxnSpPr>
          <p:cNvPr id="17413" name="Straight Connector 5"/>
          <p:cNvCxnSpPr>
            <a:cxnSpLocks noChangeShapeType="1"/>
          </p:cNvCxnSpPr>
          <p:nvPr/>
        </p:nvCxnSpPr>
        <p:spPr bwMode="auto">
          <a:xfrm>
            <a:off x="611560" y="2996952"/>
            <a:ext cx="73152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414" name="TextBox 6"/>
          <p:cNvSpPr txBox="1">
            <a:spLocks noChangeArrowheads="1"/>
          </p:cNvSpPr>
          <p:nvPr/>
        </p:nvSpPr>
        <p:spPr bwMode="auto">
          <a:xfrm>
            <a:off x="228600" y="2890838"/>
            <a:ext cx="3635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=</a:t>
            </a:r>
            <a:endParaRPr lang="pt-BR" sz="2400"/>
          </a:p>
        </p:txBody>
      </p:sp>
      <p:sp>
        <p:nvSpPr>
          <p:cNvPr id="17415" name="TextBox 7"/>
          <p:cNvSpPr txBox="1">
            <a:spLocks noChangeArrowheads="1"/>
          </p:cNvSpPr>
          <p:nvPr/>
        </p:nvSpPr>
        <p:spPr bwMode="auto">
          <a:xfrm>
            <a:off x="7924800" y="2890838"/>
            <a:ext cx="3635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=</a:t>
            </a:r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07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Métodos Bayesianos: acomodam </a:t>
            </a:r>
            <a:r>
              <a:rPr lang="pt-BR" dirty="0" smtClean="0"/>
              <a:t>conhecimento prévio </a:t>
            </a:r>
            <a:r>
              <a:rPr lang="pt-BR" dirty="0"/>
              <a:t>e </a:t>
            </a:r>
            <a:r>
              <a:rPr lang="pt-BR" dirty="0" smtClean="0"/>
              <a:t> </a:t>
            </a:r>
            <a:r>
              <a:rPr lang="pt-BR" dirty="0"/>
              <a:t>dados observáveis; atribuem </a:t>
            </a:r>
            <a:r>
              <a:rPr lang="pt-BR" dirty="0" smtClean="0"/>
              <a:t>probabilidade a </a:t>
            </a:r>
            <a:r>
              <a:rPr lang="pt-BR" dirty="0" err="1"/>
              <a:t>posteriori</a:t>
            </a:r>
            <a:r>
              <a:rPr lang="pt-BR" dirty="0"/>
              <a:t> para cada hipótese candidata, </a:t>
            </a:r>
            <a:r>
              <a:rPr lang="pt-BR" dirty="0" smtClean="0"/>
              <a:t>baseando–se </a:t>
            </a:r>
            <a:r>
              <a:rPr lang="pt-BR" dirty="0"/>
              <a:t>na </a:t>
            </a:r>
            <a:r>
              <a:rPr lang="pt-BR" dirty="0" smtClean="0"/>
              <a:t>probabilidade a priori </a:t>
            </a:r>
            <a:r>
              <a:rPr lang="pt-BR" dirty="0"/>
              <a:t>e dados.</a:t>
            </a:r>
          </a:p>
          <a:p>
            <a:pPr algn="just"/>
            <a:r>
              <a:rPr lang="pt-BR" dirty="0" smtClean="0"/>
              <a:t>Métodos </a:t>
            </a:r>
            <a:r>
              <a:rPr lang="pt-BR" dirty="0"/>
              <a:t>Bayesianos: podem determinar a </a:t>
            </a:r>
            <a:r>
              <a:rPr lang="pt-BR" dirty="0" smtClean="0"/>
              <a:t>hipótese mais </a:t>
            </a:r>
            <a:r>
              <a:rPr lang="pt-BR" dirty="0"/>
              <a:t>provável (MAP), tendo os dados.</a:t>
            </a:r>
          </a:p>
          <a:p>
            <a:pPr algn="just"/>
            <a:r>
              <a:rPr lang="pt-BR" dirty="0" err="1" smtClean="0"/>
              <a:t>Bayes</a:t>
            </a:r>
            <a:r>
              <a:rPr lang="pt-BR" dirty="0" smtClean="0"/>
              <a:t> </a:t>
            </a:r>
            <a:r>
              <a:rPr lang="pt-BR" dirty="0"/>
              <a:t>Ótimo: combina predições de todas </a:t>
            </a:r>
            <a:r>
              <a:rPr lang="pt-BR" dirty="0" smtClean="0"/>
              <a:t>hipóteses    alternativas</a:t>
            </a:r>
            <a:r>
              <a:rPr lang="pt-BR" dirty="0"/>
              <a:t>, ponderadas pela probabilidade </a:t>
            </a:r>
            <a:r>
              <a:rPr lang="pt-BR" dirty="0" smtClean="0"/>
              <a:t>a </a:t>
            </a:r>
            <a:r>
              <a:rPr lang="pt-BR" dirty="0" err="1" smtClean="0"/>
              <a:t>posteriori</a:t>
            </a:r>
            <a:r>
              <a:rPr lang="pt-BR" dirty="0"/>
              <a:t>, para calcular a classificação mais </a:t>
            </a:r>
            <a:r>
              <a:rPr lang="pt-BR" dirty="0" smtClean="0"/>
              <a:t>provável de </a:t>
            </a:r>
            <a:r>
              <a:rPr lang="pt-BR" dirty="0"/>
              <a:t>cada nova instância.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err="1"/>
              <a:t>Naïve</a:t>
            </a:r>
            <a:r>
              <a:rPr lang="pt-BR" dirty="0"/>
              <a:t> </a:t>
            </a:r>
            <a:r>
              <a:rPr lang="pt-BR" dirty="0" err="1"/>
              <a:t>Bayes</a:t>
            </a:r>
            <a:r>
              <a:rPr lang="pt-BR" dirty="0"/>
              <a:t>: é chamado de </a:t>
            </a:r>
            <a:r>
              <a:rPr lang="pt-BR" dirty="0" err="1"/>
              <a:t>naïve</a:t>
            </a:r>
            <a:r>
              <a:rPr lang="pt-BR" dirty="0"/>
              <a:t> </a:t>
            </a:r>
            <a:r>
              <a:rPr lang="pt-BR" dirty="0" smtClean="0"/>
              <a:t>(simples, ingênuo), </a:t>
            </a:r>
            <a:r>
              <a:rPr lang="pt-BR" dirty="0"/>
              <a:t>porque assume que </a:t>
            </a:r>
            <a:r>
              <a:rPr lang="pt-BR" dirty="0" smtClean="0"/>
              <a:t>os valores </a:t>
            </a:r>
            <a:r>
              <a:rPr lang="pt-BR" dirty="0"/>
              <a:t>dos atributos são </a:t>
            </a:r>
            <a:r>
              <a:rPr lang="pt-BR" dirty="0" smtClean="0"/>
              <a:t>condicionalmente independentes</a:t>
            </a:r>
            <a:r>
              <a:rPr lang="pt-BR" dirty="0"/>
              <a:t>.</a:t>
            </a:r>
          </a:p>
          <a:p>
            <a:pPr algn="just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Naïve</a:t>
            </a:r>
            <a:r>
              <a:rPr lang="pt-BR" dirty="0" smtClean="0"/>
              <a:t> </a:t>
            </a:r>
            <a:r>
              <a:rPr lang="pt-BR" dirty="0" err="1"/>
              <a:t>Bayes</a:t>
            </a:r>
            <a:r>
              <a:rPr lang="pt-BR" dirty="0"/>
              <a:t>: se a condição é encontrada, </a:t>
            </a:r>
            <a:r>
              <a:rPr lang="pt-BR" dirty="0" smtClean="0"/>
              <a:t>ele fornece </a:t>
            </a:r>
            <a:r>
              <a:rPr lang="pt-BR" dirty="0"/>
              <a:t>a classificação MAP, caso </a:t>
            </a:r>
            <a:r>
              <a:rPr lang="pt-BR" dirty="0" smtClean="0"/>
              <a:t>contrário, pode </a:t>
            </a:r>
            <a:r>
              <a:rPr lang="pt-BR" dirty="0"/>
              <a:t>fornecer também bons resultados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Aprendizagem </a:t>
            </a:r>
            <a:r>
              <a:rPr lang="pt-BR" b="1" i="1" dirty="0" smtClean="0"/>
              <a:t>Bayesiana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Os métodos Bayesianos são relevantes por dois</a:t>
            </a:r>
          </a:p>
          <a:p>
            <a:r>
              <a:rPr lang="pt-BR" dirty="0"/>
              <a:t>motivos:</a:t>
            </a:r>
          </a:p>
          <a:p>
            <a:r>
              <a:rPr lang="pt-BR" dirty="0"/>
              <a:t>1. Fornecem algoritmos de aprendizagem</a:t>
            </a:r>
          </a:p>
          <a:p>
            <a:r>
              <a:rPr lang="pt-BR" dirty="0"/>
              <a:t>práticos:</a:t>
            </a:r>
          </a:p>
          <a:p>
            <a:pPr>
              <a:buNone/>
            </a:pPr>
            <a:r>
              <a:rPr lang="pt-BR" dirty="0" smtClean="0"/>
              <a:t>              Aprendizagem </a:t>
            </a:r>
            <a:r>
              <a:rPr lang="pt-BR" dirty="0" err="1"/>
              <a:t>Naïve</a:t>
            </a:r>
            <a:r>
              <a:rPr lang="pt-BR" dirty="0"/>
              <a:t> </a:t>
            </a:r>
            <a:r>
              <a:rPr lang="pt-BR" dirty="0" err="1"/>
              <a:t>Bayes</a:t>
            </a:r>
            <a:endParaRPr lang="pt-BR" dirty="0"/>
          </a:p>
          <a:p>
            <a:r>
              <a:rPr lang="pt-BR" dirty="0" smtClean="0"/>
              <a:t>      Aprendizagem </a:t>
            </a:r>
            <a:r>
              <a:rPr lang="pt-BR" dirty="0"/>
              <a:t>de Redes Bayesianas</a:t>
            </a:r>
          </a:p>
          <a:p>
            <a:pPr>
              <a:buNone/>
            </a:pPr>
            <a:r>
              <a:rPr lang="pt-BR" dirty="0" smtClean="0"/>
              <a:t>             </a:t>
            </a:r>
            <a:r>
              <a:rPr lang="pt-BR" dirty="0"/>
              <a:t>Combinam conhecimento </a:t>
            </a:r>
            <a:r>
              <a:rPr lang="pt-BR" i="1" dirty="0"/>
              <a:t>a priori com os dados</a:t>
            </a:r>
          </a:p>
          <a:p>
            <a:r>
              <a:rPr lang="pt-BR" dirty="0"/>
              <a:t>observados</a:t>
            </a:r>
          </a:p>
          <a:p>
            <a:pPr>
              <a:buNone/>
            </a:pPr>
            <a:r>
              <a:rPr lang="pt-BR" dirty="0" smtClean="0"/>
              <a:t>             Requerem </a:t>
            </a:r>
            <a:r>
              <a:rPr lang="pt-BR" dirty="0"/>
              <a:t>probabilidades </a:t>
            </a:r>
            <a:r>
              <a:rPr lang="pt-BR" i="1" dirty="0"/>
              <a:t>a priori</a:t>
            </a:r>
          </a:p>
          <a:p>
            <a:r>
              <a:rPr lang="pt-BR" dirty="0" smtClean="0"/>
              <a:t>2</a:t>
            </a:r>
            <a:r>
              <a:rPr lang="pt-BR" dirty="0"/>
              <a:t>. Fornecem uma estrutura conceitual útil:</a:t>
            </a:r>
          </a:p>
          <a:p>
            <a:r>
              <a:rPr lang="pt-BR" dirty="0" smtClean="0"/>
              <a:t>     Fornece </a:t>
            </a:r>
            <a:r>
              <a:rPr lang="pt-BR" dirty="0"/>
              <a:t>“norma de ouro” para avaliar outros</a:t>
            </a:r>
          </a:p>
          <a:p>
            <a:r>
              <a:rPr lang="pt-BR" dirty="0"/>
              <a:t>algoritmos de aprendizagem</a:t>
            </a:r>
          </a:p>
          <a:p>
            <a:r>
              <a:rPr lang="pt-BR" dirty="0" smtClean="0"/>
              <a:t>     Percepção </a:t>
            </a:r>
            <a:r>
              <a:rPr lang="pt-BR" dirty="0"/>
              <a:t>adicional dentro do </a:t>
            </a:r>
            <a:r>
              <a:rPr lang="pt-BR" i="1" dirty="0" err="1"/>
              <a:t>Occam’s</a:t>
            </a:r>
            <a:r>
              <a:rPr lang="pt-BR" i="1" dirty="0"/>
              <a:t> </a:t>
            </a:r>
            <a:r>
              <a:rPr lang="pt-BR" i="1" dirty="0" err="1" smtClean="0"/>
              <a:t>razor</a:t>
            </a:r>
            <a:endParaRPr lang="pt-BR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Aprendizagem </a:t>
            </a:r>
            <a:r>
              <a:rPr lang="pt-BR" b="1" i="1" dirty="0" smtClean="0"/>
              <a:t>Bayesiana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/>
              <a:t>Características da </a:t>
            </a:r>
            <a:r>
              <a:rPr lang="pt-BR" b="1" dirty="0" smtClean="0"/>
              <a:t>Aprendizagem </a:t>
            </a:r>
            <a:r>
              <a:rPr lang="pt-BR" b="1" i="1" dirty="0" smtClean="0"/>
              <a:t>Bayesiana</a:t>
            </a:r>
            <a:endParaRPr lang="pt-BR" b="1" i="1" dirty="0"/>
          </a:p>
          <a:p>
            <a:r>
              <a:rPr lang="pt-BR" dirty="0"/>
              <a:t>1. Cada exemplo de treinamento pode decrementar </a:t>
            </a:r>
            <a:r>
              <a:rPr lang="pt-BR" dirty="0" smtClean="0"/>
              <a:t>ou incrementar </a:t>
            </a:r>
            <a:r>
              <a:rPr lang="pt-BR" dirty="0"/>
              <a:t>incrementalmente a probabilidade </a:t>
            </a:r>
            <a:r>
              <a:rPr lang="pt-BR" dirty="0" smtClean="0"/>
              <a:t>de uma </a:t>
            </a:r>
            <a:r>
              <a:rPr lang="pt-BR" dirty="0"/>
              <a:t>hipótese ser correta.</a:t>
            </a:r>
          </a:p>
          <a:p>
            <a:r>
              <a:rPr lang="pt-BR" dirty="0"/>
              <a:t>2. Conhecimento a priori pode ser combinado com </a:t>
            </a:r>
            <a:r>
              <a:rPr lang="pt-BR" dirty="0" smtClean="0"/>
              <a:t>os dados observados </a:t>
            </a:r>
            <a:r>
              <a:rPr lang="pt-BR" dirty="0"/>
              <a:t>para determinar a probabilidade </a:t>
            </a:r>
            <a:r>
              <a:rPr lang="pt-BR" dirty="0" smtClean="0"/>
              <a:t>de uma </a:t>
            </a:r>
            <a:r>
              <a:rPr lang="pt-BR" dirty="0"/>
              <a:t>hipótese.</a:t>
            </a:r>
          </a:p>
          <a:p>
            <a:r>
              <a:rPr lang="pt-BR" dirty="0"/>
              <a:t>3. Métodos </a:t>
            </a:r>
            <a:r>
              <a:rPr lang="pt-BR" i="1" dirty="0"/>
              <a:t>Bayesianos podem acomodar hipóteses </a:t>
            </a:r>
            <a:r>
              <a:rPr lang="pt-BR" i="1" dirty="0" smtClean="0"/>
              <a:t>que </a:t>
            </a:r>
            <a:r>
              <a:rPr lang="pt-BR" dirty="0" smtClean="0"/>
              <a:t>fazem </a:t>
            </a:r>
            <a:r>
              <a:rPr lang="pt-BR" dirty="0"/>
              <a:t>predições probabilísticas (Ex: Este paciente </a:t>
            </a:r>
            <a:r>
              <a:rPr lang="pt-BR" dirty="0" smtClean="0"/>
              <a:t>tem uma </a:t>
            </a:r>
            <a:r>
              <a:rPr lang="pt-BR" dirty="0"/>
              <a:t>chance de 93% de se recuperar</a:t>
            </a:r>
            <a:r>
              <a:rPr lang="pt-BR" dirty="0" smtClean="0"/>
              <a:t>)</a:t>
            </a:r>
            <a:r>
              <a:rPr lang="pt-BR" dirty="0"/>
              <a:t> </a:t>
            </a:r>
            <a:endParaRPr lang="pt-BR" dirty="0" smtClean="0"/>
          </a:p>
          <a:p>
            <a:r>
              <a:rPr lang="pt-BR" dirty="0" smtClean="0"/>
              <a:t>4. Novas instâncias podem ser classificadas combinando </a:t>
            </a:r>
            <a:r>
              <a:rPr lang="pt-BR" dirty="0"/>
              <a:t>a probabilidade de </a:t>
            </a:r>
            <a:r>
              <a:rPr lang="pt-BR" dirty="0" smtClean="0"/>
              <a:t>múltiplas hipóteses </a:t>
            </a:r>
            <a:r>
              <a:rPr lang="pt-BR" dirty="0"/>
              <a:t>ponderadas pelas </a:t>
            </a:r>
            <a:r>
              <a:rPr lang="pt-BR" dirty="0" smtClean="0"/>
              <a:t>suas probabilidades.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Aprendizagem </a:t>
            </a:r>
            <a:r>
              <a:rPr lang="pt-BR" b="1" i="1" dirty="0" smtClean="0"/>
              <a:t>Bayesiana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Dificuldades Práticas</a:t>
            </a:r>
          </a:p>
          <a:p>
            <a:r>
              <a:rPr lang="pt-BR" dirty="0" smtClean="0"/>
              <a:t>Métodos </a:t>
            </a:r>
            <a:r>
              <a:rPr lang="pt-BR" dirty="0"/>
              <a:t>Bayesianos requerem o </a:t>
            </a:r>
            <a:r>
              <a:rPr lang="pt-BR" dirty="0" smtClean="0"/>
              <a:t>conhecimento inicial </a:t>
            </a:r>
            <a:r>
              <a:rPr lang="pt-BR" dirty="0"/>
              <a:t>de várias probabilidades.</a:t>
            </a:r>
          </a:p>
          <a:p>
            <a:r>
              <a:rPr lang="pt-BR" dirty="0" smtClean="0"/>
              <a:t>Quando </a:t>
            </a:r>
            <a:r>
              <a:rPr lang="pt-BR" dirty="0"/>
              <a:t>não conhecidas, podem ser estimadas </a:t>
            </a:r>
            <a:r>
              <a:rPr lang="pt-BR" dirty="0" smtClean="0"/>
              <a:t>a partir </a:t>
            </a:r>
            <a:r>
              <a:rPr lang="pt-BR" dirty="0"/>
              <a:t>de conhecimento prévio, dados </a:t>
            </a:r>
            <a:r>
              <a:rPr lang="pt-BR" dirty="0" smtClean="0"/>
              <a:t>previamente disponíveis </a:t>
            </a:r>
            <a:r>
              <a:rPr lang="pt-BR" dirty="0"/>
              <a:t>e suposições a respeito da forma </a:t>
            </a:r>
            <a:r>
              <a:rPr lang="pt-BR" dirty="0" smtClean="0"/>
              <a:t>da distribuição</a:t>
            </a:r>
            <a:r>
              <a:rPr lang="pt-BR" dirty="0"/>
              <a:t>.</a:t>
            </a:r>
          </a:p>
          <a:p>
            <a:r>
              <a:rPr lang="pt-BR" dirty="0" smtClean="0"/>
              <a:t>Custo </a:t>
            </a:r>
            <a:r>
              <a:rPr lang="pt-BR" dirty="0"/>
              <a:t>computacional significativo </a:t>
            </a:r>
            <a:r>
              <a:rPr lang="pt-BR" dirty="0" smtClean="0"/>
              <a:t>para determinar </a:t>
            </a:r>
            <a:r>
              <a:rPr lang="pt-BR" dirty="0"/>
              <a:t>a hipótese ótima de </a:t>
            </a:r>
            <a:r>
              <a:rPr lang="pt-BR" dirty="0" err="1"/>
              <a:t>Bayes</a:t>
            </a:r>
            <a:endParaRPr lang="pt-BR" dirty="0"/>
          </a:p>
          <a:p>
            <a:r>
              <a:rPr lang="pt-BR" dirty="0" smtClean="0"/>
              <a:t>É </a:t>
            </a:r>
            <a:r>
              <a:rPr lang="pt-BR" dirty="0"/>
              <a:t>geralmente linear com o número de hipóteses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Aprendizagem </a:t>
            </a:r>
            <a:r>
              <a:rPr lang="pt-BR" b="1" i="1" dirty="0" smtClean="0"/>
              <a:t>Bayesiana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/>
              <a:t>Teorema de </a:t>
            </a:r>
            <a:r>
              <a:rPr lang="pt-BR" b="1" i="1" dirty="0" err="1" smtClean="0"/>
              <a:t>Bayes</a:t>
            </a:r>
            <a:endParaRPr lang="pt-BR" b="1" i="1" dirty="0" smtClean="0"/>
          </a:p>
          <a:p>
            <a:r>
              <a:rPr lang="pt-BR" i="1" dirty="0" smtClean="0"/>
              <a:t>P(</a:t>
            </a:r>
            <a:r>
              <a:rPr lang="pt-BR" i="1" dirty="0" err="1" smtClean="0"/>
              <a:t>h|D</a:t>
            </a:r>
            <a:r>
              <a:rPr lang="pt-BR" i="1" dirty="0" smtClean="0"/>
              <a:t>)=P(</a:t>
            </a:r>
            <a:r>
              <a:rPr lang="pt-BR" i="1" dirty="0" err="1" smtClean="0"/>
              <a:t>D|h</a:t>
            </a:r>
            <a:r>
              <a:rPr lang="pt-BR" i="1" dirty="0" smtClean="0"/>
              <a:t>) P(h)/P(D)</a:t>
            </a:r>
            <a:endParaRPr lang="pt-BR" b="1" i="1" dirty="0" smtClean="0"/>
          </a:p>
          <a:p>
            <a:r>
              <a:rPr lang="pt-BR" i="1" dirty="0" smtClean="0"/>
              <a:t>P(h</a:t>
            </a:r>
            <a:r>
              <a:rPr lang="pt-BR" i="1" dirty="0"/>
              <a:t>): probabilidade a priori da hipótese h</a:t>
            </a:r>
          </a:p>
          <a:p>
            <a:r>
              <a:rPr lang="pt-BR" i="1" dirty="0"/>
              <a:t>P(</a:t>
            </a:r>
            <a:r>
              <a:rPr lang="pt-BR" i="1" dirty="0" err="1"/>
              <a:t>D|h</a:t>
            </a:r>
            <a:r>
              <a:rPr lang="pt-BR" i="1" dirty="0"/>
              <a:t>): probabilidade de D dado h.</a:t>
            </a:r>
          </a:p>
          <a:p>
            <a:r>
              <a:rPr lang="pt-BR" i="1" dirty="0"/>
              <a:t>P(</a:t>
            </a:r>
            <a:r>
              <a:rPr lang="pt-BR" i="1" dirty="0" err="1"/>
              <a:t>h|D</a:t>
            </a:r>
            <a:r>
              <a:rPr lang="pt-BR" i="1" dirty="0"/>
              <a:t>): probabilidade de h dado D</a:t>
            </a:r>
          </a:p>
          <a:p>
            <a:r>
              <a:rPr lang="pt-BR" i="1" dirty="0"/>
              <a:t>P(D): probabilidade a priori dos dados de treinamento D</a:t>
            </a:r>
          </a:p>
          <a:p>
            <a:r>
              <a:rPr lang="pt-BR" i="1" dirty="0" smtClean="0"/>
              <a:t>P(</a:t>
            </a:r>
            <a:r>
              <a:rPr lang="pt-BR" i="1" dirty="0" err="1" smtClean="0"/>
              <a:t>h|D</a:t>
            </a:r>
            <a:r>
              <a:rPr lang="pt-BR" i="1" dirty="0"/>
              <a:t>) é chamada de probabilidade a </a:t>
            </a:r>
            <a:r>
              <a:rPr lang="pt-BR" i="1" dirty="0" err="1" smtClean="0"/>
              <a:t>posteriori</a:t>
            </a:r>
            <a:r>
              <a:rPr lang="pt-BR" i="1" dirty="0" smtClean="0"/>
              <a:t> </a:t>
            </a:r>
            <a:r>
              <a:rPr lang="pt-BR" dirty="0" smtClean="0"/>
              <a:t>de </a:t>
            </a:r>
            <a:r>
              <a:rPr lang="pt-BR" i="1" dirty="0"/>
              <a:t>h porque ela reflete nossa confiança que h </a:t>
            </a:r>
            <a:r>
              <a:rPr lang="pt-BR" i="1" dirty="0" smtClean="0"/>
              <a:t>se </a:t>
            </a:r>
            <a:r>
              <a:rPr lang="pt-BR" dirty="0" smtClean="0"/>
              <a:t>mantenha </a:t>
            </a:r>
            <a:r>
              <a:rPr lang="pt-BR" dirty="0"/>
              <a:t>após termos observado o dado </a:t>
            </a:r>
            <a:r>
              <a:rPr lang="pt-BR" dirty="0" smtClean="0"/>
              <a:t>de treinamento </a:t>
            </a:r>
            <a:r>
              <a:rPr lang="pt-BR" i="1" dirty="0"/>
              <a:t>D.</a:t>
            </a:r>
          </a:p>
          <a:p>
            <a:r>
              <a:rPr lang="pt-BR" i="1" dirty="0" smtClean="0"/>
              <a:t>P(</a:t>
            </a:r>
            <a:r>
              <a:rPr lang="pt-BR" i="1" dirty="0" err="1" smtClean="0"/>
              <a:t>h|D</a:t>
            </a:r>
            <a:r>
              <a:rPr lang="pt-BR" i="1" dirty="0"/>
              <a:t>) reflete a influência do dado </a:t>
            </a:r>
            <a:r>
              <a:rPr lang="pt-BR" i="1" dirty="0" smtClean="0"/>
              <a:t>de </a:t>
            </a:r>
            <a:r>
              <a:rPr lang="pt-BR" dirty="0" smtClean="0"/>
              <a:t>treinamento </a:t>
            </a:r>
            <a:r>
              <a:rPr lang="pt-BR" i="1" dirty="0"/>
              <a:t>D.</a:t>
            </a:r>
          </a:p>
          <a:p>
            <a:r>
              <a:rPr lang="pt-BR" dirty="0" smtClean="0"/>
              <a:t>Em </a:t>
            </a:r>
            <a:r>
              <a:rPr lang="pt-BR" dirty="0"/>
              <a:t>contraste, a probabilidade </a:t>
            </a:r>
            <a:r>
              <a:rPr lang="pt-BR" i="1" dirty="0"/>
              <a:t>a priori P(h) </a:t>
            </a:r>
            <a:r>
              <a:rPr lang="pt-BR" i="1" dirty="0" smtClean="0"/>
              <a:t>é </a:t>
            </a:r>
            <a:r>
              <a:rPr lang="pt-BR" dirty="0" smtClean="0"/>
              <a:t>independente </a:t>
            </a:r>
            <a:r>
              <a:rPr lang="pt-BR" dirty="0"/>
              <a:t>de </a:t>
            </a:r>
            <a:r>
              <a:rPr lang="pt-BR" i="1" dirty="0"/>
              <a:t>D.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Aprendizagem </a:t>
            </a:r>
            <a:r>
              <a:rPr lang="pt-BR" b="1" i="1" dirty="0" smtClean="0"/>
              <a:t>Bayesiana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Geralmente queremos encontrar a </a:t>
            </a:r>
            <a:r>
              <a:rPr lang="pt-BR" dirty="0" smtClean="0"/>
              <a:t>hipótese mais </a:t>
            </a:r>
            <a:r>
              <a:rPr lang="pt-BR" dirty="0"/>
              <a:t>provável </a:t>
            </a:r>
            <a:r>
              <a:rPr lang="pt-BR" i="1" dirty="0"/>
              <a:t>h ∈ H, sendo fornecidos os </a:t>
            </a:r>
            <a:r>
              <a:rPr lang="pt-BR" i="1" dirty="0" smtClean="0"/>
              <a:t>dados </a:t>
            </a:r>
            <a:r>
              <a:rPr lang="pt-BR" dirty="0" smtClean="0"/>
              <a:t>de </a:t>
            </a:r>
            <a:r>
              <a:rPr lang="pt-BR" dirty="0"/>
              <a:t>treinamento </a:t>
            </a:r>
            <a:r>
              <a:rPr lang="pt-BR" i="1" dirty="0"/>
              <a:t>D.</a:t>
            </a:r>
          </a:p>
          <a:p>
            <a:r>
              <a:rPr lang="pt-BR" dirty="0" smtClean="0"/>
              <a:t> </a:t>
            </a:r>
            <a:r>
              <a:rPr lang="pt-BR" dirty="0"/>
              <a:t>Ou seja, a hipótese com o máximo </a:t>
            </a:r>
            <a:r>
              <a:rPr lang="pt-BR" i="1" dirty="0"/>
              <a:t>a </a:t>
            </a:r>
            <a:r>
              <a:rPr lang="pt-BR" i="1" dirty="0" err="1" smtClean="0"/>
              <a:t>posteriori</a:t>
            </a:r>
            <a:r>
              <a:rPr lang="pt-BR" i="1" dirty="0" smtClean="0"/>
              <a:t> (</a:t>
            </a:r>
            <a:r>
              <a:rPr lang="pt-BR" i="1" dirty="0"/>
              <a:t>MAP)</a:t>
            </a:r>
          </a:p>
          <a:p>
            <a:endParaRPr lang="pt-BR" dirty="0" smtClean="0"/>
          </a:p>
          <a:p>
            <a:pPr>
              <a:buNone/>
            </a:pPr>
            <a:r>
              <a:rPr lang="pt-BR" i="1" dirty="0" smtClean="0"/>
              <a:t>h(MAP)=</a:t>
            </a:r>
            <a:r>
              <a:rPr lang="pt-BR" i="1" dirty="0" err="1" smtClean="0"/>
              <a:t>argmaxP</a:t>
            </a:r>
            <a:r>
              <a:rPr lang="pt-BR" i="1" dirty="0" smtClean="0"/>
              <a:t>(</a:t>
            </a:r>
            <a:r>
              <a:rPr lang="pt-BR" i="1" dirty="0" err="1" smtClean="0"/>
              <a:t>h|D</a:t>
            </a:r>
            <a:r>
              <a:rPr lang="pt-BR" i="1" dirty="0" smtClean="0"/>
              <a:t>)=</a:t>
            </a:r>
            <a:r>
              <a:rPr lang="pt-BR" i="1" dirty="0" err="1" smtClean="0"/>
              <a:t>argmaxP</a:t>
            </a:r>
            <a:r>
              <a:rPr lang="pt-BR" i="1" dirty="0" smtClean="0"/>
              <a:t>(</a:t>
            </a:r>
            <a:r>
              <a:rPr lang="pt-BR" i="1" dirty="0" err="1" smtClean="0"/>
              <a:t>D|h</a:t>
            </a:r>
            <a:r>
              <a:rPr lang="pt-BR" i="1" dirty="0" smtClean="0"/>
              <a:t>)P(h)/P(D)</a:t>
            </a:r>
            <a:endParaRPr lang="pt-BR" b="1" i="1" dirty="0" smtClean="0"/>
          </a:p>
          <a:p>
            <a:endParaRPr lang="pt-BR" dirty="0" smtClean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/>
        </p:nvGraphicFramePr>
        <p:xfrm>
          <a:off x="6108700" y="2908300"/>
          <a:ext cx="914400" cy="198438"/>
        </p:xfrm>
        <a:graphic>
          <a:graphicData uri="http://schemas.openxmlformats.org/presentationml/2006/ole">
            <p:oleObj spid="_x0000_s2050" name="Equation" r:id="rId3" imgW="114120" imgH="17748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Aprendizagem </a:t>
            </a:r>
            <a:r>
              <a:rPr lang="pt-BR" b="1" i="1" dirty="0" smtClean="0"/>
              <a:t>Bayesiana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b="1" dirty="0"/>
              <a:t>Teorema de </a:t>
            </a:r>
            <a:r>
              <a:rPr lang="pt-BR" b="1" i="1" dirty="0" err="1"/>
              <a:t>Bayes</a:t>
            </a:r>
            <a:r>
              <a:rPr lang="pt-BR" b="1" i="1" dirty="0"/>
              <a:t>: Exemplo</a:t>
            </a:r>
            <a:endParaRPr lang="pt-BR" dirty="0" smtClean="0"/>
          </a:p>
          <a:p>
            <a:r>
              <a:rPr lang="pt-BR" dirty="0" smtClean="0"/>
              <a:t>Considere </a:t>
            </a:r>
            <a:r>
              <a:rPr lang="pt-BR" dirty="0"/>
              <a:t>um problema de </a:t>
            </a:r>
            <a:r>
              <a:rPr lang="pt-BR" dirty="0" smtClean="0"/>
              <a:t>diagnóstico médico </a:t>
            </a:r>
            <a:r>
              <a:rPr lang="pt-BR" dirty="0"/>
              <a:t>onde existem duas </a:t>
            </a:r>
            <a:r>
              <a:rPr lang="pt-BR" dirty="0" smtClean="0"/>
              <a:t>hipóteses alternativas</a:t>
            </a:r>
            <a:r>
              <a:rPr lang="pt-BR" dirty="0"/>
              <a:t>:</a:t>
            </a:r>
          </a:p>
          <a:p>
            <a:r>
              <a:rPr lang="pt-BR" dirty="0"/>
              <a:t>1. O paciente tem câncer</a:t>
            </a:r>
          </a:p>
          <a:p>
            <a:r>
              <a:rPr lang="pt-BR" dirty="0"/>
              <a:t>2. O paciente não tem câncer</a:t>
            </a:r>
          </a:p>
          <a:p>
            <a:r>
              <a:rPr lang="pt-BR" dirty="0" smtClean="0"/>
              <a:t>Os </a:t>
            </a:r>
            <a:r>
              <a:rPr lang="pt-BR" dirty="0"/>
              <a:t>dados disponíveis são de um exame </a:t>
            </a:r>
            <a:r>
              <a:rPr lang="pt-BR" dirty="0" smtClean="0"/>
              <a:t>de laboratório </a:t>
            </a:r>
            <a:r>
              <a:rPr lang="pt-BR" dirty="0"/>
              <a:t>com dois resultados possíveis:</a:t>
            </a:r>
          </a:p>
          <a:p>
            <a:r>
              <a:rPr lang="pt-BR" dirty="0" smtClean="0"/>
              <a:t>+: </a:t>
            </a:r>
            <a:r>
              <a:rPr lang="pt-BR" dirty="0"/>
              <a:t>positivo</a:t>
            </a:r>
          </a:p>
          <a:p>
            <a:r>
              <a:rPr lang="pt-BR" dirty="0" smtClean="0"/>
              <a:t> </a:t>
            </a:r>
            <a:r>
              <a:rPr lang="pt-BR" dirty="0" smtClean="0"/>
              <a:t>-: </a:t>
            </a:r>
            <a:r>
              <a:rPr lang="pt-BR" dirty="0" smtClean="0"/>
              <a:t>negativo</a:t>
            </a:r>
          </a:p>
          <a:p>
            <a:r>
              <a:rPr lang="pt-BR" dirty="0" smtClean="0"/>
              <a:t>Temos </a:t>
            </a:r>
            <a:r>
              <a:rPr lang="pt-BR" dirty="0"/>
              <a:t>o conhecimento prévio que na </a:t>
            </a:r>
            <a:r>
              <a:rPr lang="pt-BR" dirty="0" smtClean="0"/>
              <a:t>população inteira </a:t>
            </a:r>
            <a:r>
              <a:rPr lang="pt-BR" dirty="0"/>
              <a:t>somente 0.008 tem esta doença</a:t>
            </a:r>
            <a:r>
              <a:rPr lang="pt-BR" dirty="0" smtClean="0"/>
              <a:t>. O </a:t>
            </a:r>
            <a:r>
              <a:rPr lang="pt-BR" dirty="0"/>
              <a:t>teste retorna um resultado positivo </a:t>
            </a:r>
            <a:r>
              <a:rPr lang="pt-BR" dirty="0" smtClean="0"/>
              <a:t>correto somente </a:t>
            </a:r>
            <a:r>
              <a:rPr lang="pt-BR" dirty="0"/>
              <a:t>em 98% dos casos nos quais a doença </a:t>
            </a:r>
            <a:r>
              <a:rPr lang="pt-BR" dirty="0" smtClean="0"/>
              <a:t>está atualmente </a:t>
            </a:r>
            <a:r>
              <a:rPr lang="pt-BR" dirty="0"/>
              <a:t>presente</a:t>
            </a:r>
            <a:r>
              <a:rPr lang="pt-BR" dirty="0" smtClean="0"/>
              <a:t>. O </a:t>
            </a:r>
            <a:r>
              <a:rPr lang="pt-BR" dirty="0"/>
              <a:t>teste retorna um resultado negativo </a:t>
            </a:r>
            <a:r>
              <a:rPr lang="pt-BR" dirty="0" smtClean="0"/>
              <a:t>correto somente </a:t>
            </a:r>
            <a:r>
              <a:rPr lang="pt-BR" dirty="0"/>
              <a:t>em 97% dos casos nos quais a doença </a:t>
            </a:r>
            <a:r>
              <a:rPr lang="pt-BR" dirty="0" smtClean="0"/>
              <a:t>não esteja </a:t>
            </a:r>
            <a:r>
              <a:rPr lang="pt-BR" dirty="0"/>
              <a:t>presente</a:t>
            </a:r>
            <a:r>
              <a:rPr lang="pt-BR" dirty="0" smtClean="0"/>
              <a:t>. Nos </a:t>
            </a:r>
            <a:r>
              <a:rPr lang="pt-BR" dirty="0"/>
              <a:t>outros casos, o teste retorna o resultado oposto.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Teorema de </a:t>
            </a:r>
            <a:r>
              <a:rPr lang="pt-BR" b="1" i="1" dirty="0" err="1"/>
              <a:t>Bayes</a:t>
            </a:r>
            <a:r>
              <a:rPr lang="pt-BR" b="1" i="1" dirty="0"/>
              <a:t>: Exemplo</a:t>
            </a:r>
            <a:endParaRPr lang="pt-BR" i="1" dirty="0" smtClean="0"/>
          </a:p>
          <a:p>
            <a:r>
              <a:rPr lang="pt-BR" i="1" dirty="0" smtClean="0"/>
              <a:t>P(câncer</a:t>
            </a:r>
            <a:r>
              <a:rPr lang="pt-BR" i="1" dirty="0"/>
              <a:t>) = </a:t>
            </a:r>
            <a:r>
              <a:rPr lang="pt-BR" i="1" dirty="0" smtClean="0"/>
              <a:t>0.008</a:t>
            </a:r>
          </a:p>
          <a:p>
            <a:r>
              <a:rPr lang="pt-BR" i="1" dirty="0" smtClean="0"/>
              <a:t>P</a:t>
            </a:r>
            <a:r>
              <a:rPr lang="pt-BR" i="1" dirty="0"/>
              <a:t>(¬câncer) </a:t>
            </a:r>
            <a:r>
              <a:rPr lang="pt-BR" i="1" dirty="0" smtClean="0"/>
              <a:t>=0.992</a:t>
            </a:r>
            <a:endParaRPr lang="pt-BR" i="1" dirty="0"/>
          </a:p>
          <a:p>
            <a:r>
              <a:rPr lang="pt-BR" i="1" dirty="0"/>
              <a:t>P</a:t>
            </a:r>
            <a:r>
              <a:rPr lang="pt-BR" i="1" dirty="0" smtClean="0"/>
              <a:t>(+|</a:t>
            </a:r>
            <a:r>
              <a:rPr lang="pt-BR" i="1" dirty="0"/>
              <a:t>câncer) </a:t>
            </a:r>
            <a:r>
              <a:rPr lang="pt-BR" i="1" dirty="0" smtClean="0"/>
              <a:t>=0.98</a:t>
            </a:r>
          </a:p>
          <a:p>
            <a:r>
              <a:rPr lang="pt-BR" i="1" dirty="0" smtClean="0"/>
              <a:t> </a:t>
            </a:r>
            <a:r>
              <a:rPr lang="pt-BR" i="1" dirty="0"/>
              <a:t>P</a:t>
            </a:r>
            <a:r>
              <a:rPr lang="pt-BR" i="1" dirty="0" smtClean="0"/>
              <a:t>(-|</a:t>
            </a:r>
            <a:r>
              <a:rPr lang="pt-BR" i="1" dirty="0"/>
              <a:t>câncer) </a:t>
            </a:r>
            <a:r>
              <a:rPr lang="pt-BR" i="1" dirty="0" smtClean="0"/>
              <a:t>=</a:t>
            </a:r>
            <a:r>
              <a:rPr lang="pt-BR" i="1" dirty="0" smtClean="0"/>
              <a:t>0.02</a:t>
            </a:r>
            <a:endParaRPr lang="pt-BR" i="1" dirty="0"/>
          </a:p>
          <a:p>
            <a:r>
              <a:rPr lang="pt-BR" i="1" dirty="0"/>
              <a:t>P</a:t>
            </a:r>
            <a:r>
              <a:rPr lang="pt-BR" i="1" dirty="0" smtClean="0"/>
              <a:t>(+|¬</a:t>
            </a:r>
            <a:r>
              <a:rPr lang="pt-BR" i="1" dirty="0"/>
              <a:t>câncer) = </a:t>
            </a:r>
            <a:r>
              <a:rPr lang="pt-BR" i="1" dirty="0" smtClean="0"/>
              <a:t>0.03</a:t>
            </a:r>
            <a:endParaRPr lang="pt-BR" i="1" dirty="0" smtClean="0"/>
          </a:p>
          <a:p>
            <a:r>
              <a:rPr lang="pt-BR" i="1" dirty="0" smtClean="0"/>
              <a:t>P(-| </a:t>
            </a:r>
            <a:r>
              <a:rPr lang="pt-BR" i="1" dirty="0"/>
              <a:t>¬ câncer) </a:t>
            </a:r>
            <a:r>
              <a:rPr lang="pt-BR" i="1" dirty="0" smtClean="0"/>
              <a:t>=0.97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331</TotalTime>
  <Words>1779</Words>
  <Application>Microsoft Office PowerPoint</Application>
  <PresentationFormat>Apresentação na tela (4:3)</PresentationFormat>
  <Paragraphs>194</Paragraphs>
  <Slides>24</Slides>
  <Notes>11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24</vt:i4>
      </vt:variant>
    </vt:vector>
  </HeadingPairs>
  <TitlesOfParts>
    <vt:vector size="27" baseType="lpstr">
      <vt:lpstr>Fluxo</vt:lpstr>
      <vt:lpstr>Equation</vt:lpstr>
      <vt:lpstr>Worksheet</vt:lpstr>
      <vt:lpstr>Aprendizagem Bayesiana Método Naive_Bayes</vt:lpstr>
      <vt:lpstr>Aprendizagem Bayesiana</vt:lpstr>
      <vt:lpstr>Aprendizagem Bayesiana</vt:lpstr>
      <vt:lpstr>Aprendizagem Bayesiana</vt:lpstr>
      <vt:lpstr>Aprendizagem Bayesiana</vt:lpstr>
      <vt:lpstr>Aprendizagem Bayesiana</vt:lpstr>
      <vt:lpstr>Aprendizagem Bayesiana</vt:lpstr>
      <vt:lpstr>Aprendizagem Bayesiana</vt:lpstr>
      <vt:lpstr>Slide 9</vt:lpstr>
      <vt:lpstr>Slide 10</vt:lpstr>
      <vt:lpstr>Naive Bayes</vt:lpstr>
      <vt:lpstr>Naïve Bayes – visão geral</vt:lpstr>
      <vt:lpstr>Naïve Bayes – visão geral</vt:lpstr>
      <vt:lpstr>Naïve Bayes – visão geral</vt:lpstr>
      <vt:lpstr>Mais tecnicamente….</vt:lpstr>
      <vt:lpstr>Exemplo:Naive Bayes</vt:lpstr>
      <vt:lpstr>Exemplo: Naive Bayes</vt:lpstr>
      <vt:lpstr>Exemplo: Naive Bayes</vt:lpstr>
      <vt:lpstr>Exemplo: Naive Bayes</vt:lpstr>
      <vt:lpstr>Exemplo: Naive Bayes</vt:lpstr>
      <vt:lpstr>Exemplo: Naive Bayes</vt:lpstr>
      <vt:lpstr>Exemplo: Naive Bayes</vt:lpstr>
      <vt:lpstr>Conclusões</vt:lpstr>
      <vt:lpstr>Conclusões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 Naive_Bayes</dc:title>
  <dc:creator>Adrião Duarte</dc:creator>
  <cp:lastModifiedBy>Adrião Duarte</cp:lastModifiedBy>
  <cp:revision>31</cp:revision>
  <dcterms:created xsi:type="dcterms:W3CDTF">2019-02-15T14:04:56Z</dcterms:created>
  <dcterms:modified xsi:type="dcterms:W3CDTF">2022-08-23T18:08:30Z</dcterms:modified>
</cp:coreProperties>
</file>