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BFF690-1986-4B58-A544-9B073C057BAC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3A3AEE-1ABC-4D09-8CF6-180F55CA7B4A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ford-systems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Material baseado no artigo de </a:t>
            </a:r>
          </a:p>
          <a:p>
            <a:r>
              <a:rPr lang="pt-BR" b="1" dirty="0" err="1"/>
              <a:t>Random</a:t>
            </a:r>
            <a:r>
              <a:rPr lang="pt-BR" b="1" dirty="0"/>
              <a:t> </a:t>
            </a:r>
            <a:r>
              <a:rPr lang="pt-BR" b="1" dirty="0" err="1"/>
              <a:t>Forests</a:t>
            </a:r>
            <a:endParaRPr lang="pt-BR" b="1" dirty="0"/>
          </a:p>
          <a:p>
            <a:r>
              <a:rPr lang="en-US" dirty="0"/>
              <a:t>Adele Cutler, D. Richard Cutler and John R. </a:t>
            </a:r>
            <a:r>
              <a:rPr lang="en-US" dirty="0" smtClean="0"/>
              <a:t>Stevens - </a:t>
            </a:r>
            <a:r>
              <a:rPr lang="pt-BR" dirty="0" err="1"/>
              <a:t>Utah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University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Introdução às Árvores de Classificação e Regressão - CART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64881" y="1935163"/>
            <a:ext cx="721423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Introdução às Árvores de Classificação e Regressão - 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divisão particular que uma árvore usa para </a:t>
            </a:r>
            <a:r>
              <a:rPr lang="pt-BR" dirty="0" err="1" smtClean="0"/>
              <a:t>particionar</a:t>
            </a:r>
            <a:r>
              <a:rPr lang="pt-BR" dirty="0" smtClean="0"/>
              <a:t> um nó em seus dois descendentes é escolhida considerando todas as divisões possíveis em cada variável </a:t>
            </a:r>
            <a:r>
              <a:rPr lang="pt-BR" dirty="0" err="1" smtClean="0"/>
              <a:t>preditora</a:t>
            </a:r>
            <a:r>
              <a:rPr lang="pt-BR" dirty="0" smtClean="0"/>
              <a:t> e escolhendo a “melhor” de acordo com algum critério. No contexto de regressão, se os valores de resposta no nó forem y1, . . . , </a:t>
            </a:r>
            <a:r>
              <a:rPr lang="pt-BR" dirty="0" err="1" smtClean="0"/>
              <a:t>yn</a:t>
            </a:r>
            <a:r>
              <a:rPr lang="pt-BR" dirty="0" smtClean="0"/>
              <a:t>, um critério de divisão típico é o valor médio quadrado do resíduo no nó. No contexto de classificação podemos utilizar o índice de </a:t>
            </a:r>
            <a:r>
              <a:rPr lang="pt-BR" dirty="0" err="1" smtClean="0"/>
              <a:t>Gini</a:t>
            </a:r>
            <a:r>
              <a:rPr lang="pt-BR" dirty="0" smtClean="0"/>
              <a:t> ou a entropia cruzada.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Introdução às Árvores de Classificação e Regressão - CART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40222" y="1935163"/>
            <a:ext cx="746355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Introdução às Árvores de Classificação e Regressão - 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Exemplo 1 Dados de Câncer de Próstata</a:t>
            </a:r>
          </a:p>
          <a:p>
            <a:r>
              <a:rPr lang="pt-BR" b="1" dirty="0" smtClean="0"/>
              <a:t>Para ilustrar as árvores de regressão, são utilizados dados do estudo de câncer de próstata de [23], também estudado em [10]. </a:t>
            </a:r>
          </a:p>
          <a:p>
            <a:r>
              <a:rPr lang="pt-BR" b="1" dirty="0" smtClean="0"/>
              <a:t>A variável de resposta é o nível de antígeno específico da próstata (</a:t>
            </a:r>
            <a:r>
              <a:rPr lang="pt-BR" b="1" dirty="0" err="1" smtClean="0"/>
              <a:t>lpsa</a:t>
            </a:r>
            <a:r>
              <a:rPr lang="pt-BR" b="1" dirty="0" smtClean="0"/>
              <a:t>).</a:t>
            </a:r>
          </a:p>
          <a:p>
            <a:r>
              <a:rPr lang="pt-BR" b="1" dirty="0" smtClean="0"/>
              <a:t> As variáveis </a:t>
            </a:r>
            <a:r>
              <a:rPr lang="pt-BR" b="1" dirty="0" err="1" smtClean="0"/>
              <a:t>preditoras</a:t>
            </a:r>
            <a:r>
              <a:rPr lang="pt-BR" b="1" dirty="0" smtClean="0"/>
              <a:t> são:</a:t>
            </a:r>
          </a:p>
          <a:p>
            <a:r>
              <a:rPr lang="pt-BR" b="1" dirty="0" smtClean="0"/>
              <a:t>  </a:t>
            </a:r>
            <a:r>
              <a:rPr lang="pt-BR" b="1" dirty="0" err="1" smtClean="0"/>
              <a:t>log</a:t>
            </a:r>
            <a:r>
              <a:rPr lang="pt-BR" b="1" dirty="0" smtClean="0"/>
              <a:t> do volume do câncer (</a:t>
            </a:r>
            <a:r>
              <a:rPr lang="pt-BR" b="1" dirty="0" err="1" smtClean="0"/>
              <a:t>lcavol</a:t>
            </a:r>
            <a:r>
              <a:rPr lang="pt-BR" b="1" dirty="0" smtClean="0"/>
              <a:t>), </a:t>
            </a:r>
            <a:r>
              <a:rPr lang="pt-BR" b="1" dirty="0" err="1" smtClean="0"/>
              <a:t>log</a:t>
            </a:r>
            <a:r>
              <a:rPr lang="pt-BR" b="1" dirty="0" smtClean="0"/>
              <a:t> do peso da próstata (</a:t>
            </a:r>
            <a:r>
              <a:rPr lang="pt-BR" b="1" dirty="0" err="1" smtClean="0"/>
              <a:t>lpeso</a:t>
            </a:r>
            <a:r>
              <a:rPr lang="pt-BR" b="1" dirty="0" smtClean="0"/>
              <a:t>), idade, </a:t>
            </a:r>
            <a:r>
              <a:rPr lang="pt-BR" b="1" dirty="0" err="1" smtClean="0"/>
              <a:t>log</a:t>
            </a:r>
            <a:r>
              <a:rPr lang="pt-BR" b="1" dirty="0" smtClean="0"/>
              <a:t> da quantidade de hiperplasia prostática benigna (</a:t>
            </a:r>
            <a:r>
              <a:rPr lang="pt-BR" b="1" dirty="0" err="1" smtClean="0"/>
              <a:t>lbph</a:t>
            </a:r>
            <a:r>
              <a:rPr lang="pt-BR" b="1" dirty="0" smtClean="0"/>
              <a:t>), invasão da vesícula seminal (</a:t>
            </a:r>
            <a:r>
              <a:rPr lang="pt-BR" b="1" dirty="0" err="1" smtClean="0"/>
              <a:t>svi</a:t>
            </a:r>
            <a:r>
              <a:rPr lang="pt-BR" b="1" dirty="0" smtClean="0"/>
              <a:t>), </a:t>
            </a:r>
            <a:r>
              <a:rPr lang="pt-BR" b="1" dirty="0" err="1" smtClean="0"/>
              <a:t>log</a:t>
            </a:r>
            <a:r>
              <a:rPr lang="pt-BR" b="1" dirty="0" smtClean="0"/>
              <a:t> da penetração capsular (</a:t>
            </a:r>
            <a:r>
              <a:rPr lang="pt-BR" b="1" dirty="0" err="1" smtClean="0"/>
              <a:t>lcp</a:t>
            </a:r>
            <a:r>
              <a:rPr lang="pt-BR" b="1" dirty="0" smtClean="0"/>
              <a:t>), escore de </a:t>
            </a:r>
            <a:r>
              <a:rPr lang="pt-BR" b="1" dirty="0" err="1" smtClean="0"/>
              <a:t>Gleason</a:t>
            </a:r>
            <a:r>
              <a:rPr lang="pt-BR" b="1" dirty="0" smtClean="0"/>
              <a:t> (</a:t>
            </a:r>
            <a:r>
              <a:rPr lang="pt-BR" b="1" dirty="0" err="1" smtClean="0"/>
              <a:t>gleason</a:t>
            </a:r>
            <a:r>
              <a:rPr lang="pt-BR" b="1" dirty="0" smtClean="0"/>
              <a:t>) e percentual das pontuações de </a:t>
            </a:r>
            <a:r>
              <a:rPr lang="pt-BR" b="1" dirty="0" err="1" smtClean="0"/>
              <a:t>Gleason</a:t>
            </a:r>
            <a:r>
              <a:rPr lang="pt-BR" b="1" dirty="0" smtClean="0"/>
              <a:t> 4 ou 5 (pgg45).</a:t>
            </a:r>
          </a:p>
          <a:p>
            <a:r>
              <a:rPr lang="pt-BR" b="1" dirty="0" smtClean="0"/>
              <a:t>Uma árvore de regressão foi ajustada para duas das variáveis </a:t>
            </a:r>
            <a:r>
              <a:rPr lang="pt-BR" b="1" dirty="0" err="1" smtClean="0"/>
              <a:t>preditoras</a:t>
            </a:r>
            <a:r>
              <a:rPr lang="pt-BR" b="1" dirty="0" smtClean="0"/>
              <a:t>, a saber, </a:t>
            </a:r>
            <a:r>
              <a:rPr lang="pt-BR" b="1" dirty="0" err="1" smtClean="0"/>
              <a:t>log</a:t>
            </a:r>
            <a:r>
              <a:rPr lang="pt-BR" b="1" dirty="0" smtClean="0"/>
              <a:t> de volume de câncer (</a:t>
            </a:r>
            <a:r>
              <a:rPr lang="pt-BR" b="1" dirty="0" err="1" smtClean="0"/>
              <a:t>lcavol</a:t>
            </a:r>
            <a:r>
              <a:rPr lang="pt-BR" b="1" dirty="0" smtClean="0"/>
              <a:t>) e </a:t>
            </a:r>
            <a:r>
              <a:rPr lang="pt-BR" b="1" dirty="0" err="1" smtClean="0"/>
              <a:t>log</a:t>
            </a:r>
            <a:r>
              <a:rPr lang="pt-BR" b="1" dirty="0" smtClean="0"/>
              <a:t> de peso da próstata</a:t>
            </a:r>
          </a:p>
          <a:p>
            <a:r>
              <a:rPr lang="pt-BR" b="1" dirty="0" smtClean="0"/>
              <a:t>(peso).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Introduction to Classification and Regression Trees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36230" y="1935163"/>
            <a:ext cx="727153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Introduction to Classification and Regression Trees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As árvores são populares para uma ampla gama de problemas, em parte porque as árvores podem modelar interações complexas. </a:t>
            </a:r>
          </a:p>
          <a:p>
            <a:r>
              <a:rPr lang="pt-BR" dirty="0" smtClean="0"/>
              <a:t>A natureza baseada em classificação das divisões torna as árvores robustas a valores discrepantes e insensíveis a transformações monótonas das variáveis </a:t>
            </a:r>
            <a:r>
              <a:rPr lang="pt-BR" dirty="0" err="1" smtClean="0"/>
              <a:t>preditoras</a:t>
            </a:r>
            <a:r>
              <a:rPr lang="pt-BR" dirty="0" smtClean="0"/>
              <a:t>.  </a:t>
            </a:r>
          </a:p>
          <a:p>
            <a:r>
              <a:rPr lang="pt-BR" dirty="0" smtClean="0"/>
              <a:t>Um resumo das características que tornam as árvores populares, mesmo para problemas de baixa dimensão, é ([10] Seção 10.7) que as árvores:</a:t>
            </a:r>
          </a:p>
          <a:p>
            <a:r>
              <a:rPr lang="pt-BR" dirty="0" smtClean="0"/>
              <a:t>• podem modelar interações;</a:t>
            </a:r>
          </a:p>
          <a:p>
            <a:r>
              <a:rPr lang="pt-BR" dirty="0" smtClean="0"/>
              <a:t>• </a:t>
            </a:r>
            <a:r>
              <a:rPr lang="pt-BR" dirty="0" smtClean="0"/>
              <a:t>lidam naturalmente </a:t>
            </a:r>
            <a:r>
              <a:rPr lang="pt-BR" dirty="0" smtClean="0"/>
              <a:t>com a regressão e a classificação (multiclasse);</a:t>
            </a:r>
          </a:p>
          <a:p>
            <a:r>
              <a:rPr lang="pt-BR" dirty="0" smtClean="0"/>
              <a:t>• </a:t>
            </a:r>
            <a:r>
              <a:rPr lang="pt-BR" dirty="0" smtClean="0"/>
              <a:t>lidam </a:t>
            </a:r>
            <a:r>
              <a:rPr lang="pt-BR" dirty="0" smtClean="0"/>
              <a:t>naturalmente com variáveis </a:t>
            </a:r>
            <a:r>
              <a:rPr lang="pt-BR" dirty="0" err="1" smtClean="0"/>
              <a:t>preditoras</a:t>
            </a:r>
            <a:r>
              <a:rPr lang="pt-BR" dirty="0" smtClean="0"/>
              <a:t> contínuas e categóricas;</a:t>
            </a:r>
          </a:p>
          <a:p>
            <a:r>
              <a:rPr lang="pt-BR" dirty="0" smtClean="0"/>
              <a:t>• </a:t>
            </a:r>
            <a:r>
              <a:rPr lang="pt-BR" dirty="0" smtClean="0"/>
              <a:t>lidam </a:t>
            </a:r>
            <a:r>
              <a:rPr lang="pt-BR" dirty="0" smtClean="0"/>
              <a:t>com valores ausentes nas variáveis </a:t>
            </a:r>
            <a:r>
              <a:rPr lang="pt-BR" dirty="0" err="1" smtClean="0"/>
              <a:t>preditoras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• são robustas a </a:t>
            </a:r>
            <a:r>
              <a:rPr lang="pt-BR" dirty="0" err="1" smtClean="0"/>
              <a:t>outliers</a:t>
            </a:r>
            <a:r>
              <a:rPr lang="pt-BR" dirty="0" smtClean="0"/>
              <a:t> nas variáveis </a:t>
            </a:r>
            <a:r>
              <a:rPr lang="pt-BR" dirty="0" err="1" smtClean="0"/>
              <a:t>preditoras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• são insensíveis a transformações monótonas das variáveis </a:t>
            </a:r>
            <a:r>
              <a:rPr lang="pt-BR" dirty="0" err="1" smtClean="0"/>
              <a:t>preditoras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• são bem dimensionadas para tamanhos de amostra grandes;</a:t>
            </a:r>
          </a:p>
          <a:p>
            <a:r>
              <a:rPr lang="pt-BR" dirty="0" smtClean="0"/>
              <a:t>• lidam bem com variáveis </a:t>
            </a:r>
            <a:r>
              <a:rPr lang="pt-BR" dirty="0" err="1" smtClean="0"/>
              <a:t>preditoras</a:t>
            </a:r>
            <a:r>
              <a:rPr lang="pt-BR" dirty="0" smtClean="0"/>
              <a:t> irrelevantes.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Introduction to Classification and Regression Trees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No lado negativo, as árvores de regressão têm saltos nas previsões nas bordas dos nós. </a:t>
            </a:r>
          </a:p>
          <a:p>
            <a:pPr>
              <a:buNone/>
            </a:pPr>
            <a:r>
              <a:rPr lang="pt-BR" dirty="0" smtClean="0"/>
              <a:t>• não são boas para  capturar relacionamentos envolvendo combinações lineares de variáveis </a:t>
            </a:r>
            <a:r>
              <a:rPr lang="pt-BR" dirty="0" err="1" smtClean="0"/>
              <a:t>preditoras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• são conhecidas por serem instáveis no sentido de que se os dados forem levemente perturbados, a árvore pode mudar substancialmente;</a:t>
            </a:r>
          </a:p>
          <a:p>
            <a:pPr>
              <a:buNone/>
            </a:pPr>
            <a:r>
              <a:rPr lang="pt-BR" dirty="0" smtClean="0"/>
              <a:t>• não são tão precisas quanto alguns dos métodos mais complexos (</a:t>
            </a:r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Forest </a:t>
            </a:r>
            <a:r>
              <a:rPr lang="pt-BR" b="1" i="1" dirty="0" smtClean="0"/>
              <a:t> - </a:t>
            </a:r>
            <a:r>
              <a:rPr lang="pt-BR" b="1" i="1" dirty="0" err="1" smtClean="0"/>
              <a:t>Definition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/>
              <a:t>Random</a:t>
            </a:r>
            <a:r>
              <a:rPr lang="pt-BR" dirty="0" smtClean="0"/>
              <a:t> Forest usa árvores </a:t>
            </a:r>
            <a:r>
              <a:rPr lang="pt-BR" dirty="0" err="1" smtClean="0"/>
              <a:t>hj</a:t>
            </a:r>
            <a:r>
              <a:rPr lang="pt-BR" dirty="0" smtClean="0"/>
              <a:t>(X,</a:t>
            </a:r>
            <a:r>
              <a:rPr lang="pt-BR" dirty="0" err="1" smtClean="0"/>
              <a:t>Qj</a:t>
            </a:r>
            <a:r>
              <a:rPr lang="pt-BR" dirty="0" smtClean="0"/>
              <a:t>) </a:t>
            </a:r>
            <a:r>
              <a:rPr lang="en-US" i="1" dirty="0" smtClean="0"/>
              <a:t> “base </a:t>
            </a:r>
            <a:r>
              <a:rPr lang="en-US" dirty="0" smtClean="0"/>
              <a:t>learners” </a:t>
            </a:r>
            <a:r>
              <a:rPr lang="pt-BR" dirty="0" smtClean="0"/>
              <a:t>. Para dados de treinamento D = {(x1, y1), . . . , (</a:t>
            </a:r>
            <a:r>
              <a:rPr lang="pt-BR" dirty="0" err="1" smtClean="0"/>
              <a:t>xN</a:t>
            </a:r>
            <a:r>
              <a:rPr lang="pt-BR" dirty="0" smtClean="0"/>
              <a:t>, </a:t>
            </a:r>
            <a:r>
              <a:rPr lang="pt-BR" dirty="0" err="1" smtClean="0"/>
              <a:t>yN</a:t>
            </a:r>
            <a:r>
              <a:rPr lang="pt-BR" dirty="0" smtClean="0"/>
              <a:t>)}, onde xi = (xi,1, . . . , xi,p)T denota os </a:t>
            </a:r>
            <a:r>
              <a:rPr lang="pt-BR" dirty="0" err="1" smtClean="0"/>
              <a:t>preditores</a:t>
            </a:r>
            <a:r>
              <a:rPr lang="pt-BR" dirty="0" smtClean="0"/>
              <a:t> p e </a:t>
            </a:r>
            <a:r>
              <a:rPr lang="pt-BR" dirty="0" err="1" smtClean="0"/>
              <a:t>yi</a:t>
            </a:r>
            <a:r>
              <a:rPr lang="pt-BR" dirty="0" smtClean="0"/>
              <a:t> denota a resposta, e uma realização particular q j de </a:t>
            </a:r>
            <a:r>
              <a:rPr lang="pt-BR" dirty="0" err="1" smtClean="0"/>
              <a:t>Qj</a:t>
            </a:r>
            <a:r>
              <a:rPr lang="pt-BR" dirty="0" smtClean="0"/>
              <a:t> , a árvore ajustada é denotada por h j (x,</a:t>
            </a:r>
            <a:r>
              <a:rPr lang="pt-BR" dirty="0" err="1" smtClean="0"/>
              <a:t>qj</a:t>
            </a:r>
            <a:r>
              <a:rPr lang="pt-BR" dirty="0" smtClean="0"/>
              <a:t>,D).</a:t>
            </a:r>
          </a:p>
          <a:p>
            <a:r>
              <a:rPr lang="pt-BR" dirty="0" smtClean="0"/>
              <a:t> A randomização envolvida na amostragem </a:t>
            </a:r>
            <a:r>
              <a:rPr lang="pt-BR" dirty="0" err="1" smtClean="0"/>
              <a:t>bootstrap</a:t>
            </a:r>
            <a:r>
              <a:rPr lang="pt-BR" dirty="0" smtClean="0"/>
              <a:t> fornece uma parte de q j .</a:t>
            </a:r>
          </a:p>
          <a:p>
            <a:r>
              <a:rPr lang="pt-BR" dirty="0" smtClean="0"/>
              <a:t>Em segundo lugar, ao dividir um nó, a melhor divisão é encontrada em um subconjunto selecionado aleatoriamente de m variáveis ​​</a:t>
            </a:r>
            <a:r>
              <a:rPr lang="pt-BR" dirty="0" err="1" smtClean="0"/>
              <a:t>preditoras</a:t>
            </a:r>
            <a:r>
              <a:rPr lang="pt-BR" dirty="0" smtClean="0"/>
              <a:t> em vez de todos os </a:t>
            </a:r>
            <a:r>
              <a:rPr lang="pt-BR" dirty="0" err="1" smtClean="0"/>
              <a:t>preditores</a:t>
            </a:r>
            <a:r>
              <a:rPr lang="pt-BR" dirty="0" smtClean="0"/>
              <a:t> p, independentemente em cada nó. A randomização usada para amostrar os </a:t>
            </a:r>
            <a:r>
              <a:rPr lang="pt-BR" dirty="0" err="1" smtClean="0"/>
              <a:t>preditores</a:t>
            </a:r>
            <a:r>
              <a:rPr lang="pt-BR" dirty="0" smtClean="0"/>
              <a:t> fornece a parte restante de q j .</a:t>
            </a:r>
          </a:p>
          <a:p>
            <a:r>
              <a:rPr lang="pt-BR" dirty="0" smtClean="0"/>
              <a:t>As árvores são construídas sem poda. </a:t>
            </a:r>
          </a:p>
          <a:p>
            <a:r>
              <a:rPr lang="pt-BR" dirty="0" smtClean="0"/>
              <a:t>Inicialmente, </a:t>
            </a:r>
            <a:r>
              <a:rPr lang="pt-BR" dirty="0" err="1" smtClean="0"/>
              <a:t>Breiman</a:t>
            </a:r>
            <a:r>
              <a:rPr lang="pt-BR" dirty="0" smtClean="0"/>
              <a:t> [6] sugeriu o crescimento até que os nós terminais fossem puros (classificação) ou até que houvesse menos do que um número pré-especificado de pontos de dados em cada nó terminal (regressão).</a:t>
            </a:r>
          </a:p>
          <a:p>
            <a:r>
              <a:rPr lang="pt-BR" dirty="0" smtClean="0"/>
              <a:t>As árvores resultantes são combinadas por votação não ponderada se a resposta for categórica (classificação) ou a  média não ponderada se a resposta for contínua (regressão).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 </a:t>
            </a:r>
            <a:r>
              <a:rPr lang="pt-BR" b="1" i="1" dirty="0" err="1" smtClean="0"/>
              <a:t>Algorithm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497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 </a:t>
            </a:r>
            <a:r>
              <a:rPr lang="pt-BR" b="1" i="1" dirty="0" err="1"/>
              <a:t>Using</a:t>
            </a:r>
            <a:r>
              <a:rPr lang="pt-BR" b="1" i="1" dirty="0"/>
              <a:t> </a:t>
            </a:r>
            <a:r>
              <a:rPr lang="pt-BR" b="1" i="1" dirty="0" err="1"/>
              <a:t>Out-Of-Bag</a:t>
            </a:r>
            <a:r>
              <a:rPr lang="pt-BR" b="1" i="1" dirty="0"/>
              <a:t> 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Quando uma amostra de </a:t>
            </a:r>
            <a:r>
              <a:rPr lang="pt-BR" dirty="0" err="1" smtClean="0"/>
              <a:t>bootstrap</a:t>
            </a:r>
            <a:r>
              <a:rPr lang="pt-BR" dirty="0" smtClean="0"/>
              <a:t> é retirada dos dados, algumas observações </a:t>
            </a:r>
            <a:r>
              <a:rPr lang="pt-BR" dirty="0" smtClean="0"/>
              <a:t> são não </a:t>
            </a:r>
            <a:r>
              <a:rPr lang="pt-BR" dirty="0" smtClean="0"/>
              <a:t>selecionadas na amostra de </a:t>
            </a:r>
            <a:r>
              <a:rPr lang="pt-BR" dirty="0" err="1" smtClean="0"/>
              <a:t>bootstrap</a:t>
            </a:r>
            <a:r>
              <a:rPr lang="pt-BR" dirty="0" smtClean="0"/>
              <a:t>. Estas observações  são chamadas de “</a:t>
            </a:r>
            <a:r>
              <a:rPr lang="pt-BR" dirty="0" err="1" smtClean="0"/>
              <a:t>out-of-bag</a:t>
            </a:r>
            <a:r>
              <a:rPr lang="pt-BR" dirty="0" smtClean="0"/>
              <a:t> data” e são extremamente úteis para estimar o erro de generalização e a importância da variável.</a:t>
            </a:r>
          </a:p>
          <a:p>
            <a:r>
              <a:rPr lang="pt-BR" dirty="0" smtClean="0"/>
              <a:t>Para estimar o erro de generalização, primeiro observe que, se as árvores forem grandes, as previsões obtidas ingenuamente usando todas as árvores serão excessivamente otimistas se usadas para prever a variável de resposta para observações que estavam no conjunto de treinamento D.</a:t>
            </a:r>
          </a:p>
          <a:p>
            <a:r>
              <a:rPr lang="pt-BR" dirty="0" smtClean="0"/>
              <a:t>Por esse motivo, a previsão da variável resposta para observações que estavam no conjunto de treinamento é feita apenas usando árvores para as quais as observações que  estava  fora do pacote de amostras.</a:t>
            </a:r>
          </a:p>
          <a:p>
            <a:endParaRPr lang="pt-BR" dirty="0" smtClean="0"/>
          </a:p>
          <a:p>
            <a:r>
              <a:rPr lang="pt-BR" dirty="0" smtClean="0"/>
              <a:t>Essas previsões são chamadas de </a:t>
            </a:r>
            <a:r>
              <a:rPr lang="pt-BR" dirty="0" err="1" smtClean="0"/>
              <a:t>out-of-bag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Random</a:t>
            </a:r>
            <a:r>
              <a:rPr lang="pt-BR" b="1" dirty="0"/>
              <a:t> </a:t>
            </a:r>
            <a:r>
              <a:rPr lang="pt-BR" b="1" dirty="0" err="1"/>
              <a:t>Forests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</a:t>
            </a:r>
            <a:r>
              <a:rPr lang="pt-BR" dirty="0" smtClean="0"/>
              <a:t>foram introduzidas por Leo </a:t>
            </a:r>
            <a:r>
              <a:rPr lang="pt-BR" dirty="0" err="1" smtClean="0"/>
              <a:t>Breiman</a:t>
            </a:r>
            <a:endParaRPr lang="pt-BR" dirty="0" smtClean="0"/>
          </a:p>
          <a:p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pode ser usado para uma variável de resposta categórica, chamada de “classificação”, ou uma resposta contínua, chamada de “regressão”.</a:t>
            </a:r>
          </a:p>
          <a:p>
            <a:r>
              <a:rPr lang="pt-BR" dirty="0" smtClean="0"/>
              <a:t>As variáveis </a:t>
            </a:r>
            <a:r>
              <a:rPr lang="pt-BR" dirty="0" err="1" smtClean="0"/>
              <a:t>preditoras</a:t>
            </a:r>
            <a:r>
              <a:rPr lang="pt-BR" dirty="0" smtClean="0"/>
              <a:t> podem ser categóricas ou contínuas.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 </a:t>
            </a:r>
            <a:r>
              <a:rPr lang="pt-BR" b="1" i="1" dirty="0" err="1"/>
              <a:t>Using</a:t>
            </a:r>
            <a:r>
              <a:rPr lang="pt-BR" b="1" i="1" dirty="0"/>
              <a:t> </a:t>
            </a:r>
            <a:r>
              <a:rPr lang="pt-BR" b="1" i="1" dirty="0" err="1"/>
              <a:t>Out-Of-Bag</a:t>
            </a:r>
            <a:r>
              <a:rPr lang="pt-BR" b="1" i="1" dirty="0"/>
              <a:t> Data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36230" y="1935163"/>
            <a:ext cx="727153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</a:t>
            </a:r>
            <a:r>
              <a:rPr lang="pt-BR" b="1" i="1" dirty="0" err="1"/>
              <a:t>Tuning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Embora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tenha a reputação de funcionar muito bem, existem três parâmetros que podem ser ajustados para melhorar a precisão em situações específicas:</a:t>
            </a:r>
          </a:p>
          <a:p>
            <a:r>
              <a:rPr lang="pt-BR" dirty="0" smtClean="0"/>
              <a:t> m, o número de variáveis ​​</a:t>
            </a:r>
            <a:r>
              <a:rPr lang="pt-BR" dirty="0" err="1" smtClean="0"/>
              <a:t>preditoras</a:t>
            </a:r>
            <a:r>
              <a:rPr lang="pt-BR" dirty="0" smtClean="0"/>
              <a:t> selecionadas aleatoriamente escolhidas em cada nó •</a:t>
            </a:r>
          </a:p>
          <a:p>
            <a:r>
              <a:rPr lang="pt-BR" dirty="0" smtClean="0"/>
              <a:t> J, o número de árvores na floresta e o </a:t>
            </a:r>
          </a:p>
          <a:p>
            <a:r>
              <a:rPr lang="pt-BR" dirty="0" smtClean="0"/>
              <a:t> tamanho da árvore, medido pelo menor tamanho de nó para divisão ou pelo número máximo de nós terminais.</a:t>
            </a:r>
          </a:p>
          <a:p>
            <a:endParaRPr lang="pt-BR" dirty="0" smtClean="0"/>
          </a:p>
          <a:p>
            <a:r>
              <a:rPr lang="pt-BR" dirty="0" smtClean="0"/>
              <a:t>O único desses parâmetros ao qual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é um pouco sensível parece ser M.</a:t>
            </a:r>
          </a:p>
          <a:p>
            <a:r>
              <a:rPr lang="pt-BR" dirty="0" smtClean="0"/>
              <a:t>Na classificação, o padrão é m = </a:t>
            </a:r>
            <a:r>
              <a:rPr lang="pt-BR" dirty="0" err="1" smtClean="0"/>
              <a:t>√M</a:t>
            </a:r>
            <a:r>
              <a:rPr lang="pt-BR" dirty="0" smtClean="0"/>
              <a:t>, onde M é o número total de </a:t>
            </a:r>
            <a:r>
              <a:rPr lang="pt-BR" dirty="0" err="1" smtClean="0"/>
              <a:t>preditores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 Na regressão, o padrão é m = N/3, onde N é o tamanho da amostra.</a:t>
            </a:r>
          </a:p>
          <a:p>
            <a:r>
              <a:rPr lang="pt-BR" dirty="0" smtClean="0"/>
              <a:t>Se o ajuste for necessário, m pode ser escolhido usando a taxa de erro de saída, mas isso não fornece mais uma estimativa imparcial do erro de generalização.</a:t>
            </a:r>
          </a:p>
          <a:p>
            <a:r>
              <a:rPr lang="pt-BR" dirty="0" smtClean="0"/>
              <a:t>No entanto, normalmente as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não são muito sensíveis a m, portanto, o ajuste fino não é necessário</a:t>
            </a:r>
          </a:p>
          <a:p>
            <a:r>
              <a:rPr lang="pt-BR" dirty="0" smtClean="0"/>
              <a:t>e os efeitos de sobreajuste devido à escolha de m devem ser relativamente pequenos, como demonstrado</a:t>
            </a:r>
          </a:p>
          <a:p>
            <a:r>
              <a:rPr lang="pt-BR" dirty="0" smtClean="0"/>
              <a:t>por [9].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</a:t>
            </a:r>
            <a:r>
              <a:rPr lang="pt-BR" b="1" dirty="0" err="1"/>
              <a:t>Variable</a:t>
            </a:r>
            <a:r>
              <a:rPr lang="pt-BR" b="1" dirty="0"/>
              <a:t> </a:t>
            </a:r>
            <a:r>
              <a:rPr lang="pt-BR" b="1" dirty="0" err="1"/>
              <a:t>Importance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As medidas da importância das variáveis ​​</a:t>
            </a:r>
            <a:r>
              <a:rPr lang="pt-BR" dirty="0" err="1" smtClean="0"/>
              <a:t>preditoras</a:t>
            </a:r>
            <a:r>
              <a:rPr lang="pt-BR" dirty="0" smtClean="0"/>
              <a:t> são úteis para a seleção de variáveis ​​e para a interpretação da floresta ajustada.</a:t>
            </a:r>
          </a:p>
          <a:p>
            <a:endParaRPr lang="pt-BR" dirty="0" smtClean="0"/>
          </a:p>
          <a:p>
            <a:r>
              <a:rPr lang="pt-BR" dirty="0" smtClean="0"/>
              <a:t>Importância da Permutação</a:t>
            </a:r>
          </a:p>
          <a:p>
            <a:endParaRPr lang="pt-BR" dirty="0" smtClean="0"/>
          </a:p>
          <a:p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usam uma medida incomum, mas intuitiva, de importância variável. </a:t>
            </a:r>
          </a:p>
          <a:p>
            <a:r>
              <a:rPr lang="pt-BR" dirty="0" smtClean="0"/>
              <a:t>Para  medir a importância da variável k, o procedimento a seguir é realizado para cada árvore.</a:t>
            </a:r>
          </a:p>
          <a:p>
            <a:endParaRPr lang="pt-BR" dirty="0" smtClean="0"/>
          </a:p>
          <a:p>
            <a:r>
              <a:rPr lang="pt-BR" dirty="0" smtClean="0"/>
              <a:t>Primeiro, as observações fora da </a:t>
            </a:r>
            <a:r>
              <a:rPr lang="pt-BR" dirty="0" smtClean="0"/>
              <a:t> </a:t>
            </a:r>
            <a:r>
              <a:rPr lang="pt-BR" dirty="0" smtClean="0"/>
              <a:t>amostra </a:t>
            </a:r>
            <a:r>
              <a:rPr lang="pt-BR" dirty="0" smtClean="0"/>
              <a:t>são </a:t>
            </a:r>
            <a:r>
              <a:rPr lang="pt-BR" dirty="0" smtClean="0"/>
              <a:t>passadas pela árvore e as previsões valores são calculados.</a:t>
            </a:r>
          </a:p>
          <a:p>
            <a:r>
              <a:rPr lang="pt-BR" dirty="0" smtClean="0"/>
              <a:t>Em seguida, os valores da variável k são permutados aleatoriamente nos dados </a:t>
            </a:r>
            <a:r>
              <a:rPr lang="pt-BR" dirty="0" err="1" smtClean="0"/>
              <a:t>out-of-bag</a:t>
            </a:r>
            <a:r>
              <a:rPr lang="pt-BR" dirty="0" smtClean="0"/>
              <a:t>, mantendo todas as outras variáveis ​​</a:t>
            </a:r>
            <a:r>
              <a:rPr lang="pt-BR" dirty="0" err="1" smtClean="0"/>
              <a:t>preditoras</a:t>
            </a:r>
            <a:r>
              <a:rPr lang="pt-BR" dirty="0" smtClean="0"/>
              <a:t> fixas.</a:t>
            </a:r>
          </a:p>
          <a:p>
            <a:r>
              <a:rPr lang="pt-BR" dirty="0" smtClean="0"/>
              <a:t>Esses dados </a:t>
            </a:r>
            <a:r>
              <a:rPr lang="pt-BR" dirty="0" err="1" smtClean="0"/>
              <a:t>out-of-bag</a:t>
            </a:r>
            <a:r>
              <a:rPr lang="pt-BR" dirty="0" smtClean="0"/>
              <a:t> modificados  são processados  pela árvore e os valores previstos são calculados.</a:t>
            </a:r>
          </a:p>
          <a:p>
            <a:r>
              <a:rPr lang="pt-BR" dirty="0" smtClean="0"/>
              <a:t>Esse processo fornece dois conjuntos de previsões </a:t>
            </a:r>
            <a:r>
              <a:rPr lang="pt-BR" dirty="0" err="1" smtClean="0"/>
              <a:t>out-of-bag</a:t>
            </a:r>
            <a:r>
              <a:rPr lang="pt-BR" dirty="0" smtClean="0"/>
              <a:t>  para cada observação: um conjunto obtido de dados reais, o outro conjunto de dados permutados com variável k.</a:t>
            </a:r>
          </a:p>
          <a:p>
            <a:r>
              <a:rPr lang="pt-BR" dirty="0" smtClean="0"/>
              <a:t>Para classificação, a diferença entre a taxa de erro das previsões obtidas a partir de dados permutados dados e aqueles obtidos usando dados permutados dão uma medida de importância variável para a observação.</a:t>
            </a:r>
          </a:p>
          <a:p>
            <a:r>
              <a:rPr lang="pt-BR" dirty="0" smtClean="0"/>
              <a:t>O mesmo procedimento é usado para regressão, mas usando MSE em vez de taxas de erro.</a:t>
            </a:r>
          </a:p>
          <a:p>
            <a:endParaRPr lang="pt-BR" dirty="0" smtClean="0"/>
          </a:p>
          <a:p>
            <a:r>
              <a:rPr lang="pt-BR" dirty="0" smtClean="0"/>
              <a:t>Para classificação, a importância da variável de classe é calculada pela média das observações da mesma classe. </a:t>
            </a:r>
          </a:p>
          <a:p>
            <a:r>
              <a:rPr lang="pt-BR" dirty="0" smtClean="0"/>
              <a:t>A importância geral da variável é calculada pela média de todas as observações.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</a:t>
            </a:r>
            <a:r>
              <a:rPr lang="pt-BR" b="1" dirty="0" err="1"/>
              <a:t>Variable</a:t>
            </a:r>
            <a:r>
              <a:rPr lang="pt-BR" b="1" dirty="0"/>
              <a:t> </a:t>
            </a:r>
            <a:r>
              <a:rPr lang="pt-BR" b="1" dirty="0" err="1"/>
              <a:t>Importance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99552" y="1935163"/>
            <a:ext cx="754489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 Importância da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O Algoritmo 4 dá a importância de uma determinada variável, denotada por k na descrição do algoritmo, nas previsões para uma determinada observação, denotada por i. Os valores podem ser usados ​​como medidas de importância da variável local, ou podem ser calculadas a média de todas as observações para fornecer medidas de importância geral da variável. </a:t>
            </a:r>
          </a:p>
          <a:p>
            <a:pPr>
              <a:buNone/>
            </a:pPr>
            <a:r>
              <a:rPr lang="pt-BR" dirty="0" smtClean="0"/>
              <a:t>Os maiores valores são geralmente </a:t>
            </a:r>
            <a:r>
              <a:rPr lang="pt-BR" dirty="0" err="1" smtClean="0"/>
              <a:t>plotados</a:t>
            </a:r>
            <a:r>
              <a:rPr lang="pt-BR" dirty="0" smtClean="0"/>
              <a:t>  abaixo.</a:t>
            </a:r>
          </a:p>
          <a:p>
            <a:pPr>
              <a:buNone/>
            </a:pPr>
            <a:r>
              <a:rPr lang="pt-BR" dirty="0" smtClean="0"/>
              <a:t>Intuitivamente, a importância baseada na permutação da variável k é uma estimativa de quanto o erro de previsão ou MSE em um conjunto de teste aumentaria se o valor da variável k fosse permutado aleatoriamente no conjunto de teste. Nesse sentido, é semelhante às medidas de importância baseadas em coeficientes usadas em métodos como regressão linear ou regressão logística - eles medem o quanto a previsão mudaria se o valor do </a:t>
            </a:r>
            <a:r>
              <a:rPr lang="pt-BR" dirty="0" err="1" smtClean="0"/>
              <a:t>preditor</a:t>
            </a:r>
            <a:r>
              <a:rPr lang="pt-BR" dirty="0" smtClean="0"/>
              <a:t> aumentasse em uma unidade, mantendo todo o resto igual .</a:t>
            </a:r>
          </a:p>
          <a:p>
            <a:pPr>
              <a:buNone/>
            </a:pPr>
            <a:r>
              <a:rPr lang="pt-BR" dirty="0" smtClean="0"/>
              <a:t>Uma medida bem diferente é obtida, tanto para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quanto para métodos clássicos, se a variável k for removida e o modelo for reajustado, porque neste caso os </a:t>
            </a:r>
            <a:r>
              <a:rPr lang="pt-BR" dirty="0" err="1" smtClean="0"/>
              <a:t>preditores</a:t>
            </a:r>
            <a:r>
              <a:rPr lang="pt-BR" dirty="0" smtClean="0"/>
              <a:t> correlacionados com o de interesse podem dar um ajuste semelhante e fazer a variável parecer sem importância . Por outro lado, se uma variável </a:t>
            </a:r>
            <a:r>
              <a:rPr lang="pt-BR" dirty="0" err="1" smtClean="0"/>
              <a:t>preditora</a:t>
            </a:r>
            <a:r>
              <a:rPr lang="pt-BR" dirty="0" smtClean="0"/>
              <a:t> importante for correlacionada com outras variáveis ​​</a:t>
            </a:r>
            <a:r>
              <a:rPr lang="pt-BR" dirty="0" err="1" smtClean="0"/>
              <a:t>preditoras</a:t>
            </a:r>
            <a:r>
              <a:rPr lang="pt-BR" dirty="0" smtClean="0"/>
              <a:t>, as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às vezes se dividem em uma e às vezes em outra, devido à escolha aleatória de </a:t>
            </a:r>
            <a:r>
              <a:rPr lang="pt-BR" dirty="0" err="1" smtClean="0"/>
              <a:t>preditores</a:t>
            </a:r>
            <a:r>
              <a:rPr lang="pt-BR" dirty="0" smtClean="0"/>
              <a:t> em cada nó. Portanto, a importância da permutação de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tende a identificar todos os </a:t>
            </a:r>
            <a:r>
              <a:rPr lang="pt-BR" dirty="0" err="1" smtClean="0"/>
              <a:t>preditores</a:t>
            </a:r>
            <a:r>
              <a:rPr lang="pt-BR" dirty="0" smtClean="0"/>
              <a:t> correlacionados como importantes se algum deles for importante.</a:t>
            </a:r>
          </a:p>
          <a:p>
            <a:pPr>
              <a:buNone/>
            </a:pPr>
            <a:r>
              <a:rPr lang="pt-BR" dirty="0" smtClean="0"/>
              <a:t>Uma característica atraente de todos os métodos baseados em árvore é sua capacidade de capturar interações complexas entre </a:t>
            </a:r>
            <a:r>
              <a:rPr lang="pt-BR" dirty="0" err="1" smtClean="0"/>
              <a:t>preditores</a:t>
            </a:r>
            <a:r>
              <a:rPr lang="pt-BR" dirty="0" smtClean="0"/>
              <a:t>. Se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capturar tal interação, as variáveis ​​envolvidas provavelmente aparecerão como “importantes” porque permutar aleatoriamente uma delas destrói o poder preditivo da interação.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 Importância da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ilustrar o comportamento da importância da permutação da </a:t>
            </a:r>
            <a:r>
              <a:rPr lang="pt-BR" dirty="0" err="1" smtClean="0"/>
              <a:t>Random</a:t>
            </a:r>
            <a:r>
              <a:rPr lang="pt-BR" dirty="0" smtClean="0"/>
              <a:t> Forest, uma floresta de regressão foi ajustada aos dados da próstata (Exemplo 1). Um gráfico de importância de permutação é dado na Fig. 5, mostrando que as três variáveis mais importantes são </a:t>
            </a:r>
            <a:r>
              <a:rPr lang="pt-BR" dirty="0" err="1" smtClean="0"/>
              <a:t>lcavol</a:t>
            </a:r>
            <a:r>
              <a:rPr lang="pt-BR" dirty="0" smtClean="0"/>
              <a:t>, </a:t>
            </a:r>
            <a:r>
              <a:rPr lang="pt-BR" dirty="0" err="1" smtClean="0"/>
              <a:t>lweight</a:t>
            </a:r>
            <a:r>
              <a:rPr lang="pt-BR" dirty="0" smtClean="0"/>
              <a:t> e </a:t>
            </a:r>
            <a:r>
              <a:rPr lang="pt-BR" dirty="0" err="1" smtClean="0"/>
              <a:t>svi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 Importância da variável 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93330" y="1935163"/>
            <a:ext cx="455733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</a:t>
            </a:r>
            <a:r>
              <a:rPr lang="pt-BR" b="1" dirty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software comercial para </a:t>
            </a:r>
            <a:r>
              <a:rPr lang="pt-BR" dirty="0" err="1" smtClean="0"/>
              <a:t>RandomForests</a:t>
            </a:r>
            <a:r>
              <a:rPr lang="pt-BR" dirty="0" smtClean="0"/>
              <a:t> está disponível em </a:t>
            </a:r>
            <a:r>
              <a:rPr lang="pt-BR" dirty="0" smtClean="0">
                <a:hlinkClick r:id="rId2"/>
              </a:rPr>
              <a:t>www.salford-systems.com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pacote em  R para </a:t>
            </a:r>
            <a:r>
              <a:rPr lang="pt-BR" dirty="0" err="1" smtClean="0"/>
              <a:t>RandomForest</a:t>
            </a:r>
            <a:r>
              <a:rPr lang="pt-BR" dirty="0" smtClean="0"/>
              <a:t> está disponível no site do CRAN www.cran.r-project.org. </a:t>
            </a:r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outros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Random</a:t>
            </a:r>
            <a:r>
              <a:rPr lang="pt-BR" b="1" i="1" dirty="0"/>
              <a:t> </a:t>
            </a:r>
            <a:r>
              <a:rPr lang="pt-BR" b="1" i="1" dirty="0" smtClean="0"/>
              <a:t>Forest: </a:t>
            </a:r>
            <a:r>
              <a:rPr lang="pt-BR" b="1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é uma ferramenta multifuncional, aplicável tanto a problemas de regressão quanto de classificação, incluindo classificação multiclasse.</a:t>
            </a:r>
          </a:p>
          <a:p>
            <a:r>
              <a:rPr lang="pt-BR" dirty="0" smtClean="0"/>
              <a:t>Eles fornecem uma estimativa interna do erro de generalização, de modo que a validação cruzada é desnecessária.</a:t>
            </a:r>
          </a:p>
          <a:p>
            <a:r>
              <a:rPr lang="pt-BR" dirty="0" smtClean="0"/>
              <a:t>Elas podem ser ajustadas, mas geralmente funcionam muito bem com os parâmetros de ajuste padrão.</a:t>
            </a:r>
          </a:p>
          <a:p>
            <a:r>
              <a:rPr lang="pt-BR" dirty="0" smtClean="0"/>
              <a:t>Estão disponíveis medidas de importância variável, que podem ser usadas para seleção de variáveis.</a:t>
            </a:r>
          </a:p>
          <a:p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produzem proximidades, que podem ser usadas para imputar valores ausentes. As proximidades também podem fornecer uma riqueza de informações, permitindo novas visualizações dos dados.</a:t>
            </a:r>
          </a:p>
          <a:p>
            <a:r>
              <a:rPr lang="pt-BR" dirty="0" smtClean="0"/>
              <a:t>  Florestas aleatórias têm sido usadas com sucesso para uma ampla variedade de aplicações e desfrutam de considerável popularidade em várias disciplinas.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algoritmo </a:t>
            </a:r>
            <a:r>
              <a:rPr lang="pt-BR" dirty="0" err="1" smtClean="0"/>
              <a:t>Random</a:t>
            </a:r>
            <a:r>
              <a:rPr lang="pt-BR" dirty="0" smtClean="0"/>
              <a:t> Forest foi o último grande trabalho de Leo </a:t>
            </a:r>
            <a:r>
              <a:rPr lang="pt-BR" dirty="0" err="1" smtClean="0"/>
              <a:t>Breiman</a:t>
            </a:r>
            <a:r>
              <a:rPr lang="pt-BR" dirty="0" smtClean="0"/>
              <a:t> [6].</a:t>
            </a:r>
          </a:p>
          <a:p>
            <a:r>
              <a:rPr lang="pt-BR" dirty="0" smtClean="0"/>
              <a:t>Várias extensões foram publicadas incluindo:</a:t>
            </a:r>
          </a:p>
          <a:p>
            <a:r>
              <a:rPr lang="pt-BR" dirty="0" smtClean="0"/>
              <a:t>Procedimento  de seleção de variáveis,</a:t>
            </a:r>
          </a:p>
          <a:p>
            <a:r>
              <a:rPr lang="pt-BR" dirty="0" smtClean="0"/>
              <a:t>Análise de sobrevivência.</a:t>
            </a:r>
          </a:p>
          <a:p>
            <a:r>
              <a:rPr lang="pt-BR" dirty="0" smtClean="0"/>
              <a:t>Algumas Aplicações:</a:t>
            </a:r>
          </a:p>
          <a:p>
            <a:r>
              <a:rPr lang="pt-BR" dirty="0" smtClean="0"/>
              <a:t>podem ser mencionadas aqui:</a:t>
            </a:r>
          </a:p>
          <a:p>
            <a:r>
              <a:rPr lang="pt-BR" dirty="0" smtClean="0"/>
              <a:t>classificação de padrões</a:t>
            </a:r>
          </a:p>
          <a:p>
            <a:r>
              <a:rPr lang="pt-BR" dirty="0" smtClean="0"/>
              <a:t>classificação de câncer baseada em </a:t>
            </a:r>
            <a:r>
              <a:rPr lang="pt-BR" dirty="0" err="1" smtClean="0"/>
              <a:t>microarrays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segmentação de imagens.</a:t>
            </a:r>
          </a:p>
          <a:p>
            <a:r>
              <a:rPr lang="pt-BR" dirty="0" smtClean="0"/>
              <a:t>identificação de  interações genéticas,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Random</a:t>
            </a:r>
            <a:r>
              <a:rPr lang="pt-BR" b="1" dirty="0"/>
              <a:t> </a:t>
            </a:r>
            <a:r>
              <a:rPr lang="pt-BR" b="1" dirty="0" err="1"/>
              <a:t>Forests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Do ponto de vista computacional, as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são atraentes porque:</a:t>
            </a:r>
          </a:p>
          <a:p>
            <a:r>
              <a:rPr lang="pt-BR" dirty="0" smtClean="0"/>
              <a:t>  lidam naturalmente com a regressão e a classificação (multiclasse);</a:t>
            </a:r>
          </a:p>
          <a:p>
            <a:r>
              <a:rPr lang="pt-BR" dirty="0" smtClean="0"/>
              <a:t>  são relativamente rápidos para treinar e prever;</a:t>
            </a:r>
          </a:p>
          <a:p>
            <a:r>
              <a:rPr lang="pt-BR" dirty="0" smtClean="0"/>
              <a:t>  dependem apenas de um ou dois parâmetros de ajuste;</a:t>
            </a:r>
          </a:p>
          <a:p>
            <a:r>
              <a:rPr lang="pt-BR" dirty="0" smtClean="0"/>
              <a:t>  </a:t>
            </a:r>
            <a:r>
              <a:rPr lang="pt-BR" dirty="0" smtClean="0"/>
              <a:t>fornece</a:t>
            </a:r>
            <a:r>
              <a:rPr lang="pt-BR" dirty="0" smtClean="0"/>
              <a:t> </a:t>
            </a:r>
            <a:r>
              <a:rPr lang="pt-BR" dirty="0" smtClean="0"/>
              <a:t>uma estimativa embutida do erro de generalização;</a:t>
            </a:r>
          </a:p>
          <a:p>
            <a:r>
              <a:rPr lang="pt-BR" dirty="0" smtClean="0"/>
              <a:t>  podem ser usadas diretamente para problemas de alta dimensão;</a:t>
            </a:r>
          </a:p>
          <a:p>
            <a:r>
              <a:rPr lang="pt-BR" dirty="0" smtClean="0"/>
              <a:t>  podem ser facilmente implementado em paralelo.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1. </a:t>
            </a:r>
            <a:r>
              <a:rPr lang="pt-BR" dirty="0" err="1"/>
              <a:t>Amaratunga</a:t>
            </a:r>
            <a:r>
              <a:rPr lang="pt-BR" dirty="0"/>
              <a:t>, D., Cabrera, J., Lee, Y.-S.: </a:t>
            </a:r>
            <a:r>
              <a:rPr lang="pt-BR" dirty="0" err="1"/>
              <a:t>Enriched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forests</a:t>
            </a:r>
            <a:r>
              <a:rPr lang="pt-BR" dirty="0"/>
              <a:t>. </a:t>
            </a:r>
            <a:r>
              <a:rPr lang="pt-BR" dirty="0" err="1"/>
              <a:t>Bioinformatics</a:t>
            </a:r>
            <a:r>
              <a:rPr lang="pt-BR" dirty="0"/>
              <a:t> </a:t>
            </a:r>
            <a:r>
              <a:rPr lang="pt-BR" b="1" dirty="0"/>
              <a:t>24 (18) pp.</a:t>
            </a:r>
          </a:p>
          <a:p>
            <a:r>
              <a:rPr lang="pt-BR" dirty="0"/>
              <a:t>2010–2014 (2008).</a:t>
            </a:r>
          </a:p>
          <a:p>
            <a:r>
              <a:rPr lang="en-US" dirty="0"/>
              <a:t>2. </a:t>
            </a:r>
            <a:r>
              <a:rPr lang="en-US" dirty="0" err="1"/>
              <a:t>Amit</a:t>
            </a:r>
            <a:r>
              <a:rPr lang="en-US" dirty="0"/>
              <a:t>, Y., </a:t>
            </a:r>
            <a:r>
              <a:rPr lang="en-US" dirty="0" err="1"/>
              <a:t>Geman</a:t>
            </a:r>
            <a:r>
              <a:rPr lang="en-US" dirty="0"/>
              <a:t>, D.: Shape quantization and recognition with randomized trees. Neural</a:t>
            </a:r>
          </a:p>
          <a:p>
            <a:r>
              <a:rPr lang="pt-BR" dirty="0" err="1"/>
              <a:t>Computation</a:t>
            </a:r>
            <a:r>
              <a:rPr lang="pt-BR" dirty="0"/>
              <a:t> </a:t>
            </a:r>
            <a:r>
              <a:rPr lang="pt-BR" b="1" dirty="0"/>
              <a:t>9(7) pp. 1545-1588 (1997).</a:t>
            </a:r>
          </a:p>
          <a:p>
            <a:r>
              <a:rPr lang="en-US" dirty="0"/>
              <a:t>3. </a:t>
            </a:r>
            <a:r>
              <a:rPr lang="en-US" dirty="0" err="1"/>
              <a:t>Biau</a:t>
            </a:r>
            <a:r>
              <a:rPr lang="en-US" dirty="0"/>
              <a:t>, G., </a:t>
            </a:r>
            <a:r>
              <a:rPr lang="en-US" dirty="0" err="1"/>
              <a:t>Devroye</a:t>
            </a:r>
            <a:r>
              <a:rPr lang="en-US" dirty="0"/>
              <a:t>, L., Lugosi, G.: Consistency of Random Forests and Other Averaging Classifiers.</a:t>
            </a:r>
          </a:p>
          <a:p>
            <a:r>
              <a:rPr lang="en-US" dirty="0"/>
              <a:t>Journal of Machine Learning Research </a:t>
            </a:r>
            <a:r>
              <a:rPr lang="en-US" b="1" dirty="0"/>
              <a:t>9 pp. 2039–2057, (2008).</a:t>
            </a:r>
          </a:p>
          <a:p>
            <a:r>
              <a:rPr lang="en-US" dirty="0"/>
              <a:t>4. </a:t>
            </a:r>
            <a:r>
              <a:rPr lang="en-US" dirty="0" err="1"/>
              <a:t>Breiman</a:t>
            </a:r>
            <a:r>
              <a:rPr lang="en-US" dirty="0"/>
              <a:t>, L., Friedman, J., </a:t>
            </a:r>
            <a:r>
              <a:rPr lang="en-US" dirty="0" err="1"/>
              <a:t>Olshen</a:t>
            </a:r>
            <a:r>
              <a:rPr lang="en-US" dirty="0"/>
              <a:t>, R., Stone, C.: Classification and Regression Trees.</a:t>
            </a:r>
          </a:p>
          <a:p>
            <a:r>
              <a:rPr lang="pt-BR" dirty="0" err="1"/>
              <a:t>Wadsworth</a:t>
            </a:r>
            <a:r>
              <a:rPr lang="pt-BR" dirty="0"/>
              <a:t>, </a:t>
            </a:r>
            <a:r>
              <a:rPr lang="pt-BR" dirty="0" err="1"/>
              <a:t>New</a:t>
            </a:r>
            <a:r>
              <a:rPr lang="pt-BR" dirty="0"/>
              <a:t> York (1984).</a:t>
            </a:r>
          </a:p>
          <a:p>
            <a:r>
              <a:rPr lang="en-US" dirty="0"/>
              <a:t>5. </a:t>
            </a:r>
            <a:r>
              <a:rPr lang="en-US" dirty="0" err="1"/>
              <a:t>Breiman</a:t>
            </a:r>
            <a:r>
              <a:rPr lang="en-US" dirty="0"/>
              <a:t>, L.: Bagging Predictors. Machine Learning </a:t>
            </a:r>
            <a:r>
              <a:rPr lang="en-US" b="1" dirty="0"/>
              <a:t>24 (2) pp. 123–140 (2001).</a:t>
            </a:r>
          </a:p>
          <a:p>
            <a:r>
              <a:rPr lang="en-US" dirty="0"/>
              <a:t>6. </a:t>
            </a:r>
            <a:r>
              <a:rPr lang="en-US" dirty="0" err="1"/>
              <a:t>Breiman</a:t>
            </a:r>
            <a:r>
              <a:rPr lang="en-US" dirty="0"/>
              <a:t>, L.: Random Forests. Machine Learning </a:t>
            </a:r>
            <a:r>
              <a:rPr lang="en-US" b="1" dirty="0"/>
              <a:t>45 (1) pp. 5–32 (2001).</a:t>
            </a:r>
          </a:p>
          <a:p>
            <a:r>
              <a:rPr lang="en-US" dirty="0"/>
              <a:t>7. Chen, X., Liu, C.-T., Zhang, M., Zhang, H.: A forest-based approach to identifying gene and</a:t>
            </a:r>
          </a:p>
          <a:p>
            <a:r>
              <a:rPr lang="pt-BR" dirty="0" err="1"/>
              <a:t>genegene</a:t>
            </a:r>
            <a:r>
              <a:rPr lang="pt-BR" dirty="0"/>
              <a:t> </a:t>
            </a:r>
            <a:r>
              <a:rPr lang="pt-BR" dirty="0" err="1"/>
              <a:t>interactions</a:t>
            </a:r>
            <a:r>
              <a:rPr lang="pt-BR" dirty="0"/>
              <a:t>. </a:t>
            </a:r>
            <a:r>
              <a:rPr lang="pt-BR" dirty="0" err="1"/>
              <a:t>Proc</a:t>
            </a:r>
            <a:r>
              <a:rPr lang="pt-BR" dirty="0"/>
              <a:t> </a:t>
            </a:r>
            <a:r>
              <a:rPr lang="pt-BR" dirty="0" err="1"/>
              <a:t>Natl</a:t>
            </a:r>
            <a:r>
              <a:rPr lang="pt-BR" dirty="0"/>
              <a:t> </a:t>
            </a:r>
            <a:r>
              <a:rPr lang="pt-BR" dirty="0" err="1"/>
              <a:t>Acad</a:t>
            </a:r>
            <a:r>
              <a:rPr lang="pt-BR" dirty="0"/>
              <a:t> </a:t>
            </a:r>
            <a:r>
              <a:rPr lang="pt-BR" dirty="0" err="1"/>
              <a:t>Sci</a:t>
            </a:r>
            <a:r>
              <a:rPr lang="pt-BR" dirty="0"/>
              <a:t> U S A. </a:t>
            </a:r>
            <a:r>
              <a:rPr lang="pt-BR" b="1" dirty="0"/>
              <a:t>104 (49) pp. 19199-19203 (2007).</a:t>
            </a:r>
          </a:p>
          <a:p>
            <a:r>
              <a:rPr lang="en-US" dirty="0"/>
              <a:t>8. </a:t>
            </a:r>
            <a:r>
              <a:rPr lang="en-US" dirty="0" err="1"/>
              <a:t>Dettling</a:t>
            </a:r>
            <a:r>
              <a:rPr lang="en-US" dirty="0"/>
              <a:t>, M.: </a:t>
            </a:r>
            <a:r>
              <a:rPr lang="en-US" dirty="0" err="1"/>
              <a:t>BagBoosting</a:t>
            </a:r>
            <a:r>
              <a:rPr lang="en-US" dirty="0"/>
              <a:t> for Tumor Classification with Gene Expression Data. Bioinformatics</a:t>
            </a:r>
          </a:p>
          <a:p>
            <a:r>
              <a:rPr lang="pt-BR" b="1" dirty="0"/>
              <a:t>20 (18) pp. 3583–3593 (2004).</a:t>
            </a:r>
          </a:p>
          <a:p>
            <a:r>
              <a:rPr lang="pt-BR" dirty="0"/>
              <a:t>9. </a:t>
            </a:r>
            <a:r>
              <a:rPr lang="pt-BR" dirty="0" err="1"/>
              <a:t>Diaz-Uriarte</a:t>
            </a:r>
            <a:r>
              <a:rPr lang="pt-BR" dirty="0"/>
              <a:t>, R., Alvarez de </a:t>
            </a:r>
            <a:r>
              <a:rPr lang="pt-BR" dirty="0" err="1"/>
              <a:t>Andres</a:t>
            </a:r>
            <a:r>
              <a:rPr lang="pt-BR" dirty="0"/>
              <a:t>, S.: Gene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ofMicroarray</a:t>
            </a:r>
            <a:r>
              <a:rPr lang="pt-BR" dirty="0"/>
              <a:t> Data</a:t>
            </a:r>
          </a:p>
          <a:p>
            <a:r>
              <a:rPr lang="en-US" dirty="0"/>
              <a:t>Using Random Forest. BMC Bioinformatics </a:t>
            </a:r>
            <a:r>
              <a:rPr lang="en-US" b="1" dirty="0"/>
              <a:t>7 (1) 3. (2006).</a:t>
            </a:r>
          </a:p>
          <a:p>
            <a:r>
              <a:rPr lang="en-US" dirty="0"/>
              <a:t>10. Hastie, T., </a:t>
            </a:r>
            <a:r>
              <a:rPr lang="en-US" dirty="0" err="1"/>
              <a:t>Tibshirani</a:t>
            </a:r>
            <a:r>
              <a:rPr lang="en-US" dirty="0"/>
              <a:t>, R., Friedman, J.: The Elements of Statistical Learning: Data Mining,</a:t>
            </a:r>
          </a:p>
          <a:p>
            <a:r>
              <a:rPr lang="en-US" dirty="0"/>
              <a:t>Inference, and Prediction, Second Edition. Springer Series in Statistics, Springer, New York</a:t>
            </a:r>
          </a:p>
          <a:p>
            <a:r>
              <a:rPr lang="pt-BR" dirty="0"/>
              <a:t>(2009).</a:t>
            </a:r>
          </a:p>
          <a:p>
            <a:r>
              <a:rPr lang="en-US" dirty="0"/>
              <a:t>11. Goldstein, B., Hubbard, A., Cutler, A. </a:t>
            </a:r>
            <a:r>
              <a:rPr lang="en-US" dirty="0" err="1"/>
              <a:t>Barcellos</a:t>
            </a:r>
            <a:r>
              <a:rPr lang="en-US" dirty="0"/>
              <a:t>, L.: An application of Random Forests to</a:t>
            </a:r>
          </a:p>
          <a:p>
            <a:r>
              <a:rPr lang="en-US" dirty="0"/>
              <a:t>a genome-wide association dataset: Methodological considerations &amp; new findings. BMC</a:t>
            </a:r>
          </a:p>
          <a:p>
            <a:r>
              <a:rPr lang="en-US" dirty="0"/>
              <a:t>Genetics </a:t>
            </a:r>
            <a:r>
              <a:rPr lang="en-US" b="1" dirty="0"/>
              <a:t>11 (1) 49 (2010).</a:t>
            </a:r>
          </a:p>
          <a:p>
            <a:r>
              <a:rPr lang="nn-NO" dirty="0"/>
              <a:t>12. Hothorn, T., B¨uhlmann, P., Dudoit, S., Molinaro, A., Van Der Laan, M.: Survival Ensembles.</a:t>
            </a:r>
          </a:p>
          <a:p>
            <a:r>
              <a:rPr lang="pt-BR" dirty="0" err="1"/>
              <a:t>Biostatistics</a:t>
            </a:r>
            <a:r>
              <a:rPr lang="pt-BR" dirty="0"/>
              <a:t> </a:t>
            </a:r>
            <a:r>
              <a:rPr lang="pt-BR" b="1" dirty="0"/>
              <a:t>7 (3) pp. 355–373 (2006).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13. </a:t>
            </a:r>
            <a:r>
              <a:rPr lang="pt-BR" dirty="0" err="1"/>
              <a:t>Ishwaran</a:t>
            </a:r>
            <a:r>
              <a:rPr lang="pt-BR" dirty="0"/>
              <a:t>, H., </a:t>
            </a:r>
            <a:r>
              <a:rPr lang="pt-BR" dirty="0" err="1"/>
              <a:t>Kogalur</a:t>
            </a:r>
            <a:r>
              <a:rPr lang="pt-BR" dirty="0"/>
              <a:t>, </a:t>
            </a:r>
            <a:r>
              <a:rPr lang="pt-BR" dirty="0" err="1"/>
              <a:t>U.B.</a:t>
            </a:r>
            <a:r>
              <a:rPr lang="pt-BR" dirty="0"/>
              <a:t>, </a:t>
            </a:r>
            <a:r>
              <a:rPr lang="pt-BR" dirty="0" err="1"/>
              <a:t>Blackstone</a:t>
            </a:r>
            <a:r>
              <a:rPr lang="pt-BR" dirty="0"/>
              <a:t>, </a:t>
            </a:r>
            <a:r>
              <a:rPr lang="pt-BR" dirty="0" err="1"/>
              <a:t>E.H.</a:t>
            </a:r>
            <a:r>
              <a:rPr lang="pt-BR" dirty="0"/>
              <a:t>, </a:t>
            </a:r>
            <a:r>
              <a:rPr lang="pt-BR" dirty="0" err="1"/>
              <a:t>Lauer</a:t>
            </a:r>
            <a:r>
              <a:rPr lang="pt-BR" dirty="0"/>
              <a:t>, </a:t>
            </a:r>
            <a:r>
              <a:rPr lang="pt-BR" dirty="0" err="1"/>
              <a:t>M.S.</a:t>
            </a:r>
            <a:r>
              <a:rPr lang="pt-BR" dirty="0"/>
              <a:t>: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survival</a:t>
            </a:r>
            <a:r>
              <a:rPr lang="pt-BR" dirty="0"/>
              <a:t> </a:t>
            </a:r>
            <a:r>
              <a:rPr lang="pt-BR" dirty="0" err="1"/>
              <a:t>forests</a:t>
            </a:r>
            <a:r>
              <a:rPr lang="pt-BR" dirty="0"/>
              <a:t>. </a:t>
            </a:r>
            <a:r>
              <a:rPr lang="pt-BR" dirty="0" err="1"/>
              <a:t>Annals</a:t>
            </a:r>
            <a:endParaRPr lang="pt-BR" dirty="0"/>
          </a:p>
          <a:p>
            <a:r>
              <a:rPr lang="en-US" dirty="0"/>
              <a:t>of Applied Statistics </a:t>
            </a:r>
            <a:r>
              <a:rPr lang="en-US" b="1" dirty="0"/>
              <a:t>2 (3) pp. 841–860, (2008).</a:t>
            </a:r>
          </a:p>
          <a:p>
            <a:r>
              <a:rPr lang="pt-BR" dirty="0"/>
              <a:t>14. </a:t>
            </a:r>
            <a:r>
              <a:rPr lang="pt-BR" dirty="0" err="1"/>
              <a:t>Izenman</a:t>
            </a:r>
            <a:r>
              <a:rPr lang="pt-BR" dirty="0"/>
              <a:t>, A.: </a:t>
            </a:r>
            <a:r>
              <a:rPr lang="pt-BR" dirty="0" err="1"/>
              <a:t>Modern</a:t>
            </a:r>
            <a:r>
              <a:rPr lang="pt-BR" dirty="0"/>
              <a:t> </a:t>
            </a:r>
            <a:r>
              <a:rPr lang="pt-BR" dirty="0" err="1"/>
              <a:t>Multivariate</a:t>
            </a:r>
            <a:r>
              <a:rPr lang="pt-BR" dirty="0"/>
              <a:t>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Techniques</a:t>
            </a:r>
            <a:r>
              <a:rPr lang="pt-BR" dirty="0"/>
              <a:t>. </a:t>
            </a:r>
            <a:r>
              <a:rPr lang="pt-BR" dirty="0" err="1"/>
              <a:t>Springer</a:t>
            </a:r>
            <a:r>
              <a:rPr lang="pt-BR" dirty="0"/>
              <a:t> </a:t>
            </a:r>
            <a:r>
              <a:rPr lang="pt-BR" dirty="0" err="1"/>
              <a:t>Texts</a:t>
            </a:r>
            <a:r>
              <a:rPr lang="pt-BR" dirty="0"/>
              <a:t> in </a:t>
            </a:r>
            <a:r>
              <a:rPr lang="pt-BR" dirty="0" err="1"/>
              <a:t>Statistics</a:t>
            </a:r>
            <a:r>
              <a:rPr lang="pt-BR" dirty="0"/>
              <a:t>,</a:t>
            </a:r>
          </a:p>
          <a:p>
            <a:r>
              <a:rPr lang="pt-BR" dirty="0" err="1"/>
              <a:t>Springer</a:t>
            </a:r>
            <a:r>
              <a:rPr lang="pt-BR" dirty="0"/>
              <a:t>, </a:t>
            </a:r>
            <a:r>
              <a:rPr lang="pt-BR" dirty="0" err="1"/>
              <a:t>New</a:t>
            </a:r>
            <a:r>
              <a:rPr lang="pt-BR" dirty="0"/>
              <a:t> York (2008).</a:t>
            </a:r>
          </a:p>
          <a:p>
            <a:r>
              <a:rPr lang="en-US" dirty="0"/>
              <a:t>15. </a:t>
            </a:r>
            <a:r>
              <a:rPr lang="en-US" dirty="0" err="1"/>
              <a:t>Liaw</a:t>
            </a:r>
            <a:r>
              <a:rPr lang="en-US" dirty="0"/>
              <a:t>, A., Wiener, M.: Classification and Regression by </a:t>
            </a:r>
            <a:r>
              <a:rPr lang="en-US" dirty="0" err="1"/>
              <a:t>randomForest</a:t>
            </a:r>
            <a:r>
              <a:rPr lang="en-US" dirty="0"/>
              <a:t>. R News </a:t>
            </a:r>
            <a:r>
              <a:rPr lang="en-US" b="1" dirty="0"/>
              <a:t>2 (3) pp. 18–</a:t>
            </a:r>
          </a:p>
          <a:p>
            <a:r>
              <a:rPr lang="pt-BR" dirty="0"/>
              <a:t>22, (2002).</a:t>
            </a:r>
          </a:p>
          <a:p>
            <a:r>
              <a:rPr lang="en-US" dirty="0"/>
              <a:t>16. Lin, Y., </a:t>
            </a:r>
            <a:r>
              <a:rPr lang="en-US" dirty="0" err="1"/>
              <a:t>Jeon</a:t>
            </a:r>
            <a:r>
              <a:rPr lang="en-US" dirty="0"/>
              <a:t>, Y.: Random Forests and Adaptive Nearest Neighbors. Journal of the American</a:t>
            </a:r>
          </a:p>
          <a:p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Association</a:t>
            </a:r>
            <a:r>
              <a:rPr lang="pt-BR" dirty="0"/>
              <a:t> </a:t>
            </a:r>
            <a:r>
              <a:rPr lang="pt-BR" b="1" dirty="0"/>
              <a:t>101 (474) pp. 578–590, (2006).</a:t>
            </a:r>
          </a:p>
          <a:p>
            <a:r>
              <a:rPr lang="en-US" dirty="0"/>
              <a:t>17. </a:t>
            </a:r>
            <a:r>
              <a:rPr lang="en-US" dirty="0" err="1"/>
              <a:t>Mease</a:t>
            </a:r>
            <a:r>
              <a:rPr lang="en-US" dirty="0"/>
              <a:t>, D., </a:t>
            </a:r>
            <a:r>
              <a:rPr lang="en-US" dirty="0" err="1"/>
              <a:t>Wyner</a:t>
            </a:r>
            <a:r>
              <a:rPr lang="en-US" dirty="0"/>
              <a:t>, A.: Evidence Contrary to the Statistical View of Boosting. Journal of</a:t>
            </a:r>
          </a:p>
          <a:p>
            <a:r>
              <a:rPr lang="en-US" dirty="0"/>
              <a:t>Machine Learning Research </a:t>
            </a:r>
            <a:r>
              <a:rPr lang="en-US" b="1" dirty="0"/>
              <a:t>9 pp. 131–156 (2008).</a:t>
            </a:r>
          </a:p>
          <a:p>
            <a:r>
              <a:rPr lang="en-US" dirty="0"/>
              <a:t>18. </a:t>
            </a:r>
            <a:r>
              <a:rPr lang="en-US" dirty="0" err="1"/>
              <a:t>Meinshausen</a:t>
            </a:r>
            <a:r>
              <a:rPr lang="en-US" dirty="0"/>
              <a:t>, N.: </a:t>
            </a:r>
            <a:r>
              <a:rPr lang="en-US" dirty="0" err="1"/>
              <a:t>Quantile</a:t>
            </a:r>
            <a:r>
              <a:rPr lang="en-US" dirty="0"/>
              <a:t> Regression Forests. Journal of Machine Learning Research </a:t>
            </a:r>
            <a:r>
              <a:rPr lang="en-US" b="1" dirty="0"/>
              <a:t>7 pp.</a:t>
            </a:r>
          </a:p>
          <a:p>
            <a:r>
              <a:rPr lang="pt-BR" dirty="0"/>
              <a:t>983–999, (2006).</a:t>
            </a:r>
          </a:p>
          <a:p>
            <a:r>
              <a:rPr lang="en-US" dirty="0"/>
              <a:t>19. R Development Core Team: R: A Language and Environment for Statistical Computing. R</a:t>
            </a:r>
          </a:p>
          <a:p>
            <a:r>
              <a:rPr lang="en-US" dirty="0"/>
              <a:t>Foundation for Statistical Computing, Vienna, Austria, (2011).</a:t>
            </a:r>
          </a:p>
          <a:p>
            <a:r>
              <a:rPr lang="en-US" dirty="0"/>
              <a:t>20. </a:t>
            </a:r>
            <a:r>
              <a:rPr lang="en-US" dirty="0" err="1"/>
              <a:t>Schroff</a:t>
            </a:r>
            <a:r>
              <a:rPr lang="en-US" dirty="0"/>
              <a:t>, F., </a:t>
            </a:r>
            <a:r>
              <a:rPr lang="en-US" dirty="0" err="1"/>
              <a:t>Criminisi</a:t>
            </a:r>
            <a:r>
              <a:rPr lang="en-US" dirty="0"/>
              <a:t>, A., </a:t>
            </a:r>
            <a:r>
              <a:rPr lang="en-US" dirty="0" err="1"/>
              <a:t>Zisserman</a:t>
            </a:r>
            <a:r>
              <a:rPr lang="en-US" dirty="0"/>
              <a:t>, A.: Object Class Segmentation using Random Forests.</a:t>
            </a:r>
          </a:p>
          <a:p>
            <a:r>
              <a:rPr lang="en-US" dirty="0"/>
              <a:t>Proceedings of the British Machine Vision Conference 2008, British Machine Vision Association,</a:t>
            </a:r>
          </a:p>
          <a:p>
            <a:r>
              <a:rPr lang="pt-BR" b="1" dirty="0"/>
              <a:t>1 (2008).</a:t>
            </a:r>
          </a:p>
          <a:p>
            <a:r>
              <a:rPr lang="en-US" dirty="0"/>
              <a:t>21. Segal, M., Xiao, Y.: Multivariate Random Forests. Wiley Interdisciplinary Reviews: Data</a:t>
            </a:r>
          </a:p>
          <a:p>
            <a:r>
              <a:rPr lang="en-US" dirty="0"/>
              <a:t>Mining and Knowledge Discovery </a:t>
            </a:r>
            <a:r>
              <a:rPr lang="en-US" b="1" dirty="0"/>
              <a:t>1 (1) pp. 80-87, (2011).</a:t>
            </a:r>
          </a:p>
          <a:p>
            <a:r>
              <a:rPr lang="pt-BR" dirty="0"/>
              <a:t>22. </a:t>
            </a:r>
            <a:r>
              <a:rPr lang="pt-BR" dirty="0" err="1"/>
              <a:t>Singh</a:t>
            </a:r>
            <a:r>
              <a:rPr lang="pt-BR" dirty="0"/>
              <a:t> D., </a:t>
            </a:r>
            <a:r>
              <a:rPr lang="pt-BR" dirty="0" err="1"/>
              <a:t>Febbo</a:t>
            </a:r>
            <a:r>
              <a:rPr lang="pt-BR" dirty="0"/>
              <a:t> </a:t>
            </a:r>
            <a:r>
              <a:rPr lang="pt-BR" dirty="0" err="1"/>
              <a:t>P.G.</a:t>
            </a:r>
            <a:r>
              <a:rPr lang="pt-BR" dirty="0"/>
              <a:t>, Ross K., Jackson </a:t>
            </a:r>
            <a:r>
              <a:rPr lang="pt-BR" dirty="0" err="1"/>
              <a:t>D.G.</a:t>
            </a:r>
            <a:r>
              <a:rPr lang="pt-BR" dirty="0"/>
              <a:t>, </a:t>
            </a:r>
            <a:r>
              <a:rPr lang="pt-BR" dirty="0" err="1"/>
              <a:t>Manola</a:t>
            </a:r>
            <a:r>
              <a:rPr lang="pt-BR" dirty="0"/>
              <a:t> J., </a:t>
            </a:r>
            <a:r>
              <a:rPr lang="pt-BR" dirty="0" err="1"/>
              <a:t>Ladd</a:t>
            </a:r>
            <a:r>
              <a:rPr lang="pt-BR" dirty="0"/>
              <a:t> C., </a:t>
            </a:r>
            <a:r>
              <a:rPr lang="pt-BR" dirty="0" err="1"/>
              <a:t>Tamayo</a:t>
            </a:r>
            <a:r>
              <a:rPr lang="pt-BR" dirty="0"/>
              <a:t> P., </a:t>
            </a:r>
            <a:r>
              <a:rPr lang="pt-BR" dirty="0" err="1"/>
              <a:t>Renshaw</a:t>
            </a:r>
            <a:r>
              <a:rPr lang="pt-BR" dirty="0"/>
              <a:t> </a:t>
            </a:r>
            <a:r>
              <a:rPr lang="pt-BR" dirty="0" err="1"/>
              <a:t>A.A.</a:t>
            </a:r>
            <a:r>
              <a:rPr lang="pt-BR" dirty="0"/>
              <a:t>,</a:t>
            </a:r>
          </a:p>
          <a:p>
            <a:r>
              <a:rPr lang="pt-BR" dirty="0"/>
              <a:t>D’</a:t>
            </a:r>
            <a:r>
              <a:rPr lang="pt-BR" dirty="0" err="1"/>
              <a:t>Amico</a:t>
            </a:r>
            <a:r>
              <a:rPr lang="pt-BR" dirty="0"/>
              <a:t> </a:t>
            </a:r>
            <a:r>
              <a:rPr lang="pt-BR" dirty="0" err="1"/>
              <a:t>A.V.</a:t>
            </a:r>
            <a:r>
              <a:rPr lang="pt-BR" dirty="0"/>
              <a:t>, </a:t>
            </a:r>
            <a:r>
              <a:rPr lang="pt-BR" dirty="0" err="1"/>
              <a:t>Richie</a:t>
            </a:r>
            <a:r>
              <a:rPr lang="pt-BR" dirty="0"/>
              <a:t> </a:t>
            </a:r>
            <a:r>
              <a:rPr lang="pt-BR" dirty="0" err="1"/>
              <a:t>J.P.</a:t>
            </a:r>
            <a:r>
              <a:rPr lang="pt-BR" dirty="0"/>
              <a:t>, Lander </a:t>
            </a:r>
            <a:r>
              <a:rPr lang="pt-BR" dirty="0" err="1"/>
              <a:t>E.S.</a:t>
            </a:r>
            <a:r>
              <a:rPr lang="pt-BR" dirty="0"/>
              <a:t>, </a:t>
            </a:r>
            <a:r>
              <a:rPr lang="pt-BR" dirty="0" err="1"/>
              <a:t>Loda</a:t>
            </a:r>
            <a:r>
              <a:rPr lang="pt-BR" dirty="0"/>
              <a:t> M., </a:t>
            </a:r>
            <a:r>
              <a:rPr lang="pt-BR" dirty="0" err="1"/>
              <a:t>Kantoff</a:t>
            </a:r>
            <a:r>
              <a:rPr lang="pt-BR" dirty="0"/>
              <a:t> </a:t>
            </a:r>
            <a:r>
              <a:rPr lang="pt-BR" dirty="0" err="1"/>
              <a:t>P.W.</a:t>
            </a:r>
            <a:r>
              <a:rPr lang="pt-BR" dirty="0"/>
              <a:t>, </a:t>
            </a:r>
            <a:r>
              <a:rPr lang="pt-BR" dirty="0" err="1"/>
              <a:t>Golub</a:t>
            </a:r>
            <a:r>
              <a:rPr lang="pt-BR" dirty="0"/>
              <a:t> </a:t>
            </a:r>
            <a:r>
              <a:rPr lang="pt-BR" dirty="0" err="1"/>
              <a:t>T.R.</a:t>
            </a:r>
            <a:r>
              <a:rPr lang="pt-BR" dirty="0"/>
              <a:t>, Sellers </a:t>
            </a:r>
            <a:r>
              <a:rPr lang="pt-BR" dirty="0" err="1"/>
              <a:t>W.R.</a:t>
            </a:r>
            <a:r>
              <a:rPr lang="pt-BR" dirty="0"/>
              <a:t>:</a:t>
            </a:r>
          </a:p>
          <a:p>
            <a:r>
              <a:rPr lang="en-US" dirty="0"/>
              <a:t>Gene expression correlates of clinical prostate cancer behavior. Cancer Cell </a:t>
            </a:r>
            <a:r>
              <a:rPr lang="en-US" b="1" dirty="0"/>
              <a:t>1 (2) pp. 203-9</a:t>
            </a:r>
          </a:p>
          <a:p>
            <a:r>
              <a:rPr lang="pt-BR" dirty="0"/>
              <a:t>(2002).</a:t>
            </a:r>
          </a:p>
          <a:p>
            <a:r>
              <a:rPr lang="en-US" dirty="0"/>
              <a:t>23. </a:t>
            </a:r>
            <a:r>
              <a:rPr lang="en-US" dirty="0" err="1"/>
              <a:t>Stamey</a:t>
            </a:r>
            <a:r>
              <a:rPr lang="en-US" dirty="0"/>
              <a:t>, T., </a:t>
            </a:r>
            <a:r>
              <a:rPr lang="en-US" dirty="0" err="1"/>
              <a:t>Kabalin</a:t>
            </a:r>
            <a:r>
              <a:rPr lang="en-US" dirty="0"/>
              <a:t>, J., McNeal J., </a:t>
            </a:r>
            <a:r>
              <a:rPr lang="en-US" dirty="0" err="1"/>
              <a:t>Johnstone</a:t>
            </a:r>
            <a:r>
              <a:rPr lang="en-US" dirty="0"/>
              <a:t> I., </a:t>
            </a:r>
            <a:r>
              <a:rPr lang="en-US" dirty="0" err="1"/>
              <a:t>Freiha</a:t>
            </a:r>
            <a:r>
              <a:rPr lang="en-US" dirty="0"/>
              <a:t> F., </a:t>
            </a:r>
            <a:r>
              <a:rPr lang="en-US" dirty="0" err="1"/>
              <a:t>Redwine</a:t>
            </a:r>
            <a:r>
              <a:rPr lang="en-US" dirty="0"/>
              <a:t> E., Yang N.: Prostate</a:t>
            </a:r>
          </a:p>
          <a:p>
            <a:r>
              <a:rPr lang="en-US" dirty="0"/>
              <a:t>specific antigen in the diagnosis and treatment of </a:t>
            </a:r>
            <a:r>
              <a:rPr lang="en-US" dirty="0" err="1"/>
              <a:t>adenocarcinoma</a:t>
            </a:r>
            <a:r>
              <a:rPr lang="en-US" dirty="0"/>
              <a:t> of the prostate. II. Radical</a:t>
            </a:r>
          </a:p>
          <a:p>
            <a:r>
              <a:rPr lang="en-US" dirty="0"/>
              <a:t>prostatectomy treated patients. Journal of Urology </a:t>
            </a:r>
            <a:r>
              <a:rPr lang="en-US" b="1" dirty="0"/>
              <a:t>16 pp. 1076-1083, (1989).</a:t>
            </a:r>
          </a:p>
          <a:p>
            <a:r>
              <a:rPr lang="en-US" dirty="0"/>
              <a:t>24. </a:t>
            </a:r>
            <a:r>
              <a:rPr lang="en-US" dirty="0" err="1"/>
              <a:t>Statnikov</a:t>
            </a:r>
            <a:r>
              <a:rPr lang="en-US" dirty="0"/>
              <a:t>, A., Wang, L., </a:t>
            </a:r>
            <a:r>
              <a:rPr lang="en-US" dirty="0" err="1"/>
              <a:t>Aliferis</a:t>
            </a:r>
            <a:r>
              <a:rPr lang="en-US" dirty="0"/>
              <a:t>, C.: A comprehensive comparison of random forests and</a:t>
            </a:r>
          </a:p>
          <a:p>
            <a:r>
              <a:rPr lang="en-US" dirty="0"/>
              <a:t>support vector machines for microarray-based cancer classification. BMC Bioinformatics </a:t>
            </a:r>
            <a:r>
              <a:rPr lang="en-US" b="1" dirty="0"/>
              <a:t>9</a:t>
            </a:r>
          </a:p>
          <a:p>
            <a:r>
              <a:rPr lang="pt-BR" dirty="0"/>
              <a:t>(1) 319 (2008).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13. </a:t>
            </a:r>
            <a:r>
              <a:rPr lang="pt-BR" dirty="0" err="1"/>
              <a:t>Ishwaran</a:t>
            </a:r>
            <a:r>
              <a:rPr lang="pt-BR" dirty="0"/>
              <a:t>, H., </a:t>
            </a:r>
            <a:r>
              <a:rPr lang="pt-BR" dirty="0" err="1"/>
              <a:t>Kogalur</a:t>
            </a:r>
            <a:r>
              <a:rPr lang="pt-BR" dirty="0"/>
              <a:t>, </a:t>
            </a:r>
            <a:r>
              <a:rPr lang="pt-BR" dirty="0" err="1"/>
              <a:t>U.B.</a:t>
            </a:r>
            <a:r>
              <a:rPr lang="pt-BR" dirty="0"/>
              <a:t>, </a:t>
            </a:r>
            <a:r>
              <a:rPr lang="pt-BR" dirty="0" err="1"/>
              <a:t>Blackstone</a:t>
            </a:r>
            <a:r>
              <a:rPr lang="pt-BR" dirty="0"/>
              <a:t>, </a:t>
            </a:r>
            <a:r>
              <a:rPr lang="pt-BR" dirty="0" err="1"/>
              <a:t>E.H.</a:t>
            </a:r>
            <a:r>
              <a:rPr lang="pt-BR" dirty="0"/>
              <a:t>, </a:t>
            </a:r>
            <a:r>
              <a:rPr lang="pt-BR" dirty="0" err="1"/>
              <a:t>Lauer</a:t>
            </a:r>
            <a:r>
              <a:rPr lang="pt-BR" dirty="0"/>
              <a:t>, </a:t>
            </a:r>
            <a:r>
              <a:rPr lang="pt-BR" dirty="0" err="1"/>
              <a:t>M.S.</a:t>
            </a:r>
            <a:r>
              <a:rPr lang="pt-BR" dirty="0"/>
              <a:t>: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survival</a:t>
            </a:r>
            <a:r>
              <a:rPr lang="pt-BR" dirty="0"/>
              <a:t> </a:t>
            </a:r>
            <a:r>
              <a:rPr lang="pt-BR" dirty="0" err="1"/>
              <a:t>forests</a:t>
            </a:r>
            <a:r>
              <a:rPr lang="pt-BR" dirty="0"/>
              <a:t>. </a:t>
            </a:r>
            <a:r>
              <a:rPr lang="pt-BR" dirty="0" err="1"/>
              <a:t>Annals</a:t>
            </a:r>
            <a:endParaRPr lang="pt-BR" dirty="0"/>
          </a:p>
          <a:p>
            <a:r>
              <a:rPr lang="en-US" dirty="0"/>
              <a:t>of Applied Statistics </a:t>
            </a:r>
            <a:r>
              <a:rPr lang="en-US" b="1" dirty="0"/>
              <a:t>2 (3) pp. 841–860, (2008).</a:t>
            </a:r>
          </a:p>
          <a:p>
            <a:r>
              <a:rPr lang="pt-BR" dirty="0"/>
              <a:t>14. </a:t>
            </a:r>
            <a:r>
              <a:rPr lang="pt-BR" dirty="0" err="1"/>
              <a:t>Izenman</a:t>
            </a:r>
            <a:r>
              <a:rPr lang="pt-BR" dirty="0"/>
              <a:t>, A.: </a:t>
            </a:r>
            <a:r>
              <a:rPr lang="pt-BR" dirty="0" err="1"/>
              <a:t>Modern</a:t>
            </a:r>
            <a:r>
              <a:rPr lang="pt-BR" dirty="0"/>
              <a:t> </a:t>
            </a:r>
            <a:r>
              <a:rPr lang="pt-BR" dirty="0" err="1"/>
              <a:t>Multivariate</a:t>
            </a:r>
            <a:r>
              <a:rPr lang="pt-BR" dirty="0"/>
              <a:t>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Techniques</a:t>
            </a:r>
            <a:r>
              <a:rPr lang="pt-BR" dirty="0"/>
              <a:t>. </a:t>
            </a:r>
            <a:r>
              <a:rPr lang="pt-BR" dirty="0" err="1"/>
              <a:t>Springer</a:t>
            </a:r>
            <a:r>
              <a:rPr lang="pt-BR" dirty="0"/>
              <a:t> </a:t>
            </a:r>
            <a:r>
              <a:rPr lang="pt-BR" dirty="0" err="1"/>
              <a:t>Texts</a:t>
            </a:r>
            <a:r>
              <a:rPr lang="pt-BR" dirty="0"/>
              <a:t> in </a:t>
            </a:r>
            <a:r>
              <a:rPr lang="pt-BR" dirty="0" err="1"/>
              <a:t>Statistics</a:t>
            </a:r>
            <a:r>
              <a:rPr lang="pt-BR" dirty="0"/>
              <a:t>,</a:t>
            </a:r>
          </a:p>
          <a:p>
            <a:r>
              <a:rPr lang="pt-BR" dirty="0" err="1"/>
              <a:t>Springer</a:t>
            </a:r>
            <a:r>
              <a:rPr lang="pt-BR" dirty="0"/>
              <a:t>, </a:t>
            </a:r>
            <a:r>
              <a:rPr lang="pt-BR" dirty="0" err="1"/>
              <a:t>New</a:t>
            </a:r>
            <a:r>
              <a:rPr lang="pt-BR" dirty="0"/>
              <a:t> York (2008).</a:t>
            </a:r>
          </a:p>
          <a:p>
            <a:r>
              <a:rPr lang="en-US" dirty="0"/>
              <a:t>15. </a:t>
            </a:r>
            <a:r>
              <a:rPr lang="en-US" dirty="0" err="1"/>
              <a:t>Liaw</a:t>
            </a:r>
            <a:r>
              <a:rPr lang="en-US" dirty="0"/>
              <a:t>, A., Wiener, M.: Classification and Regression by </a:t>
            </a:r>
            <a:r>
              <a:rPr lang="en-US" dirty="0" err="1"/>
              <a:t>randomForest</a:t>
            </a:r>
            <a:r>
              <a:rPr lang="en-US" dirty="0"/>
              <a:t>. R News </a:t>
            </a:r>
            <a:r>
              <a:rPr lang="en-US" b="1" dirty="0"/>
              <a:t>2 (3) pp. 18–</a:t>
            </a:r>
          </a:p>
          <a:p>
            <a:r>
              <a:rPr lang="pt-BR" dirty="0"/>
              <a:t>22, (2002).</a:t>
            </a:r>
          </a:p>
          <a:p>
            <a:r>
              <a:rPr lang="en-US" dirty="0"/>
              <a:t>16. Lin, Y., </a:t>
            </a:r>
            <a:r>
              <a:rPr lang="en-US" dirty="0" err="1"/>
              <a:t>Jeon</a:t>
            </a:r>
            <a:r>
              <a:rPr lang="en-US" dirty="0"/>
              <a:t>, Y.: Random Forests and Adaptive Nearest Neighbors. Journal of the American</a:t>
            </a:r>
          </a:p>
          <a:p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Association</a:t>
            </a:r>
            <a:r>
              <a:rPr lang="pt-BR" dirty="0"/>
              <a:t> </a:t>
            </a:r>
            <a:r>
              <a:rPr lang="pt-BR" b="1" dirty="0"/>
              <a:t>101 (474) pp. 578–590, (2006).</a:t>
            </a:r>
          </a:p>
          <a:p>
            <a:r>
              <a:rPr lang="en-US" dirty="0"/>
              <a:t>17. </a:t>
            </a:r>
            <a:r>
              <a:rPr lang="en-US" dirty="0" err="1"/>
              <a:t>Mease</a:t>
            </a:r>
            <a:r>
              <a:rPr lang="en-US" dirty="0"/>
              <a:t>, D., </a:t>
            </a:r>
            <a:r>
              <a:rPr lang="en-US" dirty="0" err="1"/>
              <a:t>Wyner</a:t>
            </a:r>
            <a:r>
              <a:rPr lang="en-US" dirty="0"/>
              <a:t>, A.: Evidence Contrary to the Statistical View of Boosting. Journal of</a:t>
            </a:r>
          </a:p>
          <a:p>
            <a:r>
              <a:rPr lang="en-US" dirty="0"/>
              <a:t>Machine Learning Research </a:t>
            </a:r>
            <a:r>
              <a:rPr lang="en-US" b="1" dirty="0"/>
              <a:t>9 pp. 131–156 (2008).</a:t>
            </a:r>
          </a:p>
          <a:p>
            <a:r>
              <a:rPr lang="en-US" dirty="0"/>
              <a:t>18. </a:t>
            </a:r>
            <a:r>
              <a:rPr lang="en-US" dirty="0" err="1"/>
              <a:t>Meinshausen</a:t>
            </a:r>
            <a:r>
              <a:rPr lang="en-US" dirty="0"/>
              <a:t>, N.: </a:t>
            </a:r>
            <a:r>
              <a:rPr lang="en-US" dirty="0" err="1"/>
              <a:t>Quantile</a:t>
            </a:r>
            <a:r>
              <a:rPr lang="en-US" dirty="0"/>
              <a:t> Regression Forests. Journal of Machine Learning Research </a:t>
            </a:r>
            <a:r>
              <a:rPr lang="en-US" b="1" dirty="0"/>
              <a:t>7 pp.</a:t>
            </a:r>
          </a:p>
          <a:p>
            <a:r>
              <a:rPr lang="pt-BR" dirty="0"/>
              <a:t>983–999, (2006).</a:t>
            </a:r>
          </a:p>
          <a:p>
            <a:r>
              <a:rPr lang="en-US" dirty="0"/>
              <a:t>19. R Development Core Team: R: A Language and Environment for Statistical Computing. R</a:t>
            </a:r>
          </a:p>
          <a:p>
            <a:r>
              <a:rPr lang="en-US" dirty="0"/>
              <a:t>Foundation for Statistical Computing, Vienna, Austria, (2011).</a:t>
            </a:r>
          </a:p>
          <a:p>
            <a:r>
              <a:rPr lang="en-US" dirty="0"/>
              <a:t>20. </a:t>
            </a:r>
            <a:r>
              <a:rPr lang="en-US" dirty="0" err="1"/>
              <a:t>Schroff</a:t>
            </a:r>
            <a:r>
              <a:rPr lang="en-US" dirty="0"/>
              <a:t>, F., </a:t>
            </a:r>
            <a:r>
              <a:rPr lang="en-US" dirty="0" err="1"/>
              <a:t>Criminisi</a:t>
            </a:r>
            <a:r>
              <a:rPr lang="en-US" dirty="0"/>
              <a:t>, A., </a:t>
            </a:r>
            <a:r>
              <a:rPr lang="en-US" dirty="0" err="1"/>
              <a:t>Zisserman</a:t>
            </a:r>
            <a:r>
              <a:rPr lang="en-US" dirty="0"/>
              <a:t>, A.: Object Class Segmentation using Random Forests.</a:t>
            </a:r>
          </a:p>
          <a:p>
            <a:r>
              <a:rPr lang="en-US" dirty="0"/>
              <a:t>Proceedings of the British Machine Vision Conference 2008, British Machine Vision Association,</a:t>
            </a:r>
          </a:p>
          <a:p>
            <a:r>
              <a:rPr lang="pt-BR" b="1" dirty="0"/>
              <a:t>1 (2008).</a:t>
            </a:r>
          </a:p>
          <a:p>
            <a:r>
              <a:rPr lang="en-US" dirty="0"/>
              <a:t>21. Segal, M., Xiao, Y.: Multivariate Random Forests. Wiley Interdisciplinary Reviews: Data</a:t>
            </a:r>
          </a:p>
          <a:p>
            <a:r>
              <a:rPr lang="en-US" dirty="0"/>
              <a:t>Mining and Knowledge Discovery </a:t>
            </a:r>
            <a:r>
              <a:rPr lang="en-US" b="1" dirty="0"/>
              <a:t>1 (1) pp. 80-87, (2011).</a:t>
            </a:r>
          </a:p>
          <a:p>
            <a:r>
              <a:rPr lang="pt-BR" dirty="0"/>
              <a:t>22. </a:t>
            </a:r>
            <a:r>
              <a:rPr lang="pt-BR" dirty="0" err="1"/>
              <a:t>Singh</a:t>
            </a:r>
            <a:r>
              <a:rPr lang="pt-BR" dirty="0"/>
              <a:t> D., </a:t>
            </a:r>
            <a:r>
              <a:rPr lang="pt-BR" dirty="0" err="1"/>
              <a:t>Febbo</a:t>
            </a:r>
            <a:r>
              <a:rPr lang="pt-BR" dirty="0"/>
              <a:t> </a:t>
            </a:r>
            <a:r>
              <a:rPr lang="pt-BR" dirty="0" err="1"/>
              <a:t>P.G.</a:t>
            </a:r>
            <a:r>
              <a:rPr lang="pt-BR" dirty="0"/>
              <a:t>, Ross K., Jackson </a:t>
            </a:r>
            <a:r>
              <a:rPr lang="pt-BR" dirty="0" err="1"/>
              <a:t>D.G.</a:t>
            </a:r>
            <a:r>
              <a:rPr lang="pt-BR" dirty="0"/>
              <a:t>, </a:t>
            </a:r>
            <a:r>
              <a:rPr lang="pt-BR" dirty="0" err="1"/>
              <a:t>Manola</a:t>
            </a:r>
            <a:r>
              <a:rPr lang="pt-BR" dirty="0"/>
              <a:t> J., </a:t>
            </a:r>
            <a:r>
              <a:rPr lang="pt-BR" dirty="0" err="1"/>
              <a:t>Ladd</a:t>
            </a:r>
            <a:r>
              <a:rPr lang="pt-BR" dirty="0"/>
              <a:t> C., </a:t>
            </a:r>
            <a:r>
              <a:rPr lang="pt-BR" dirty="0" err="1"/>
              <a:t>Tamayo</a:t>
            </a:r>
            <a:r>
              <a:rPr lang="pt-BR" dirty="0"/>
              <a:t> P., </a:t>
            </a:r>
            <a:r>
              <a:rPr lang="pt-BR" dirty="0" err="1"/>
              <a:t>Renshaw</a:t>
            </a:r>
            <a:r>
              <a:rPr lang="pt-BR" dirty="0"/>
              <a:t> </a:t>
            </a:r>
            <a:r>
              <a:rPr lang="pt-BR" dirty="0" err="1"/>
              <a:t>A.A.</a:t>
            </a:r>
            <a:r>
              <a:rPr lang="pt-BR" dirty="0"/>
              <a:t>,</a:t>
            </a:r>
          </a:p>
          <a:p>
            <a:r>
              <a:rPr lang="pt-BR" dirty="0"/>
              <a:t>D’</a:t>
            </a:r>
            <a:r>
              <a:rPr lang="pt-BR" dirty="0" err="1"/>
              <a:t>Amico</a:t>
            </a:r>
            <a:r>
              <a:rPr lang="pt-BR" dirty="0"/>
              <a:t> </a:t>
            </a:r>
            <a:r>
              <a:rPr lang="pt-BR" dirty="0" err="1"/>
              <a:t>A.V.</a:t>
            </a:r>
            <a:r>
              <a:rPr lang="pt-BR" dirty="0"/>
              <a:t>, </a:t>
            </a:r>
            <a:r>
              <a:rPr lang="pt-BR" dirty="0" err="1"/>
              <a:t>Richie</a:t>
            </a:r>
            <a:r>
              <a:rPr lang="pt-BR" dirty="0"/>
              <a:t> </a:t>
            </a:r>
            <a:r>
              <a:rPr lang="pt-BR" dirty="0" err="1"/>
              <a:t>J.P.</a:t>
            </a:r>
            <a:r>
              <a:rPr lang="pt-BR" dirty="0"/>
              <a:t>, Lander </a:t>
            </a:r>
            <a:r>
              <a:rPr lang="pt-BR" dirty="0" err="1"/>
              <a:t>E.S.</a:t>
            </a:r>
            <a:r>
              <a:rPr lang="pt-BR" dirty="0"/>
              <a:t>, </a:t>
            </a:r>
            <a:r>
              <a:rPr lang="pt-BR" dirty="0" err="1"/>
              <a:t>Loda</a:t>
            </a:r>
            <a:r>
              <a:rPr lang="pt-BR" dirty="0"/>
              <a:t> M., </a:t>
            </a:r>
            <a:r>
              <a:rPr lang="pt-BR" dirty="0" err="1"/>
              <a:t>Kantoff</a:t>
            </a:r>
            <a:r>
              <a:rPr lang="pt-BR" dirty="0"/>
              <a:t> </a:t>
            </a:r>
            <a:r>
              <a:rPr lang="pt-BR" dirty="0" err="1"/>
              <a:t>P.W.</a:t>
            </a:r>
            <a:r>
              <a:rPr lang="pt-BR" dirty="0"/>
              <a:t>, </a:t>
            </a:r>
            <a:r>
              <a:rPr lang="pt-BR" dirty="0" err="1"/>
              <a:t>Golub</a:t>
            </a:r>
            <a:r>
              <a:rPr lang="pt-BR" dirty="0"/>
              <a:t> </a:t>
            </a:r>
            <a:r>
              <a:rPr lang="pt-BR" dirty="0" err="1"/>
              <a:t>T.R.</a:t>
            </a:r>
            <a:r>
              <a:rPr lang="pt-BR" dirty="0"/>
              <a:t>, Sellers </a:t>
            </a:r>
            <a:r>
              <a:rPr lang="pt-BR" dirty="0" err="1"/>
              <a:t>W.R.</a:t>
            </a:r>
            <a:r>
              <a:rPr lang="pt-BR" dirty="0"/>
              <a:t>:</a:t>
            </a:r>
          </a:p>
          <a:p>
            <a:r>
              <a:rPr lang="en-US" dirty="0"/>
              <a:t>Gene expression correlates of clinical prostate cancer behavior. Cancer Cell </a:t>
            </a:r>
            <a:r>
              <a:rPr lang="en-US" b="1" dirty="0"/>
              <a:t>1 (2) pp. 203-9</a:t>
            </a:r>
          </a:p>
          <a:p>
            <a:r>
              <a:rPr lang="pt-BR" dirty="0"/>
              <a:t>(2002).</a:t>
            </a:r>
          </a:p>
          <a:p>
            <a:r>
              <a:rPr lang="en-US" dirty="0"/>
              <a:t>23. </a:t>
            </a:r>
            <a:r>
              <a:rPr lang="en-US" dirty="0" err="1"/>
              <a:t>Stamey</a:t>
            </a:r>
            <a:r>
              <a:rPr lang="en-US" dirty="0"/>
              <a:t>, T., </a:t>
            </a:r>
            <a:r>
              <a:rPr lang="en-US" dirty="0" err="1"/>
              <a:t>Kabalin</a:t>
            </a:r>
            <a:r>
              <a:rPr lang="en-US" dirty="0"/>
              <a:t>, J., McNeal J., </a:t>
            </a:r>
            <a:r>
              <a:rPr lang="en-US" dirty="0" err="1"/>
              <a:t>Johnstone</a:t>
            </a:r>
            <a:r>
              <a:rPr lang="en-US" dirty="0"/>
              <a:t> I., </a:t>
            </a:r>
            <a:r>
              <a:rPr lang="en-US" dirty="0" err="1"/>
              <a:t>Freiha</a:t>
            </a:r>
            <a:r>
              <a:rPr lang="en-US" dirty="0"/>
              <a:t> F., </a:t>
            </a:r>
            <a:r>
              <a:rPr lang="en-US" dirty="0" err="1"/>
              <a:t>Redwine</a:t>
            </a:r>
            <a:r>
              <a:rPr lang="en-US" dirty="0"/>
              <a:t> E., Yang N.: Prostate</a:t>
            </a:r>
          </a:p>
          <a:p>
            <a:r>
              <a:rPr lang="en-US" dirty="0"/>
              <a:t>specific antigen in the diagnosis and treatment of </a:t>
            </a:r>
            <a:r>
              <a:rPr lang="en-US" dirty="0" err="1"/>
              <a:t>adenocarcinoma</a:t>
            </a:r>
            <a:r>
              <a:rPr lang="en-US" dirty="0"/>
              <a:t> of the prostate. II. Radical</a:t>
            </a:r>
          </a:p>
          <a:p>
            <a:r>
              <a:rPr lang="en-US" dirty="0"/>
              <a:t>prostatectomy treated patients. Journal of Urology </a:t>
            </a:r>
            <a:r>
              <a:rPr lang="en-US" b="1" dirty="0"/>
              <a:t>16 pp. 1076-1083, (1989).</a:t>
            </a:r>
          </a:p>
          <a:p>
            <a:r>
              <a:rPr lang="en-US" dirty="0"/>
              <a:t>24. </a:t>
            </a:r>
            <a:r>
              <a:rPr lang="en-US" dirty="0" err="1"/>
              <a:t>Statnikov</a:t>
            </a:r>
            <a:r>
              <a:rPr lang="en-US" dirty="0"/>
              <a:t>, A., Wang, L., </a:t>
            </a:r>
            <a:r>
              <a:rPr lang="en-US" dirty="0" err="1"/>
              <a:t>Aliferis</a:t>
            </a:r>
            <a:r>
              <a:rPr lang="en-US" dirty="0"/>
              <a:t>, C.: A comprehensive comparison of random forests and</a:t>
            </a:r>
          </a:p>
          <a:p>
            <a:r>
              <a:rPr lang="en-US" dirty="0"/>
              <a:t>support vector machines for microarray-based cancer classification. BMC Bioinformatics </a:t>
            </a:r>
            <a:r>
              <a:rPr lang="en-US" b="1" dirty="0"/>
              <a:t>9</a:t>
            </a:r>
          </a:p>
          <a:p>
            <a:r>
              <a:rPr lang="pt-BR" dirty="0"/>
              <a:t>(1) 319 (2008</a:t>
            </a:r>
            <a:r>
              <a:rPr lang="pt-BR" dirty="0" smtClean="0"/>
              <a:t>).</a:t>
            </a:r>
          </a:p>
          <a:p>
            <a:r>
              <a:rPr lang="pt-BR" dirty="0"/>
              <a:t>25. </a:t>
            </a:r>
            <a:r>
              <a:rPr lang="pt-BR" dirty="0" err="1"/>
              <a:t>Wang</a:t>
            </a:r>
            <a:r>
              <a:rPr lang="pt-BR" dirty="0"/>
              <a:t>, M., Chen, X., </a:t>
            </a:r>
            <a:r>
              <a:rPr lang="pt-BR" dirty="0" err="1"/>
              <a:t>Zhang</a:t>
            </a:r>
            <a:r>
              <a:rPr lang="pt-BR" dirty="0"/>
              <a:t>, H.: Maximal </a:t>
            </a:r>
            <a:r>
              <a:rPr lang="pt-BR" dirty="0" err="1"/>
              <a:t>conditional</a:t>
            </a:r>
            <a:r>
              <a:rPr lang="pt-BR" dirty="0"/>
              <a:t> </a:t>
            </a:r>
            <a:r>
              <a:rPr lang="pt-BR" dirty="0" err="1"/>
              <a:t>chi-square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 in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 err="1"/>
              <a:t>forests</a:t>
            </a:r>
            <a:r>
              <a:rPr lang="pt-BR" dirty="0"/>
              <a:t>. </a:t>
            </a:r>
            <a:r>
              <a:rPr lang="pt-BR" b="1" dirty="0"/>
              <a:t>26 (6): pp. 831-837 (2010).</a:t>
            </a:r>
          </a:p>
          <a:p>
            <a:r>
              <a:rPr lang="en-US" dirty="0"/>
              <a:t>26. Zhang, H., Singer, B.H.: Recursive Partitioning and Applications, Second Edition. Springer</a:t>
            </a:r>
          </a:p>
          <a:p>
            <a:r>
              <a:rPr lang="en-US" dirty="0"/>
              <a:t>Series in Statistics, Springer, New York (2010).</a:t>
            </a:r>
          </a:p>
          <a:p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publication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Random</a:t>
            </a:r>
            <a:r>
              <a:rPr lang="pt-BR" b="1" dirty="0"/>
              <a:t> </a:t>
            </a:r>
            <a:r>
              <a:rPr lang="pt-BR" b="1" dirty="0" err="1"/>
              <a:t>Forests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Estatisticamente, as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são atraentes devido aos recursos adicionais que fornecem, como:</a:t>
            </a:r>
          </a:p>
          <a:p>
            <a:r>
              <a:rPr lang="pt-BR" dirty="0" smtClean="0"/>
              <a:t>  medidas de importância variável;</a:t>
            </a:r>
          </a:p>
          <a:p>
            <a:r>
              <a:rPr lang="pt-BR" dirty="0" smtClean="0"/>
              <a:t>  ponderação diferencial de classes;</a:t>
            </a:r>
          </a:p>
          <a:p>
            <a:r>
              <a:rPr lang="pt-BR" dirty="0" smtClean="0"/>
              <a:t>  imputação de valor ausente;</a:t>
            </a:r>
          </a:p>
          <a:p>
            <a:r>
              <a:rPr lang="pt-BR" dirty="0" smtClean="0"/>
              <a:t>  visualização;</a:t>
            </a:r>
          </a:p>
          <a:p>
            <a:r>
              <a:rPr lang="pt-BR" dirty="0" smtClean="0"/>
              <a:t>  detecção de </a:t>
            </a:r>
            <a:r>
              <a:rPr lang="pt-BR" dirty="0" err="1" smtClean="0"/>
              <a:t>outliers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aprendizagem não supervisionada.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Random</a:t>
            </a:r>
            <a:r>
              <a:rPr lang="pt-BR" b="1" dirty="0"/>
              <a:t> Forest </a:t>
            </a:r>
            <a:r>
              <a:rPr lang="pt-BR" b="1" dirty="0" err="1"/>
              <a:t>Algorithm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o nome sugere, uma </a:t>
            </a:r>
            <a:r>
              <a:rPr lang="pt-BR" dirty="0" err="1" smtClean="0"/>
              <a:t>Random</a:t>
            </a:r>
            <a:r>
              <a:rPr lang="pt-BR" dirty="0" smtClean="0"/>
              <a:t> Forest é um ensemble baseado em árvore com cada árvore dependendo de uma coleção de variáveis aleatórias. Mais formalmente, para um vetor aleatório </a:t>
            </a:r>
            <a:r>
              <a:rPr lang="pt-BR" dirty="0" smtClean="0"/>
              <a:t>p-dimensional </a:t>
            </a:r>
            <a:r>
              <a:rPr lang="pt-BR" dirty="0" smtClean="0"/>
              <a:t>X = (X1, . . . ,</a:t>
            </a:r>
            <a:r>
              <a:rPr lang="pt-BR" dirty="0" err="1" smtClean="0"/>
              <a:t>Xp</a:t>
            </a:r>
            <a:r>
              <a:rPr lang="pt-BR" dirty="0" smtClean="0"/>
              <a:t>)t </a:t>
            </a:r>
            <a:r>
              <a:rPr lang="pt-BR" dirty="0" smtClean="0"/>
              <a:t>representando as variáveis de entrada ou </a:t>
            </a:r>
            <a:r>
              <a:rPr lang="pt-BR" dirty="0" err="1" smtClean="0"/>
              <a:t>preditoras</a:t>
            </a:r>
            <a:r>
              <a:rPr lang="pt-BR" dirty="0" smtClean="0"/>
              <a:t> de valor real e uma variável aleatória Y representando a resposta de valor real, assumimos uma distribuição conjunta PXY desconhecida (X,Y). O objetivo é encontrar uma função de previsão f(X) para prever 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Random</a:t>
            </a:r>
            <a:r>
              <a:rPr lang="pt-BR" b="1" dirty="0"/>
              <a:t> Forest </a:t>
            </a:r>
            <a:r>
              <a:rPr lang="pt-BR" b="1" dirty="0" err="1"/>
              <a:t>Algorithm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ensembles constroem f em termos de uma coleção dos chamados h1(x), . . . ,</a:t>
            </a:r>
            <a:r>
              <a:rPr lang="pt-BR" dirty="0" err="1" smtClean="0"/>
              <a:t>hJ</a:t>
            </a:r>
            <a:r>
              <a:rPr lang="pt-BR" dirty="0" smtClean="0"/>
              <a:t>(x) “base </a:t>
            </a:r>
            <a:r>
              <a:rPr lang="pt-BR" dirty="0" err="1" smtClean="0"/>
              <a:t>learners</a:t>
            </a:r>
            <a:r>
              <a:rPr lang="pt-BR" dirty="0" smtClean="0"/>
              <a:t>”. Essas máquinas  são combinados para fornecer o “</a:t>
            </a:r>
            <a:r>
              <a:rPr lang="pt-BR" dirty="0" err="1" smtClean="0"/>
              <a:t>preditor</a:t>
            </a:r>
            <a:r>
              <a:rPr lang="pt-BR" dirty="0" smtClean="0"/>
              <a:t> de conjunto”:  </a:t>
            </a:r>
          </a:p>
          <a:p>
            <a:r>
              <a:rPr lang="pt-BR" dirty="0" smtClean="0"/>
              <a:t>f (x).</a:t>
            </a:r>
          </a:p>
          <a:p>
            <a:r>
              <a:rPr lang="pt-BR" dirty="0" smtClean="0"/>
              <a:t>Na regressão f(x) é obtida pela a média dos </a:t>
            </a:r>
            <a:r>
              <a:rPr lang="en-US" i="1" dirty="0" smtClean="0"/>
              <a:t>“base learners”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Enquanto na classificação, f(x) é a classe mais frequentemente prevista (“votação”)</a:t>
            </a:r>
          </a:p>
          <a:p>
            <a:r>
              <a:rPr lang="pt-BR" dirty="0" smtClean="0"/>
              <a:t>Em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o </a:t>
            </a:r>
            <a:r>
              <a:rPr lang="pt-BR" dirty="0" err="1" smtClean="0"/>
              <a:t>j-ésimo</a:t>
            </a:r>
            <a:r>
              <a:rPr lang="pt-BR" dirty="0" smtClean="0"/>
              <a:t> </a:t>
            </a:r>
            <a:r>
              <a:rPr lang="en-US" i="1" dirty="0" smtClean="0"/>
              <a:t>“base learners”</a:t>
            </a:r>
            <a:r>
              <a:rPr lang="pt-BR" dirty="0" smtClean="0"/>
              <a:t> é uma árvore de decisão denotada </a:t>
            </a:r>
            <a:r>
              <a:rPr lang="pt-BR" dirty="0" err="1" smtClean="0"/>
              <a:t>hj</a:t>
            </a:r>
            <a:r>
              <a:rPr lang="pt-BR" dirty="0" smtClean="0"/>
              <a:t>(X,</a:t>
            </a:r>
            <a:r>
              <a:rPr lang="pt-BR" dirty="0" err="1" smtClean="0"/>
              <a:t>Qj</a:t>
            </a:r>
            <a:r>
              <a:rPr lang="pt-BR" dirty="0" smtClean="0"/>
              <a:t>), onde </a:t>
            </a:r>
            <a:r>
              <a:rPr lang="pt-BR" dirty="0" err="1" smtClean="0"/>
              <a:t>Qj</a:t>
            </a:r>
            <a:r>
              <a:rPr lang="pt-BR" dirty="0" smtClean="0"/>
              <a:t> é uma coleção de variáveis aleatórias e os </a:t>
            </a:r>
            <a:r>
              <a:rPr lang="pt-BR" dirty="0" err="1" smtClean="0"/>
              <a:t>Qj’s</a:t>
            </a:r>
            <a:r>
              <a:rPr lang="pt-BR" dirty="0" smtClean="0"/>
              <a:t> são independentes para j = 1, . . . , J.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Random</a:t>
            </a:r>
            <a:r>
              <a:rPr lang="pt-BR" b="1" dirty="0"/>
              <a:t> Forest </a:t>
            </a:r>
            <a:r>
              <a:rPr lang="pt-BR" b="1" dirty="0" err="1"/>
              <a:t>Algorithm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02502" y="1935163"/>
            <a:ext cx="773899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6534150" y="2917825"/>
          <a:ext cx="114300" cy="177800"/>
        </p:xfrm>
        <a:graphic>
          <a:graphicData uri="http://schemas.openxmlformats.org/presentationml/2006/ole">
            <p:oleObj spid="_x0000_s1026" name="Equation" r:id="rId4" imgW="1141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Introdução às Árvores de Classificação e Regressão - 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pt-BR" dirty="0" smtClean="0"/>
              <a:t>As árvores usadas em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Forests</a:t>
            </a:r>
            <a:r>
              <a:rPr lang="pt-BR" dirty="0" smtClean="0"/>
              <a:t> são baseadas nas árvores de </a:t>
            </a:r>
            <a:r>
              <a:rPr lang="pt-BR" dirty="0" err="1" smtClean="0"/>
              <a:t>particionamento</a:t>
            </a:r>
            <a:r>
              <a:rPr lang="pt-BR" dirty="0" smtClean="0"/>
              <a:t> recursiva binária </a:t>
            </a:r>
          </a:p>
          <a:p>
            <a:r>
              <a:rPr lang="pt-BR" dirty="0" smtClean="0"/>
              <a:t>Essas árvores </a:t>
            </a:r>
            <a:r>
              <a:rPr lang="pt-BR" dirty="0" err="1" smtClean="0"/>
              <a:t>particionam</a:t>
            </a:r>
            <a:r>
              <a:rPr lang="pt-BR" dirty="0" smtClean="0"/>
              <a:t> o espaço do </a:t>
            </a:r>
            <a:r>
              <a:rPr lang="pt-BR" dirty="0" err="1" smtClean="0"/>
              <a:t>preditor</a:t>
            </a:r>
            <a:r>
              <a:rPr lang="pt-BR" dirty="0" smtClean="0"/>
              <a:t> usando uma sequência de partições binárias (“</a:t>
            </a:r>
            <a:r>
              <a:rPr lang="pt-BR" dirty="0" err="1" smtClean="0"/>
              <a:t>splits</a:t>
            </a:r>
            <a:r>
              <a:rPr lang="pt-BR" dirty="0" smtClean="0"/>
              <a:t>”) em variáveis individuais.</a:t>
            </a:r>
          </a:p>
          <a:p>
            <a:r>
              <a:rPr lang="pt-BR" dirty="0" smtClean="0"/>
              <a:t>O nó “raiz” da árvore compreende todo o espaço do </a:t>
            </a:r>
            <a:r>
              <a:rPr lang="pt-BR" dirty="0" err="1" smtClean="0"/>
              <a:t>preditor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nós que não são divididos são chamados de “nós terminais” e formam a partição final do espaço </a:t>
            </a:r>
            <a:r>
              <a:rPr lang="pt-BR" dirty="0" err="1" smtClean="0"/>
              <a:t>preditor</a:t>
            </a:r>
            <a:r>
              <a:rPr lang="pt-BR" dirty="0" smtClean="0"/>
              <a:t>. </a:t>
            </a:r>
          </a:p>
          <a:p>
            <a:r>
              <a:rPr lang="pt-BR" dirty="0" smtClean="0"/>
              <a:t>Cada nó não terminal se divide em dois nós descendentes, um à esquerda e outro à direita, de acordo com o valor de uma das variáveis </a:t>
            </a:r>
            <a:r>
              <a:rPr lang="pt-BR" dirty="0" err="1" smtClean="0"/>
              <a:t>preditoras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uma variável </a:t>
            </a:r>
            <a:r>
              <a:rPr lang="pt-BR" dirty="0" err="1" smtClean="0"/>
              <a:t>preditora</a:t>
            </a:r>
            <a:r>
              <a:rPr lang="pt-BR" dirty="0" smtClean="0"/>
              <a:t> contínua, uma divisão é determinada por um ponto de divisão; pontos para os quais o </a:t>
            </a:r>
            <a:r>
              <a:rPr lang="pt-BR" dirty="0" err="1" smtClean="0"/>
              <a:t>preditor</a:t>
            </a:r>
            <a:r>
              <a:rPr lang="pt-BR" dirty="0" smtClean="0"/>
              <a:t> é menor que o ponto de divisão vão para a esquerda, o resto vai para a direita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smtClean="0"/>
              <a:t>Introdução às Árvores de Classificação e Regressão - CART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36230" y="1935163"/>
            <a:ext cx="727153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285</TotalTime>
  <Words>3851</Words>
  <Application>Microsoft Office PowerPoint</Application>
  <PresentationFormat>Apresentação na tela (4:3)</PresentationFormat>
  <Paragraphs>240</Paragraphs>
  <Slides>32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Fluxo</vt:lpstr>
      <vt:lpstr>Equation</vt:lpstr>
      <vt:lpstr>Random Forests</vt:lpstr>
      <vt:lpstr>Random Forests</vt:lpstr>
      <vt:lpstr>Random Forests</vt:lpstr>
      <vt:lpstr>Random Forests</vt:lpstr>
      <vt:lpstr>The Random Forest Algorithm</vt:lpstr>
      <vt:lpstr>The Random Forest Algorithm</vt:lpstr>
      <vt:lpstr>The Random Forest Algorithm</vt:lpstr>
      <vt:lpstr>Introdução às Árvores de Classificação e Regressão - CART</vt:lpstr>
      <vt:lpstr>Introdução às Árvores de Classificação e Regressão - CART</vt:lpstr>
      <vt:lpstr>Introdução às Árvores de Classificação e Regressão - CART</vt:lpstr>
      <vt:lpstr>Introdução às Árvores de Classificação e Regressão - CART</vt:lpstr>
      <vt:lpstr>Introdução às Árvores de Classificação e Regressão - CART</vt:lpstr>
      <vt:lpstr>Introdução às Árvores de Classificação e Regressão - CART</vt:lpstr>
      <vt:lpstr>Introduction to Classification and Regression Trees</vt:lpstr>
      <vt:lpstr>Introduction to Classification and Regression Trees</vt:lpstr>
      <vt:lpstr>Introduction to Classification and Regression Trees</vt:lpstr>
      <vt:lpstr>Random Forest  - Definition</vt:lpstr>
      <vt:lpstr>Random Forest Algorithm</vt:lpstr>
      <vt:lpstr>Random Forest: Using Out-Of-Bag Data</vt:lpstr>
      <vt:lpstr>Random Forest: Using Out-Of-Bag Data</vt:lpstr>
      <vt:lpstr>Random Forest:Tuning</vt:lpstr>
      <vt:lpstr>Random Forest:Variable Importance</vt:lpstr>
      <vt:lpstr>Random Forest:Variable Importance</vt:lpstr>
      <vt:lpstr>Random Forest: Importância da variável</vt:lpstr>
      <vt:lpstr>Random Forest: Importância da variável</vt:lpstr>
      <vt:lpstr>Random Forest: Importância da variável </vt:lpstr>
      <vt:lpstr>Random Forest:Software</vt:lpstr>
      <vt:lpstr>Random Forest: Sumário</vt:lpstr>
      <vt:lpstr>Aplicações</vt:lpstr>
      <vt:lpstr>Referências</vt:lpstr>
      <vt:lpstr>Referências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Adrião Duarte</dc:creator>
  <cp:lastModifiedBy>Adrião Duarte</cp:lastModifiedBy>
  <cp:revision>27</cp:revision>
  <dcterms:created xsi:type="dcterms:W3CDTF">2022-08-24T18:48:23Z</dcterms:created>
  <dcterms:modified xsi:type="dcterms:W3CDTF">2024-03-08T18:38:33Z</dcterms:modified>
</cp:coreProperties>
</file>