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79" r:id="rId2"/>
  </p:sldMasterIdLst>
  <p:notesMasterIdLst>
    <p:notesMasterId r:id="rId10"/>
  </p:notesMasterIdLst>
  <p:sldIdLst>
    <p:sldId id="256" r:id="rId3"/>
    <p:sldId id="257" r:id="rId4"/>
    <p:sldId id="395" r:id="rId5"/>
    <p:sldId id="258" r:id="rId6"/>
    <p:sldId id="392" r:id="rId7"/>
    <p:sldId id="393" r:id="rId8"/>
    <p:sldId id="3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B1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1" autoAdjust="0"/>
    <p:restoredTop sz="96879" autoAdjust="0"/>
  </p:normalViewPr>
  <p:slideViewPr>
    <p:cSldViewPr snapToGrid="0">
      <p:cViewPr>
        <p:scale>
          <a:sx n="87" d="100"/>
          <a:sy n="87" d="100"/>
        </p:scale>
        <p:origin x="-1848" y="-900"/>
      </p:cViewPr>
      <p:guideLst>
        <p:guide orient="horz" pos="2160"/>
        <p:guide pos="3840"/>
      </p:guideLst>
    </p:cSldViewPr>
  </p:slideViewPr>
  <p:outlineViewPr>
    <p:cViewPr>
      <p:scale>
        <a:sx n="33" d="100"/>
        <a:sy n="33" d="100"/>
      </p:scale>
      <p:origin x="0" y="-502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2E0B8-D0A2-284C-982F-10289B2E040B}" type="datetimeFigureOut">
              <a:rPr lang="pt-BR" smtClean="0"/>
              <a:pPr/>
              <a:t>05/02/2024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8C830-38D7-A440-A34A-FF969D6FEACB}" type="slidenum">
              <a:rPr lang="pt-BR" smtClean="0"/>
              <a:pPr/>
              <a:t>‹nº›</a:t>
            </a:fld>
            <a:endParaRPr lang="pt-BR"/>
          </a:p>
        </p:txBody>
      </p:sp>
    </p:spTree>
    <p:extLst>
      <p:ext uri="{BB962C8B-B14F-4D97-AF65-F5344CB8AC3E}">
        <p14:creationId xmlns="" xmlns:p14="http://schemas.microsoft.com/office/powerpoint/2010/main" val="11140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86601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401303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2028311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209345C1-0DF0-42D5-B345-852299E844B7}"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3199193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a:xfrm>
            <a:off x="10769600" y="6356351"/>
            <a:ext cx="812800" cy="365125"/>
          </a:xfrm>
        </p:spPr>
        <p:txBody>
          <a:bodyPr/>
          <a:lstStyle/>
          <a:p>
            <a:fld id="{209345C1-0DF0-42D5-B345-852299E844B7}" type="slidenum">
              <a:rPr lang="pt-BR" smtClean="0"/>
              <a:pPr/>
              <a:t>‹nº›</a:t>
            </a:fld>
            <a:endParaRPr lang="pt-BR"/>
          </a:p>
        </p:txBody>
      </p:sp>
      <p:sp>
        <p:nvSpPr>
          <p:cNvPr id="3" name="Espaço Reservado para Imagem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914401"/>
            <a:ext cx="27432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609600" y="914401"/>
            <a:ext cx="80264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09345C1-0DF0-42D5-B345-852299E844B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68357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98326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09345C1-0DF0-42D5-B345-852299E844B7}" type="slidenum">
              <a:rPr lang="pt-BR" smtClean="0"/>
              <a:pPr/>
              <a:t>‹nº›</a:t>
            </a:fld>
            <a:endParaRPr lang="pt-BR"/>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 xmlns:p14="http://schemas.microsoft.com/office/powerpoint/2010/main" val="315150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09345C1-0DF0-42D5-B345-852299E844B7}" type="slidenum">
              <a:rPr lang="pt-BR" smtClean="0"/>
              <a:pPr/>
              <a:t>‹nº›</a:t>
            </a:fld>
            <a:endParaRPr lang="pt-BR"/>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 xmlns:p14="http://schemas.microsoft.com/office/powerpoint/2010/main" val="289024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35738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121541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F4F9041-1BE1-41F9-AC67-2EE28C49E46F}" type="datetimeFigureOut">
              <a:rPr lang="pt-BR" smtClean="0"/>
              <a:pPr/>
              <a:t>05/02/2024</a:t>
            </a:fld>
            <a:endParaRPr lang="pt-B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8141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F4F9041-1BE1-41F9-AC67-2EE28C49E46F}" type="datetimeFigureOut">
              <a:rPr lang="pt-BR" smtClean="0"/>
              <a:pPr/>
              <a:t>05/02/2024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09345C1-0DF0-42D5-B345-852299E844B7}" type="slidenum">
              <a:rPr lang="pt-BR" smtClean="0"/>
              <a:pPr/>
              <a:t>‹nº›</a:t>
            </a:fld>
            <a:endParaRPr lang="pt-BR"/>
          </a:p>
        </p:txBody>
      </p:sp>
    </p:spTree>
    <p:extLst>
      <p:ext uri="{BB962C8B-B14F-4D97-AF65-F5344CB8AC3E}">
        <p14:creationId xmlns="" xmlns:p14="http://schemas.microsoft.com/office/powerpoint/2010/main" val="6795337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4F9041-1BE1-41F9-AC67-2EE28C49E46F}" type="datetimeFigureOut">
              <a:rPr lang="pt-BR" smtClean="0"/>
              <a:pPr/>
              <a:t>05/02/2024</a:t>
            </a:fld>
            <a:endParaRPr lang="pt-BR"/>
          </a:p>
        </p:txBody>
      </p:sp>
      <p:sp>
        <p:nvSpPr>
          <p:cNvPr id="22" name="Espaço Reservado para Rodapé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9345C1-0DF0-42D5-B345-852299E844B7}" type="slidenum">
              <a:rPr lang="pt-BR" smtClean="0"/>
              <a:pPr/>
              <a:t>‹nº›</a:t>
            </a:fld>
            <a:endParaRPr lang="pt-BR"/>
          </a:p>
        </p:txBody>
      </p:sp>
      <p:grpSp>
        <p:nvGrpSpPr>
          <p:cNvPr id="2" name="Grupo 1"/>
          <p:cNvGrpSpPr/>
          <p:nvPr/>
        </p:nvGrpSpPr>
        <p:grpSpPr>
          <a:xfrm>
            <a:off x="-25356" y="202408"/>
            <a:ext cx="12240731"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riao@dca.ufrn.br"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mailto:addn.dca@gmail.com" TargetMode="External"/><Relationship Id="rId2" Type="http://schemas.openxmlformats.org/officeDocument/2006/relationships/hyperlink" Target="mailto:adriao@dca.ufrn.br"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n-US" altLang="pt-BR" sz="2800" dirty="0" smtClean="0"/>
              <a:t/>
            </a:r>
            <a:br>
              <a:rPr lang="en-US" altLang="pt-BR" sz="2800" dirty="0" smtClean="0"/>
            </a:br>
            <a:r>
              <a:rPr lang="pt-BR" sz="2800" dirty="0" smtClean="0"/>
              <a:t>DCA0133 - APRENDIZAGEM DE MÁQUINA E MINERAÇÃO DE DADOS (60h) - Turma: 01 (2024.1)</a:t>
            </a:r>
            <a:endParaRPr lang="pt-BR" sz="2800" dirty="0"/>
          </a:p>
        </p:txBody>
      </p:sp>
      <p:sp>
        <p:nvSpPr>
          <p:cNvPr id="3" name="Subtítulo 2"/>
          <p:cNvSpPr>
            <a:spLocks noGrp="1"/>
          </p:cNvSpPr>
          <p:nvPr>
            <p:ph type="subTitle" idx="1"/>
          </p:nvPr>
        </p:nvSpPr>
        <p:spPr/>
        <p:txBody>
          <a:bodyPr>
            <a:normAutofit fontScale="85000" lnSpcReduction="10000"/>
          </a:bodyPr>
          <a:lstStyle/>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smtClean="0"/>
              <a:t>Prof. Dr. Adrião </a:t>
            </a:r>
            <a:r>
              <a:rPr lang="en-US" altLang="pt-BR" dirty="0"/>
              <a:t>Duarte </a:t>
            </a:r>
            <a:r>
              <a:rPr lang="en-US" altLang="pt-BR" dirty="0" err="1"/>
              <a:t>D</a:t>
            </a:r>
            <a:r>
              <a:rPr lang="en-US" altLang="pt-BR" dirty="0" err="1" smtClean="0"/>
              <a:t>ória</a:t>
            </a:r>
            <a:r>
              <a:rPr lang="en-US" altLang="pt-BR" dirty="0" smtClean="0"/>
              <a:t> </a:t>
            </a:r>
            <a:r>
              <a:rPr lang="en-US" altLang="pt-BR" dirty="0" err="1" smtClean="0"/>
              <a:t>Neto</a:t>
            </a:r>
            <a:r>
              <a:rPr lang="en-US" altLang="pt-BR" dirty="0" smtClean="0"/>
              <a:t> (</a:t>
            </a:r>
            <a:r>
              <a:rPr lang="en-US" altLang="pt-BR" dirty="0" smtClean="0">
                <a:hlinkClick r:id="rId2"/>
              </a:rPr>
              <a:t>adriao@dca.ufrn.br</a:t>
            </a:r>
            <a:r>
              <a:rPr lang="en-US" altLang="pt-BR" dirty="0" smtClean="0"/>
              <a:t>,  addn.dca@gmail.com)</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smtClean="0"/>
              <a:t>Departamento</a:t>
            </a:r>
            <a:r>
              <a:rPr lang="en-US" altLang="pt-BR" dirty="0" smtClean="0"/>
              <a:t> de Eng. de </a:t>
            </a:r>
            <a:r>
              <a:rPr lang="en-US" altLang="pt-BR" dirty="0" err="1" smtClean="0"/>
              <a:t>Computação</a:t>
            </a:r>
            <a:r>
              <a:rPr lang="en-US" altLang="pt-BR" dirty="0" smtClean="0"/>
              <a:t> e </a:t>
            </a:r>
            <a:r>
              <a:rPr lang="en-US" altLang="pt-BR" dirty="0" err="1" smtClean="0"/>
              <a:t>Automação</a:t>
            </a:r>
            <a:r>
              <a:rPr lang="en-US" altLang="pt-BR" dirty="0" smtClean="0"/>
              <a:t> - DCA</a:t>
            </a:r>
            <a:endParaRPr lang="en-US" altLang="pt-BR" dirty="0"/>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a:t>Instituto</a:t>
            </a:r>
            <a:r>
              <a:rPr lang="en-US" altLang="pt-BR" dirty="0"/>
              <a:t> </a:t>
            </a:r>
            <a:r>
              <a:rPr lang="en-US" altLang="pt-BR" dirty="0" err="1"/>
              <a:t>Metrópole</a:t>
            </a:r>
            <a:r>
              <a:rPr lang="en-US" altLang="pt-BR" dirty="0"/>
              <a:t> Digital – IMD</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altLang="pt-BR" dirty="0" err="1"/>
              <a:t>Núcleo</a:t>
            </a:r>
            <a:r>
              <a:rPr lang="en-US" altLang="pt-BR" dirty="0"/>
              <a:t> de </a:t>
            </a:r>
            <a:r>
              <a:rPr lang="en-US" altLang="pt-BR" dirty="0" err="1"/>
              <a:t>Pesquisa</a:t>
            </a:r>
            <a:r>
              <a:rPr lang="en-US" altLang="pt-BR" dirty="0"/>
              <a:t> e </a:t>
            </a:r>
            <a:r>
              <a:rPr lang="en-US" altLang="pt-BR" dirty="0" err="1"/>
              <a:t>Inovação</a:t>
            </a:r>
            <a:r>
              <a:rPr lang="en-US" altLang="pt-BR" dirty="0"/>
              <a:t> </a:t>
            </a:r>
            <a:r>
              <a:rPr lang="en-US" altLang="pt-BR" dirty="0" err="1"/>
              <a:t>em</a:t>
            </a:r>
            <a:r>
              <a:rPr lang="en-US" altLang="pt-BR" dirty="0"/>
              <a:t> </a:t>
            </a:r>
            <a:r>
              <a:rPr lang="en-US" altLang="pt-BR" dirty="0" err="1"/>
              <a:t>Tecnologia</a:t>
            </a:r>
            <a:r>
              <a:rPr lang="en-US" altLang="pt-BR" dirty="0"/>
              <a:t> </a:t>
            </a:r>
            <a:r>
              <a:rPr lang="en-US" altLang="pt-BR" dirty="0" err="1"/>
              <a:t>da</a:t>
            </a:r>
            <a:r>
              <a:rPr lang="en-US" altLang="pt-BR" dirty="0"/>
              <a:t> </a:t>
            </a:r>
            <a:r>
              <a:rPr lang="en-US" altLang="pt-BR" dirty="0" err="1"/>
              <a:t>I</a:t>
            </a:r>
            <a:r>
              <a:rPr lang="en-US" altLang="pt-BR" dirty="0" err="1" smtClean="0"/>
              <a:t>nformação</a:t>
            </a:r>
            <a:r>
              <a:rPr lang="en-US" altLang="pt-BR" dirty="0" smtClean="0"/>
              <a:t> </a:t>
            </a:r>
            <a:r>
              <a:rPr lang="en-US" altLang="pt-BR" dirty="0"/>
              <a:t>- NPITI</a:t>
            </a:r>
          </a:p>
          <a:p>
            <a:pPr marL="431800" indent="-296863" algn="ctr">
              <a:buClrTx/>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altLang="pt-BR" dirty="0"/>
          </a:p>
          <a:p>
            <a:endParaRPr lang="pt-BR" dirty="0"/>
          </a:p>
        </p:txBody>
      </p:sp>
    </p:spTree>
    <p:extLst>
      <p:ext uri="{BB962C8B-B14F-4D97-AF65-F5344CB8AC3E}">
        <p14:creationId xmlns="" xmlns:p14="http://schemas.microsoft.com/office/powerpoint/2010/main" val="211680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pt-BR" err="1" smtClean="0"/>
              <a:t>Sumário</a:t>
            </a:r>
            <a:endParaRPr lang="pt-BR"/>
          </a:p>
        </p:txBody>
      </p:sp>
      <p:sp>
        <p:nvSpPr>
          <p:cNvPr id="3" name="Marcador de Posição de Conteúdo 2"/>
          <p:cNvSpPr>
            <a:spLocks noGrp="1"/>
          </p:cNvSpPr>
          <p:nvPr>
            <p:ph idx="1"/>
          </p:nvPr>
        </p:nvSpPr>
        <p:spPr/>
        <p:txBody>
          <a:bodyPr>
            <a:normAutofit/>
          </a:bodyPr>
          <a:lstStyle/>
          <a:p>
            <a:pPr>
              <a:spcBef>
                <a:spcPts val="500"/>
              </a:spcBef>
              <a:buSzPct val="45000"/>
              <a:buFont typeface="Arial" panose="020B0604020202020204" pitchFamily="34" charset="0"/>
              <a:buChar char="•"/>
            </a:pPr>
            <a:r>
              <a:rPr lang="pt-BR" altLang="pt-BR" dirty="0" smtClean="0"/>
              <a:t>Apresentação do Professor</a:t>
            </a:r>
          </a:p>
          <a:p>
            <a:pPr>
              <a:spcBef>
                <a:spcPts val="500"/>
              </a:spcBef>
              <a:buSzPct val="45000"/>
              <a:buFont typeface="Arial" panose="020B0604020202020204" pitchFamily="34" charset="0"/>
              <a:buChar char="•"/>
            </a:pPr>
            <a:r>
              <a:rPr lang="pt-BR" altLang="pt-BR" dirty="0" smtClean="0"/>
              <a:t>Ementa</a:t>
            </a:r>
          </a:p>
          <a:p>
            <a:pPr>
              <a:spcBef>
                <a:spcPts val="500"/>
              </a:spcBef>
              <a:buSzPct val="45000"/>
              <a:buFont typeface="Arial" panose="020B0604020202020204" pitchFamily="34" charset="0"/>
              <a:buChar char="•"/>
            </a:pPr>
            <a:r>
              <a:rPr lang="pt-BR" altLang="pt-BR" dirty="0" smtClean="0"/>
              <a:t>Programa do Curso</a:t>
            </a:r>
          </a:p>
          <a:p>
            <a:pPr>
              <a:spcBef>
                <a:spcPts val="500"/>
              </a:spcBef>
              <a:buSzPct val="45000"/>
              <a:buFont typeface="Arial" panose="020B0604020202020204" pitchFamily="34" charset="0"/>
              <a:buChar char="•"/>
            </a:pPr>
            <a:r>
              <a:rPr lang="pt-BR" altLang="pt-BR" dirty="0" smtClean="0"/>
              <a:t>Metodologia</a:t>
            </a:r>
          </a:p>
          <a:p>
            <a:pPr>
              <a:spcBef>
                <a:spcPts val="500"/>
              </a:spcBef>
              <a:buSzPct val="45000"/>
              <a:buFont typeface="Arial" panose="020B0604020202020204" pitchFamily="34" charset="0"/>
              <a:buChar char="•"/>
            </a:pPr>
            <a:r>
              <a:rPr lang="pt-BR" altLang="pt-BR" dirty="0" smtClean="0"/>
              <a:t>Processo de Avaliação</a:t>
            </a:r>
          </a:p>
          <a:p>
            <a:pPr>
              <a:spcBef>
                <a:spcPts val="500"/>
              </a:spcBef>
              <a:buSzPct val="45000"/>
              <a:buFont typeface="Arial" panose="020B0604020202020204" pitchFamily="34" charset="0"/>
              <a:buChar char="•"/>
            </a:pPr>
            <a:r>
              <a:rPr lang="pt-BR" altLang="pt-BR" dirty="0" smtClean="0"/>
              <a:t>Bibliografia</a:t>
            </a:r>
          </a:p>
        </p:txBody>
      </p:sp>
    </p:spTree>
    <p:extLst>
      <p:ext uri="{BB962C8B-B14F-4D97-AF65-F5344CB8AC3E}">
        <p14:creationId xmlns="" xmlns:p14="http://schemas.microsoft.com/office/powerpoint/2010/main" val="1106821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Prof. Adrião Duarte Dória Neto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Professor Titular do Depto de Eng. de Comp. Automação – UFRN</a:t>
            </a:r>
          </a:p>
          <a:p>
            <a:r>
              <a:rPr lang="pt-BR" dirty="0" smtClean="0"/>
              <a:t>Área de Atuação Acadêmica: Inteligência Artificial (Computacional), Machine </a:t>
            </a:r>
            <a:r>
              <a:rPr lang="pt-BR" dirty="0" err="1" smtClean="0"/>
              <a:t>Learning</a:t>
            </a:r>
            <a:r>
              <a:rPr lang="pt-BR" dirty="0" smtClean="0"/>
              <a:t>, Processamento Digital de Sinais e Imagens</a:t>
            </a:r>
          </a:p>
          <a:p>
            <a:r>
              <a:rPr lang="pt-BR" dirty="0" smtClean="0"/>
              <a:t>Professor dos Programas de Pós: PPGEEC e PPGBIOINFO</a:t>
            </a:r>
          </a:p>
          <a:p>
            <a:r>
              <a:rPr lang="pt-BR" dirty="0" smtClean="0"/>
              <a:t>Sala 205 do DCA</a:t>
            </a:r>
          </a:p>
          <a:p>
            <a:r>
              <a:rPr lang="pt-BR" dirty="0" smtClean="0"/>
              <a:t>Horários de Atendimento aos Alunos: </a:t>
            </a:r>
          </a:p>
          <a:p>
            <a:r>
              <a:rPr lang="pt-BR" dirty="0" smtClean="0"/>
              <a:t>Presencial: Preferencialmente na parte da tarde com agendamento por email: </a:t>
            </a:r>
            <a:r>
              <a:rPr lang="pt-BR" dirty="0" smtClean="0">
                <a:hlinkClick r:id="rId2"/>
              </a:rPr>
              <a:t>adriao@dca.ufrn.br</a:t>
            </a:r>
            <a:r>
              <a:rPr lang="pt-BR" dirty="0" smtClean="0"/>
              <a:t> ou </a:t>
            </a:r>
            <a:r>
              <a:rPr lang="pt-BR" dirty="0" smtClean="0">
                <a:hlinkClick r:id="rId3"/>
              </a:rPr>
              <a:t>addn.dca@gmail.com</a:t>
            </a:r>
            <a:endParaRPr lang="pt-BR" dirty="0" smtClean="0"/>
          </a:p>
          <a:p>
            <a:r>
              <a:rPr lang="pt-BR" dirty="0" err="1" smtClean="0"/>
              <a:t>Video_conferencia</a:t>
            </a:r>
            <a:r>
              <a:rPr lang="pt-BR" dirty="0" smtClean="0"/>
              <a:t>: Com agendamento por email: </a:t>
            </a:r>
            <a:r>
              <a:rPr lang="pt-BR" dirty="0" smtClean="0">
                <a:hlinkClick r:id="rId2"/>
              </a:rPr>
              <a:t>adriao@dca.ufrn.br</a:t>
            </a:r>
            <a:r>
              <a:rPr lang="pt-BR" dirty="0" smtClean="0"/>
              <a:t> ou </a:t>
            </a:r>
            <a:r>
              <a:rPr lang="pt-BR" dirty="0" smtClean="0">
                <a:hlinkClick r:id="rId3"/>
              </a:rPr>
              <a:t>addn.dca@gmail.co</a:t>
            </a:r>
            <a:endParaRPr lang="pt-BR" dirty="0" smtClean="0"/>
          </a:p>
          <a:p>
            <a:r>
              <a:rPr lang="pt-BR" dirty="0" smtClean="0"/>
              <a:t>Administração: Vice Diretor do IMD, Coordenador do NPITI, Coordenador do Lab. De Sistemas Inteligentes</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pt-BR" dirty="0" err="1" smtClean="0"/>
              <a:t>Ementa</a:t>
            </a:r>
            <a:r>
              <a:rPr lang="en-US" altLang="pt-BR" dirty="0" smtClean="0"/>
              <a:t> do </a:t>
            </a:r>
            <a:r>
              <a:rPr lang="en-US" altLang="pt-BR" dirty="0" err="1" smtClean="0"/>
              <a:t>Curso</a:t>
            </a:r>
            <a:r>
              <a:rPr lang="en-US" altLang="pt-BR" dirty="0" smtClean="0"/>
              <a:t> </a:t>
            </a:r>
            <a:r>
              <a:rPr lang="en-US" altLang="pt-BR" dirty="0" smtClean="0"/>
              <a:t>de ML</a:t>
            </a:r>
            <a:endParaRPr lang="pt-BR" dirty="0"/>
          </a:p>
        </p:txBody>
      </p:sp>
      <p:sp>
        <p:nvSpPr>
          <p:cNvPr id="3" name="Marcador de Posição de Conteúdo 2"/>
          <p:cNvSpPr>
            <a:spLocks noGrp="1"/>
          </p:cNvSpPr>
          <p:nvPr>
            <p:ph idx="1"/>
          </p:nvPr>
        </p:nvSpPr>
        <p:spPr/>
        <p:txBody>
          <a:bodyPr/>
          <a:lstStyle/>
          <a:p>
            <a:pPr marL="0" indent="0" algn="just">
              <a:spcAft>
                <a:spcPct val="0"/>
              </a:spcAft>
              <a:buClrTx/>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5250" algn="l"/>
              </a:tabLst>
            </a:pPr>
            <a:r>
              <a:rPr lang="pt-BR" sz="2800" dirty="0" smtClean="0"/>
              <a:t>Fundamentos da Aprendizagem de Máquina, Paradigmas da Aprendizagem de Máquina, Fundamentos de Probabilidade e Estatística, Introdução ao Método de Monte Carlo, Modelos discriminativos probabilísticos, Aprendizagem Bayesiana, Árvore de Decisão, Métodos para Classificação de Padrões, Máquinas de Vetor de Suporte (SVM), Fundamentos da Aprendizagem por Reforço, Análise de Componentes Principais, Técnicas de </a:t>
            </a:r>
            <a:r>
              <a:rPr lang="pt-BR" sz="2800" dirty="0" err="1" smtClean="0"/>
              <a:t>Clustering</a:t>
            </a:r>
            <a:r>
              <a:rPr lang="pt-BR" sz="2800" dirty="0" smtClean="0"/>
              <a:t>, Fundamentos de Mineração de dados.</a:t>
            </a:r>
            <a:r>
              <a:rPr lang="pt-BR" sz="2800" dirty="0" smtClean="0"/>
              <a:t>. </a:t>
            </a:r>
            <a:r>
              <a:rPr lang="en-US" altLang="pt-BR" sz="2800" dirty="0"/>
              <a:t>										</a:t>
            </a:r>
          </a:p>
          <a:p>
            <a:endParaRPr lang="pt-BR" dirty="0"/>
          </a:p>
        </p:txBody>
      </p:sp>
    </p:spTree>
    <p:extLst>
      <p:ext uri="{BB962C8B-B14F-4D97-AF65-F5344CB8AC3E}">
        <p14:creationId xmlns="" xmlns:p14="http://schemas.microsoft.com/office/powerpoint/2010/main" val="149797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Metodologia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AULAS / EXPOSIÇÃO DO CONTEÚDO</a:t>
            </a:r>
          </a:p>
          <a:p>
            <a:r>
              <a:rPr lang="pt-BR" dirty="0" smtClean="0"/>
              <a:t>·         Aulas Presenciais;</a:t>
            </a:r>
          </a:p>
          <a:p>
            <a:r>
              <a:rPr lang="pt-BR" dirty="0" smtClean="0"/>
              <a:t>·         Conteúdo  (slides, listas, trabalhos , material didático adicional ) disponibilizado de maneira assíncrona usando o </a:t>
            </a:r>
            <a:r>
              <a:rPr lang="pt-BR" dirty="0" err="1" smtClean="0"/>
              <a:t>Sigaa</a:t>
            </a:r>
            <a:r>
              <a:rPr lang="pt-BR" dirty="0" smtClean="0"/>
              <a:t>.</a:t>
            </a:r>
          </a:p>
          <a:p>
            <a:r>
              <a:rPr lang="pt-BR" dirty="0" smtClean="0"/>
              <a:t> </a:t>
            </a:r>
          </a:p>
          <a:p>
            <a:r>
              <a:rPr lang="pt-BR" dirty="0" smtClean="0"/>
              <a:t>INTERAÇÃO ALUNO/PROFESSOR</a:t>
            </a:r>
          </a:p>
          <a:p>
            <a:r>
              <a:rPr lang="pt-BR" dirty="0" smtClean="0"/>
              <a:t>·         Nas atividades presenciais com inteiração no decorrer da aula.</a:t>
            </a:r>
          </a:p>
          <a:p>
            <a:r>
              <a:rPr lang="pt-BR" dirty="0" smtClean="0"/>
              <a:t>·         Email para receber e enviar slides, listas, trabalhos e provas</a:t>
            </a:r>
          </a:p>
          <a:p>
            <a:r>
              <a:rPr lang="pt-BR" dirty="0" smtClean="0"/>
              <a:t>·         Fora do horário da aula na sala do professor ou por videoconferência (via </a:t>
            </a:r>
            <a:r>
              <a:rPr lang="pt-BR" dirty="0" err="1" smtClean="0"/>
              <a:t>google</a:t>
            </a:r>
            <a:r>
              <a:rPr lang="pt-BR" dirty="0" smtClean="0"/>
              <a:t> </a:t>
            </a:r>
            <a:r>
              <a:rPr lang="pt-BR" dirty="0" err="1" smtClean="0"/>
              <a:t>meet</a:t>
            </a:r>
            <a:r>
              <a:rPr lang="pt-BR" dirty="0" smtClean="0"/>
              <a:t>) com agendamento prévio.</a:t>
            </a:r>
          </a:p>
          <a:p>
            <a:r>
              <a:rPr lang="pt-BR" dirty="0" smtClean="0"/>
              <a:t>  CONTROLE DE FREQUÊNCIA</a:t>
            </a:r>
          </a:p>
          <a:p>
            <a:r>
              <a:rPr lang="pt-BR" dirty="0" smtClean="0"/>
              <a:t>·         Controle da presença nas aulas;</a:t>
            </a:r>
          </a:p>
          <a:p>
            <a:pPr>
              <a:buNone/>
            </a:pP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de Avaliação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Provas individuais;</a:t>
            </a:r>
          </a:p>
          <a:p>
            <a:r>
              <a:rPr lang="pt-BR" dirty="0" smtClean="0"/>
              <a:t>·         Listas de exercícios;</a:t>
            </a:r>
          </a:p>
          <a:p>
            <a:r>
              <a:rPr lang="pt-BR" dirty="0" smtClean="0"/>
              <a:t>·         Trabalhos com apresentação na sala de aula em data estabelecida;</a:t>
            </a:r>
          </a:p>
          <a:p>
            <a:r>
              <a:rPr lang="pt-BR" dirty="0" smtClean="0"/>
              <a:t>·         Projetos com apresentação e envio do relatório por email;</a:t>
            </a:r>
          </a:p>
          <a:p>
            <a:r>
              <a:rPr lang="pt-BR" dirty="0" smtClean="0"/>
              <a:t> </a:t>
            </a:r>
          </a:p>
          <a:p>
            <a:r>
              <a:rPr lang="pt-BR" dirty="0" smtClean="0"/>
              <a:t>Composição das Notas</a:t>
            </a:r>
          </a:p>
          <a:p>
            <a:r>
              <a:rPr lang="pt-BR" dirty="0" smtClean="0"/>
              <a:t>Primeira Avaliação: Prova (50%)+Lista (25%)+Trabalho (25%)</a:t>
            </a:r>
          </a:p>
          <a:p>
            <a:r>
              <a:rPr lang="pt-BR" dirty="0" smtClean="0"/>
              <a:t>Segunda Avaliação: Prova (50%)+Lista (25%)+Trabalho (25%)</a:t>
            </a:r>
          </a:p>
          <a:p>
            <a:r>
              <a:rPr lang="pt-BR" dirty="0" smtClean="0"/>
              <a:t>Terceira Avaliação: Prova (30%)+Lista (20%)+Trabalho Final (50%)</a:t>
            </a:r>
          </a:p>
          <a:p>
            <a:r>
              <a:rPr lang="pt-BR" dirty="0" smtClean="0"/>
              <a:t>As provas serão feitas de forma individual. As listas e trabalhos poderão ser feitos de forma individual ou em equipe composta por dois alunos. A apresentação das listas de exercícios e dos trabalhos terá como objetivos discutir e analisar as questões, os trabalhos assim como os métodos e algoritmos presentes no conteúdo programático.</a:t>
            </a:r>
          </a:p>
          <a:p>
            <a:pPr>
              <a:buNone/>
            </a:pPr>
            <a:endParaRPr lang="pt-BR" dirty="0" smtClean="0"/>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Bibliografia</a:t>
            </a:r>
            <a:endParaRPr lang="pt-BR" dirty="0"/>
          </a:p>
        </p:txBody>
      </p:sp>
      <p:sp>
        <p:nvSpPr>
          <p:cNvPr id="3" name="Espaço Reservado para Conteúdo 2"/>
          <p:cNvSpPr>
            <a:spLocks noGrp="1"/>
          </p:cNvSpPr>
          <p:nvPr>
            <p:ph idx="1"/>
          </p:nvPr>
        </p:nvSpPr>
        <p:spPr/>
        <p:txBody>
          <a:bodyPr>
            <a:normAutofit fontScale="62500" lnSpcReduction="20000"/>
          </a:bodyPr>
          <a:lstStyle/>
          <a:p>
            <a:endParaRPr lang="pt-BR" dirty="0" smtClean="0"/>
          </a:p>
          <a:p>
            <a:r>
              <a:rPr lang="pt-BR" dirty="0" smtClean="0"/>
              <a:t>MITCHELL, Tom M. </a:t>
            </a:r>
            <a:r>
              <a:rPr lang="pt-BR" b="1" dirty="0" smtClean="0"/>
              <a:t>Machine </a:t>
            </a:r>
            <a:r>
              <a:rPr lang="pt-BR" b="1" dirty="0" err="1" smtClean="0"/>
              <a:t>learning</a:t>
            </a:r>
            <a:r>
              <a:rPr lang="pt-BR" dirty="0" smtClean="0"/>
              <a:t>. Boston, </a:t>
            </a:r>
            <a:r>
              <a:rPr lang="pt-BR" dirty="0" err="1" smtClean="0"/>
              <a:t>Mass</a:t>
            </a:r>
            <a:r>
              <a:rPr lang="pt-BR" dirty="0" smtClean="0"/>
              <a:t>: McGraw-Hill, 1997. xvii, 414 p. (McGraw-Hill. </a:t>
            </a:r>
            <a:r>
              <a:rPr lang="pt-BR" dirty="0" err="1" smtClean="0"/>
              <a:t>Computer</a:t>
            </a:r>
            <a:r>
              <a:rPr lang="pt-BR" dirty="0" smtClean="0"/>
              <a:t> </a:t>
            </a:r>
            <a:r>
              <a:rPr lang="pt-BR" dirty="0" err="1" smtClean="0"/>
              <a:t>science</a:t>
            </a:r>
            <a:r>
              <a:rPr lang="pt-BR" dirty="0" smtClean="0"/>
              <a:t>) ISBN: 0070428077. </a:t>
            </a:r>
            <a:endParaRPr lang="pt-BR" dirty="0" smtClean="0"/>
          </a:p>
          <a:p>
            <a:r>
              <a:rPr lang="pt-BR" dirty="0" smtClean="0"/>
              <a:t>MURPHY, Kevin P. </a:t>
            </a:r>
            <a:r>
              <a:rPr lang="pt-BR" b="1" dirty="0" smtClean="0"/>
              <a:t>Machine </a:t>
            </a:r>
            <a:r>
              <a:rPr lang="pt-BR" b="1" dirty="0" err="1" smtClean="0"/>
              <a:t>learning</a:t>
            </a:r>
            <a:r>
              <a:rPr lang="pt-BR" dirty="0" smtClean="0"/>
              <a:t>: a </a:t>
            </a:r>
            <a:r>
              <a:rPr lang="pt-BR" dirty="0" err="1" smtClean="0"/>
              <a:t>probabilistic</a:t>
            </a:r>
            <a:r>
              <a:rPr lang="pt-BR" dirty="0" smtClean="0"/>
              <a:t> perspective. c2012. ISBN: 0262018020</a:t>
            </a:r>
          </a:p>
          <a:p>
            <a:r>
              <a:rPr lang="pt-BR" dirty="0" smtClean="0"/>
              <a:t>GOODFELLOW</a:t>
            </a:r>
            <a:r>
              <a:rPr lang="pt-BR" dirty="0" smtClean="0"/>
              <a:t>, Ian; COURVILLE, Aaron; BENGIO, </a:t>
            </a:r>
            <a:r>
              <a:rPr lang="pt-BR" dirty="0" err="1" smtClean="0"/>
              <a:t>Yoshua</a:t>
            </a:r>
            <a:r>
              <a:rPr lang="pt-BR" dirty="0" smtClean="0"/>
              <a:t>. </a:t>
            </a:r>
            <a:r>
              <a:rPr lang="pt-BR" b="1" dirty="0" err="1" smtClean="0"/>
              <a:t>Deep</a:t>
            </a:r>
            <a:r>
              <a:rPr lang="pt-BR" b="1" dirty="0" smtClean="0"/>
              <a:t> </a:t>
            </a:r>
            <a:r>
              <a:rPr lang="pt-BR" b="1" dirty="0" err="1" smtClean="0"/>
              <a:t>learning</a:t>
            </a:r>
            <a:r>
              <a:rPr lang="pt-BR" dirty="0" smtClean="0"/>
              <a:t>. Cambridge, Massachusetts: </a:t>
            </a:r>
            <a:r>
              <a:rPr lang="pt-BR" dirty="0" err="1" smtClean="0"/>
              <a:t>The</a:t>
            </a:r>
            <a:r>
              <a:rPr lang="pt-BR" dirty="0" smtClean="0"/>
              <a:t> MIT </a:t>
            </a:r>
            <a:r>
              <a:rPr lang="pt-BR" dirty="0" err="1" smtClean="0"/>
              <a:t>Press</a:t>
            </a:r>
            <a:r>
              <a:rPr lang="pt-BR" dirty="0" smtClean="0"/>
              <a:t>, c2016. xxii, 775 p. (</a:t>
            </a:r>
            <a:r>
              <a:rPr lang="pt-BR" dirty="0" err="1" smtClean="0"/>
              <a:t>Adaptive</a:t>
            </a:r>
            <a:r>
              <a:rPr lang="pt-BR" dirty="0" smtClean="0"/>
              <a:t> </a:t>
            </a:r>
            <a:r>
              <a:rPr lang="pt-BR" dirty="0" err="1" smtClean="0"/>
              <a:t>computation</a:t>
            </a:r>
            <a:r>
              <a:rPr lang="pt-BR" dirty="0" smtClean="0"/>
              <a:t> </a:t>
            </a:r>
            <a:r>
              <a:rPr lang="pt-BR" dirty="0" err="1" smtClean="0"/>
              <a:t>and</a:t>
            </a:r>
            <a:r>
              <a:rPr lang="pt-BR" dirty="0" smtClean="0"/>
              <a:t> machine </a:t>
            </a:r>
            <a:r>
              <a:rPr lang="pt-BR" dirty="0" err="1" smtClean="0"/>
              <a:t>learning</a:t>
            </a:r>
            <a:r>
              <a:rPr lang="pt-BR" dirty="0" smtClean="0"/>
              <a:t>) ISBN: 9780262035613. </a:t>
            </a:r>
          </a:p>
          <a:p>
            <a:pPr>
              <a:buNone/>
            </a:pPr>
            <a:endParaRPr lang="pt-BR" dirty="0" smtClean="0"/>
          </a:p>
          <a:p>
            <a:r>
              <a:rPr lang="pt-BR" dirty="0" smtClean="0"/>
              <a:t>BARBER, David</a:t>
            </a:r>
            <a:r>
              <a:rPr lang="pt-BR" b="1" dirty="0" smtClean="0"/>
              <a:t>. </a:t>
            </a:r>
            <a:r>
              <a:rPr lang="pt-BR" b="1" dirty="0" err="1" smtClean="0"/>
              <a:t>Bayesian</a:t>
            </a:r>
            <a:r>
              <a:rPr lang="pt-BR" b="1" dirty="0" smtClean="0"/>
              <a:t> </a:t>
            </a:r>
            <a:r>
              <a:rPr lang="pt-BR" b="1" dirty="0" err="1" smtClean="0"/>
              <a:t>Reasoning</a:t>
            </a:r>
            <a:r>
              <a:rPr lang="pt-BR" b="1" dirty="0" smtClean="0"/>
              <a:t> </a:t>
            </a:r>
            <a:r>
              <a:rPr lang="pt-BR" b="1" dirty="0" err="1" smtClean="0"/>
              <a:t>and</a:t>
            </a:r>
            <a:r>
              <a:rPr lang="pt-BR" b="1" dirty="0" smtClean="0"/>
              <a:t> Machine </a:t>
            </a:r>
            <a:r>
              <a:rPr lang="pt-BR" b="1" dirty="0" err="1" smtClean="0"/>
              <a:t>Learning</a:t>
            </a:r>
            <a:r>
              <a:rPr lang="pt-BR" dirty="0" smtClean="0"/>
              <a:t>. Cambridge </a:t>
            </a:r>
            <a:r>
              <a:rPr lang="pt-BR" dirty="0" err="1" smtClean="0"/>
              <a:t>University</a:t>
            </a:r>
            <a:r>
              <a:rPr lang="pt-BR" dirty="0" smtClean="0"/>
              <a:t> </a:t>
            </a:r>
            <a:r>
              <a:rPr lang="pt-BR" dirty="0" err="1" smtClean="0"/>
              <a:t>Press</a:t>
            </a:r>
            <a:r>
              <a:rPr lang="pt-BR" dirty="0" smtClean="0"/>
              <a:t>, 2012. ISBN 978-0-521-51814-7. </a:t>
            </a:r>
          </a:p>
          <a:p>
            <a:pPr>
              <a:buNone/>
            </a:pPr>
            <a:endParaRPr lang="pt-BR" dirty="0" smtClean="0"/>
          </a:p>
          <a:p>
            <a:r>
              <a:rPr lang="pt-BR" dirty="0" smtClean="0"/>
              <a:t>HAYKIN</a:t>
            </a:r>
            <a:r>
              <a:rPr lang="pt-BR" dirty="0" smtClean="0"/>
              <a:t>, Simon S.. </a:t>
            </a:r>
            <a:r>
              <a:rPr lang="pt-BR" b="1" dirty="0" smtClean="0"/>
              <a:t>Redes neurais</a:t>
            </a:r>
            <a:r>
              <a:rPr lang="pt-BR" dirty="0" smtClean="0"/>
              <a:t>: princípios e prática. 2. ed. Porto Alegre: </a:t>
            </a:r>
            <a:r>
              <a:rPr lang="pt-BR" dirty="0" err="1" smtClean="0"/>
              <a:t>Bookman</a:t>
            </a:r>
            <a:r>
              <a:rPr lang="pt-BR" dirty="0" smtClean="0"/>
              <a:t>, 2001. xxv, 900 p. ISBN: 8573077182, 9788573077186. </a:t>
            </a:r>
          </a:p>
          <a:p>
            <a:pPr>
              <a:buNone/>
            </a:pPr>
            <a:endParaRPr lang="pt-BR" dirty="0" smtClean="0"/>
          </a:p>
          <a:p>
            <a:r>
              <a:rPr lang="pt-BR" dirty="0" smtClean="0"/>
              <a:t>NUNES DA SILV, Ivan, SPATTI, Danilo H., FLAUZINO, Rogério A., </a:t>
            </a:r>
            <a:r>
              <a:rPr lang="pt-BR" b="1" dirty="0" smtClean="0"/>
              <a:t>Redes Neurais Artificiais para Engenharia e Ciências Aplicadas, </a:t>
            </a:r>
            <a:r>
              <a:rPr lang="pt-BR" dirty="0" err="1" smtClean="0"/>
              <a:t>Artliber</a:t>
            </a:r>
            <a:r>
              <a:rPr lang="pt-BR" dirty="0" smtClean="0"/>
              <a:t> Editora </a:t>
            </a:r>
            <a:r>
              <a:rPr lang="pt-BR" dirty="0" err="1" smtClean="0"/>
              <a:t>Ltda</a:t>
            </a:r>
            <a:r>
              <a:rPr lang="pt-BR" dirty="0" smtClean="0"/>
              <a:t>, 2010, ISBN: 978-85-88098-53-4,</a:t>
            </a:r>
            <a:br>
              <a:rPr lang="pt-BR" dirty="0" smtClean="0"/>
            </a:br>
            <a:endParaRPr lang="pt-BR" dirty="0" smtClean="0"/>
          </a:p>
          <a:p>
            <a:endParaRPr lang="pt-BR" dirty="0" smtClean="0"/>
          </a:p>
          <a:p>
            <a:r>
              <a:rPr lang="pt-BR" b="1" dirty="0" smtClean="0"/>
              <a:t>PERIÓDICOS, ARTIGOS, E OUTROS MATERIAIS DISPONÍVEIS RELACIONADOS A ÁREA DO CURSO</a:t>
            </a:r>
            <a:endParaRPr lang="pt-BR" b="1"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TM02900688[[fn=Faceta]]</Template>
  <TotalTime>1338</TotalTime>
  <Words>420</Words>
  <Application>Microsoft Office PowerPoint</Application>
  <PresentationFormat>Personalizar</PresentationFormat>
  <Paragraphs>58</Paragraphs>
  <Slides>7</Slides>
  <Notes>0</Notes>
  <HiddenSlides>0</HiddenSlides>
  <MMClips>0</MMClips>
  <ScaleCrop>false</ScaleCrop>
  <HeadingPairs>
    <vt:vector size="4" baseType="variant">
      <vt:variant>
        <vt:lpstr>Tema</vt:lpstr>
      </vt:variant>
      <vt:variant>
        <vt:i4>2</vt:i4>
      </vt:variant>
      <vt:variant>
        <vt:lpstr>Títulos de slides</vt:lpstr>
      </vt:variant>
      <vt:variant>
        <vt:i4>7</vt:i4>
      </vt:variant>
    </vt:vector>
  </HeadingPairs>
  <TitlesOfParts>
    <vt:vector size="9" baseType="lpstr">
      <vt:lpstr>HDOfficeLightV0</vt:lpstr>
      <vt:lpstr>Fluxo</vt:lpstr>
      <vt:lpstr> DCA0133 - APRENDIZAGEM DE MÁQUINA E MINERAÇÃO DE DADOS (60h) - Turma: 01 (2024.1)</vt:lpstr>
      <vt:lpstr>Sumário</vt:lpstr>
      <vt:lpstr>Prof. Adrião Duarte Dória Neto</vt:lpstr>
      <vt:lpstr>Ementa do Curso de ML</vt:lpstr>
      <vt:lpstr>Metodologia</vt:lpstr>
      <vt:lpstr>Processo de Avaliação</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Biologically Inspired Methods</dc:title>
  <dc:creator>Livre</dc:creator>
  <cp:lastModifiedBy>Adrião Duarte</cp:lastModifiedBy>
  <cp:revision>163</cp:revision>
  <dcterms:created xsi:type="dcterms:W3CDTF">2017-05-23T17:26:31Z</dcterms:created>
  <dcterms:modified xsi:type="dcterms:W3CDTF">2024-02-05T19:24:16Z</dcterms:modified>
</cp:coreProperties>
</file>