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7" r:id="rId1"/>
  </p:sldMasterIdLst>
  <p:notesMasterIdLst>
    <p:notesMasterId r:id="rId20"/>
  </p:notesMasterIdLst>
  <p:sldIdLst>
    <p:sldId id="256" r:id="rId2"/>
    <p:sldId id="257" r:id="rId3"/>
    <p:sldId id="258" r:id="rId4"/>
    <p:sldId id="273" r:id="rId5"/>
    <p:sldId id="274" r:id="rId6"/>
    <p:sldId id="262" r:id="rId7"/>
    <p:sldId id="263" r:id="rId8"/>
    <p:sldId id="265" r:id="rId9"/>
    <p:sldId id="266" r:id="rId10"/>
    <p:sldId id="267" r:id="rId11"/>
    <p:sldId id="268" r:id="rId12"/>
    <p:sldId id="276" r:id="rId13"/>
    <p:sldId id="270" r:id="rId14"/>
    <p:sldId id="271" r:id="rId15"/>
    <p:sldId id="279" r:id="rId16"/>
    <p:sldId id="277" r:id="rId17"/>
    <p:sldId id="27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4119" autoAdjust="0"/>
  </p:normalViewPr>
  <p:slideViewPr>
    <p:cSldViewPr snapToGrid="0" snapToObjects="1">
      <p:cViewPr varScale="1">
        <p:scale>
          <a:sx n="95" d="100"/>
          <a:sy n="95" d="100"/>
        </p:scale>
        <p:origin x="1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28735-8020-4BDE-B142-BC772FB12C4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E0F6F9D-A6E4-4E92-BCAD-C7200073B8CF}">
      <dgm:prSet custT="1"/>
      <dgm:spPr/>
      <dgm:t>
        <a:bodyPr/>
        <a:lstStyle/>
        <a:p>
          <a:pPr algn="just"/>
          <a:r>
            <a:rPr lang="it-IT" sz="1800" dirty="0"/>
            <a:t>Integrazione di un ‘gate’ per l’ingresso/uscita automobili all’interno del parcheggio presente in ProximaCity e gestione della comunicazione tra i vari end-</a:t>
          </a:r>
          <a:r>
            <a:rPr lang="it-IT" sz="1800" dirty="0" err="1"/>
            <a:t>point</a:t>
          </a:r>
          <a:r>
            <a:rPr lang="it-IT" sz="1800" dirty="0"/>
            <a:t>. </a:t>
          </a:r>
          <a:endParaRPr lang="en-US" sz="1800" dirty="0"/>
        </a:p>
      </dgm:t>
    </dgm:pt>
    <dgm:pt modelId="{3674D10B-C537-4D11-84CE-B6D9B47FED4B}" type="parTrans" cxnId="{5D244842-4291-4154-9AB6-2E3F96686D80}">
      <dgm:prSet/>
      <dgm:spPr/>
      <dgm:t>
        <a:bodyPr/>
        <a:lstStyle/>
        <a:p>
          <a:endParaRPr lang="en-US"/>
        </a:p>
      </dgm:t>
    </dgm:pt>
    <dgm:pt modelId="{83F19B84-D942-40AB-85C2-836E6ACAB8F0}" type="sibTrans" cxnId="{5D244842-4291-4154-9AB6-2E3F96686D80}">
      <dgm:prSet/>
      <dgm:spPr/>
      <dgm:t>
        <a:bodyPr/>
        <a:lstStyle/>
        <a:p>
          <a:endParaRPr lang="en-US"/>
        </a:p>
      </dgm:t>
    </dgm:pt>
    <dgm:pt modelId="{B60EAEF3-DDEA-479B-B742-2F2658E0C4D2}">
      <dgm:prSet custT="1"/>
      <dgm:spPr/>
      <dgm:t>
        <a:bodyPr/>
        <a:lstStyle/>
        <a:p>
          <a:pPr algn="just"/>
          <a:r>
            <a:rPr lang="it-IT" sz="1800" dirty="0"/>
            <a:t>Sono state implementate 3 diverse soluzioni di integrazione tra i 2 sistemi ed è stata scelta la migliore:</a:t>
          </a:r>
          <a:endParaRPr lang="en-US" sz="1800" dirty="0"/>
        </a:p>
      </dgm:t>
    </dgm:pt>
    <dgm:pt modelId="{BBC6F466-CD8C-4C6A-8486-0FBCCA30CB26}" type="parTrans" cxnId="{5F0C3326-9342-4D01-8EC1-2D1B8F3FA4B0}">
      <dgm:prSet/>
      <dgm:spPr/>
      <dgm:t>
        <a:bodyPr/>
        <a:lstStyle/>
        <a:p>
          <a:endParaRPr lang="en-US"/>
        </a:p>
      </dgm:t>
    </dgm:pt>
    <dgm:pt modelId="{1918A0F0-31E8-4088-BAD0-02BA8C34477C}" type="sibTrans" cxnId="{5F0C3326-9342-4D01-8EC1-2D1B8F3FA4B0}">
      <dgm:prSet/>
      <dgm:spPr/>
      <dgm:t>
        <a:bodyPr/>
        <a:lstStyle/>
        <a:p>
          <a:endParaRPr lang="en-US"/>
        </a:p>
      </dgm:t>
    </dgm:pt>
    <dgm:pt modelId="{3428347E-B093-4DB6-B153-6C844C04F1D4}">
      <dgm:prSet custT="1"/>
      <dgm:spPr/>
      <dgm:t>
        <a:bodyPr/>
        <a:lstStyle/>
        <a:p>
          <a:pPr algn="just"/>
          <a:r>
            <a:rPr lang="it-IT" sz="1800" dirty="0"/>
            <a:t>La prima soluzione fa uso del protocollo di messaggistica MQTT</a:t>
          </a:r>
          <a:endParaRPr lang="en-US" sz="1800" dirty="0"/>
        </a:p>
      </dgm:t>
    </dgm:pt>
    <dgm:pt modelId="{0944DDF2-28FC-4461-AE49-7BED6BCE1A77}" type="parTrans" cxnId="{8736FEF4-C063-437F-A97D-A9AD8FE0645B}">
      <dgm:prSet/>
      <dgm:spPr/>
      <dgm:t>
        <a:bodyPr/>
        <a:lstStyle/>
        <a:p>
          <a:endParaRPr lang="en-US"/>
        </a:p>
      </dgm:t>
    </dgm:pt>
    <dgm:pt modelId="{F82E36EE-F4B5-41E6-8B1A-7D72832E131B}" type="sibTrans" cxnId="{8736FEF4-C063-437F-A97D-A9AD8FE0645B}">
      <dgm:prSet/>
      <dgm:spPr/>
      <dgm:t>
        <a:bodyPr/>
        <a:lstStyle/>
        <a:p>
          <a:endParaRPr lang="en-US"/>
        </a:p>
      </dgm:t>
    </dgm:pt>
    <dgm:pt modelId="{5A705B16-0FC2-4E61-80F7-D81575586EE3}">
      <dgm:prSet custT="1"/>
      <dgm:spPr/>
      <dgm:t>
        <a:bodyPr/>
        <a:lstStyle/>
        <a:p>
          <a:pPr algn="just"/>
          <a:r>
            <a:rPr lang="it-IT" sz="1800" dirty="0"/>
            <a:t>La seconda soluzione fa uso del paradigma REST</a:t>
          </a:r>
          <a:endParaRPr lang="en-US" sz="1800" dirty="0"/>
        </a:p>
      </dgm:t>
    </dgm:pt>
    <dgm:pt modelId="{00EE2EBD-047B-4A41-B71D-3AC8FF5B2B28}" type="parTrans" cxnId="{53DF4F9E-1D7D-4C30-9042-B9E3FF2A23C7}">
      <dgm:prSet/>
      <dgm:spPr/>
      <dgm:t>
        <a:bodyPr/>
        <a:lstStyle/>
        <a:p>
          <a:endParaRPr lang="en-US"/>
        </a:p>
      </dgm:t>
    </dgm:pt>
    <dgm:pt modelId="{C619AF4E-D23B-4C8C-B654-E4E4B6C5A525}" type="sibTrans" cxnId="{53DF4F9E-1D7D-4C30-9042-B9E3FF2A23C7}">
      <dgm:prSet/>
      <dgm:spPr/>
      <dgm:t>
        <a:bodyPr/>
        <a:lstStyle/>
        <a:p>
          <a:endParaRPr lang="en-US"/>
        </a:p>
      </dgm:t>
    </dgm:pt>
    <dgm:pt modelId="{E1F78101-9B5B-4A88-A6CC-EF4A9373E0E5}">
      <dgm:prSet custT="1"/>
      <dgm:spPr/>
      <dgm:t>
        <a:bodyPr/>
        <a:lstStyle/>
        <a:p>
          <a:pPr algn="just"/>
          <a:r>
            <a:rPr lang="it-IT" sz="1800" dirty="0"/>
            <a:t>La terza soluzione fa uso del meccanismo WEBHOOK</a:t>
          </a:r>
          <a:endParaRPr lang="en-US" sz="1800" dirty="0"/>
        </a:p>
      </dgm:t>
    </dgm:pt>
    <dgm:pt modelId="{17BD72B4-7710-4596-B8BB-B0AA17BE7631}" type="parTrans" cxnId="{E0612198-1908-4082-A832-80BCC75BAF59}">
      <dgm:prSet/>
      <dgm:spPr/>
      <dgm:t>
        <a:bodyPr/>
        <a:lstStyle/>
        <a:p>
          <a:endParaRPr lang="en-US"/>
        </a:p>
      </dgm:t>
    </dgm:pt>
    <dgm:pt modelId="{B7F0B1B9-04BF-40A6-BFBF-1063A2940041}" type="sibTrans" cxnId="{E0612198-1908-4082-A832-80BCC75BAF59}">
      <dgm:prSet/>
      <dgm:spPr/>
      <dgm:t>
        <a:bodyPr/>
        <a:lstStyle/>
        <a:p>
          <a:endParaRPr lang="en-US"/>
        </a:p>
      </dgm:t>
    </dgm:pt>
    <dgm:pt modelId="{D3192C82-64E9-614D-806C-A059C95C26C2}" type="pres">
      <dgm:prSet presAssocID="{FE228735-8020-4BDE-B142-BC772FB12C4E}" presName="outerComposite" presStyleCnt="0">
        <dgm:presLayoutVars>
          <dgm:chMax val="5"/>
          <dgm:dir/>
          <dgm:resizeHandles val="exact"/>
        </dgm:presLayoutVars>
      </dgm:prSet>
      <dgm:spPr/>
    </dgm:pt>
    <dgm:pt modelId="{579D2E9B-5B98-574F-9F4F-153A81146687}" type="pres">
      <dgm:prSet presAssocID="{FE228735-8020-4BDE-B142-BC772FB12C4E}" presName="dummyMaxCanvas" presStyleCnt="0">
        <dgm:presLayoutVars/>
      </dgm:prSet>
      <dgm:spPr/>
    </dgm:pt>
    <dgm:pt modelId="{FB033A5C-61F1-F14F-8330-05198A8866AA}" type="pres">
      <dgm:prSet presAssocID="{FE228735-8020-4BDE-B142-BC772FB12C4E}" presName="TwoNodes_1" presStyleLbl="node1" presStyleIdx="0" presStyleCnt="2" custScaleY="60782">
        <dgm:presLayoutVars>
          <dgm:bulletEnabled val="1"/>
        </dgm:presLayoutVars>
      </dgm:prSet>
      <dgm:spPr/>
    </dgm:pt>
    <dgm:pt modelId="{204366E0-75CE-F94F-8636-53468AC41938}" type="pres">
      <dgm:prSet presAssocID="{FE228735-8020-4BDE-B142-BC772FB12C4E}" presName="TwoNodes_2" presStyleLbl="node1" presStyleIdx="1" presStyleCnt="2" custScaleY="135220">
        <dgm:presLayoutVars>
          <dgm:bulletEnabled val="1"/>
        </dgm:presLayoutVars>
      </dgm:prSet>
      <dgm:spPr/>
    </dgm:pt>
    <dgm:pt modelId="{45D6E67D-3C70-4D49-B2CD-9B9A0E9BD0F5}" type="pres">
      <dgm:prSet presAssocID="{FE228735-8020-4BDE-B142-BC772FB12C4E}" presName="TwoConn_1-2" presStyleLbl="fgAccFollowNode1" presStyleIdx="0" presStyleCnt="1">
        <dgm:presLayoutVars>
          <dgm:bulletEnabled val="1"/>
        </dgm:presLayoutVars>
      </dgm:prSet>
      <dgm:spPr/>
    </dgm:pt>
    <dgm:pt modelId="{06DA1ECF-7961-7842-ACBD-E8E212453B9C}" type="pres">
      <dgm:prSet presAssocID="{FE228735-8020-4BDE-B142-BC772FB12C4E}" presName="TwoNodes_1_text" presStyleLbl="node1" presStyleIdx="1" presStyleCnt="2">
        <dgm:presLayoutVars>
          <dgm:bulletEnabled val="1"/>
        </dgm:presLayoutVars>
      </dgm:prSet>
      <dgm:spPr/>
    </dgm:pt>
    <dgm:pt modelId="{C0BA861F-FDDE-9A4A-A00A-528569E36A72}" type="pres">
      <dgm:prSet presAssocID="{FE228735-8020-4BDE-B142-BC772FB12C4E}" presName="TwoNodes_2_text" presStyleLbl="node1" presStyleIdx="1" presStyleCnt="2">
        <dgm:presLayoutVars>
          <dgm:bulletEnabled val="1"/>
        </dgm:presLayoutVars>
      </dgm:prSet>
      <dgm:spPr/>
    </dgm:pt>
  </dgm:ptLst>
  <dgm:cxnLst>
    <dgm:cxn modelId="{08BBB408-421E-6F4C-9558-E6B179405B3C}" type="presOf" srcId="{E1F78101-9B5B-4A88-A6CC-EF4A9373E0E5}" destId="{204366E0-75CE-F94F-8636-53468AC41938}" srcOrd="0" destOrd="3" presId="urn:microsoft.com/office/officeart/2005/8/layout/vProcess5"/>
    <dgm:cxn modelId="{B50F9E0A-5118-A34B-B7C4-29E852667AD1}" type="presOf" srcId="{E1F78101-9B5B-4A88-A6CC-EF4A9373E0E5}" destId="{C0BA861F-FDDE-9A4A-A00A-528569E36A72}" srcOrd="1" destOrd="3" presId="urn:microsoft.com/office/officeart/2005/8/layout/vProcess5"/>
    <dgm:cxn modelId="{A56BE20A-0450-C94D-AB8B-E9A93F917D91}" type="presOf" srcId="{0E0F6F9D-A6E4-4E92-BCAD-C7200073B8CF}" destId="{FB033A5C-61F1-F14F-8330-05198A8866AA}" srcOrd="0" destOrd="0" presId="urn:microsoft.com/office/officeart/2005/8/layout/vProcess5"/>
    <dgm:cxn modelId="{20754625-DE9C-AE4F-9AC1-80E067703508}" type="presOf" srcId="{5A705B16-0FC2-4E61-80F7-D81575586EE3}" destId="{204366E0-75CE-F94F-8636-53468AC41938}" srcOrd="0" destOrd="2" presId="urn:microsoft.com/office/officeart/2005/8/layout/vProcess5"/>
    <dgm:cxn modelId="{5F0C3326-9342-4D01-8EC1-2D1B8F3FA4B0}" srcId="{FE228735-8020-4BDE-B142-BC772FB12C4E}" destId="{B60EAEF3-DDEA-479B-B742-2F2658E0C4D2}" srcOrd="1" destOrd="0" parTransId="{BBC6F466-CD8C-4C6A-8486-0FBCCA30CB26}" sibTransId="{1918A0F0-31E8-4088-BAD0-02BA8C34477C}"/>
    <dgm:cxn modelId="{5D244842-4291-4154-9AB6-2E3F96686D80}" srcId="{FE228735-8020-4BDE-B142-BC772FB12C4E}" destId="{0E0F6F9D-A6E4-4E92-BCAD-C7200073B8CF}" srcOrd="0" destOrd="0" parTransId="{3674D10B-C537-4D11-84CE-B6D9B47FED4B}" sibTransId="{83F19B84-D942-40AB-85C2-836E6ACAB8F0}"/>
    <dgm:cxn modelId="{375BFD73-6F4E-574C-A80F-6C9A73B0025B}" type="presOf" srcId="{3428347E-B093-4DB6-B153-6C844C04F1D4}" destId="{204366E0-75CE-F94F-8636-53468AC41938}" srcOrd="0" destOrd="1" presId="urn:microsoft.com/office/officeart/2005/8/layout/vProcess5"/>
    <dgm:cxn modelId="{35128174-7132-4F41-B066-092D2B86F2AA}" type="presOf" srcId="{3428347E-B093-4DB6-B153-6C844C04F1D4}" destId="{C0BA861F-FDDE-9A4A-A00A-528569E36A72}" srcOrd="1" destOrd="1" presId="urn:microsoft.com/office/officeart/2005/8/layout/vProcess5"/>
    <dgm:cxn modelId="{84D41897-104A-8C4A-9034-DF322005C850}" type="presOf" srcId="{0E0F6F9D-A6E4-4E92-BCAD-C7200073B8CF}" destId="{06DA1ECF-7961-7842-ACBD-E8E212453B9C}" srcOrd="1" destOrd="0" presId="urn:microsoft.com/office/officeart/2005/8/layout/vProcess5"/>
    <dgm:cxn modelId="{E0612198-1908-4082-A832-80BCC75BAF59}" srcId="{B60EAEF3-DDEA-479B-B742-2F2658E0C4D2}" destId="{E1F78101-9B5B-4A88-A6CC-EF4A9373E0E5}" srcOrd="2" destOrd="0" parTransId="{17BD72B4-7710-4596-B8BB-B0AA17BE7631}" sibTransId="{B7F0B1B9-04BF-40A6-BFBF-1063A2940041}"/>
    <dgm:cxn modelId="{53DF4F9E-1D7D-4C30-9042-B9E3FF2A23C7}" srcId="{B60EAEF3-DDEA-479B-B742-2F2658E0C4D2}" destId="{5A705B16-0FC2-4E61-80F7-D81575586EE3}" srcOrd="1" destOrd="0" parTransId="{00EE2EBD-047B-4A41-B71D-3AC8FF5B2B28}" sibTransId="{C619AF4E-D23B-4C8C-B654-E4E4B6C5A525}"/>
    <dgm:cxn modelId="{814FECB1-5753-3B4A-8E50-659D86E7F16C}" type="presOf" srcId="{B60EAEF3-DDEA-479B-B742-2F2658E0C4D2}" destId="{204366E0-75CE-F94F-8636-53468AC41938}" srcOrd="0" destOrd="0" presId="urn:microsoft.com/office/officeart/2005/8/layout/vProcess5"/>
    <dgm:cxn modelId="{5D917AB8-AAC4-6D48-8BCA-7610B5C83836}" type="presOf" srcId="{5A705B16-0FC2-4E61-80F7-D81575586EE3}" destId="{C0BA861F-FDDE-9A4A-A00A-528569E36A72}" srcOrd="1" destOrd="2" presId="urn:microsoft.com/office/officeart/2005/8/layout/vProcess5"/>
    <dgm:cxn modelId="{FBDB4ABF-1D72-4245-ADB1-9980FA6FE77D}" type="presOf" srcId="{B60EAEF3-DDEA-479B-B742-2F2658E0C4D2}" destId="{C0BA861F-FDDE-9A4A-A00A-528569E36A72}" srcOrd="1" destOrd="0" presId="urn:microsoft.com/office/officeart/2005/8/layout/vProcess5"/>
    <dgm:cxn modelId="{817761C8-9680-9B4D-AA07-04568F53BDF9}" type="presOf" srcId="{83F19B84-D942-40AB-85C2-836E6ACAB8F0}" destId="{45D6E67D-3C70-4D49-B2CD-9B9A0E9BD0F5}" srcOrd="0" destOrd="0" presId="urn:microsoft.com/office/officeart/2005/8/layout/vProcess5"/>
    <dgm:cxn modelId="{8736FEF4-C063-437F-A97D-A9AD8FE0645B}" srcId="{B60EAEF3-DDEA-479B-B742-2F2658E0C4D2}" destId="{3428347E-B093-4DB6-B153-6C844C04F1D4}" srcOrd="0" destOrd="0" parTransId="{0944DDF2-28FC-4461-AE49-7BED6BCE1A77}" sibTransId="{F82E36EE-F4B5-41E6-8B1A-7D72832E131B}"/>
    <dgm:cxn modelId="{94E9C6F6-BE33-9641-80F4-03B1E08001AF}" type="presOf" srcId="{FE228735-8020-4BDE-B142-BC772FB12C4E}" destId="{D3192C82-64E9-614D-806C-A059C95C26C2}" srcOrd="0" destOrd="0" presId="urn:microsoft.com/office/officeart/2005/8/layout/vProcess5"/>
    <dgm:cxn modelId="{1F1E5F1B-C9DE-5E40-86E6-D08083541B83}" type="presParOf" srcId="{D3192C82-64E9-614D-806C-A059C95C26C2}" destId="{579D2E9B-5B98-574F-9F4F-153A81146687}" srcOrd="0" destOrd="0" presId="urn:microsoft.com/office/officeart/2005/8/layout/vProcess5"/>
    <dgm:cxn modelId="{0FB2C1E4-7FEC-2446-B62F-1A856BFCDD71}" type="presParOf" srcId="{D3192C82-64E9-614D-806C-A059C95C26C2}" destId="{FB033A5C-61F1-F14F-8330-05198A8866AA}" srcOrd="1" destOrd="0" presId="urn:microsoft.com/office/officeart/2005/8/layout/vProcess5"/>
    <dgm:cxn modelId="{A618CE84-1508-BC43-A6AF-86C41C8470E9}" type="presParOf" srcId="{D3192C82-64E9-614D-806C-A059C95C26C2}" destId="{204366E0-75CE-F94F-8636-53468AC41938}" srcOrd="2" destOrd="0" presId="urn:microsoft.com/office/officeart/2005/8/layout/vProcess5"/>
    <dgm:cxn modelId="{E766361F-D9B1-E040-97B8-C2BF77677F06}" type="presParOf" srcId="{D3192C82-64E9-614D-806C-A059C95C26C2}" destId="{45D6E67D-3C70-4D49-B2CD-9B9A0E9BD0F5}" srcOrd="3" destOrd="0" presId="urn:microsoft.com/office/officeart/2005/8/layout/vProcess5"/>
    <dgm:cxn modelId="{C076F579-8705-194F-8A13-84635D8F83C0}" type="presParOf" srcId="{D3192C82-64E9-614D-806C-A059C95C26C2}" destId="{06DA1ECF-7961-7842-ACBD-E8E212453B9C}" srcOrd="4" destOrd="0" presId="urn:microsoft.com/office/officeart/2005/8/layout/vProcess5"/>
    <dgm:cxn modelId="{867C05B2-07AC-7F44-928E-3A72219A4304}" type="presParOf" srcId="{D3192C82-64E9-614D-806C-A059C95C26C2}" destId="{C0BA861F-FDDE-9A4A-A00A-528569E36A72}" srcOrd="5"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33A5C-61F1-F14F-8330-05198A8866AA}">
      <dsp:nvSpPr>
        <dsp:cNvPr id="0" name=""/>
        <dsp:cNvSpPr/>
      </dsp:nvSpPr>
      <dsp:spPr>
        <a:xfrm>
          <a:off x="0" y="199745"/>
          <a:ext cx="8549640" cy="112374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it-IT" sz="1800" kern="1200" dirty="0"/>
            <a:t>Integrazione di un ‘gate’ per l’ingresso/uscita automobili all’interno del parcheggio presente in ProximaCity e gestione della comunicazione tra i vari end-</a:t>
          </a:r>
          <a:r>
            <a:rPr lang="it-IT" sz="1800" kern="1200" dirty="0" err="1"/>
            <a:t>point</a:t>
          </a:r>
          <a:r>
            <a:rPr lang="it-IT" sz="1800" kern="1200" dirty="0"/>
            <a:t>. </a:t>
          </a:r>
          <a:endParaRPr lang="en-US" sz="1800" kern="1200" dirty="0"/>
        </a:p>
      </dsp:txBody>
      <dsp:txXfrm>
        <a:off x="32913" y="232658"/>
        <a:ext cx="6681222" cy="1057918"/>
      </dsp:txXfrm>
    </dsp:sp>
    <dsp:sp modelId="{204366E0-75CE-F94F-8636-53468AC41938}">
      <dsp:nvSpPr>
        <dsp:cNvPr id="0" name=""/>
        <dsp:cNvSpPr/>
      </dsp:nvSpPr>
      <dsp:spPr>
        <a:xfrm>
          <a:off x="1508759" y="1771294"/>
          <a:ext cx="8549640" cy="2499962"/>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it-IT" sz="1800" kern="1200" dirty="0"/>
            <a:t>Sono state implementate 3 diverse soluzioni di integrazione tra i 2 sistemi ed è stata scelta la migliore:</a:t>
          </a:r>
          <a:endParaRPr lang="en-US" sz="1800" kern="1200" dirty="0"/>
        </a:p>
        <a:p>
          <a:pPr marL="171450" lvl="1" indent="-171450" algn="just" defTabSz="800100">
            <a:lnSpc>
              <a:spcPct val="90000"/>
            </a:lnSpc>
            <a:spcBef>
              <a:spcPct val="0"/>
            </a:spcBef>
            <a:spcAft>
              <a:spcPct val="15000"/>
            </a:spcAft>
            <a:buChar char="•"/>
          </a:pPr>
          <a:r>
            <a:rPr lang="it-IT" sz="1800" kern="1200" dirty="0"/>
            <a:t>La prima soluzione fa uso del protocollo di messaggistica MQTT</a:t>
          </a:r>
          <a:endParaRPr lang="en-US" sz="1800" kern="1200" dirty="0"/>
        </a:p>
        <a:p>
          <a:pPr marL="171450" lvl="1" indent="-171450" algn="just" defTabSz="800100">
            <a:lnSpc>
              <a:spcPct val="90000"/>
            </a:lnSpc>
            <a:spcBef>
              <a:spcPct val="0"/>
            </a:spcBef>
            <a:spcAft>
              <a:spcPct val="15000"/>
            </a:spcAft>
            <a:buChar char="•"/>
          </a:pPr>
          <a:r>
            <a:rPr lang="it-IT" sz="1800" kern="1200" dirty="0"/>
            <a:t>La seconda soluzione fa uso del paradigma REST</a:t>
          </a:r>
          <a:endParaRPr lang="en-US" sz="1800" kern="1200" dirty="0"/>
        </a:p>
        <a:p>
          <a:pPr marL="171450" lvl="1" indent="-171450" algn="just" defTabSz="800100">
            <a:lnSpc>
              <a:spcPct val="90000"/>
            </a:lnSpc>
            <a:spcBef>
              <a:spcPct val="0"/>
            </a:spcBef>
            <a:spcAft>
              <a:spcPct val="15000"/>
            </a:spcAft>
            <a:buChar char="•"/>
          </a:pPr>
          <a:r>
            <a:rPr lang="it-IT" sz="1800" kern="1200" dirty="0"/>
            <a:t>La terza soluzione fa uso del meccanismo WEBHOOK</a:t>
          </a:r>
          <a:endParaRPr lang="en-US" sz="1800" kern="1200" dirty="0"/>
        </a:p>
      </dsp:txBody>
      <dsp:txXfrm>
        <a:off x="1581980" y="1844515"/>
        <a:ext cx="5692710" cy="2353520"/>
      </dsp:txXfrm>
    </dsp:sp>
    <dsp:sp modelId="{45D6E67D-3C70-4D49-B2CD-9B9A0E9BD0F5}">
      <dsp:nvSpPr>
        <dsp:cNvPr id="0" name=""/>
        <dsp:cNvSpPr/>
      </dsp:nvSpPr>
      <dsp:spPr>
        <a:xfrm>
          <a:off x="7347912" y="1290583"/>
          <a:ext cx="1201727" cy="120172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18301" y="1290583"/>
        <a:ext cx="660949" cy="9043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E9261-8FB8-0447-89EB-ADA8BAC515F3}" type="datetimeFigureOut">
              <a:rPr lang="it-IT" smtClean="0"/>
              <a:t>19/10/22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086B1-C909-BF48-A71E-A263E08F53AC}" type="slidenum">
              <a:rPr lang="it-IT" smtClean="0"/>
              <a:t>‹N›</a:t>
            </a:fld>
            <a:endParaRPr lang="it-IT"/>
          </a:p>
        </p:txBody>
      </p:sp>
    </p:spTree>
    <p:extLst>
      <p:ext uri="{BB962C8B-B14F-4D97-AF65-F5344CB8AC3E}">
        <p14:creationId xmlns:p14="http://schemas.microsoft.com/office/powerpoint/2010/main" val="3570246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2</a:t>
            </a:fld>
            <a:endParaRPr lang="it-IT"/>
          </a:p>
        </p:txBody>
      </p:sp>
    </p:spTree>
    <p:extLst>
      <p:ext uri="{BB962C8B-B14F-4D97-AF65-F5344CB8AC3E}">
        <p14:creationId xmlns:p14="http://schemas.microsoft.com/office/powerpoint/2010/main" val="343257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Per valutare quale fosse la soluzione migliore è stata misurata la latenza ed è stato effettuato testing di robustezza per capire l’affidabilità delle varie soluzioni. P</a:t>
            </a:r>
            <a:r>
              <a:rPr lang="it-IT" sz="1800" dirty="0">
                <a:effectLst/>
                <a:latin typeface="Times New Roman" panose="02020603050405020304" pitchFamily="18" charset="0"/>
                <a:ea typeface="Times New Roman" panose="02020603050405020304" pitchFamily="18" charset="0"/>
              </a:rPr>
              <a:t>er stabilire quale fosse la soluzione migliore è stato effettuato il test visuale.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1) </a:t>
            </a:r>
            <a:r>
              <a:rPr lang="it-IT" sz="1800" dirty="0">
                <a:effectLst/>
                <a:latin typeface="SFRM1200"/>
                <a:ea typeface="Times New Roman" panose="02020603050405020304" pitchFamily="18" charset="0"/>
                <a:cs typeface="Times New Roman" panose="02020603050405020304" pitchFamily="18" charset="0"/>
              </a:rPr>
              <a:t>Sono state effettuate 30 misurazioni della latenza, a cui è stato sommato il tempo di elaborazione del messaggio</a:t>
            </a:r>
            <a:r>
              <a:rPr lang="it-IT" sz="2800" dirty="0">
                <a:effectLst/>
              </a:rPr>
              <a:t>,</a:t>
            </a:r>
            <a:r>
              <a:rPr lang="it-IT" sz="1800" dirty="0">
                <a:effectLst/>
                <a:latin typeface="SFRM1200"/>
                <a:ea typeface="Times New Roman" panose="02020603050405020304" pitchFamily="18" charset="0"/>
                <a:cs typeface="Times New Roman" panose="02020603050405020304" pitchFamily="18" charset="0"/>
              </a:rPr>
              <a:t> per ognuna delle soluzioni ed alla fine ne è stata fatta la media. </a:t>
            </a:r>
            <a:endParaRPr lang="it-IT"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2) </a:t>
            </a:r>
            <a:r>
              <a:rPr lang="it-IT" sz="1800" dirty="0">
                <a:effectLst/>
                <a:latin typeface="SFRM1200"/>
                <a:cs typeface="Times New Roman" panose="02020603050405020304" pitchFamily="18" charset="0"/>
              </a:rPr>
              <a:t>E’</a:t>
            </a:r>
            <a:r>
              <a:rPr lang="it-IT" sz="1800" dirty="0">
                <a:effectLst/>
                <a:latin typeface="SFRM1200"/>
                <a:ea typeface="Times New Roman" panose="02020603050405020304" pitchFamily="18" charset="0"/>
                <a:cs typeface="Times New Roman" panose="02020603050405020304" pitchFamily="18" charset="0"/>
              </a:rPr>
              <a:t> stata isolata e testata la componente server del gestore </a:t>
            </a:r>
            <a:r>
              <a:rPr lang="it-IT" sz="1800" dirty="0" err="1">
                <a:effectLst/>
                <a:latin typeface="SFRM1200"/>
                <a:ea typeface="Times New Roman" panose="02020603050405020304" pitchFamily="18" charset="0"/>
                <a:cs typeface="Times New Roman" panose="02020603050405020304" pitchFamily="18" charset="0"/>
              </a:rPr>
              <a:t>Webhook</a:t>
            </a:r>
            <a:r>
              <a:rPr lang="it-IT" sz="1800" dirty="0">
                <a:effectLst/>
                <a:latin typeface="SFRM1200"/>
                <a:ea typeface="Times New Roman" panose="02020603050405020304" pitchFamily="18" charset="0"/>
                <a:cs typeface="Times New Roman" panose="02020603050405020304" pitchFamily="18" charset="0"/>
              </a:rPr>
              <a:t>, effettuando delle POST con </a:t>
            </a:r>
            <a:r>
              <a:rPr lang="it-IT" sz="1800" dirty="0" err="1">
                <a:effectLst/>
                <a:latin typeface="SFRM1200"/>
                <a:ea typeface="Times New Roman" panose="02020603050405020304" pitchFamily="18" charset="0"/>
                <a:cs typeface="Times New Roman" panose="02020603050405020304" pitchFamily="18" charset="0"/>
              </a:rPr>
              <a:t>JMeter</a:t>
            </a:r>
            <a:r>
              <a:rPr lang="it-IT" sz="2800" dirty="0">
                <a:effectLst/>
              </a:rPr>
              <a:t> </a:t>
            </a:r>
            <a:r>
              <a:rPr lang="it-IT" sz="1800" dirty="0">
                <a:effectLst/>
                <a:latin typeface="SFRM1200"/>
                <a:ea typeface="Times New Roman" panose="02020603050405020304" pitchFamily="18" charset="0"/>
                <a:cs typeface="Times New Roman" panose="02020603050405020304" pitchFamily="18" charset="0"/>
              </a:rPr>
              <a:t>con diversi delay (1s, 2s, 500ms, 300ms…). </a:t>
            </a:r>
            <a:endParaRPr lang="it-IT"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3)</a:t>
            </a:r>
            <a:r>
              <a:rPr lang="it-IT" sz="2800" dirty="0">
                <a:effectLst/>
              </a:rPr>
              <a:t> </a:t>
            </a:r>
            <a:r>
              <a:rPr lang="it-IT" sz="1800" dirty="0">
                <a:effectLst/>
                <a:latin typeface="Times New Roman" panose="02020603050405020304" pitchFamily="18" charset="0"/>
                <a:ea typeface="Times New Roman" panose="02020603050405020304" pitchFamily="18" charset="0"/>
              </a:rPr>
              <a:t>Siccome le osservazioni di MQTT e REST si discostano di poco, per stabilire quale fosse la soluzione migliore è stato effettuato il test visuale. </a:t>
            </a: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11</a:t>
            </a:fld>
            <a:endParaRPr lang="it-IT"/>
          </a:p>
        </p:txBody>
      </p:sp>
    </p:spTree>
    <p:extLst>
      <p:ext uri="{BB962C8B-B14F-4D97-AF65-F5344CB8AC3E}">
        <p14:creationId xmlns:p14="http://schemas.microsoft.com/office/powerpoint/2010/main" val="186216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Per valutare quale fosse la soluzione migliore è stata misurata la latenza ed è stato effettuato testing di robustezza per capire l’affidabilità delle varie soluzioni. P</a:t>
            </a:r>
            <a:r>
              <a:rPr lang="it-IT" sz="1800" dirty="0">
                <a:effectLst/>
                <a:latin typeface="Times New Roman" panose="02020603050405020304" pitchFamily="18" charset="0"/>
                <a:ea typeface="Times New Roman" panose="02020603050405020304" pitchFamily="18" charset="0"/>
              </a:rPr>
              <a:t>er stabilire quale fosse la soluzione migliore è stato effettuato il test visuale.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1) </a:t>
            </a:r>
            <a:r>
              <a:rPr lang="it-IT" sz="1800" dirty="0">
                <a:effectLst/>
                <a:latin typeface="SFRM1200"/>
                <a:ea typeface="Times New Roman" panose="02020603050405020304" pitchFamily="18" charset="0"/>
                <a:cs typeface="Times New Roman" panose="02020603050405020304" pitchFamily="18" charset="0"/>
              </a:rPr>
              <a:t>Sono state effettuate 30 misurazioni della latenza, a cui è stato sommato il tempo di elaborazione del messaggio</a:t>
            </a:r>
            <a:r>
              <a:rPr lang="it-IT" sz="2800" dirty="0">
                <a:effectLst/>
              </a:rPr>
              <a:t>,</a:t>
            </a:r>
            <a:r>
              <a:rPr lang="it-IT" sz="1800" dirty="0">
                <a:effectLst/>
                <a:latin typeface="SFRM1200"/>
                <a:ea typeface="Times New Roman" panose="02020603050405020304" pitchFamily="18" charset="0"/>
                <a:cs typeface="Times New Roman" panose="02020603050405020304" pitchFamily="18" charset="0"/>
              </a:rPr>
              <a:t> per ognuna delle soluzioni ed alla fine ne è stata fatta la media. </a:t>
            </a:r>
            <a:endParaRPr lang="it-IT"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2) </a:t>
            </a:r>
            <a:r>
              <a:rPr lang="it-IT" sz="1800" dirty="0">
                <a:effectLst/>
                <a:latin typeface="SFRM1200"/>
                <a:cs typeface="Times New Roman" panose="02020603050405020304" pitchFamily="18" charset="0"/>
              </a:rPr>
              <a:t>E’</a:t>
            </a:r>
            <a:r>
              <a:rPr lang="it-IT" sz="1800" dirty="0">
                <a:effectLst/>
                <a:latin typeface="SFRM1200"/>
                <a:ea typeface="Times New Roman" panose="02020603050405020304" pitchFamily="18" charset="0"/>
                <a:cs typeface="Times New Roman" panose="02020603050405020304" pitchFamily="18" charset="0"/>
              </a:rPr>
              <a:t> stata isolata e testata la componente server del gestore </a:t>
            </a:r>
            <a:r>
              <a:rPr lang="it-IT" sz="1800" dirty="0" err="1">
                <a:effectLst/>
                <a:latin typeface="SFRM1200"/>
                <a:ea typeface="Times New Roman" panose="02020603050405020304" pitchFamily="18" charset="0"/>
                <a:cs typeface="Times New Roman" panose="02020603050405020304" pitchFamily="18" charset="0"/>
              </a:rPr>
              <a:t>Webhook</a:t>
            </a:r>
            <a:r>
              <a:rPr lang="it-IT" sz="1800" dirty="0">
                <a:effectLst/>
                <a:latin typeface="SFRM1200"/>
                <a:ea typeface="Times New Roman" panose="02020603050405020304" pitchFamily="18" charset="0"/>
                <a:cs typeface="Times New Roman" panose="02020603050405020304" pitchFamily="18" charset="0"/>
              </a:rPr>
              <a:t>, effettuando delle POST con </a:t>
            </a:r>
            <a:r>
              <a:rPr lang="it-IT" sz="1800" dirty="0" err="1">
                <a:effectLst/>
                <a:latin typeface="SFRM1200"/>
                <a:ea typeface="Times New Roman" panose="02020603050405020304" pitchFamily="18" charset="0"/>
                <a:cs typeface="Times New Roman" panose="02020603050405020304" pitchFamily="18" charset="0"/>
              </a:rPr>
              <a:t>JMeter</a:t>
            </a:r>
            <a:r>
              <a:rPr lang="it-IT" sz="2800" dirty="0">
                <a:effectLst/>
              </a:rPr>
              <a:t> </a:t>
            </a:r>
            <a:r>
              <a:rPr lang="it-IT" sz="1800" dirty="0">
                <a:effectLst/>
                <a:latin typeface="SFRM1200"/>
                <a:ea typeface="Times New Roman" panose="02020603050405020304" pitchFamily="18" charset="0"/>
                <a:cs typeface="Times New Roman" panose="02020603050405020304" pitchFamily="18" charset="0"/>
              </a:rPr>
              <a:t>con diversi delay (1s, 2s, 500ms, 300ms…). </a:t>
            </a:r>
            <a:endParaRPr lang="it-IT"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rPr>
              <a:t>3)</a:t>
            </a:r>
            <a:r>
              <a:rPr lang="it-IT" sz="2800" dirty="0">
                <a:effectLst/>
              </a:rPr>
              <a:t> </a:t>
            </a:r>
            <a:r>
              <a:rPr lang="it-IT" sz="1800" dirty="0">
                <a:effectLst/>
                <a:latin typeface="Times New Roman" panose="02020603050405020304" pitchFamily="18" charset="0"/>
                <a:ea typeface="Times New Roman" panose="02020603050405020304" pitchFamily="18" charset="0"/>
              </a:rPr>
              <a:t>Siccome le osservazioni di MQTT e REST si discostano di poco, per stabilire quale fosse la soluzione migliore è stato effettuato il test visuale. </a:t>
            </a: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12</a:t>
            </a:fld>
            <a:endParaRPr lang="it-IT"/>
          </a:p>
        </p:txBody>
      </p:sp>
    </p:spTree>
    <p:extLst>
      <p:ext uri="{BB962C8B-B14F-4D97-AF65-F5344CB8AC3E}">
        <p14:creationId xmlns:p14="http://schemas.microsoft.com/office/powerpoint/2010/main" val="379543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defTabSz="914400">
              <a:lnSpc>
                <a:spcPct val="90000"/>
              </a:lnSpc>
              <a:spcAft>
                <a:spcPts val="600"/>
              </a:spcAft>
              <a:buClr>
                <a:schemeClr val="accent1">
                  <a:lumMod val="75000"/>
                </a:schemeClr>
              </a:buClr>
              <a:buSzPct val="85000"/>
            </a:pPr>
            <a:r>
              <a:rPr lang="en-US" dirty="0">
                <a:effectLst/>
              </a:rPr>
              <a:t>Il test </a:t>
            </a:r>
            <a:r>
              <a:rPr lang="en-US" dirty="0" err="1">
                <a:effectLst/>
              </a:rPr>
              <a:t>consente</a:t>
            </a:r>
            <a:r>
              <a:rPr lang="en-US" dirty="0">
                <a:effectLst/>
              </a:rPr>
              <a:t> di </a:t>
            </a:r>
            <a:r>
              <a:rPr lang="en-US" dirty="0" err="1">
                <a:effectLst/>
              </a:rPr>
              <a:t>confrontare</a:t>
            </a:r>
            <a:r>
              <a:rPr lang="en-US" dirty="0">
                <a:effectLst/>
              </a:rPr>
              <a:t> n alternative e </a:t>
            </a:r>
            <a:r>
              <a:rPr lang="en-US" dirty="0" err="1">
                <a:effectLst/>
              </a:rPr>
              <a:t>stabilire</a:t>
            </a:r>
            <a:r>
              <a:rPr lang="en-US" dirty="0">
                <a:effectLst/>
              </a:rPr>
              <a:t> la </a:t>
            </a:r>
            <a:r>
              <a:rPr lang="en-US" dirty="0" err="1">
                <a:effectLst/>
              </a:rPr>
              <a:t>migliore</a:t>
            </a:r>
            <a:r>
              <a:rPr lang="en-US" dirty="0">
                <a:effectLst/>
              </a:rPr>
              <a:t> di </a:t>
            </a:r>
            <a:r>
              <a:rPr lang="en-US" dirty="0" err="1">
                <a:effectLst/>
              </a:rPr>
              <a:t>esse</a:t>
            </a:r>
            <a:r>
              <a:rPr lang="en-US" dirty="0">
                <a:effectLst/>
              </a:rPr>
              <a:t> </a:t>
            </a:r>
            <a:r>
              <a:rPr lang="en-US" dirty="0" err="1">
                <a:effectLst/>
              </a:rPr>
              <a:t>nel</a:t>
            </a:r>
            <a:r>
              <a:rPr lang="en-US" dirty="0">
                <a:effectLst/>
              </a:rPr>
              <a:t> </a:t>
            </a:r>
            <a:r>
              <a:rPr lang="en-US" dirty="0" err="1">
                <a:effectLst/>
              </a:rPr>
              <a:t>seguente</a:t>
            </a:r>
            <a:r>
              <a:rPr lang="en-US" dirty="0">
                <a:effectLst/>
              </a:rPr>
              <a:t> modo:</a:t>
            </a:r>
          </a:p>
          <a:p>
            <a:pPr marL="342900" lvl="0" indent="-182880" algn="just" defTabSz="914400">
              <a:lnSpc>
                <a:spcPct val="90000"/>
              </a:lnSpc>
              <a:spcAft>
                <a:spcPts val="600"/>
              </a:spcAft>
              <a:buClr>
                <a:schemeClr val="accent1">
                  <a:lumMod val="75000"/>
                </a:schemeClr>
              </a:buClr>
              <a:buSzPct val="85000"/>
              <a:buFont typeface="Wingdings" pitchFamily="2" charset="2"/>
              <a:buChar char="§"/>
            </a:pPr>
            <a:r>
              <a:rPr lang="en-US" dirty="0">
                <a:effectLst/>
              </a:rPr>
              <a:t>Se </a:t>
            </a:r>
            <a:r>
              <a:rPr lang="en-US" dirty="0" err="1">
                <a:effectLst/>
              </a:rPr>
              <a:t>i</a:t>
            </a:r>
            <a:r>
              <a:rPr lang="en-US" dirty="0">
                <a:effectLst/>
              </a:rPr>
              <a:t> due intervalli non </a:t>
            </a:r>
            <a:r>
              <a:rPr lang="en-US" dirty="0" err="1">
                <a:effectLst/>
              </a:rPr>
              <a:t>si</a:t>
            </a:r>
            <a:r>
              <a:rPr lang="en-US" dirty="0">
                <a:effectLst/>
              </a:rPr>
              <a:t> </a:t>
            </a:r>
            <a:r>
              <a:rPr lang="en-US" dirty="0" err="1">
                <a:effectLst/>
              </a:rPr>
              <a:t>sovrappongono</a:t>
            </a:r>
            <a:r>
              <a:rPr lang="en-US" dirty="0">
                <a:effectLst/>
              </a:rPr>
              <a:t> e </a:t>
            </a:r>
            <a:r>
              <a:rPr lang="en-US" dirty="0" err="1">
                <a:effectLst/>
              </a:rPr>
              <a:t>l’intervallo</a:t>
            </a:r>
            <a:r>
              <a:rPr lang="en-US" dirty="0">
                <a:effectLst/>
              </a:rPr>
              <a:t> A ha una media </a:t>
            </a:r>
            <a:r>
              <a:rPr lang="en-US" dirty="0" err="1">
                <a:effectLst/>
              </a:rPr>
              <a:t>più</a:t>
            </a:r>
            <a:r>
              <a:rPr lang="en-US" dirty="0">
                <a:effectLst/>
              </a:rPr>
              <a:t> </a:t>
            </a:r>
            <a:r>
              <a:rPr lang="en-US" dirty="0" err="1">
                <a:effectLst/>
              </a:rPr>
              <a:t>alta</a:t>
            </a:r>
            <a:r>
              <a:rPr lang="en-US" dirty="0">
                <a:effectLst/>
              </a:rPr>
              <a:t> di B, </a:t>
            </a:r>
            <a:r>
              <a:rPr lang="en-US" dirty="0" err="1">
                <a:effectLst/>
              </a:rPr>
              <a:t>allora</a:t>
            </a:r>
            <a:r>
              <a:rPr lang="en-US" dirty="0">
                <a:effectLst/>
              </a:rPr>
              <a:t> il </a:t>
            </a:r>
            <a:r>
              <a:rPr lang="en-US" dirty="0" err="1">
                <a:effectLst/>
              </a:rPr>
              <a:t>sistema</a:t>
            </a:r>
            <a:r>
              <a:rPr lang="en-US" dirty="0">
                <a:effectLst/>
              </a:rPr>
              <a:t> A </a:t>
            </a:r>
            <a:r>
              <a:rPr lang="en-US" dirty="0" err="1">
                <a:effectLst/>
              </a:rPr>
              <a:t>è</a:t>
            </a:r>
            <a:r>
              <a:rPr lang="en-US" dirty="0">
                <a:effectLst/>
              </a:rPr>
              <a:t> </a:t>
            </a:r>
            <a:r>
              <a:rPr lang="en-US" dirty="0" err="1">
                <a:effectLst/>
              </a:rPr>
              <a:t>migliore</a:t>
            </a:r>
            <a:r>
              <a:rPr lang="en-US" dirty="0">
                <a:effectLst/>
              </a:rPr>
              <a:t> del </a:t>
            </a:r>
            <a:r>
              <a:rPr lang="en-US" dirty="0" err="1">
                <a:effectLst/>
              </a:rPr>
              <a:t>sistema</a:t>
            </a:r>
            <a:r>
              <a:rPr lang="en-US" dirty="0">
                <a:effectLst/>
              </a:rPr>
              <a:t> B.</a:t>
            </a:r>
          </a:p>
          <a:p>
            <a:pPr marL="342900" lvl="0" indent="-182880" algn="just" defTabSz="914400">
              <a:lnSpc>
                <a:spcPct val="90000"/>
              </a:lnSpc>
              <a:spcAft>
                <a:spcPts val="600"/>
              </a:spcAft>
              <a:buClr>
                <a:schemeClr val="accent1">
                  <a:lumMod val="75000"/>
                </a:schemeClr>
              </a:buClr>
              <a:buSzPct val="85000"/>
              <a:buFont typeface="Wingdings" pitchFamily="2" charset="2"/>
              <a:buChar char="§"/>
            </a:pPr>
            <a:r>
              <a:rPr lang="en-US" dirty="0">
                <a:effectLst/>
              </a:rPr>
              <a:t>Se </a:t>
            </a:r>
            <a:r>
              <a:rPr lang="en-US" dirty="0" err="1">
                <a:effectLst/>
              </a:rPr>
              <a:t>i</a:t>
            </a:r>
            <a:r>
              <a:rPr lang="en-US" dirty="0">
                <a:effectLst/>
              </a:rPr>
              <a:t> due intervalli </a:t>
            </a:r>
            <a:r>
              <a:rPr lang="en-US" dirty="0" err="1">
                <a:effectLst/>
              </a:rPr>
              <a:t>si</a:t>
            </a:r>
            <a:r>
              <a:rPr lang="en-US" dirty="0">
                <a:effectLst/>
              </a:rPr>
              <a:t> </a:t>
            </a:r>
            <a:r>
              <a:rPr lang="en-US" dirty="0" err="1">
                <a:effectLst/>
              </a:rPr>
              <a:t>sovrappongono</a:t>
            </a:r>
            <a:r>
              <a:rPr lang="en-US" dirty="0">
                <a:effectLst/>
              </a:rPr>
              <a:t> e </a:t>
            </a:r>
            <a:r>
              <a:rPr lang="en-US" dirty="0" err="1">
                <a:effectLst/>
              </a:rPr>
              <a:t>sovrappongono</a:t>
            </a:r>
            <a:r>
              <a:rPr lang="en-US" dirty="0">
                <a:effectLst/>
              </a:rPr>
              <a:t> e la media </a:t>
            </a:r>
            <a:r>
              <a:rPr lang="en-US" dirty="0" err="1">
                <a:effectLst/>
              </a:rPr>
              <a:t>dell’uno</a:t>
            </a:r>
            <a:r>
              <a:rPr lang="en-US" dirty="0">
                <a:effectLst/>
              </a:rPr>
              <a:t> </a:t>
            </a:r>
            <a:r>
              <a:rPr lang="en-US" dirty="0" err="1">
                <a:effectLst/>
              </a:rPr>
              <a:t>è</a:t>
            </a:r>
            <a:r>
              <a:rPr lang="en-US" dirty="0">
                <a:effectLst/>
              </a:rPr>
              <a:t> </a:t>
            </a:r>
            <a:r>
              <a:rPr lang="en-US" dirty="0" err="1">
                <a:effectLst/>
              </a:rPr>
              <a:t>contenuta</a:t>
            </a:r>
            <a:r>
              <a:rPr lang="en-US" dirty="0">
                <a:effectLst/>
              </a:rPr>
              <a:t> </a:t>
            </a:r>
            <a:r>
              <a:rPr lang="en-US" dirty="0" err="1">
                <a:effectLst/>
              </a:rPr>
              <a:t>nell’intervallo</a:t>
            </a:r>
            <a:r>
              <a:rPr lang="en-US" dirty="0">
                <a:effectLst/>
              </a:rPr>
              <a:t> </a:t>
            </a:r>
            <a:r>
              <a:rPr lang="en-US" dirty="0" err="1">
                <a:effectLst/>
              </a:rPr>
              <a:t>dell’altro</a:t>
            </a:r>
            <a:r>
              <a:rPr lang="en-US" dirty="0">
                <a:effectLst/>
              </a:rPr>
              <a:t>, dal punto di vista </a:t>
            </a:r>
            <a:r>
              <a:rPr lang="en-US" dirty="0" err="1">
                <a:effectLst/>
              </a:rPr>
              <a:t>statistico</a:t>
            </a:r>
            <a:r>
              <a:rPr lang="en-US" dirty="0">
                <a:effectLst/>
              </a:rPr>
              <a:t> le due </a:t>
            </a:r>
            <a:r>
              <a:rPr lang="en-US" dirty="0" err="1">
                <a:effectLst/>
              </a:rPr>
              <a:t>soluzioni</a:t>
            </a:r>
            <a:r>
              <a:rPr lang="en-US" dirty="0">
                <a:effectLst/>
              </a:rPr>
              <a:t> non </a:t>
            </a:r>
            <a:r>
              <a:rPr lang="en-US" dirty="0" err="1">
                <a:effectLst/>
              </a:rPr>
              <a:t>presentano</a:t>
            </a:r>
            <a:r>
              <a:rPr lang="en-US" dirty="0">
                <a:effectLst/>
              </a:rPr>
              <a:t> </a:t>
            </a:r>
            <a:r>
              <a:rPr lang="en-US" dirty="0" err="1">
                <a:effectLst/>
              </a:rPr>
              <a:t>differenze</a:t>
            </a:r>
            <a:r>
              <a:rPr lang="en-US" dirty="0">
                <a:effectLst/>
              </a:rPr>
              <a:t>. </a:t>
            </a:r>
          </a:p>
          <a:p>
            <a:pPr marL="342900" lvl="0" indent="-182880" algn="just" defTabSz="914400">
              <a:lnSpc>
                <a:spcPct val="90000"/>
              </a:lnSpc>
              <a:spcAft>
                <a:spcPts val="600"/>
              </a:spcAft>
              <a:buClr>
                <a:schemeClr val="accent1">
                  <a:lumMod val="75000"/>
                </a:schemeClr>
              </a:buClr>
              <a:buSzPct val="85000"/>
              <a:buFont typeface="Wingdings" pitchFamily="2" charset="2"/>
              <a:buChar char="§"/>
            </a:pPr>
            <a:r>
              <a:rPr lang="en-US" dirty="0">
                <a:effectLst/>
              </a:rPr>
              <a:t>Se </a:t>
            </a:r>
            <a:r>
              <a:rPr lang="en-US" dirty="0" err="1">
                <a:effectLst/>
              </a:rPr>
              <a:t>gli</a:t>
            </a:r>
            <a:r>
              <a:rPr lang="en-US" dirty="0">
                <a:effectLst/>
              </a:rPr>
              <a:t> intervalli </a:t>
            </a:r>
            <a:r>
              <a:rPr lang="en-US" dirty="0" err="1">
                <a:effectLst/>
              </a:rPr>
              <a:t>si</a:t>
            </a:r>
            <a:r>
              <a:rPr lang="en-US" dirty="0">
                <a:effectLst/>
              </a:rPr>
              <a:t> </a:t>
            </a:r>
            <a:r>
              <a:rPr lang="en-US" dirty="0" err="1">
                <a:effectLst/>
              </a:rPr>
              <a:t>sovrappongono</a:t>
            </a:r>
            <a:r>
              <a:rPr lang="en-US" dirty="0">
                <a:effectLst/>
              </a:rPr>
              <a:t> ma la media </a:t>
            </a:r>
            <a:r>
              <a:rPr lang="en-US" dirty="0" err="1">
                <a:effectLst/>
              </a:rPr>
              <a:t>dell’uno</a:t>
            </a:r>
            <a:r>
              <a:rPr lang="en-US" dirty="0">
                <a:effectLst/>
              </a:rPr>
              <a:t> non </a:t>
            </a:r>
            <a:r>
              <a:rPr lang="en-US" dirty="0" err="1">
                <a:effectLst/>
              </a:rPr>
              <a:t>è</a:t>
            </a:r>
            <a:r>
              <a:rPr lang="en-US" dirty="0">
                <a:effectLst/>
              </a:rPr>
              <a:t> </a:t>
            </a:r>
            <a:r>
              <a:rPr lang="en-US" dirty="0" err="1">
                <a:effectLst/>
              </a:rPr>
              <a:t>contenuta</a:t>
            </a:r>
            <a:r>
              <a:rPr lang="en-US" dirty="0">
                <a:effectLst/>
              </a:rPr>
              <a:t> </a:t>
            </a:r>
            <a:r>
              <a:rPr lang="en-US" dirty="0" err="1">
                <a:effectLst/>
              </a:rPr>
              <a:t>nell’intervallo</a:t>
            </a:r>
            <a:r>
              <a:rPr lang="en-US" dirty="0">
                <a:effectLst/>
              </a:rPr>
              <a:t> </a:t>
            </a:r>
            <a:r>
              <a:rPr lang="en-US" dirty="0" err="1">
                <a:effectLst/>
              </a:rPr>
              <a:t>dell’altro</a:t>
            </a:r>
            <a:r>
              <a:rPr lang="en-US" dirty="0">
                <a:effectLst/>
              </a:rPr>
              <a:t> non </a:t>
            </a:r>
            <a:r>
              <a:rPr lang="en-US" dirty="0" err="1">
                <a:effectLst/>
              </a:rPr>
              <a:t>si</a:t>
            </a:r>
            <a:r>
              <a:rPr lang="en-US" dirty="0">
                <a:effectLst/>
              </a:rPr>
              <a:t> </a:t>
            </a:r>
            <a:r>
              <a:rPr lang="en-US" dirty="0" err="1">
                <a:effectLst/>
              </a:rPr>
              <a:t>può</a:t>
            </a:r>
            <a:r>
              <a:rPr lang="en-US" dirty="0">
                <a:effectLst/>
              </a:rPr>
              <a:t> </a:t>
            </a:r>
            <a:r>
              <a:rPr lang="en-US" dirty="0" err="1">
                <a:effectLst/>
              </a:rPr>
              <a:t>stabilire</a:t>
            </a:r>
            <a:r>
              <a:rPr lang="en-US" dirty="0">
                <a:effectLst/>
              </a:rPr>
              <a:t> quale </a:t>
            </a:r>
            <a:r>
              <a:rPr lang="en-US" dirty="0" err="1">
                <a:effectLst/>
              </a:rPr>
              <a:t>sistema</a:t>
            </a:r>
            <a:r>
              <a:rPr lang="en-US" dirty="0">
                <a:effectLst/>
              </a:rPr>
              <a:t> </a:t>
            </a:r>
            <a:r>
              <a:rPr lang="en-US" dirty="0" err="1">
                <a:effectLst/>
              </a:rPr>
              <a:t>sia</a:t>
            </a:r>
            <a:r>
              <a:rPr lang="en-US" dirty="0">
                <a:effectLst/>
              </a:rPr>
              <a:t> il </a:t>
            </a:r>
            <a:r>
              <a:rPr lang="en-US" dirty="0" err="1">
                <a:effectLst/>
              </a:rPr>
              <a:t>migliore</a:t>
            </a:r>
            <a:r>
              <a:rPr lang="en-US" dirty="0">
                <a:effectLst/>
              </a:rPr>
              <a:t>, </a:t>
            </a:r>
            <a:r>
              <a:rPr lang="en-US" dirty="0" err="1">
                <a:effectLst/>
              </a:rPr>
              <a:t>perché</a:t>
            </a:r>
            <a:r>
              <a:rPr lang="en-US" dirty="0">
                <a:effectLst/>
              </a:rPr>
              <a:t> vi </a:t>
            </a:r>
            <a:r>
              <a:rPr lang="en-US" dirty="0" err="1">
                <a:effectLst/>
              </a:rPr>
              <a:t>è</a:t>
            </a:r>
            <a:r>
              <a:rPr lang="en-US" dirty="0">
                <a:effectLst/>
              </a:rPr>
              <a:t> </a:t>
            </a:r>
            <a:r>
              <a:rPr lang="en-US" dirty="0" err="1">
                <a:effectLst/>
              </a:rPr>
              <a:t>necessità</a:t>
            </a:r>
            <a:r>
              <a:rPr lang="en-US" dirty="0">
                <a:effectLst/>
              </a:rPr>
              <a:t> di fare il t-test. </a:t>
            </a: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13</a:t>
            </a:fld>
            <a:endParaRPr lang="it-IT"/>
          </a:p>
        </p:txBody>
      </p:sp>
    </p:spTree>
    <p:extLst>
      <p:ext uri="{BB962C8B-B14F-4D97-AF65-F5344CB8AC3E}">
        <p14:creationId xmlns:p14="http://schemas.microsoft.com/office/powerpoint/2010/main" val="394534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Prendendo in considerazione i vari test, abbiamo deciso di far prevalere la caratteristica di affidabilità e per tale motivo si è scelto MQTT.</a:t>
            </a:r>
          </a:p>
          <a:p>
            <a:pPr algn="just"/>
            <a:r>
              <a:rPr lang="it-IT" sz="1800" dirty="0">
                <a:effectLst/>
                <a:latin typeface="SFRM1200"/>
                <a:ea typeface="Times New Roman" panose="02020603050405020304" pitchFamily="18" charset="0"/>
              </a:rPr>
              <a:t>La componente Raspberry proxima-server ospita il broker MQTT e Node-Red. </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La componente Raspberry parking ospita l’inference_server_AI, il quale scatta la foto al parcheggio a seguito dell’evento di trigger e la invia tramite una POST all’http_upload_server_AI.</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Nella componente Raspberry display vi è il display che visualizza lo stato remoto prodotto dall’http_upload_server_AI.</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14</a:t>
            </a:fld>
            <a:endParaRPr lang="it-IT"/>
          </a:p>
        </p:txBody>
      </p:sp>
    </p:spTree>
    <p:extLst>
      <p:ext uri="{BB962C8B-B14F-4D97-AF65-F5344CB8AC3E}">
        <p14:creationId xmlns:p14="http://schemas.microsoft.com/office/powerpoint/2010/main" val="318899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Scelta la migliore soluzione al problema, si è passati alla realizzazione fisica ed all’integrazione del parcheggio in ProximaCity. Come si può notare dalla seguente foto, servendosi dei pezzettini di lego, si è costruita una box contenente la scheda Arduino MKR1000 insieme al sensore ad ultrasuoni. Successivamente, per costruire il gate, si è realizzato un box contenente 2 sensori IR ed un servo-motore. Il tutto è stato poggiato su una mattonella di lego e posizionato in prossimità dell’ingresso del parcheggio preesistente in ProximaCity.</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15</a:t>
            </a:fld>
            <a:endParaRPr lang="it-IT"/>
          </a:p>
        </p:txBody>
      </p:sp>
    </p:spTree>
    <p:extLst>
      <p:ext uri="{BB962C8B-B14F-4D97-AF65-F5344CB8AC3E}">
        <p14:creationId xmlns:p14="http://schemas.microsoft.com/office/powerpoint/2010/main" val="381443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spcAft>
                <a:spcPts val="600"/>
              </a:spcAft>
            </a:pPr>
            <a:r>
              <a:rPr lang="it-IT" sz="1800" dirty="0">
                <a:effectLst/>
                <a:latin typeface="SFRM1200"/>
                <a:ea typeface="Times New Roman" panose="02020603050405020304" pitchFamily="18" charset="0"/>
              </a:rPr>
              <a:t>Il display LCD in figura visualizza lo stato ‘locale’ del parcheggio, ovvero quello gestito dalla scheda Arduino conteggiando il numero di volte che le auto entrano ed escono dal parcheggio passando sotto al gate. Alla prima interazione lo stato locale viene inizializzato con lo stato remoto pubblicato dall’http_upload_server_AI sul topic “parking/status/free”.  </a:t>
            </a:r>
            <a:endParaRPr lang="it-IT" sz="1800" dirty="0">
              <a:effectLst/>
              <a:latin typeface="Times New Roman" panose="02020603050405020304" pitchFamily="18" charset="0"/>
              <a:ea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FD4086B1-C909-BF48-A71E-A263E08F53AC}" type="slidenum">
              <a:rPr lang="it-IT" smtClean="0"/>
              <a:t>16</a:t>
            </a:fld>
            <a:endParaRPr lang="it-IT"/>
          </a:p>
        </p:txBody>
      </p:sp>
    </p:spTree>
    <p:extLst>
      <p:ext uri="{BB962C8B-B14F-4D97-AF65-F5344CB8AC3E}">
        <p14:creationId xmlns:p14="http://schemas.microsoft.com/office/powerpoint/2010/main" val="351569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Per visualizzare lo stato ‘remoto’ del parcheggio, ovvero quello restituito a seguito dell’elaborazione della foto per il riconoscimento delle auto parcheggiate, è stato fatto un publish sul topic: “parking/status”. Dopodiché,  è stata usata una funzione per estrapolare i posti liberi e il risultato è stato mandato in ingresso al blocco </a:t>
            </a:r>
            <a:r>
              <a:rPr lang="it-IT" sz="1800" dirty="0" err="1">
                <a:effectLst/>
                <a:latin typeface="SFRM1200"/>
                <a:ea typeface="Times New Roman" panose="02020603050405020304" pitchFamily="18" charset="0"/>
              </a:rPr>
              <a:t>node-red</a:t>
            </a:r>
            <a:r>
              <a:rPr lang="it-IT" sz="1800" dirty="0">
                <a:effectLst/>
                <a:latin typeface="SFRM1200"/>
                <a:ea typeface="Times New Roman" panose="02020603050405020304" pitchFamily="18" charset="0"/>
              </a:rPr>
              <a:t> che gestisce il display di Proxima. </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17</a:t>
            </a:fld>
            <a:endParaRPr lang="it-IT"/>
          </a:p>
        </p:txBody>
      </p:sp>
    </p:spTree>
    <p:extLst>
      <p:ext uri="{BB962C8B-B14F-4D97-AF65-F5344CB8AC3E}">
        <p14:creationId xmlns:p14="http://schemas.microsoft.com/office/powerpoint/2010/main" val="392472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Un Parking Agent che ingloba sia il subscriber che il publisher. </a:t>
            </a:r>
            <a:r>
              <a:rPr lang="it-IT" sz="1800" dirty="0">
                <a:effectLst/>
                <a:latin typeface="SFRM1200"/>
                <a:ea typeface="Times New Roman" panose="02020603050405020304" pitchFamily="18" charset="0"/>
                <a:cs typeface="Times New Roman" panose="02020603050405020304" pitchFamily="18" charset="0"/>
              </a:rPr>
              <a:t>Il subscriber sia in ingresso che in uscita di un’auto dal parcheggio si sottoscrive al topic “test” ed alla ricezione dell’evento di trigger (dal sensore ad ultrasuoni o dal sensore IR) istanzia un AI_Thread.</a:t>
            </a:r>
            <a:r>
              <a:rPr lang="it-IT" sz="2800" dirty="0">
                <a:effectLst/>
              </a:rPr>
              <a:t> </a:t>
            </a:r>
            <a:r>
              <a:rPr lang="it-IT" sz="1800" dirty="0">
                <a:effectLst/>
                <a:latin typeface="SFRM1200"/>
                <a:ea typeface="Times New Roman" panose="02020603050405020304" pitchFamily="18" charset="0"/>
              </a:rPr>
              <a:t> L’</a:t>
            </a:r>
            <a:r>
              <a:rPr lang="it-IT" sz="1800" dirty="0">
                <a:effectLst/>
                <a:latin typeface="SFRM1200"/>
                <a:ea typeface="Times New Roman" panose="02020603050405020304" pitchFamily="18" charset="0"/>
                <a:cs typeface="Times New Roman" panose="02020603050405020304" pitchFamily="18" charset="0"/>
              </a:rPr>
              <a:t> AI_Thread che emula il comportamento della fotocamera creando </a:t>
            </a:r>
            <a:r>
              <a:rPr lang="it-IT" sz="1800" dirty="0">
                <a:effectLst/>
                <a:latin typeface="SFRM1200"/>
                <a:ea typeface="Times New Roman" panose="02020603050405020304" pitchFamily="18" charset="0"/>
              </a:rPr>
              <a:t>uno stato(id-capienza) fittizio e dopo 2 secondi lo aggiorna con le informazioni corrette. Un DAO</a:t>
            </a:r>
            <a:r>
              <a:rPr lang="it-IT" sz="1800" dirty="0">
                <a:effectLst/>
                <a:latin typeface="SFRM1200"/>
                <a:ea typeface="Times New Roman" panose="02020603050405020304" pitchFamily="18" charset="0"/>
                <a:cs typeface="Times New Roman" panose="02020603050405020304" pitchFamily="18" charset="0"/>
              </a:rPr>
              <a:t> che implementa i metodi getStato(), CreateStato() ed UpdateStato(). Infine il </a:t>
            </a:r>
            <a:r>
              <a:rPr lang="it-IT" sz="1800" dirty="0" err="1">
                <a:effectLst/>
                <a:latin typeface="SFRM1200"/>
                <a:ea typeface="Times New Roman" panose="02020603050405020304" pitchFamily="18" charset="0"/>
                <a:cs typeface="Times New Roman" panose="02020603050405020304" pitchFamily="18" charset="0"/>
              </a:rPr>
              <a:t>proxima</a:t>
            </a:r>
            <a:r>
              <a:rPr lang="it-IT" sz="1800" dirty="0">
                <a:effectLst/>
                <a:latin typeface="SFRM1200"/>
                <a:ea typeface="Times New Roman" panose="02020603050405020304" pitchFamily="18" charset="0"/>
                <a:cs typeface="Times New Roman" panose="02020603050405020304" pitchFamily="18" charset="0"/>
              </a:rPr>
              <a:t> parking mqtt è </a:t>
            </a:r>
            <a:r>
              <a:rPr lang="it-IT" sz="1800" dirty="0">
                <a:effectLst/>
                <a:latin typeface="SFRM1200"/>
                <a:ea typeface="Times New Roman" panose="02020603050405020304" pitchFamily="18" charset="0"/>
              </a:rPr>
              <a:t>Il clientMQTT, in esecuzione su arduino, che si sottoscrive al topic “status” e quando riceve lo stato trasferito dal broker confronta quest’ultimo con lo stato interno; se i due coincidono abilita il gate, altrimenti stampa un errore sul monitor seriale. </a:t>
            </a: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effectLst/>
              </a:rPr>
              <a:t> </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3</a:t>
            </a:fld>
            <a:endParaRPr lang="it-IT"/>
          </a:p>
        </p:txBody>
      </p:sp>
    </p:spTree>
    <p:extLst>
      <p:ext uri="{BB962C8B-B14F-4D97-AF65-F5344CB8AC3E}">
        <p14:creationId xmlns:p14="http://schemas.microsoft.com/office/powerpoint/2010/main" val="237552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Un Parking Agent che ingloba sia il subscriber che il publisher. </a:t>
            </a:r>
            <a:r>
              <a:rPr lang="it-IT" sz="1800" dirty="0">
                <a:effectLst/>
                <a:latin typeface="SFRM1200"/>
                <a:ea typeface="Times New Roman" panose="02020603050405020304" pitchFamily="18" charset="0"/>
                <a:cs typeface="Times New Roman" panose="02020603050405020304" pitchFamily="18" charset="0"/>
              </a:rPr>
              <a:t>Il subscriber sia in ingresso che in uscita di un’auto dal parcheggio si sottoscrive al topic “test” ed alla ricezione dell’evento di trigger (dal sensore ad ultrasuoni o dal sensore IR) istanzia un AI_Thread.</a:t>
            </a:r>
            <a:r>
              <a:rPr lang="it-IT" sz="2800" dirty="0">
                <a:effectLst/>
              </a:rPr>
              <a:t> </a:t>
            </a:r>
            <a:r>
              <a:rPr lang="it-IT" sz="1800" dirty="0">
                <a:effectLst/>
                <a:latin typeface="SFRM1200"/>
                <a:ea typeface="Times New Roman" panose="02020603050405020304" pitchFamily="18" charset="0"/>
              </a:rPr>
              <a:t> L’</a:t>
            </a:r>
            <a:r>
              <a:rPr lang="it-IT" sz="1800" dirty="0">
                <a:effectLst/>
                <a:latin typeface="SFRM1200"/>
                <a:ea typeface="Times New Roman" panose="02020603050405020304" pitchFamily="18" charset="0"/>
                <a:cs typeface="Times New Roman" panose="02020603050405020304" pitchFamily="18" charset="0"/>
              </a:rPr>
              <a:t> AI_Thread che emula il comportamento della fotocamera creando </a:t>
            </a:r>
            <a:r>
              <a:rPr lang="it-IT" sz="1800" dirty="0">
                <a:effectLst/>
                <a:latin typeface="SFRM1200"/>
                <a:ea typeface="Times New Roman" panose="02020603050405020304" pitchFamily="18" charset="0"/>
              </a:rPr>
              <a:t>uno stato(id-capienza) fittizio e dopo 2 secondi lo aggiorna con le informazioni corrette. Un DAO</a:t>
            </a:r>
            <a:r>
              <a:rPr lang="it-IT" sz="1800" dirty="0">
                <a:effectLst/>
                <a:latin typeface="SFRM1200"/>
                <a:ea typeface="Times New Roman" panose="02020603050405020304" pitchFamily="18" charset="0"/>
                <a:cs typeface="Times New Roman" panose="02020603050405020304" pitchFamily="18" charset="0"/>
              </a:rPr>
              <a:t> che implementa i metodi getStato(), CreateStato() ed UpdateStato(). Infine il </a:t>
            </a:r>
            <a:r>
              <a:rPr lang="it-IT" sz="1800" dirty="0" err="1">
                <a:effectLst/>
                <a:latin typeface="SFRM1200"/>
                <a:ea typeface="Times New Roman" panose="02020603050405020304" pitchFamily="18" charset="0"/>
                <a:cs typeface="Times New Roman" panose="02020603050405020304" pitchFamily="18" charset="0"/>
              </a:rPr>
              <a:t>proxima</a:t>
            </a:r>
            <a:r>
              <a:rPr lang="it-IT" sz="1800" dirty="0">
                <a:effectLst/>
                <a:latin typeface="SFRM1200"/>
                <a:ea typeface="Times New Roman" panose="02020603050405020304" pitchFamily="18" charset="0"/>
                <a:cs typeface="Times New Roman" panose="02020603050405020304" pitchFamily="18" charset="0"/>
              </a:rPr>
              <a:t> parking mqtt è </a:t>
            </a:r>
            <a:r>
              <a:rPr lang="it-IT" sz="1800" dirty="0">
                <a:effectLst/>
                <a:latin typeface="SFRM1200"/>
                <a:ea typeface="Times New Roman" panose="02020603050405020304" pitchFamily="18" charset="0"/>
              </a:rPr>
              <a:t>Il clientMQTT, in esecuzione su arduino, che si sottoscrive al topic “status” e quando riceve lo stato trasferito dal broker confronta quest’ultimo con lo stato interno; se i due coincidono abilita il gate, altrimenti stampa un errore sul monitor seriale. </a:t>
            </a: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effectLst/>
              </a:rPr>
              <a:t> </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4</a:t>
            </a:fld>
            <a:endParaRPr lang="it-IT"/>
          </a:p>
        </p:txBody>
      </p:sp>
    </p:spTree>
    <p:extLst>
      <p:ext uri="{BB962C8B-B14F-4D97-AF65-F5344CB8AC3E}">
        <p14:creationId xmlns:p14="http://schemas.microsoft.com/office/powerpoint/2010/main" val="405942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Un Parking Agent che ingloba sia il subscriber che il publisher. </a:t>
            </a:r>
            <a:r>
              <a:rPr lang="it-IT" sz="1800" dirty="0">
                <a:effectLst/>
                <a:latin typeface="SFRM1200"/>
                <a:ea typeface="Times New Roman" panose="02020603050405020304" pitchFamily="18" charset="0"/>
                <a:cs typeface="Times New Roman" panose="02020603050405020304" pitchFamily="18" charset="0"/>
              </a:rPr>
              <a:t>Il subscriber sia in ingresso che in uscita di un’auto dal parcheggio si sottoscrive al topic “test” ed alla ricezione dell’evento di trigger (dal sensore ad ultrasuoni o dal sensore IR) istanzia un AI_Thread.</a:t>
            </a:r>
            <a:r>
              <a:rPr lang="it-IT" sz="2800" dirty="0">
                <a:effectLst/>
              </a:rPr>
              <a:t> </a:t>
            </a:r>
            <a:r>
              <a:rPr lang="it-IT" sz="1800" dirty="0">
                <a:effectLst/>
                <a:latin typeface="SFRM1200"/>
                <a:ea typeface="Times New Roman" panose="02020603050405020304" pitchFamily="18" charset="0"/>
              </a:rPr>
              <a:t> L’</a:t>
            </a:r>
            <a:r>
              <a:rPr lang="it-IT" sz="1800" dirty="0">
                <a:effectLst/>
                <a:latin typeface="SFRM1200"/>
                <a:ea typeface="Times New Roman" panose="02020603050405020304" pitchFamily="18" charset="0"/>
                <a:cs typeface="Times New Roman" panose="02020603050405020304" pitchFamily="18" charset="0"/>
              </a:rPr>
              <a:t> AI_Thread che emula il comportamento della fotocamera creando </a:t>
            </a:r>
            <a:r>
              <a:rPr lang="it-IT" sz="1800" dirty="0">
                <a:effectLst/>
                <a:latin typeface="SFRM1200"/>
                <a:ea typeface="Times New Roman" panose="02020603050405020304" pitchFamily="18" charset="0"/>
              </a:rPr>
              <a:t>uno stato(id-capienza) fittizio e dopo 2 secondi lo aggiorna con le informazioni corrette. Un DAO</a:t>
            </a:r>
            <a:r>
              <a:rPr lang="it-IT" sz="1800" dirty="0">
                <a:effectLst/>
                <a:latin typeface="SFRM1200"/>
                <a:ea typeface="Times New Roman" panose="02020603050405020304" pitchFamily="18" charset="0"/>
                <a:cs typeface="Times New Roman" panose="02020603050405020304" pitchFamily="18" charset="0"/>
              </a:rPr>
              <a:t> che implementa i metodi getStato(), CreateStato() ed UpdateStato(). Infine il </a:t>
            </a:r>
            <a:r>
              <a:rPr lang="it-IT" sz="1800" dirty="0" err="1">
                <a:effectLst/>
                <a:latin typeface="SFRM1200"/>
                <a:ea typeface="Times New Roman" panose="02020603050405020304" pitchFamily="18" charset="0"/>
                <a:cs typeface="Times New Roman" panose="02020603050405020304" pitchFamily="18" charset="0"/>
              </a:rPr>
              <a:t>proxima</a:t>
            </a:r>
            <a:r>
              <a:rPr lang="it-IT" sz="1800" dirty="0">
                <a:effectLst/>
                <a:latin typeface="SFRM1200"/>
                <a:ea typeface="Times New Roman" panose="02020603050405020304" pitchFamily="18" charset="0"/>
                <a:cs typeface="Times New Roman" panose="02020603050405020304" pitchFamily="18" charset="0"/>
              </a:rPr>
              <a:t> parking mqtt è </a:t>
            </a:r>
            <a:r>
              <a:rPr lang="it-IT" sz="1800" dirty="0">
                <a:effectLst/>
                <a:latin typeface="SFRM1200"/>
                <a:ea typeface="Times New Roman" panose="02020603050405020304" pitchFamily="18" charset="0"/>
              </a:rPr>
              <a:t>Il clientMQTT, in esecuzione su arduino, che si sottoscrive al topic “status” e quando riceve lo stato trasferito dal broker confronta quest’ultimo con lo stato interno; se i due coincidono abilita il gate, altrimenti stampa un errore sul monitor seriale. </a:t>
            </a: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effectLst/>
              </a:rPr>
              <a:t> </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5</a:t>
            </a:fld>
            <a:endParaRPr lang="it-IT"/>
          </a:p>
        </p:txBody>
      </p:sp>
    </p:spTree>
    <p:extLst>
      <p:ext uri="{BB962C8B-B14F-4D97-AF65-F5344CB8AC3E}">
        <p14:creationId xmlns:p14="http://schemas.microsoft.com/office/powerpoint/2010/main" val="11273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L’AI_Emulator è la componente che emula il sistema2. Grazie all’AI_Emulator è stato possibile implementare le 3 soluzioni evitando di interagire direttamente con ProximaCity.</a:t>
            </a:r>
          </a:p>
          <a:p>
            <a:pPr algn="just"/>
            <a:r>
              <a:rPr lang="it-IT" sz="1800" dirty="0">
                <a:effectLst/>
                <a:latin typeface="SFRM1200"/>
                <a:ea typeface="Times New Roman" panose="02020603050405020304" pitchFamily="18" charset="0"/>
              </a:rPr>
              <a:t>ParkingAgent</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istanzia un subscriber mqtt, si sottoscrive a ‘</a:t>
            </a:r>
            <a:r>
              <a:rPr lang="it-IT" sz="1800" dirty="0">
                <a:effectLst/>
                <a:latin typeface="SFRM1200"/>
                <a:ea typeface="Times New Roman" panose="02020603050405020304" pitchFamily="18" charset="0"/>
                <a:cs typeface="Times New Roman" panose="02020603050405020304" pitchFamily="18" charset="0"/>
              </a:rPr>
              <a:t>device/proximity_parking’ </a:t>
            </a:r>
            <a:r>
              <a:rPr lang="it-IT" sz="1800" dirty="0">
                <a:effectLst/>
                <a:latin typeface="SFRM1200"/>
                <a:ea typeface="Times New Roman" panose="02020603050405020304" pitchFamily="18" charset="0"/>
              </a:rPr>
              <a:t>e crea un oggetto di tipo MyCallbackMQTT.</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MyCallbackMQTT</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implementa il metodo messageArrived, che viene chiamato ogni volta che arriva un messaggio su ‘</a:t>
            </a:r>
            <a:r>
              <a:rPr lang="it-IT" sz="1800" dirty="0">
                <a:effectLst/>
                <a:latin typeface="SFRM1200"/>
                <a:ea typeface="Times New Roman" panose="02020603050405020304" pitchFamily="18" charset="0"/>
                <a:cs typeface="Times New Roman" panose="02020603050405020304" pitchFamily="18" charset="0"/>
              </a:rPr>
              <a:t>device/proximity_parking</a:t>
            </a:r>
            <a:r>
              <a:rPr lang="it-IT" sz="1800" dirty="0">
                <a:effectLst/>
                <a:latin typeface="SFRM1200"/>
                <a:ea typeface="Times New Roman" panose="02020603050405020304" pitchFamily="18" charset="0"/>
              </a:rPr>
              <a:t>’; crea un AI_Thread, legge lo stato dal DAO e lo pubblica sulla coda mqtt associata a ‘parking/status’.</a:t>
            </a:r>
            <a:endParaRPr lang="it-I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effectLst/>
              <a:latin typeface="Times New Roman" panose="02020603050405020304" pitchFamily="18" charset="0"/>
              <a:ea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FD4086B1-C909-BF48-A71E-A263E08F53AC}" type="slidenum">
              <a:rPr lang="it-IT" smtClean="0"/>
              <a:t>6</a:t>
            </a:fld>
            <a:endParaRPr lang="it-IT"/>
          </a:p>
        </p:txBody>
      </p:sp>
    </p:spTree>
    <p:extLst>
      <p:ext uri="{BB962C8B-B14F-4D97-AF65-F5344CB8AC3E}">
        <p14:creationId xmlns:p14="http://schemas.microsoft.com/office/powerpoint/2010/main" val="375576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r>
              <a:rPr lang="it-IT" sz="1800" dirty="0">
                <a:effectLst/>
                <a:latin typeface="SFRM1200"/>
                <a:ea typeface="Times New Roman" panose="02020603050405020304" pitchFamily="18" charset="0"/>
              </a:rPr>
              <a:t>ParkingAgent</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istanzia un subscriber mqtt, si sottoscrive a ‘topic/test’ e crea un oggetto di tipo MyCallbackREST.</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MyCallbackREST</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implementa il metodo messageArrived, che viene chiamato ogni volta che arriva un messaggio su ‘</a:t>
            </a:r>
            <a:r>
              <a:rPr lang="it-IT" sz="1800" dirty="0">
                <a:effectLst/>
                <a:latin typeface="SFRM1200"/>
                <a:ea typeface="Times New Roman" panose="02020603050405020304" pitchFamily="18" charset="0"/>
                <a:cs typeface="Times New Roman" panose="02020603050405020304" pitchFamily="18" charset="0"/>
              </a:rPr>
              <a:t>device/proximity_parking’</a:t>
            </a:r>
            <a:r>
              <a:rPr lang="it-IT" sz="1800" dirty="0">
                <a:effectLst/>
                <a:latin typeface="SFRM1200"/>
                <a:ea typeface="Times New Roman" panose="02020603050405020304" pitchFamily="18" charset="0"/>
              </a:rPr>
              <a:t>; crea un AI_Thread.</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RestInterface</a:t>
            </a:r>
            <a:r>
              <a:rPr lang="it-IT" sz="1800" dirty="0">
                <a:effectLst/>
                <a:latin typeface="Times New Roman" panose="02020603050405020304" pitchFamily="18" charset="0"/>
                <a:ea typeface="Times New Roman" panose="02020603050405020304" pitchFamily="18" charset="0"/>
              </a:rPr>
              <a:t> è l’</a:t>
            </a:r>
            <a:r>
              <a:rPr lang="it-IT" sz="1800" dirty="0">
                <a:effectLst/>
                <a:latin typeface="SFRM1200"/>
                <a:ea typeface="Times New Roman" panose="02020603050405020304" pitchFamily="18" charset="0"/>
              </a:rPr>
              <a:t>Interfaccia che espone il metodo getStatus(id) per il recupero dello stato dato l’id.</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RestInterfaceImpl</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implementa l’interfaccia RestInterface, legge lo stato dal DAO, se è consistente lo inserisce nel body del messaggio http di risposta.</a:t>
            </a:r>
          </a:p>
          <a:p>
            <a:pPr algn="just"/>
            <a:r>
              <a:rPr lang="it-IT" sz="1800" dirty="0" err="1">
                <a:effectLst/>
                <a:latin typeface="SFRM1200"/>
                <a:ea typeface="Times New Roman" panose="02020603050405020304" pitchFamily="18" charset="0"/>
              </a:rPr>
              <a:t>DriverApplication</a:t>
            </a:r>
            <a:r>
              <a:rPr lang="it-IT" sz="1800" dirty="0">
                <a:effectLst/>
                <a:latin typeface="Times New Roman" panose="02020603050405020304" pitchFamily="18" charset="0"/>
                <a:ea typeface="Times New Roman" panose="02020603050405020304" pitchFamily="18" charset="0"/>
              </a:rPr>
              <a:t> è la </a:t>
            </a:r>
            <a:r>
              <a:rPr lang="it-IT" sz="1800" dirty="0">
                <a:effectLst/>
                <a:latin typeface="SFRM1200"/>
                <a:ea typeface="Times New Roman" panose="02020603050405020304" pitchFamily="18" charset="0"/>
              </a:rPr>
              <a:t>Classe che implementa il metodo </a:t>
            </a:r>
            <a:r>
              <a:rPr lang="it-IT" sz="1800" dirty="0" err="1">
                <a:effectLst/>
                <a:latin typeface="SFRM1200"/>
                <a:ea typeface="Times New Roman" panose="02020603050405020304" pitchFamily="18" charset="0"/>
              </a:rPr>
              <a:t>getClasses</a:t>
            </a:r>
            <a:r>
              <a:rPr lang="it-IT" sz="1800" dirty="0">
                <a:effectLst/>
                <a:latin typeface="SFRM1200"/>
                <a:ea typeface="Times New Roman" panose="02020603050405020304" pitchFamily="18" charset="0"/>
              </a:rPr>
              <a:t>, che crea un nuovo oggetto ad ogni invocazione ed il metodo </a:t>
            </a:r>
            <a:r>
              <a:rPr lang="it-IT" sz="1800" dirty="0" err="1">
                <a:effectLst/>
                <a:latin typeface="SFRM1200"/>
                <a:ea typeface="Times New Roman" panose="02020603050405020304" pitchFamily="18" charset="0"/>
              </a:rPr>
              <a:t>getSingleton</a:t>
            </a:r>
            <a:r>
              <a:rPr lang="it-IT" sz="1800" dirty="0">
                <a:effectLst/>
                <a:latin typeface="SFRM1200"/>
                <a:ea typeface="Times New Roman" panose="02020603050405020304" pitchFamily="18" charset="0"/>
              </a:rPr>
              <a:t> che mantiene lo stato mantenendo l’oggetto usato per dar vita al servizio.</a:t>
            </a:r>
            <a:endParaRPr lang="it-IT" sz="1800" dirty="0">
              <a:effectLst/>
              <a:latin typeface="Times New Roman" panose="02020603050405020304" pitchFamily="18" charset="0"/>
              <a:ea typeface="Times New Roman" panose="02020603050405020304" pitchFamily="18" charset="0"/>
            </a:endParaRPr>
          </a:p>
          <a:p>
            <a:pPr algn="just"/>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7</a:t>
            </a:fld>
            <a:endParaRPr lang="it-IT"/>
          </a:p>
        </p:txBody>
      </p:sp>
    </p:spTree>
    <p:extLst>
      <p:ext uri="{BB962C8B-B14F-4D97-AF65-F5344CB8AC3E}">
        <p14:creationId xmlns:p14="http://schemas.microsoft.com/office/powerpoint/2010/main" val="341211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spcAft>
                <a:spcPts val="600"/>
              </a:spcAft>
            </a:pPr>
            <a:r>
              <a:rPr lang="it-IT" sz="1800" dirty="0">
                <a:effectLst/>
                <a:latin typeface="SFRM1200"/>
                <a:ea typeface="Times New Roman" panose="02020603050405020304" pitchFamily="18" charset="0"/>
              </a:rPr>
              <a:t>La parte saliente della soluzione MQTT è la funzione </a:t>
            </a:r>
            <a:r>
              <a:rPr lang="it-IT" sz="1800" dirty="0" err="1">
                <a:effectLst/>
                <a:latin typeface="SFRM1200"/>
                <a:ea typeface="Times New Roman" panose="02020603050405020304" pitchFamily="18" charset="0"/>
              </a:rPr>
              <a:t>callback</a:t>
            </a:r>
            <a:r>
              <a:rPr lang="it-IT" sz="1800" dirty="0">
                <a:effectLst/>
                <a:latin typeface="SFRM1200"/>
                <a:ea typeface="Times New Roman" panose="02020603050405020304" pitchFamily="18" charset="0"/>
              </a:rPr>
              <a:t> che viene chiamata ogni qual volta viene ricevuto un messaggio sul topic parking/status. </a:t>
            </a:r>
            <a:r>
              <a:rPr lang="it-IT" sz="1800" dirty="0">
                <a:solidFill>
                  <a:srgbClr val="000000"/>
                </a:solidFill>
                <a:effectLst/>
                <a:latin typeface="SFRM1200"/>
                <a:ea typeface="Times New Roman" panose="02020603050405020304" pitchFamily="18" charset="0"/>
              </a:rPr>
              <a:t>La funzione prende in input:</a:t>
            </a:r>
            <a:endParaRPr lang="it-IT" sz="18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Courier New" panose="02070309020205020404" pitchFamily="49" charset="0"/>
              <a:buChar char="o"/>
            </a:pPr>
            <a:r>
              <a:rPr lang="it-IT" sz="1800" dirty="0">
                <a:solidFill>
                  <a:srgbClr val="000000"/>
                </a:solidFill>
                <a:effectLst/>
                <a:latin typeface="SFRM1200"/>
                <a:ea typeface="Times New Roman" panose="02020603050405020304" pitchFamily="18" charset="0"/>
                <a:cs typeface="Times New Roman" panose="02020603050405020304" pitchFamily="18" charset="0"/>
              </a:rPr>
              <a:t>il puntatore al nome del topic</a:t>
            </a:r>
            <a:endParaRPr lang="it-IT"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600"/>
              </a:spcAft>
              <a:buFont typeface="Courier New" panose="02070309020205020404" pitchFamily="49" charset="0"/>
              <a:buChar char="o"/>
            </a:pPr>
            <a:r>
              <a:rPr lang="it-IT" sz="1800" dirty="0">
                <a:solidFill>
                  <a:srgbClr val="000000"/>
                </a:solidFill>
                <a:effectLst/>
                <a:latin typeface="SFRM1200"/>
                <a:ea typeface="Times New Roman" panose="02020603050405020304" pitchFamily="18" charset="0"/>
                <a:cs typeface="Times New Roman" panose="02020603050405020304" pitchFamily="18" charset="0"/>
              </a:rPr>
              <a:t>il puntatore alla sequenza di byte che rappresenta il messaggio </a:t>
            </a:r>
            <a:endParaRPr lang="it-IT"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600"/>
              </a:spcAft>
              <a:buFont typeface="Courier New" panose="02070309020205020404" pitchFamily="49" charset="0"/>
              <a:buChar char="o"/>
            </a:pPr>
            <a:r>
              <a:rPr lang="it-IT" sz="1800" dirty="0">
                <a:solidFill>
                  <a:srgbClr val="000000"/>
                </a:solidFill>
                <a:effectLst/>
                <a:latin typeface="SFRM1200"/>
                <a:ea typeface="Times New Roman" panose="02020603050405020304" pitchFamily="18" charset="0"/>
                <a:cs typeface="Times New Roman" panose="02020603050405020304" pitchFamily="18" charset="0"/>
              </a:rPr>
              <a:t>la lunghezza del </a:t>
            </a:r>
            <a:r>
              <a:rPr lang="it-IT" sz="1800" dirty="0" err="1">
                <a:solidFill>
                  <a:srgbClr val="000000"/>
                </a:solidFill>
                <a:effectLst/>
                <a:latin typeface="SFRM1200"/>
                <a:ea typeface="Times New Roman" panose="02020603050405020304" pitchFamily="18" charset="0"/>
                <a:cs typeface="Times New Roman" panose="02020603050405020304" pitchFamily="18" charset="0"/>
              </a:rPr>
              <a:t>payload</a:t>
            </a:r>
            <a:endParaRPr lang="it-IT"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it-IT" sz="1800" dirty="0">
                <a:solidFill>
                  <a:srgbClr val="000000"/>
                </a:solidFill>
                <a:effectLst/>
                <a:latin typeface="SFRM1200"/>
                <a:ea typeface="Times New Roman" panose="02020603050405020304" pitchFamily="18" charset="0"/>
              </a:rPr>
              <a:t>La funzione legge il contenuto del </a:t>
            </a:r>
            <a:r>
              <a:rPr lang="it-IT" sz="1800" dirty="0" err="1">
                <a:solidFill>
                  <a:srgbClr val="000000"/>
                </a:solidFill>
                <a:effectLst/>
                <a:latin typeface="SFRM1200"/>
                <a:ea typeface="Times New Roman" panose="02020603050405020304" pitchFamily="18" charset="0"/>
              </a:rPr>
              <a:t>payload</a:t>
            </a:r>
            <a:r>
              <a:rPr lang="it-IT" sz="1800" dirty="0">
                <a:solidFill>
                  <a:srgbClr val="000000"/>
                </a:solidFill>
                <a:effectLst/>
                <a:latin typeface="SFRM1200"/>
                <a:ea typeface="Times New Roman" panose="02020603050405020304" pitchFamily="18" charset="0"/>
              </a:rPr>
              <a:t> per ogni byte, lo converte in carattere e lo inserisce all’interno di una stringa. Infine tale stringa viene convertita in </a:t>
            </a:r>
            <a:r>
              <a:rPr lang="it-IT" sz="1800" dirty="0" err="1">
                <a:solidFill>
                  <a:srgbClr val="000000"/>
                </a:solidFill>
                <a:effectLst/>
                <a:latin typeface="SFRM1200"/>
                <a:ea typeface="Times New Roman" panose="02020603050405020304" pitchFamily="18" charset="0"/>
              </a:rPr>
              <a:t>Json</a:t>
            </a:r>
            <a:r>
              <a:rPr lang="it-IT" sz="1800" dirty="0">
                <a:solidFill>
                  <a:srgbClr val="000000"/>
                </a:solidFill>
                <a:effectLst/>
                <a:latin typeface="SFRM1200"/>
                <a:ea typeface="Times New Roman" panose="02020603050405020304" pitchFamily="18" charset="0"/>
              </a:rPr>
              <a:t> e viene estratto lo stato.</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8</a:t>
            </a:fld>
            <a:endParaRPr lang="it-IT"/>
          </a:p>
        </p:txBody>
      </p:sp>
    </p:spTree>
    <p:extLst>
      <p:ext uri="{BB962C8B-B14F-4D97-AF65-F5344CB8AC3E}">
        <p14:creationId xmlns:p14="http://schemas.microsoft.com/office/powerpoint/2010/main" val="209907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FRM1200"/>
                <a:ea typeface="Times New Roman" panose="02020603050405020304" pitchFamily="18" charset="0"/>
              </a:rPr>
              <a:t>La parte saliente della soluzione REST prevede l’utilizzo del polling. Nello specifico il gestore REST continua ad effettuare richieste http GET finché non riceve uno stato consistente. Invece, uno stato non consistente è caratterizzato da una risposta http con codice di stato 404. </a:t>
            </a:r>
            <a:r>
              <a:rPr lang="it-IT" sz="1800" dirty="0">
                <a:solidFill>
                  <a:srgbClr val="000000"/>
                </a:solidFill>
                <a:effectLst/>
                <a:latin typeface="SFRM1200"/>
                <a:ea typeface="Times New Roman" panose="02020603050405020304" pitchFamily="18" charset="0"/>
              </a:rPr>
              <a:t>Il</a:t>
            </a:r>
            <a:r>
              <a:rPr lang="it-IT" sz="1800" dirty="0">
                <a:solidFill>
                  <a:srgbClr val="FF0000"/>
                </a:solidFill>
                <a:effectLst/>
                <a:latin typeface="SFRM1200"/>
                <a:ea typeface="Times New Roman" panose="02020603050405020304" pitchFamily="18" charset="0"/>
              </a:rPr>
              <a:t> </a:t>
            </a:r>
            <a:r>
              <a:rPr lang="it-IT" sz="1800" dirty="0">
                <a:solidFill>
                  <a:srgbClr val="000000"/>
                </a:solidFill>
                <a:effectLst/>
                <a:latin typeface="SFRM1200"/>
                <a:ea typeface="Times New Roman" panose="02020603050405020304" pitchFamily="18" charset="0"/>
              </a:rPr>
              <a:t>polling è realizzato con un do-</a:t>
            </a:r>
            <a:r>
              <a:rPr lang="it-IT" sz="1800" dirty="0" err="1">
                <a:solidFill>
                  <a:srgbClr val="000000"/>
                </a:solidFill>
                <a:effectLst/>
                <a:latin typeface="SFRM1200"/>
                <a:ea typeface="Times New Roman" panose="02020603050405020304" pitchFamily="18" charset="0"/>
              </a:rPr>
              <a:t>while</a:t>
            </a:r>
            <a:r>
              <a:rPr lang="it-IT" sz="1800" dirty="0">
                <a:solidFill>
                  <a:srgbClr val="000000"/>
                </a:solidFill>
                <a:effectLst/>
                <a:latin typeface="SFRM1200"/>
                <a:ea typeface="Times New Roman" panose="02020603050405020304" pitchFamily="18" charset="0"/>
              </a:rPr>
              <a:t> che </a:t>
            </a:r>
            <a:r>
              <a:rPr lang="it-IT" sz="1800" dirty="0" err="1">
                <a:solidFill>
                  <a:srgbClr val="000000"/>
                </a:solidFill>
                <a:effectLst/>
                <a:latin typeface="SFRM1200"/>
                <a:ea typeface="Times New Roman" panose="02020603050405020304" pitchFamily="18" charset="0"/>
              </a:rPr>
              <a:t>cicla</a:t>
            </a:r>
            <a:r>
              <a:rPr lang="it-IT" sz="1800" dirty="0">
                <a:solidFill>
                  <a:srgbClr val="000000"/>
                </a:solidFill>
                <a:effectLst/>
                <a:latin typeface="SFRM1200"/>
                <a:ea typeface="Times New Roman" panose="02020603050405020304" pitchFamily="18" charset="0"/>
              </a:rPr>
              <a:t> </a:t>
            </a:r>
            <a:r>
              <a:rPr lang="it-IT" sz="1800" dirty="0" err="1">
                <a:solidFill>
                  <a:srgbClr val="000000"/>
                </a:solidFill>
                <a:effectLst/>
                <a:latin typeface="SFRM1200"/>
                <a:ea typeface="Times New Roman" panose="02020603050405020304" pitchFamily="18" charset="0"/>
              </a:rPr>
              <a:t>finchè</a:t>
            </a:r>
            <a:r>
              <a:rPr lang="it-IT" sz="1800" dirty="0">
                <a:solidFill>
                  <a:srgbClr val="000000"/>
                </a:solidFill>
                <a:effectLst/>
                <a:latin typeface="SFRM1200"/>
                <a:ea typeface="Times New Roman" panose="02020603050405020304" pitchFamily="18" charset="0"/>
              </a:rPr>
              <a:t> non trova uno </a:t>
            </a:r>
            <a:r>
              <a:rPr lang="it-IT" sz="1800" dirty="0" err="1">
                <a:solidFill>
                  <a:srgbClr val="000000"/>
                </a:solidFill>
                <a:effectLst/>
                <a:latin typeface="SFRM1200"/>
                <a:ea typeface="Times New Roman" panose="02020603050405020304" pitchFamily="18" charset="0"/>
              </a:rPr>
              <a:t>status_code</a:t>
            </a:r>
            <a:r>
              <a:rPr lang="it-IT" sz="1800" dirty="0">
                <a:solidFill>
                  <a:srgbClr val="000000"/>
                </a:solidFill>
                <a:effectLst/>
                <a:latin typeface="SFRM1200"/>
                <a:ea typeface="Times New Roman" panose="02020603050405020304" pitchFamily="18" charset="0"/>
              </a:rPr>
              <a:t> uguale a 200. Ad ogni iterazione viene effettuata la verifica di connessione del client e se è connesso effettua la GET. In seguito, vi è un ciclo di attesa della risposta sul canale, quando diventa disponibile si effettua la lettura della risposta che viene memorizzata in una stringa. Infine da tale stringa si estrae lo stato.</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9</a:t>
            </a:fld>
            <a:endParaRPr lang="it-IT"/>
          </a:p>
        </p:txBody>
      </p:sp>
    </p:spTree>
    <p:extLst>
      <p:ext uri="{BB962C8B-B14F-4D97-AF65-F5344CB8AC3E}">
        <p14:creationId xmlns:p14="http://schemas.microsoft.com/office/powerpoint/2010/main" val="374220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r>
              <a:rPr lang="it-IT" sz="1800" dirty="0">
                <a:effectLst/>
                <a:latin typeface="SFRM1200"/>
                <a:ea typeface="Times New Roman" panose="02020603050405020304" pitchFamily="18" charset="0"/>
              </a:rPr>
              <a:t>La parte saliente della soluzione WEBHOOK è la funzione ‘</a:t>
            </a:r>
            <a:r>
              <a:rPr lang="it-IT" sz="1800" dirty="0" err="1">
                <a:effectLst/>
                <a:latin typeface="SFRM1200"/>
                <a:ea typeface="Times New Roman" panose="02020603050405020304" pitchFamily="18" charset="0"/>
              </a:rPr>
              <a:t>gestioneRichiesta</a:t>
            </a:r>
            <a:r>
              <a:rPr lang="it-IT" sz="1800" dirty="0">
                <a:effectLst/>
                <a:latin typeface="SFRM1200"/>
                <a:ea typeface="Times New Roman" panose="02020603050405020304" pitchFamily="18" charset="0"/>
              </a:rPr>
              <a:t>’. Nello specifico il web_server attivo su arduino è in attesa di una richiesta http POST effettuata da un web_client. Quando la riceve ne estrae il contenuto (rappresentante lo stato) e se questo è stato letto correttamente invia una risposta al client caratterizzata dal codice di stato 201 </a:t>
            </a:r>
            <a:r>
              <a:rPr lang="it-IT" sz="1800" dirty="0" err="1">
                <a:effectLst/>
                <a:latin typeface="SFRM1200"/>
                <a:ea typeface="Times New Roman" panose="02020603050405020304" pitchFamily="18" charset="0"/>
              </a:rPr>
              <a:t>Created</a:t>
            </a:r>
            <a:r>
              <a:rPr lang="it-IT" sz="1800" dirty="0">
                <a:effectLst/>
                <a:latin typeface="SFRM1200"/>
                <a:ea typeface="Times New Roman" panose="02020603050405020304" pitchFamily="18" charset="0"/>
              </a:rPr>
              <a:t>, altrimenti segnala un errore interno e produce una risposta con codice di stato 500 </a:t>
            </a:r>
            <a:r>
              <a:rPr lang="it-IT" sz="1800" dirty="0" err="1">
                <a:effectLst/>
                <a:latin typeface="SFRM1200"/>
                <a:ea typeface="Times New Roman" panose="02020603050405020304" pitchFamily="18" charset="0"/>
              </a:rPr>
              <a:t>Interal</a:t>
            </a:r>
            <a:r>
              <a:rPr lang="it-IT" sz="1800" dirty="0">
                <a:effectLst/>
                <a:latin typeface="SFRM1200"/>
                <a:ea typeface="Times New Roman" panose="02020603050405020304" pitchFamily="18" charset="0"/>
              </a:rPr>
              <a:t> Server Error.</a:t>
            </a:r>
            <a:endParaRPr lang="it-IT" sz="1800" dirty="0">
              <a:effectLst/>
              <a:latin typeface="Times New Roman" panose="02020603050405020304" pitchFamily="18" charset="0"/>
              <a:ea typeface="Times New Roman" panose="02020603050405020304" pitchFamily="18" charset="0"/>
            </a:endParaRPr>
          </a:p>
          <a:p>
            <a:pPr algn="just"/>
            <a:r>
              <a:rPr lang="it-IT" sz="1800" dirty="0">
                <a:effectLst/>
                <a:latin typeface="SFRM1200"/>
                <a:ea typeface="Times New Roman" panose="02020603050405020304" pitchFamily="18" charset="0"/>
              </a:rPr>
              <a:t>Nel caso di risposta corretta il codice di stato restituito è 201 </a:t>
            </a:r>
            <a:r>
              <a:rPr lang="it-IT" sz="1800" dirty="0" err="1">
                <a:effectLst/>
                <a:latin typeface="SFRM1200"/>
                <a:ea typeface="Times New Roman" panose="02020603050405020304" pitchFamily="18" charset="0"/>
              </a:rPr>
              <a:t>Created</a:t>
            </a:r>
            <a:r>
              <a:rPr lang="it-IT" sz="1800" dirty="0">
                <a:effectLst/>
                <a:latin typeface="SFRM1200"/>
                <a:ea typeface="Times New Roman" panose="02020603050405020304" pitchFamily="18" charset="0"/>
              </a:rPr>
              <a:t> in quanto viene creato un nuovo stato; in alternativa viene restituito 500 Internal Error per segnalare errori interni dovuti a limiti prestazionali della scheda arduino o ad una non corretta implementazione della libreria WiFi101. Tali limiti saranno visibili in seguito nei test.</a:t>
            </a:r>
            <a:endParaRPr lang="it-IT" sz="1800" dirty="0">
              <a:effectLst/>
              <a:latin typeface="Times New Roman" panose="02020603050405020304" pitchFamily="18"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D4086B1-C909-BF48-A71E-A263E08F53AC}" type="slidenum">
              <a:rPr lang="it-IT" smtClean="0"/>
              <a:t>10</a:t>
            </a:fld>
            <a:endParaRPr lang="it-IT"/>
          </a:p>
        </p:txBody>
      </p:sp>
    </p:spTree>
    <p:extLst>
      <p:ext uri="{BB962C8B-B14F-4D97-AF65-F5344CB8AC3E}">
        <p14:creationId xmlns:p14="http://schemas.microsoft.com/office/powerpoint/2010/main" val="8079011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163123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0453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0389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77481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27723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43719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5A61015F-7CC6-4D0A-9D87-873EA4C304CC}" type="datetimeFigureOut">
              <a:rPr lang="en-US" smtClean="0"/>
              <a:t>10/19/22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307539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42896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46580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14542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31676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0298CD5-6C1E-4009-B41F-6DF62E31D3BE}"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99935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16CA0-919D-4A49-9C8A-62FDFB3A5183}" type="datetimeFigureOut">
              <a:rPr lang="en-US" smtClean="0"/>
              <a:t>10/19/22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7E5644-1E61-4311-A31E-84CB9C7AA8A9}" type="slidenum">
              <a:rPr lang="en-US" smtClean="0"/>
              <a:t>‹N›</a:t>
            </a:fld>
            <a:endParaRPr lang="en-US" dirty="0"/>
          </a:p>
        </p:txBody>
      </p:sp>
    </p:spTree>
    <p:extLst>
      <p:ext uri="{BB962C8B-B14F-4D97-AF65-F5344CB8AC3E}">
        <p14:creationId xmlns:p14="http://schemas.microsoft.com/office/powerpoint/2010/main" val="223638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298CD5-6C1E-4009-B41F-6DF62E31D3BE}" type="datetimeFigureOut">
              <a:rPr lang="en-US" smtClean="0"/>
              <a:pPr/>
              <a:t>10/19/22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95973942"/>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2.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jessicacinelli/assdProgetto2" TargetMode="External"/><Relationship Id="rId3" Type="http://schemas.microsoft.com/office/2007/relationships/hdphoto" Target="../media/hdphoto2.wdp"/><Relationship Id="rId7" Type="http://schemas.openxmlformats.org/officeDocument/2006/relationships/hyperlink" Target="https://github.com/angelopetraccaro/ProgettoASSD"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10" Type="http://schemas.openxmlformats.org/officeDocument/2006/relationships/hyperlink" Target="mailto:rapuanoantonio323@gmail.com" TargetMode="External"/><Relationship Id="rId4" Type="http://schemas.openxmlformats.org/officeDocument/2006/relationships/image" Target="../media/image25.jpeg"/><Relationship Id="rId9" Type="http://schemas.openxmlformats.org/officeDocument/2006/relationships/hyperlink" Target="mailto:petraccaro.angelo@gmail.com" TargetMode="Externa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2.wdp"/><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E6CD3B-3B31-0146-BA83-8A0158B9CF55}"/>
              </a:ext>
            </a:extLst>
          </p:cNvPr>
          <p:cNvSpPr>
            <a:spLocks noGrp="1"/>
          </p:cNvSpPr>
          <p:nvPr>
            <p:ph type="ctrTitle"/>
          </p:nvPr>
        </p:nvSpPr>
        <p:spPr>
          <a:xfrm>
            <a:off x="1757361" y="1613301"/>
            <a:ext cx="8264106" cy="2854749"/>
          </a:xfrm>
        </p:spPr>
        <p:txBody>
          <a:bodyPr>
            <a:normAutofit/>
          </a:bodyPr>
          <a:lstStyle/>
          <a:p>
            <a:pPr algn="ctr">
              <a:spcBef>
                <a:spcPts val="1000"/>
              </a:spcBef>
              <a:defRPr/>
            </a:pPr>
            <a:r>
              <a:rPr lang="it-IT" sz="3200" dirty="0">
                <a:solidFill>
                  <a:schemeClr val="accent6">
                    <a:lumMod val="50000"/>
                  </a:schemeClr>
                </a:solidFill>
                <a:latin typeface="Rockwell" panose="02060603020205020403" pitchFamily="18" charset="77"/>
              </a:rPr>
              <a:t>Corso  di  Architetture  e  sistemi  software distribuiti</a:t>
            </a:r>
            <a:br>
              <a:rPr lang="it-IT" sz="2700" dirty="0">
                <a:solidFill>
                  <a:schemeClr val="accent6">
                    <a:lumMod val="50000"/>
                  </a:schemeClr>
                </a:solidFill>
                <a:latin typeface="+mn-lt"/>
              </a:rPr>
            </a:br>
            <a:br>
              <a:rPr lang="it-IT" sz="2700" dirty="0">
                <a:solidFill>
                  <a:schemeClr val="accent6">
                    <a:lumMod val="50000"/>
                  </a:schemeClr>
                </a:solidFill>
                <a:latin typeface="+mn-lt"/>
              </a:rPr>
            </a:br>
            <a:br>
              <a:rPr lang="it-IT" sz="2700" dirty="0">
                <a:solidFill>
                  <a:schemeClr val="accent6">
                    <a:lumMod val="50000"/>
                  </a:schemeClr>
                </a:solidFill>
                <a:latin typeface="+mn-lt"/>
              </a:rPr>
            </a:br>
            <a:r>
              <a:rPr lang="it-IT" sz="4000" dirty="0"/>
              <a:t>INTEGRAZIONE DI UN GATE IN PROXIMA CITY</a:t>
            </a:r>
            <a:br>
              <a:rPr lang="it-IT" sz="2000" dirty="0">
                <a:solidFill>
                  <a:schemeClr val="accent6">
                    <a:lumMod val="50000"/>
                  </a:schemeClr>
                </a:solidFill>
                <a:latin typeface="+mn-lt"/>
              </a:rPr>
            </a:br>
            <a:endParaRPr lang="it-IT" sz="2000" dirty="0">
              <a:latin typeface="Rockwell" panose="02060603020205020403" pitchFamily="18" charset="77"/>
            </a:endParaRPr>
          </a:p>
        </p:txBody>
      </p:sp>
      <p:sp>
        <p:nvSpPr>
          <p:cNvPr id="3" name="Sottotitolo 2">
            <a:extLst>
              <a:ext uri="{FF2B5EF4-FFF2-40B4-BE49-F238E27FC236}">
                <a16:creationId xmlns:a16="http://schemas.microsoft.com/office/drawing/2014/main" id="{A1018341-C69A-8A41-86EB-B73C949F42A2}"/>
              </a:ext>
            </a:extLst>
          </p:cNvPr>
          <p:cNvSpPr>
            <a:spLocks noGrp="1"/>
          </p:cNvSpPr>
          <p:nvPr>
            <p:ph type="subTitle" idx="1"/>
          </p:nvPr>
        </p:nvSpPr>
        <p:spPr>
          <a:xfrm>
            <a:off x="7541945" y="4487934"/>
            <a:ext cx="2479522" cy="1316310"/>
          </a:xfrm>
        </p:spPr>
        <p:txBody>
          <a:bodyPr>
            <a:normAutofit/>
          </a:bodyPr>
          <a:lstStyle/>
          <a:p>
            <a:pPr>
              <a:spcBef>
                <a:spcPts val="600"/>
              </a:spcBef>
            </a:pPr>
            <a:r>
              <a:rPr kumimoji="0" lang="it-IT" sz="2000" b="1" i="0" u="none" strike="noStrike" kern="1200" cap="none" spc="0" normalizeH="0" baseline="0" noProof="0" dirty="0">
                <a:ln>
                  <a:noFill/>
                </a:ln>
                <a:solidFill>
                  <a:schemeClr val="accent6">
                    <a:lumMod val="50000"/>
                  </a:schemeClr>
                </a:solidFill>
                <a:effectLst/>
                <a:uLnTx/>
                <a:uFillTx/>
                <a:latin typeface="Rockwell" panose="02060603020205020403" pitchFamily="18" charset="77"/>
                <a:ea typeface="+mn-ea"/>
                <a:cs typeface="+mn-cs"/>
              </a:rPr>
              <a:t>Studenti:</a:t>
            </a:r>
            <a:endParaRPr lang="it-IT" sz="2000" b="1" dirty="0">
              <a:solidFill>
                <a:schemeClr val="accent6">
                  <a:lumMod val="50000"/>
                </a:schemeClr>
              </a:solidFill>
              <a:latin typeface="Rockwell" panose="02060603020205020403" pitchFamily="18" charset="77"/>
            </a:endParaRPr>
          </a:p>
          <a:p>
            <a:pPr>
              <a:spcBef>
                <a:spcPts val="600"/>
              </a:spcBef>
            </a:pPr>
            <a:r>
              <a:rPr kumimoji="0" lang="it-IT" sz="2000" b="0" i="0" u="none" strike="noStrike" kern="1200" cap="none" spc="0" normalizeH="0" baseline="0" noProof="0" dirty="0">
                <a:ln>
                  <a:noFill/>
                </a:ln>
                <a:solidFill>
                  <a:schemeClr val="accent6">
                    <a:lumMod val="50000"/>
                  </a:schemeClr>
                </a:solidFill>
                <a:effectLst/>
                <a:uLnTx/>
                <a:uFillTx/>
                <a:latin typeface="Rockwell" panose="02060603020205020403" pitchFamily="18" charset="77"/>
                <a:ea typeface="+mn-ea"/>
                <a:cs typeface="+mn-cs"/>
              </a:rPr>
              <a:t>Angelo Petraccaro</a:t>
            </a:r>
          </a:p>
          <a:p>
            <a:pPr>
              <a:spcBef>
                <a:spcPts val="600"/>
              </a:spcBef>
              <a:spcAft>
                <a:spcPts val="600"/>
              </a:spcAft>
            </a:pPr>
            <a:r>
              <a:rPr kumimoji="0" lang="it-IT" sz="2000" b="0" i="0" u="none" strike="noStrike" kern="1200" cap="none" spc="0" normalizeH="0" baseline="0" noProof="0" dirty="0">
                <a:ln>
                  <a:noFill/>
                </a:ln>
                <a:solidFill>
                  <a:schemeClr val="accent6">
                    <a:lumMod val="50000"/>
                  </a:schemeClr>
                </a:solidFill>
                <a:effectLst/>
                <a:uLnTx/>
                <a:uFillTx/>
                <a:latin typeface="Rockwell" panose="02060603020205020403" pitchFamily="18" charset="77"/>
                <a:ea typeface="+mn-ea"/>
                <a:cs typeface="+mn-cs"/>
              </a:rPr>
              <a:t>Antonio Rapuano</a:t>
            </a:r>
            <a:endParaRPr lang="it-IT" sz="2000" dirty="0"/>
          </a:p>
        </p:txBody>
      </p:sp>
      <p:sp>
        <p:nvSpPr>
          <p:cNvPr id="4" name="CasellaDiTesto 3">
            <a:extLst>
              <a:ext uri="{FF2B5EF4-FFF2-40B4-BE49-F238E27FC236}">
                <a16:creationId xmlns:a16="http://schemas.microsoft.com/office/drawing/2014/main" id="{2A67C575-F205-0F46-BC77-A718AECCF3C7}"/>
              </a:ext>
            </a:extLst>
          </p:cNvPr>
          <p:cNvSpPr txBox="1"/>
          <p:nvPr/>
        </p:nvSpPr>
        <p:spPr>
          <a:xfrm>
            <a:off x="844553" y="4487080"/>
            <a:ext cx="3009900" cy="707886"/>
          </a:xfrm>
          <a:prstGeom prst="rect">
            <a:avLst/>
          </a:prstGeom>
          <a:noFill/>
        </p:spPr>
        <p:txBody>
          <a:bodyPr wrap="square" rtlCol="0">
            <a:spAutoFit/>
          </a:bodyPr>
          <a:lstStyle/>
          <a:p>
            <a:r>
              <a:rPr lang="it-IT" sz="2000" b="1" dirty="0">
                <a:latin typeface="Rockwell" panose="02060603020205020403" pitchFamily="18" charset="77"/>
              </a:rPr>
              <a:t>Prof. :</a:t>
            </a:r>
          </a:p>
          <a:p>
            <a:r>
              <a:rPr lang="it-IT" sz="2000" dirty="0">
                <a:latin typeface="Rockwell" panose="02060603020205020403" pitchFamily="18" charset="77"/>
              </a:rPr>
              <a:t>Eugenio </a:t>
            </a:r>
            <a:r>
              <a:rPr lang="it-IT" sz="2000" dirty="0" err="1">
                <a:latin typeface="Rockwell" panose="02060603020205020403" pitchFamily="18" charset="77"/>
              </a:rPr>
              <a:t>Zimeo</a:t>
            </a:r>
            <a:endParaRPr lang="it-IT" sz="2000" dirty="0">
              <a:latin typeface="Rockwell" panose="02060603020205020403" pitchFamily="18" charset="77"/>
            </a:endParaRPr>
          </a:p>
        </p:txBody>
      </p:sp>
      <p:sp>
        <p:nvSpPr>
          <p:cNvPr id="5" name="CasellaDiTesto 4">
            <a:extLst>
              <a:ext uri="{FF2B5EF4-FFF2-40B4-BE49-F238E27FC236}">
                <a16:creationId xmlns:a16="http://schemas.microsoft.com/office/drawing/2014/main" id="{39A3CEF0-3CB8-AD48-B9EB-6E3BB4D72D49}"/>
              </a:ext>
            </a:extLst>
          </p:cNvPr>
          <p:cNvSpPr txBox="1"/>
          <p:nvPr/>
        </p:nvSpPr>
        <p:spPr>
          <a:xfrm>
            <a:off x="4928163" y="6074305"/>
            <a:ext cx="1922501" cy="400110"/>
          </a:xfrm>
          <a:prstGeom prst="rect">
            <a:avLst/>
          </a:prstGeom>
          <a:noFill/>
        </p:spPr>
        <p:txBody>
          <a:bodyPr wrap="square" rtlCol="0">
            <a:spAutoFit/>
          </a:bodyPr>
          <a:lstStyle/>
          <a:p>
            <a:r>
              <a:rPr lang="it-IT" sz="2000" dirty="0">
                <a:latin typeface="Rockwell" panose="02060603020205020403" pitchFamily="18" charset="77"/>
              </a:rPr>
              <a:t>A.A 2022/2023</a:t>
            </a:r>
          </a:p>
        </p:txBody>
      </p:sp>
      <p:sp>
        <p:nvSpPr>
          <p:cNvPr id="6" name="Rectangle 2">
            <a:extLst>
              <a:ext uri="{FF2B5EF4-FFF2-40B4-BE49-F238E27FC236}">
                <a16:creationId xmlns:a16="http://schemas.microsoft.com/office/drawing/2014/main" id="{8CAC4719-67A2-9440-A0C9-BF0DFFFCC68D}"/>
              </a:ext>
            </a:extLst>
          </p:cNvPr>
          <p:cNvSpPr>
            <a:spLocks noChangeArrowheads="1"/>
          </p:cNvSpPr>
          <p:nvPr/>
        </p:nvSpPr>
        <p:spPr bwMode="auto">
          <a:xfrm flipV="1">
            <a:off x="2839231" y="-38673"/>
            <a:ext cx="104549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2202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C7A5898-3012-2243-B61C-53042CE2F853}"/>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err="1"/>
              <a:t>Gestore</a:t>
            </a:r>
            <a:r>
              <a:rPr lang="en-US" dirty="0"/>
              <a:t> WEBHOOK: </a:t>
            </a:r>
            <a:r>
              <a:rPr lang="en-US" dirty="0" err="1"/>
              <a:t>gestione</a:t>
            </a:r>
            <a:r>
              <a:rPr lang="en-US" dirty="0"/>
              <a:t> </a:t>
            </a:r>
            <a:r>
              <a:rPr lang="en-US" dirty="0" err="1"/>
              <a:t>richiesta</a:t>
            </a:r>
            <a:endParaRPr lang="en-US" dirty="0"/>
          </a:p>
        </p:txBody>
      </p:sp>
      <p:sp>
        <p:nvSpPr>
          <p:cNvPr id="3" name="CasellaDiTesto 2">
            <a:extLst>
              <a:ext uri="{FF2B5EF4-FFF2-40B4-BE49-F238E27FC236}">
                <a16:creationId xmlns:a16="http://schemas.microsoft.com/office/drawing/2014/main" id="{6F3F9449-5529-6D25-46A3-31E169F5966D}"/>
              </a:ext>
            </a:extLst>
          </p:cNvPr>
          <p:cNvSpPr txBox="1"/>
          <p:nvPr/>
        </p:nvSpPr>
        <p:spPr>
          <a:xfrm>
            <a:off x="5853040" y="2093976"/>
            <a:ext cx="5346425" cy="4592905"/>
          </a:xfrm>
          <a:prstGeom prst="rect">
            <a:avLst/>
          </a:prstGeom>
        </p:spPr>
        <p:txBody>
          <a:bodyPr vert="horz" lIns="91440" tIns="45720" rIns="91440" bIns="45720" rtlCol="0" anchor="ctr">
            <a:normAutofit/>
          </a:bodyPr>
          <a:lstStyle/>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web_server </a:t>
            </a:r>
            <a:r>
              <a:rPr lang="en-US" dirty="0" err="1"/>
              <a:t>attivo</a:t>
            </a:r>
            <a:r>
              <a:rPr lang="en-US" dirty="0"/>
              <a:t> </a:t>
            </a:r>
            <a:r>
              <a:rPr lang="en-US" dirty="0" err="1"/>
              <a:t>su</a:t>
            </a:r>
            <a:r>
              <a:rPr lang="en-US" dirty="0"/>
              <a:t> arduino </a:t>
            </a:r>
            <a:r>
              <a:rPr lang="en-US" dirty="0" err="1"/>
              <a:t>è</a:t>
            </a:r>
            <a:r>
              <a:rPr lang="en-US" dirty="0"/>
              <a:t> in </a:t>
            </a:r>
            <a:r>
              <a:rPr lang="en-US" dirty="0" err="1"/>
              <a:t>attesa</a:t>
            </a:r>
            <a:r>
              <a:rPr lang="en-US" dirty="0"/>
              <a:t> di una </a:t>
            </a:r>
            <a:r>
              <a:rPr lang="en-US" dirty="0" err="1"/>
              <a:t>richiesta</a:t>
            </a:r>
            <a:r>
              <a:rPr lang="en-US" dirty="0"/>
              <a:t> http POST </a:t>
            </a:r>
            <a:r>
              <a:rPr lang="en-US" dirty="0" err="1"/>
              <a:t>effettuata</a:t>
            </a:r>
            <a:r>
              <a:rPr lang="en-US" dirty="0"/>
              <a:t> da un web_client. </a:t>
            </a:r>
          </a:p>
          <a:p>
            <a:pPr marL="285750"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err="1"/>
              <a:t>Quando</a:t>
            </a:r>
            <a:r>
              <a:rPr lang="en-US" dirty="0"/>
              <a:t> la </a:t>
            </a:r>
            <a:r>
              <a:rPr lang="en-US" dirty="0" err="1"/>
              <a:t>riceve</a:t>
            </a:r>
            <a:r>
              <a:rPr lang="en-US" dirty="0"/>
              <a:t> ne </a:t>
            </a:r>
            <a:r>
              <a:rPr lang="en-US" dirty="0" err="1"/>
              <a:t>estrae</a:t>
            </a:r>
            <a:r>
              <a:rPr lang="en-US" dirty="0"/>
              <a:t> il </a:t>
            </a:r>
            <a:r>
              <a:rPr lang="en-US" dirty="0" err="1"/>
              <a:t>contenuto</a:t>
            </a:r>
            <a:r>
              <a:rPr lang="en-US" dirty="0"/>
              <a:t> (</a:t>
            </a:r>
            <a:r>
              <a:rPr lang="en-US" dirty="0" err="1"/>
              <a:t>rappresentante</a:t>
            </a:r>
            <a:r>
              <a:rPr lang="en-US" dirty="0"/>
              <a:t> lo </a:t>
            </a:r>
            <a:r>
              <a:rPr lang="en-US" dirty="0" err="1"/>
              <a:t>stato</a:t>
            </a:r>
            <a:r>
              <a:rPr lang="en-US" dirty="0"/>
              <a:t>) e se </a:t>
            </a:r>
            <a:r>
              <a:rPr lang="en-US" dirty="0" err="1"/>
              <a:t>questo</a:t>
            </a:r>
            <a:r>
              <a:rPr lang="en-US" dirty="0"/>
              <a:t> </a:t>
            </a:r>
            <a:r>
              <a:rPr lang="en-US" dirty="0" err="1"/>
              <a:t>è</a:t>
            </a:r>
            <a:r>
              <a:rPr lang="en-US" dirty="0"/>
              <a:t> </a:t>
            </a:r>
            <a:r>
              <a:rPr lang="en-US" dirty="0" err="1"/>
              <a:t>stato</a:t>
            </a:r>
            <a:r>
              <a:rPr lang="en-US" dirty="0"/>
              <a:t> </a:t>
            </a:r>
            <a:r>
              <a:rPr lang="en-US" dirty="0" err="1"/>
              <a:t>letto</a:t>
            </a:r>
            <a:r>
              <a:rPr lang="en-US" dirty="0"/>
              <a:t> </a:t>
            </a:r>
            <a:r>
              <a:rPr lang="en-US" dirty="0" err="1"/>
              <a:t>correttamente</a:t>
            </a:r>
            <a:r>
              <a:rPr lang="en-US" dirty="0"/>
              <a:t> </a:t>
            </a:r>
            <a:r>
              <a:rPr lang="en-US" dirty="0" err="1"/>
              <a:t>invia</a:t>
            </a:r>
            <a:r>
              <a:rPr lang="en-US" dirty="0"/>
              <a:t> una </a:t>
            </a:r>
            <a:r>
              <a:rPr lang="en-US" dirty="0" err="1"/>
              <a:t>risposta</a:t>
            </a:r>
            <a:r>
              <a:rPr lang="en-US" dirty="0"/>
              <a:t> al client </a:t>
            </a:r>
            <a:r>
              <a:rPr lang="en-US" dirty="0" err="1"/>
              <a:t>caratterizzata</a:t>
            </a:r>
            <a:r>
              <a:rPr lang="en-US" dirty="0"/>
              <a:t> dal </a:t>
            </a:r>
            <a:r>
              <a:rPr lang="en-US" dirty="0" err="1"/>
              <a:t>codice</a:t>
            </a:r>
            <a:r>
              <a:rPr lang="en-US" dirty="0"/>
              <a:t> di </a:t>
            </a:r>
            <a:r>
              <a:rPr lang="en-US" dirty="0" err="1"/>
              <a:t>stato</a:t>
            </a:r>
            <a:r>
              <a:rPr lang="en-US" dirty="0"/>
              <a:t> 201 Created, </a:t>
            </a:r>
            <a:r>
              <a:rPr lang="en-US" dirty="0" err="1"/>
              <a:t>altrimenti</a:t>
            </a:r>
            <a:r>
              <a:rPr lang="en-US" dirty="0"/>
              <a:t> </a:t>
            </a:r>
            <a:r>
              <a:rPr lang="en-US" dirty="0" err="1"/>
              <a:t>segnala</a:t>
            </a:r>
            <a:r>
              <a:rPr lang="en-US" dirty="0"/>
              <a:t> un </a:t>
            </a:r>
            <a:r>
              <a:rPr lang="en-US" dirty="0" err="1"/>
              <a:t>errore</a:t>
            </a:r>
            <a:r>
              <a:rPr lang="en-US" dirty="0"/>
              <a:t> </a:t>
            </a:r>
            <a:r>
              <a:rPr lang="en-US" dirty="0" err="1"/>
              <a:t>interno</a:t>
            </a:r>
            <a:r>
              <a:rPr lang="en-US" dirty="0"/>
              <a:t> e produce una </a:t>
            </a:r>
            <a:r>
              <a:rPr lang="en-US" dirty="0" err="1"/>
              <a:t>risposta</a:t>
            </a:r>
            <a:r>
              <a:rPr lang="en-US" dirty="0"/>
              <a:t> con </a:t>
            </a:r>
            <a:r>
              <a:rPr lang="en-US" dirty="0" err="1"/>
              <a:t>codice</a:t>
            </a:r>
            <a:r>
              <a:rPr lang="en-US" dirty="0"/>
              <a:t> di </a:t>
            </a:r>
            <a:r>
              <a:rPr lang="en-US" dirty="0" err="1"/>
              <a:t>stato</a:t>
            </a:r>
            <a:r>
              <a:rPr lang="en-US" dirty="0"/>
              <a:t> 500 </a:t>
            </a:r>
            <a:r>
              <a:rPr lang="en-US" dirty="0" err="1"/>
              <a:t>Interal</a:t>
            </a:r>
            <a:r>
              <a:rPr lang="en-US" dirty="0"/>
              <a:t> Server Error.</a:t>
            </a:r>
          </a:p>
          <a:p>
            <a:pPr marL="285750"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err="1"/>
              <a:t>Quando</a:t>
            </a:r>
            <a:r>
              <a:rPr lang="en-US" dirty="0"/>
              <a:t> </a:t>
            </a:r>
            <a:r>
              <a:rPr lang="en-US" dirty="0" err="1"/>
              <a:t>si</a:t>
            </a:r>
            <a:r>
              <a:rPr lang="en-US" dirty="0"/>
              <a:t> </a:t>
            </a:r>
            <a:r>
              <a:rPr lang="en-US" dirty="0" err="1"/>
              <a:t>verifica</a:t>
            </a:r>
            <a:r>
              <a:rPr lang="en-US" dirty="0"/>
              <a:t> un </a:t>
            </a:r>
            <a:r>
              <a:rPr lang="en-US" dirty="0" err="1"/>
              <a:t>errore</a:t>
            </a:r>
            <a:r>
              <a:rPr lang="en-US" dirty="0"/>
              <a:t> </a:t>
            </a:r>
            <a:r>
              <a:rPr lang="en-US" dirty="0" err="1"/>
              <a:t>l’AI_Emulator</a:t>
            </a:r>
            <a:r>
              <a:rPr lang="en-US" dirty="0"/>
              <a:t> </a:t>
            </a:r>
            <a:r>
              <a:rPr lang="en-US" dirty="0" err="1"/>
              <a:t>annulla</a:t>
            </a:r>
            <a:r>
              <a:rPr lang="en-US" dirty="0"/>
              <a:t> </a:t>
            </a:r>
            <a:r>
              <a:rPr lang="en-US" dirty="0" err="1"/>
              <a:t>l’operazione</a:t>
            </a:r>
            <a:r>
              <a:rPr lang="en-US" dirty="0"/>
              <a:t> </a:t>
            </a:r>
            <a:r>
              <a:rPr lang="en-US" dirty="0" err="1"/>
              <a:t>precedente</a:t>
            </a:r>
            <a:r>
              <a:rPr lang="en-US" dirty="0"/>
              <a:t> </a:t>
            </a:r>
            <a:r>
              <a:rPr lang="en-US" dirty="0" err="1"/>
              <a:t>ripristinando</a:t>
            </a:r>
            <a:r>
              <a:rPr lang="en-US" dirty="0"/>
              <a:t> lo </a:t>
            </a:r>
            <a:r>
              <a:rPr lang="en-US" dirty="0" err="1"/>
              <a:t>stato</a:t>
            </a:r>
            <a:r>
              <a:rPr lang="en-US" dirty="0"/>
              <a:t> </a:t>
            </a:r>
            <a:r>
              <a:rPr lang="en-US" dirty="0" err="1"/>
              <a:t>precedente</a:t>
            </a:r>
            <a:r>
              <a:rPr lang="en-US" dirty="0"/>
              <a:t>.</a:t>
            </a:r>
          </a:p>
          <a:p>
            <a:pPr indent="-182880" algn="just" defTabSz="914400">
              <a:lnSpc>
                <a:spcPct val="90000"/>
              </a:lnSpc>
              <a:spcAft>
                <a:spcPts val="600"/>
              </a:spcAft>
              <a:buClr>
                <a:schemeClr val="accent1">
                  <a:lumMod val="75000"/>
                </a:schemeClr>
              </a:buClr>
              <a:buSzPct val="85000"/>
              <a:buFont typeface="Wingdings" pitchFamily="2" charset="2"/>
              <a:buChar char="§"/>
            </a:pPr>
            <a:endParaRPr lang="en-US" sz="1500"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7" name="Segnaposto contenuto 3" descr="Immagine che contiene testo&#10;&#10;Descrizione generata automaticamente">
            <a:extLst>
              <a:ext uri="{FF2B5EF4-FFF2-40B4-BE49-F238E27FC236}">
                <a16:creationId xmlns:a16="http://schemas.microsoft.com/office/drawing/2014/main" id="{A79E05A5-6AB9-364A-B18E-B3123FA5F1E1}"/>
              </a:ext>
            </a:extLst>
          </p:cNvPr>
          <p:cNvPicPr>
            <a:picLocks noChangeAspect="1"/>
          </p:cNvPicPr>
          <p:nvPr/>
        </p:nvPicPr>
        <p:blipFill rotWithShape="1">
          <a:blip r:embed="rId6"/>
          <a:stretch/>
        </p:blipFill>
        <p:spPr bwMode="auto">
          <a:xfrm>
            <a:off x="992535" y="2093976"/>
            <a:ext cx="4519177" cy="47074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636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1C0A0-4C58-1947-9CFD-35DF2BD7FE01}"/>
              </a:ext>
            </a:extLst>
          </p:cNvPr>
          <p:cNvSpPr>
            <a:spLocks noGrp="1"/>
          </p:cNvSpPr>
          <p:nvPr>
            <p:ph type="title"/>
          </p:nvPr>
        </p:nvSpPr>
        <p:spPr>
          <a:xfrm>
            <a:off x="2105219" y="326660"/>
            <a:ext cx="7981561" cy="578781"/>
          </a:xfrm>
        </p:spPr>
        <p:txBody>
          <a:bodyPr>
            <a:noAutofit/>
          </a:bodyPr>
          <a:lstStyle/>
          <a:p>
            <a:r>
              <a:rPr lang="it-IT" sz="4400" dirty="0">
                <a:solidFill>
                  <a:schemeClr val="accent6">
                    <a:lumMod val="50000"/>
                  </a:schemeClr>
                </a:solidFill>
              </a:rPr>
              <a:t>Risultati: Misurazioni della latenza</a:t>
            </a:r>
          </a:p>
        </p:txBody>
      </p:sp>
      <p:sp>
        <p:nvSpPr>
          <p:cNvPr id="9" name="CasellaDiTesto 8">
            <a:extLst>
              <a:ext uri="{FF2B5EF4-FFF2-40B4-BE49-F238E27FC236}">
                <a16:creationId xmlns:a16="http://schemas.microsoft.com/office/drawing/2014/main" id="{BCBDF0EC-7854-4B47-DC24-824520A93CDA}"/>
              </a:ext>
            </a:extLst>
          </p:cNvPr>
          <p:cNvSpPr txBox="1"/>
          <p:nvPr/>
        </p:nvSpPr>
        <p:spPr>
          <a:xfrm>
            <a:off x="228706" y="1899201"/>
            <a:ext cx="6098720" cy="646331"/>
          </a:xfrm>
          <a:prstGeom prst="rect">
            <a:avLst/>
          </a:prstGeom>
          <a:noFill/>
        </p:spPr>
        <p:txBody>
          <a:bodyPr wrap="square">
            <a:spAutoFit/>
          </a:bodyPr>
          <a:lstStyle/>
          <a:p>
            <a:pPr algn="just"/>
            <a:r>
              <a:rPr lang="it-IT" sz="1800" dirty="0">
                <a:effectLst/>
                <a:latin typeface="SFRM1200"/>
                <a:ea typeface="Times New Roman" panose="02020603050405020304" pitchFamily="18" charset="0"/>
                <a:cs typeface="Times New Roman" panose="02020603050405020304" pitchFamily="18" charset="0"/>
              </a:rPr>
              <a:t>Il timer è stato avviato prima della pubblicazione dell’evento di trigger. </a:t>
            </a:r>
            <a:endParaRPr lang="it-IT" dirty="0"/>
          </a:p>
        </p:txBody>
      </p:sp>
      <p:sp>
        <p:nvSpPr>
          <p:cNvPr id="11" name="CasellaDiTesto 10">
            <a:extLst>
              <a:ext uri="{FF2B5EF4-FFF2-40B4-BE49-F238E27FC236}">
                <a16:creationId xmlns:a16="http://schemas.microsoft.com/office/drawing/2014/main" id="{CBC3289E-2878-2738-3567-E1A882A247B5}"/>
              </a:ext>
            </a:extLst>
          </p:cNvPr>
          <p:cNvSpPr txBox="1"/>
          <p:nvPr/>
        </p:nvSpPr>
        <p:spPr>
          <a:xfrm>
            <a:off x="228706" y="4127803"/>
            <a:ext cx="6098720" cy="369332"/>
          </a:xfrm>
          <a:prstGeom prst="rect">
            <a:avLst/>
          </a:prstGeom>
          <a:noFill/>
        </p:spPr>
        <p:txBody>
          <a:bodyPr wrap="square">
            <a:spAutoFit/>
          </a:bodyPr>
          <a:lstStyle/>
          <a:p>
            <a:pPr algn="just"/>
            <a:r>
              <a:rPr lang="it-IT" dirty="0">
                <a:latin typeface="SFRM1200"/>
                <a:ea typeface="Times New Roman" panose="02020603050405020304" pitchFamily="18" charset="0"/>
              </a:rPr>
              <a:t>Il timer è stato </a:t>
            </a:r>
            <a:r>
              <a:rPr lang="it-IT" sz="1800" dirty="0">
                <a:effectLst/>
                <a:latin typeface="SFRM1200"/>
                <a:ea typeface="Times New Roman" panose="02020603050405020304" pitchFamily="18" charset="0"/>
              </a:rPr>
              <a:t>stoppato a seguito della lettura dello stato.</a:t>
            </a:r>
            <a:endParaRPr lang="it-IT" sz="1800" dirty="0">
              <a:effectLst/>
              <a:latin typeface="Times New Roman" panose="02020603050405020304" pitchFamily="18" charset="0"/>
              <a:ea typeface="Times New Roman" panose="02020603050405020304" pitchFamily="18" charset="0"/>
            </a:endParaRPr>
          </a:p>
        </p:txBody>
      </p:sp>
      <p:pic>
        <p:nvPicPr>
          <p:cNvPr id="10" name="Segnaposto contenuto 3">
            <a:extLst>
              <a:ext uri="{FF2B5EF4-FFF2-40B4-BE49-F238E27FC236}">
                <a16:creationId xmlns:a16="http://schemas.microsoft.com/office/drawing/2014/main" id="{A41BD163-92AE-8A4F-A6E2-2C696BEB22D2}"/>
              </a:ext>
            </a:extLst>
          </p:cNvPr>
          <p:cNvPicPr>
            <a:picLocks noGrp="1" noChangeAspect="1"/>
          </p:cNvPicPr>
          <p:nvPr>
            <p:ph idx="1"/>
          </p:nvPr>
        </p:nvPicPr>
        <p:blipFill>
          <a:blip r:embed="rId3"/>
          <a:stretch>
            <a:fillRect/>
          </a:stretch>
        </p:blipFill>
        <p:spPr>
          <a:xfrm>
            <a:off x="6787244" y="1033414"/>
            <a:ext cx="4564073" cy="5659452"/>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35AA40F0-94B4-564A-B574-2C81E0FF2184}"/>
              </a:ext>
            </a:extLst>
          </p:cNvPr>
          <p:cNvPicPr>
            <a:picLocks noChangeAspect="1"/>
          </p:cNvPicPr>
          <p:nvPr/>
        </p:nvPicPr>
        <p:blipFill rotWithShape="1">
          <a:blip r:embed="rId4"/>
          <a:srcRect r="7387"/>
          <a:stretch/>
        </p:blipFill>
        <p:spPr bwMode="auto">
          <a:xfrm>
            <a:off x="840683" y="2545532"/>
            <a:ext cx="4321503" cy="646331"/>
          </a:xfrm>
          <a:prstGeom prst="rect">
            <a:avLst/>
          </a:prstGeom>
          <a:ln>
            <a:noFill/>
          </a:ln>
          <a:extLst>
            <a:ext uri="{53640926-AAD7-44D8-BBD7-CCE9431645EC}">
              <a14:shadowObscured xmlns:a14="http://schemas.microsoft.com/office/drawing/2010/main"/>
            </a:ext>
          </a:extLst>
        </p:spPr>
      </p:pic>
      <p:pic>
        <p:nvPicPr>
          <p:cNvPr id="22" name="Immagine 21" descr="Immagine che contiene testo&#10;&#10;Descrizione generata automaticamente">
            <a:extLst>
              <a:ext uri="{FF2B5EF4-FFF2-40B4-BE49-F238E27FC236}">
                <a16:creationId xmlns:a16="http://schemas.microsoft.com/office/drawing/2014/main" id="{E876F5D8-524B-274C-AE72-333ED53FA677}"/>
              </a:ext>
            </a:extLst>
          </p:cNvPr>
          <p:cNvPicPr>
            <a:picLocks noChangeAspect="1"/>
          </p:cNvPicPr>
          <p:nvPr/>
        </p:nvPicPr>
        <p:blipFill rotWithShape="1">
          <a:blip r:embed="rId5"/>
          <a:srcRect r="3011"/>
          <a:stretch/>
        </p:blipFill>
        <p:spPr bwMode="auto">
          <a:xfrm>
            <a:off x="943783" y="4774134"/>
            <a:ext cx="4907748" cy="881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113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1C0A0-4C58-1947-9CFD-35DF2BD7FE01}"/>
              </a:ext>
            </a:extLst>
          </p:cNvPr>
          <p:cNvSpPr>
            <a:spLocks noGrp="1"/>
          </p:cNvSpPr>
          <p:nvPr>
            <p:ph type="title"/>
          </p:nvPr>
        </p:nvSpPr>
        <p:spPr>
          <a:xfrm>
            <a:off x="4149991" y="362115"/>
            <a:ext cx="3892018" cy="578781"/>
          </a:xfrm>
        </p:spPr>
        <p:txBody>
          <a:bodyPr>
            <a:noAutofit/>
          </a:bodyPr>
          <a:lstStyle/>
          <a:p>
            <a:r>
              <a:rPr lang="it-IT" sz="4400" dirty="0">
                <a:solidFill>
                  <a:schemeClr val="accent6">
                    <a:lumMod val="50000"/>
                  </a:schemeClr>
                </a:solidFill>
              </a:rPr>
              <a:t>Risultati: Testing</a:t>
            </a:r>
          </a:p>
        </p:txBody>
      </p:sp>
      <p:pic>
        <p:nvPicPr>
          <p:cNvPr id="9" name="Immagine 8">
            <a:extLst>
              <a:ext uri="{FF2B5EF4-FFF2-40B4-BE49-F238E27FC236}">
                <a16:creationId xmlns:a16="http://schemas.microsoft.com/office/drawing/2014/main" id="{4BFAEA10-FB06-14B7-202B-7B4E2DE32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903" y="2649517"/>
            <a:ext cx="5198354" cy="3214224"/>
          </a:xfrm>
          <a:prstGeom prst="rect">
            <a:avLst/>
          </a:prstGeom>
        </p:spPr>
      </p:pic>
      <p:sp>
        <p:nvSpPr>
          <p:cNvPr id="10" name="CasellaDiTesto 9">
            <a:extLst>
              <a:ext uri="{FF2B5EF4-FFF2-40B4-BE49-F238E27FC236}">
                <a16:creationId xmlns:a16="http://schemas.microsoft.com/office/drawing/2014/main" id="{035D8593-CC23-1206-2E17-CA8F3F8732D0}"/>
              </a:ext>
            </a:extLst>
          </p:cNvPr>
          <p:cNvSpPr txBox="1"/>
          <p:nvPr/>
        </p:nvSpPr>
        <p:spPr>
          <a:xfrm>
            <a:off x="312845" y="5006165"/>
            <a:ext cx="5233516" cy="1200329"/>
          </a:xfrm>
          <a:prstGeom prst="rect">
            <a:avLst/>
          </a:prstGeom>
          <a:noFill/>
        </p:spPr>
        <p:txBody>
          <a:bodyPr wrap="square" rtlCol="0">
            <a:spAutoFit/>
          </a:bodyPr>
          <a:lstStyle/>
          <a:p>
            <a:pPr algn="just"/>
            <a:r>
              <a:rPr lang="it-IT" dirty="0"/>
              <a:t>La soluzione </a:t>
            </a:r>
            <a:r>
              <a:rPr lang="it-IT" dirty="0" err="1"/>
              <a:t>webhook</a:t>
            </a:r>
            <a:r>
              <a:rPr lang="it-IT" dirty="0"/>
              <a:t> è risultata essere poco affidabile. Ciò è dovuto  a limiti prestazionali della scheda arduino o ad una non corretta implementazione della libreria WiFi101.</a:t>
            </a:r>
          </a:p>
        </p:txBody>
      </p:sp>
      <p:sp>
        <p:nvSpPr>
          <p:cNvPr id="11" name="CasellaDiTesto 10">
            <a:extLst>
              <a:ext uri="{FF2B5EF4-FFF2-40B4-BE49-F238E27FC236}">
                <a16:creationId xmlns:a16="http://schemas.microsoft.com/office/drawing/2014/main" id="{ADA36016-99AB-0BDA-78BE-AC84E87F69A6}"/>
              </a:ext>
            </a:extLst>
          </p:cNvPr>
          <p:cNvSpPr txBox="1"/>
          <p:nvPr/>
        </p:nvSpPr>
        <p:spPr>
          <a:xfrm>
            <a:off x="6645640" y="1449188"/>
            <a:ext cx="4754880" cy="1200329"/>
          </a:xfrm>
          <a:prstGeom prst="rect">
            <a:avLst/>
          </a:prstGeom>
          <a:noFill/>
        </p:spPr>
        <p:txBody>
          <a:bodyPr wrap="square" rtlCol="0">
            <a:spAutoFit/>
          </a:bodyPr>
          <a:lstStyle/>
          <a:p>
            <a:pPr algn="just"/>
            <a:r>
              <a:rPr lang="it-IT" dirty="0"/>
              <a:t>Il polling con Arduino non è una soluzione ideale, in quanto, quando il numero delle richieste è elevato il led CHRG  inizia a lampeggiare</a:t>
            </a:r>
          </a:p>
        </p:txBody>
      </p:sp>
      <p:pic>
        <p:nvPicPr>
          <p:cNvPr id="12" name="Segnaposto contenuto 3" descr="Immagine che contiene testo&#10;&#10;Descrizione generata automaticamente">
            <a:extLst>
              <a:ext uri="{FF2B5EF4-FFF2-40B4-BE49-F238E27FC236}">
                <a16:creationId xmlns:a16="http://schemas.microsoft.com/office/drawing/2014/main" id="{3F6545F9-8B3E-2248-BFE8-21F13A658A86}"/>
              </a:ext>
            </a:extLst>
          </p:cNvPr>
          <p:cNvPicPr>
            <a:picLocks noGrp="1" noChangeAspect="1"/>
          </p:cNvPicPr>
          <p:nvPr>
            <p:ph idx="1"/>
          </p:nvPr>
        </p:nvPicPr>
        <p:blipFill rotWithShape="1">
          <a:blip r:embed="rId4"/>
          <a:srcRect l="3266" r="5339"/>
          <a:stretch/>
        </p:blipFill>
        <p:spPr>
          <a:xfrm>
            <a:off x="348007" y="1211727"/>
            <a:ext cx="5198354" cy="3641627"/>
          </a:xfrm>
          <a:prstGeom prst="rect">
            <a:avLst/>
          </a:prstGeom>
        </p:spPr>
      </p:pic>
    </p:spTree>
    <p:extLst>
      <p:ext uri="{BB962C8B-B14F-4D97-AF65-F5344CB8AC3E}">
        <p14:creationId xmlns:p14="http://schemas.microsoft.com/office/powerpoint/2010/main" val="97843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70ED9FE-5E8C-F343-8D74-AF8D77ACA8C9}"/>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RISULTATI: TEST VISUALE</a:t>
            </a:r>
          </a:p>
        </p:txBody>
      </p:sp>
      <p:sp>
        <p:nvSpPr>
          <p:cNvPr id="9" name="CasellaDiTesto 8">
            <a:extLst>
              <a:ext uri="{FF2B5EF4-FFF2-40B4-BE49-F238E27FC236}">
                <a16:creationId xmlns:a16="http://schemas.microsoft.com/office/drawing/2014/main" id="{6DB153E9-611E-65B2-E649-56CB2D81FF23}"/>
              </a:ext>
            </a:extLst>
          </p:cNvPr>
          <p:cNvSpPr txBox="1"/>
          <p:nvPr/>
        </p:nvSpPr>
        <p:spPr>
          <a:xfrm>
            <a:off x="4552776" y="2498250"/>
            <a:ext cx="6696924" cy="3851787"/>
          </a:xfrm>
          <a:prstGeom prst="rect">
            <a:avLst/>
          </a:prstGeom>
        </p:spPr>
        <p:txBody>
          <a:bodyPr vert="horz" lIns="91440" tIns="45720" rIns="91440" bIns="45720" rtlCol="0" anchor="ctr">
            <a:normAutofit/>
          </a:bodyPr>
          <a:lstStyle/>
          <a:p>
            <a:pPr algn="just" defTabSz="914400">
              <a:lnSpc>
                <a:spcPct val="90000"/>
              </a:lnSpc>
              <a:spcAft>
                <a:spcPts val="600"/>
              </a:spcAft>
              <a:buClr>
                <a:schemeClr val="accent1">
                  <a:lumMod val="75000"/>
                </a:schemeClr>
              </a:buClr>
              <a:buSzPct val="85000"/>
            </a:pPr>
            <a:endParaRPr lang="en-US" dirty="0">
              <a:effectLst/>
            </a:endParaRP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Immagine 10">
            <a:extLst>
              <a:ext uri="{FF2B5EF4-FFF2-40B4-BE49-F238E27FC236}">
                <a16:creationId xmlns:a16="http://schemas.microsoft.com/office/drawing/2014/main" id="{0A041DCE-E14A-9246-9AA4-E5BE378AEADA}"/>
              </a:ext>
            </a:extLst>
          </p:cNvPr>
          <p:cNvPicPr>
            <a:picLocks noChangeAspect="1"/>
          </p:cNvPicPr>
          <p:nvPr/>
        </p:nvPicPr>
        <p:blipFill rotWithShape="1">
          <a:blip r:embed="rId6">
            <a:extLst>
              <a:ext uri="{28A0092B-C50C-407E-A947-70E740481C1C}">
                <a14:useLocalDpi xmlns:a14="http://schemas.microsoft.com/office/drawing/2010/main" val="0"/>
              </a:ext>
            </a:extLst>
          </a:blip>
          <a:srcRect l="2219" t="1932" r="58949" b="55001"/>
          <a:stretch/>
        </p:blipFill>
        <p:spPr bwMode="auto">
          <a:xfrm>
            <a:off x="857347" y="2423531"/>
            <a:ext cx="4657889" cy="3957518"/>
          </a:xfrm>
          <a:prstGeom prst="rect">
            <a:avLst/>
          </a:prstGeom>
          <a:ln>
            <a:noFill/>
          </a:ln>
          <a:extLst>
            <a:ext uri="{53640926-AAD7-44D8-BBD7-CCE9431645EC}">
              <a14:shadowObscured xmlns:a14="http://schemas.microsoft.com/office/drawing/2010/main"/>
            </a:ext>
          </a:extLst>
        </p:spPr>
      </p:pic>
      <p:sp>
        <p:nvSpPr>
          <p:cNvPr id="13" name="CasellaDiTesto 12">
            <a:extLst>
              <a:ext uri="{FF2B5EF4-FFF2-40B4-BE49-F238E27FC236}">
                <a16:creationId xmlns:a16="http://schemas.microsoft.com/office/drawing/2014/main" id="{A99BEFC2-FF61-5842-AD38-8C02E6350808}"/>
              </a:ext>
            </a:extLst>
          </p:cNvPr>
          <p:cNvSpPr txBox="1"/>
          <p:nvPr/>
        </p:nvSpPr>
        <p:spPr>
          <a:xfrm>
            <a:off x="5667262" y="3031761"/>
            <a:ext cx="5540234" cy="2862322"/>
          </a:xfrm>
          <a:prstGeom prst="rect">
            <a:avLst/>
          </a:prstGeom>
          <a:noFill/>
        </p:spPr>
        <p:txBody>
          <a:bodyPr wrap="square">
            <a:spAutoFit/>
          </a:bodyPr>
          <a:lstStyle/>
          <a:p>
            <a:pPr algn="just"/>
            <a:r>
              <a:rPr lang="it-IT" dirty="0"/>
              <a:t>Dal punto di vista statistico emerge:</a:t>
            </a:r>
          </a:p>
          <a:p>
            <a:pPr algn="just"/>
            <a:endParaRPr lang="it-IT" dirty="0"/>
          </a:p>
          <a:p>
            <a:pPr marL="285750" indent="-285750" algn="just">
              <a:buFont typeface="Wingdings" pitchFamily="2" charset="2"/>
              <a:buChar char="v"/>
            </a:pPr>
            <a:r>
              <a:rPr lang="it-IT" dirty="0"/>
              <a:t>Le soluzioni con QoS 0 e con QoS 1 non sono distinguibili.</a:t>
            </a:r>
          </a:p>
          <a:p>
            <a:pPr marL="285750" indent="-285750" algn="just">
              <a:buFont typeface="Wingdings" pitchFamily="2" charset="2"/>
              <a:buChar char="v"/>
            </a:pPr>
            <a:r>
              <a:rPr lang="it-IT" dirty="0"/>
              <a:t>Le soluzioni con QoS 0 e REST non sono distinguibili.</a:t>
            </a:r>
          </a:p>
          <a:p>
            <a:pPr marL="285750" indent="-285750" algn="just">
              <a:buFont typeface="Wingdings" pitchFamily="2" charset="2"/>
              <a:buChar char="v"/>
            </a:pPr>
            <a:r>
              <a:rPr lang="it-IT" dirty="0"/>
              <a:t>Nulla si può dire riguardo le soluzioni con QoS 1 e REST.</a:t>
            </a:r>
          </a:p>
          <a:p>
            <a:pPr algn="just"/>
            <a:endParaRPr lang="it-IT" dirty="0"/>
          </a:p>
          <a:p>
            <a:pPr algn="just"/>
            <a:r>
              <a:rPr lang="it-IT" dirty="0"/>
              <a:t>La scelta è ricaduta su MQTT con QoS 1. </a:t>
            </a:r>
          </a:p>
        </p:txBody>
      </p:sp>
    </p:spTree>
    <p:extLst>
      <p:ext uri="{BB962C8B-B14F-4D97-AF65-F5344CB8AC3E}">
        <p14:creationId xmlns:p14="http://schemas.microsoft.com/office/powerpoint/2010/main" val="195937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4C417169-0D50-114C-9D94-CDBBC180F958}"/>
              </a:ext>
            </a:extLst>
          </p:cNvPr>
          <p:cNvSpPr>
            <a:spLocks noGrp="1"/>
          </p:cNvSpPr>
          <p:nvPr>
            <p:ph type="body" idx="1"/>
          </p:nvPr>
        </p:nvSpPr>
        <p:spPr>
          <a:xfrm>
            <a:off x="345454" y="330738"/>
            <a:ext cx="11501092" cy="685800"/>
          </a:xfrm>
        </p:spPr>
        <p:txBody>
          <a:bodyPr>
            <a:noAutofit/>
          </a:bodyPr>
          <a:lstStyle/>
          <a:p>
            <a:r>
              <a:rPr lang="it-IT" sz="4400" cap="all" dirty="0">
                <a:solidFill>
                  <a:schemeClr val="accent6">
                    <a:lumMod val="50000"/>
                  </a:schemeClr>
                </a:solidFill>
                <a:latin typeface="+mj-lt"/>
                <a:ea typeface="+mj-ea"/>
                <a:cs typeface="+mj-cs"/>
              </a:rPr>
              <a:t>SOLUZIONE ADOTTATA (MQTT): DIAGRAMMA DI ALLOCAZIONE</a:t>
            </a:r>
          </a:p>
        </p:txBody>
      </p:sp>
      <p:pic>
        <p:nvPicPr>
          <p:cNvPr id="5" name="Immagine 4">
            <a:extLst>
              <a:ext uri="{FF2B5EF4-FFF2-40B4-BE49-F238E27FC236}">
                <a16:creationId xmlns:a16="http://schemas.microsoft.com/office/drawing/2014/main" id="{CD0B706E-41C0-0147-8A43-C9E46A969B46}"/>
              </a:ext>
            </a:extLst>
          </p:cNvPr>
          <p:cNvPicPr>
            <a:picLocks noChangeAspect="1"/>
          </p:cNvPicPr>
          <p:nvPr/>
        </p:nvPicPr>
        <p:blipFill rotWithShape="1">
          <a:blip r:embed="rId3">
            <a:extLst>
              <a:ext uri="{28A0092B-C50C-407E-A947-70E740481C1C}">
                <a14:useLocalDpi xmlns:a14="http://schemas.microsoft.com/office/drawing/2010/main" val="0"/>
              </a:ext>
            </a:extLst>
          </a:blip>
          <a:srcRect t="4339" b="48385"/>
          <a:stretch/>
        </p:blipFill>
        <p:spPr bwMode="auto">
          <a:xfrm>
            <a:off x="1425152" y="1136261"/>
            <a:ext cx="9341695" cy="57217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143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6C75A5-F4B8-415F-B4EA-A9AD45087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3D9CC178-C06A-480F-AAFC-127638C29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77235C6D-8D65-4BC6-AE0E-523AB3C8D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4" name="Immagine 3" descr="Immagine che contiene testo&#10;&#10;Descrizione generata automaticamente">
            <a:extLst>
              <a:ext uri="{FF2B5EF4-FFF2-40B4-BE49-F238E27FC236}">
                <a16:creationId xmlns:a16="http://schemas.microsoft.com/office/drawing/2014/main" id="{7AD392CB-91DA-6940-8E9F-DCD68B43F7A6}"/>
              </a:ext>
            </a:extLst>
          </p:cNvPr>
          <p:cNvPicPr>
            <a:picLocks noChangeAspect="1"/>
          </p:cNvPicPr>
          <p:nvPr/>
        </p:nvPicPr>
        <p:blipFill rotWithShape="1">
          <a:blip r:embed="rId5">
            <a:extLst>
              <a:ext uri="{28A0092B-C50C-407E-A947-70E740481C1C}">
                <a14:useLocalDpi xmlns:a14="http://schemas.microsoft.com/office/drawing/2010/main" val="0"/>
              </a:ext>
            </a:extLst>
          </a:blip>
          <a:srcRect t="10306" b="14694"/>
          <a:stretch/>
        </p:blipFill>
        <p:spPr>
          <a:xfrm>
            <a:off x="20" y="10"/>
            <a:ext cx="12191980" cy="6857990"/>
          </a:xfrm>
          <a:prstGeom prst="rect">
            <a:avLst/>
          </a:prstGeom>
        </p:spPr>
      </p:pic>
      <p:sp>
        <p:nvSpPr>
          <p:cNvPr id="5" name="CasellaDiTesto 4">
            <a:extLst>
              <a:ext uri="{FF2B5EF4-FFF2-40B4-BE49-F238E27FC236}">
                <a16:creationId xmlns:a16="http://schemas.microsoft.com/office/drawing/2014/main" id="{A9DBC039-4148-EA47-8210-7389CCD98881}"/>
              </a:ext>
            </a:extLst>
          </p:cNvPr>
          <p:cNvSpPr txBox="1"/>
          <p:nvPr/>
        </p:nvSpPr>
        <p:spPr>
          <a:xfrm>
            <a:off x="562709" y="112542"/>
            <a:ext cx="3727937" cy="923330"/>
          </a:xfrm>
          <a:prstGeom prst="rect">
            <a:avLst/>
          </a:prstGeom>
          <a:gradFill>
            <a:gsLst>
              <a:gs pos="18000">
                <a:schemeClr val="bg1">
                  <a:lumMod val="6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it-IT" sz="5400" dirty="0">
                <a:latin typeface="+mj-lt"/>
              </a:rPr>
              <a:t>INSTALLAZIONE</a:t>
            </a:r>
          </a:p>
        </p:txBody>
      </p:sp>
    </p:spTree>
    <p:extLst>
      <p:ext uri="{BB962C8B-B14F-4D97-AF65-F5344CB8AC3E}">
        <p14:creationId xmlns:p14="http://schemas.microsoft.com/office/powerpoint/2010/main" val="250987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3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40" name="Rectangle 39">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3" name="Immagine 22" descr="Immagine che contiene testo, interni&#10;&#10;Descrizione generata automaticamente">
            <a:extLst>
              <a:ext uri="{FF2B5EF4-FFF2-40B4-BE49-F238E27FC236}">
                <a16:creationId xmlns:a16="http://schemas.microsoft.com/office/drawing/2014/main" id="{C0376383-4D97-7543-91D2-C6F1F9DB9799}"/>
              </a:ext>
            </a:extLst>
          </p:cNvPr>
          <p:cNvPicPr>
            <a:picLocks noChangeAspect="1"/>
          </p:cNvPicPr>
          <p:nvPr/>
        </p:nvPicPr>
        <p:blipFill rotWithShape="1">
          <a:blip r:embed="rId7">
            <a:extLst>
              <a:ext uri="{28A0092B-C50C-407E-A947-70E740481C1C}">
                <a14:useLocalDpi xmlns:a14="http://schemas.microsoft.com/office/drawing/2010/main" val="0"/>
              </a:ext>
            </a:extLst>
          </a:blip>
          <a:srcRect t="21570" r="8021" b="9446"/>
          <a:stretch/>
        </p:blipFill>
        <p:spPr>
          <a:xfrm>
            <a:off x="-15240" y="-464223"/>
            <a:ext cx="12191980" cy="6857989"/>
          </a:xfrm>
          <a:prstGeom prst="rect">
            <a:avLst/>
          </a:prstGeom>
        </p:spPr>
      </p:pic>
      <p:sp>
        <p:nvSpPr>
          <p:cNvPr id="42" name="Rectangle 41">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olo 1">
            <a:extLst>
              <a:ext uri="{FF2B5EF4-FFF2-40B4-BE49-F238E27FC236}">
                <a16:creationId xmlns:a16="http://schemas.microsoft.com/office/drawing/2014/main" id="{28193E3B-A312-3544-867C-8DF1DF047F51}"/>
              </a:ext>
            </a:extLst>
          </p:cNvPr>
          <p:cNvSpPr>
            <a:spLocks noGrp="1"/>
          </p:cNvSpPr>
          <p:nvPr>
            <p:ph type="title"/>
          </p:nvPr>
        </p:nvSpPr>
        <p:spPr>
          <a:xfrm>
            <a:off x="389402" y="4774942"/>
            <a:ext cx="4733393" cy="1472224"/>
          </a:xfrm>
        </p:spPr>
        <p:txBody>
          <a:bodyPr vert="horz" lIns="91440" tIns="45720" rIns="91440" bIns="45720" rtlCol="0" anchor="b">
            <a:normAutofit fontScale="90000"/>
          </a:bodyPr>
          <a:lstStyle/>
          <a:p>
            <a:pPr>
              <a:lnSpc>
                <a:spcPct val="80000"/>
              </a:lnSpc>
            </a:pPr>
            <a:r>
              <a:rPr lang="en-US" sz="4400" dirty="0" err="1">
                <a:blipFill dpi="0" rotWithShape="1">
                  <a:blip r:embed="rId5"/>
                  <a:srcRect/>
                  <a:tile tx="6350" ty="-127000" sx="65000" sy="64000" flip="none" algn="tl"/>
                </a:blipFill>
              </a:rPr>
              <a:t>Visualizzazione</a:t>
            </a:r>
            <a:r>
              <a:rPr lang="en-US" sz="4400" dirty="0">
                <a:blipFill dpi="0" rotWithShape="1">
                  <a:blip r:embed="rId5"/>
                  <a:srcRect/>
                  <a:tile tx="6350" ty="-127000" sx="65000" sy="64000" flip="none" algn="tl"/>
                </a:blipFill>
              </a:rPr>
              <a:t> </a:t>
            </a:r>
            <a:r>
              <a:rPr lang="en-US" sz="4400" dirty="0" err="1">
                <a:blipFill dpi="0" rotWithShape="1">
                  <a:blip r:embed="rId5"/>
                  <a:srcRect/>
                  <a:tile tx="6350" ty="-127000" sx="65000" sy="64000" flip="none" algn="tl"/>
                </a:blipFill>
              </a:rPr>
              <a:t>stato</a:t>
            </a:r>
            <a:r>
              <a:rPr lang="en-US" sz="4400" dirty="0">
                <a:blipFill dpi="0" rotWithShape="1">
                  <a:blip r:embed="rId5"/>
                  <a:srcRect/>
                  <a:tile tx="6350" ty="-127000" sx="65000" sy="64000" flip="none" algn="tl"/>
                </a:blipFill>
              </a:rPr>
              <a:t> locale di Arduino </a:t>
            </a:r>
            <a:br>
              <a:rPr lang="en-US" sz="4400" dirty="0">
                <a:blipFill dpi="0" rotWithShape="1">
                  <a:blip r:embed="rId5"/>
                  <a:srcRect/>
                  <a:tile tx="6350" ty="-127000" sx="65000" sy="64000" flip="none" algn="tl"/>
                </a:blipFill>
              </a:rPr>
            </a:br>
            <a:endParaRPr lang="en-US" sz="4400" dirty="0">
              <a:blipFill dpi="0" rotWithShape="1">
                <a:blip r:embed="rId5"/>
                <a:srcRect/>
                <a:tile tx="6350" ty="-127000" sx="65000" sy="64000" flip="none" algn="tl"/>
              </a:blipFill>
            </a:endParaRPr>
          </a:p>
        </p:txBody>
      </p:sp>
      <p:grpSp>
        <p:nvGrpSpPr>
          <p:cNvPr id="44" name="Group 43">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5" name="Oval 44">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6" name="Oval 45">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CasellaDiTesto 15">
            <a:extLst>
              <a:ext uri="{FF2B5EF4-FFF2-40B4-BE49-F238E27FC236}">
                <a16:creationId xmlns:a16="http://schemas.microsoft.com/office/drawing/2014/main" id="{28E016DB-CA11-CA4A-839D-F2EF12E02004}"/>
              </a:ext>
            </a:extLst>
          </p:cNvPr>
          <p:cNvSpPr txBox="1"/>
          <p:nvPr/>
        </p:nvSpPr>
        <p:spPr>
          <a:xfrm>
            <a:off x="5512197" y="4663905"/>
            <a:ext cx="4625304" cy="1477328"/>
          </a:xfrm>
          <a:prstGeom prst="rect">
            <a:avLst/>
          </a:prstGeom>
          <a:noFill/>
        </p:spPr>
        <p:txBody>
          <a:bodyPr wrap="square">
            <a:spAutoFit/>
          </a:bodyPr>
          <a:lstStyle/>
          <a:p>
            <a:pPr marL="285750" indent="-285750" algn="just">
              <a:buFont typeface="Wingdings" pitchFamily="2" charset="2"/>
              <a:buChar char="v"/>
            </a:pPr>
            <a:r>
              <a:rPr lang="it-IT" dirty="0"/>
              <a:t>Alla prima interazione lo stato locale viene inizializzato con quello remoto.</a:t>
            </a:r>
          </a:p>
          <a:p>
            <a:pPr algn="just"/>
            <a:endParaRPr lang="it-IT" dirty="0"/>
          </a:p>
          <a:p>
            <a:pPr marL="285750" indent="-285750" algn="just">
              <a:buFont typeface="Wingdings" pitchFamily="2" charset="2"/>
              <a:buChar char="v"/>
            </a:pPr>
            <a:r>
              <a:rPr lang="it-IT" dirty="0"/>
              <a:t>Successivamente è gestito in locale da Arduino. </a:t>
            </a:r>
          </a:p>
        </p:txBody>
      </p:sp>
    </p:spTree>
    <p:extLst>
      <p:ext uri="{BB962C8B-B14F-4D97-AF65-F5344CB8AC3E}">
        <p14:creationId xmlns:p14="http://schemas.microsoft.com/office/powerpoint/2010/main" val="45312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3" name="Immagine 2" descr="Immagine che contiene testo, interni, verde, ingombro&#10;&#10;Descrizione generata automaticamente">
            <a:extLst>
              <a:ext uri="{FF2B5EF4-FFF2-40B4-BE49-F238E27FC236}">
                <a16:creationId xmlns:a16="http://schemas.microsoft.com/office/drawing/2014/main" id="{94AC77F5-8153-D045-A1FF-4B7EB8D020A0}"/>
              </a:ext>
            </a:extLst>
          </p:cNvPr>
          <p:cNvPicPr>
            <a:picLocks noChangeAspect="1"/>
          </p:cNvPicPr>
          <p:nvPr/>
        </p:nvPicPr>
        <p:blipFill rotWithShape="1">
          <a:blip r:embed="rId7">
            <a:extLst>
              <a:ext uri="{28A0092B-C50C-407E-A947-70E740481C1C}">
                <a14:useLocalDpi xmlns:a14="http://schemas.microsoft.com/office/drawing/2010/main" val="0"/>
              </a:ext>
            </a:extLst>
          </a:blip>
          <a:srcRect t="14862" b="42950"/>
          <a:stretch/>
        </p:blipFill>
        <p:spPr bwMode="auto">
          <a:xfrm>
            <a:off x="-1" y="10"/>
            <a:ext cx="12191999" cy="6857990"/>
          </a:xfrm>
          <a:prstGeom prst="rect">
            <a:avLst/>
          </a:prstGeom>
          <a:extLst>
            <a:ext uri="{53640926-AAD7-44D8-BBD7-CCE9431645EC}">
              <a14:shadowObscured xmlns:a14="http://schemas.microsoft.com/office/drawing/2010/main"/>
            </a:ext>
          </a:extLst>
        </p:spPr>
      </p:pic>
      <p:sp>
        <p:nvSpPr>
          <p:cNvPr id="18" name="Rectangle 17">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DB0379A1-8FB3-7049-AEF6-8F0CDFC02F22}"/>
              </a:ext>
            </a:extLst>
          </p:cNvPr>
          <p:cNvSpPr>
            <a:spLocks noGrp="1"/>
          </p:cNvSpPr>
          <p:nvPr>
            <p:ph type="title"/>
          </p:nvPr>
        </p:nvSpPr>
        <p:spPr>
          <a:xfrm>
            <a:off x="1173480" y="4600530"/>
            <a:ext cx="4720883" cy="1622451"/>
          </a:xfrm>
        </p:spPr>
        <p:txBody>
          <a:bodyPr vert="horz" lIns="91440" tIns="45720" rIns="91440" bIns="45720" rtlCol="0" anchor="ctr">
            <a:normAutofit fontScale="90000"/>
          </a:bodyPr>
          <a:lstStyle/>
          <a:p>
            <a:pPr algn="r">
              <a:lnSpc>
                <a:spcPct val="80000"/>
              </a:lnSpc>
            </a:pPr>
            <a:r>
              <a:rPr lang="en-US" sz="4900" dirty="0" err="1">
                <a:blipFill dpi="0" rotWithShape="1">
                  <a:blip r:embed="rId5"/>
                  <a:srcRect/>
                  <a:tile tx="6350" ty="-127000" sx="65000" sy="64000" flip="none" algn="tl"/>
                </a:blipFill>
              </a:rPr>
              <a:t>Visualizzazione</a:t>
            </a:r>
            <a:r>
              <a:rPr lang="en-US" sz="4900" dirty="0">
                <a:blipFill dpi="0" rotWithShape="1">
                  <a:blip r:embed="rId5"/>
                  <a:srcRect/>
                  <a:tile tx="6350" ty="-127000" sx="65000" sy="64000" flip="none" algn="tl"/>
                </a:blipFill>
              </a:rPr>
              <a:t> </a:t>
            </a:r>
            <a:r>
              <a:rPr lang="en-US" sz="4900" dirty="0" err="1">
                <a:blipFill dpi="0" rotWithShape="1">
                  <a:blip r:embed="rId5"/>
                  <a:srcRect/>
                  <a:tile tx="6350" ty="-127000" sx="65000" sy="64000" flip="none" algn="tl"/>
                </a:blipFill>
              </a:rPr>
              <a:t>stato</a:t>
            </a:r>
            <a:r>
              <a:rPr lang="en-US" sz="4900" dirty="0">
                <a:blipFill dpi="0" rotWithShape="1">
                  <a:blip r:embed="rId5"/>
                  <a:srcRect/>
                  <a:tile tx="6350" ty="-127000" sx="65000" sy="64000" flip="none" algn="tl"/>
                </a:blipFill>
              </a:rPr>
              <a:t> </a:t>
            </a:r>
            <a:r>
              <a:rPr lang="en-US" sz="4900" dirty="0" err="1">
                <a:blipFill dpi="0" rotWithShape="1">
                  <a:blip r:embed="rId5"/>
                  <a:srcRect/>
                  <a:tile tx="6350" ty="-127000" sx="65000" sy="64000" flip="none" algn="tl"/>
                </a:blipFill>
              </a:rPr>
              <a:t>remoto</a:t>
            </a:r>
            <a:r>
              <a:rPr lang="en-US" sz="4900" dirty="0">
                <a:blipFill dpi="0" rotWithShape="1">
                  <a:blip r:embed="rId5"/>
                  <a:srcRect/>
                  <a:tile tx="6350" ty="-127000" sx="65000" sy="64000" flip="none" algn="tl"/>
                </a:blipFill>
              </a:rPr>
              <a:t> </a:t>
            </a:r>
            <a:r>
              <a:rPr lang="en-US" sz="4900" dirty="0" err="1">
                <a:blipFill dpi="0" rotWithShape="1">
                  <a:blip r:embed="rId5"/>
                  <a:srcRect/>
                  <a:tile tx="6350" ty="-127000" sx="65000" sy="64000" flip="none" algn="tl"/>
                </a:blipFill>
              </a:rPr>
              <a:t>sul</a:t>
            </a:r>
            <a:r>
              <a:rPr lang="en-US" sz="4900" dirty="0">
                <a:blipFill dpi="0" rotWithShape="1">
                  <a:blip r:embed="rId5"/>
                  <a:srcRect/>
                  <a:tile tx="6350" ty="-127000" sx="65000" sy="64000" flip="none" algn="tl"/>
                </a:blipFill>
              </a:rPr>
              <a:t> display </a:t>
            </a:r>
            <a:br>
              <a:rPr lang="en-US" sz="6000" dirty="0">
                <a:blipFill dpi="0" rotWithShape="1">
                  <a:blip r:embed="rId5"/>
                  <a:srcRect/>
                  <a:tile tx="6350" ty="-127000" sx="65000" sy="64000" flip="none" algn="tl"/>
                </a:blipFill>
              </a:rPr>
            </a:br>
            <a:endParaRPr lang="en-US" sz="6000" dirty="0">
              <a:blipFill dpi="0" rotWithShape="1">
                <a:blip r:embed="rId5"/>
                <a:srcRect/>
                <a:tile tx="6350" ty="-127000" sx="65000" sy="64000" flip="none" algn="tl"/>
              </a:blipFill>
            </a:endParaRPr>
          </a:p>
        </p:txBody>
      </p:sp>
      <p:sp>
        <p:nvSpPr>
          <p:cNvPr id="22" name="Rectangle 21">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CasellaDiTesto 16">
            <a:extLst>
              <a:ext uri="{FF2B5EF4-FFF2-40B4-BE49-F238E27FC236}">
                <a16:creationId xmlns:a16="http://schemas.microsoft.com/office/drawing/2014/main" id="{B5422CCB-EDF6-184D-BCA1-1C2A70B3522F}"/>
              </a:ext>
            </a:extLst>
          </p:cNvPr>
          <p:cNvSpPr txBox="1"/>
          <p:nvPr/>
        </p:nvSpPr>
        <p:spPr>
          <a:xfrm>
            <a:off x="6428935" y="4404537"/>
            <a:ext cx="4301184" cy="1200329"/>
          </a:xfrm>
          <a:prstGeom prst="rect">
            <a:avLst/>
          </a:prstGeom>
          <a:noFill/>
        </p:spPr>
        <p:txBody>
          <a:bodyPr wrap="square">
            <a:spAutoFit/>
          </a:bodyPr>
          <a:lstStyle/>
          <a:p>
            <a:pPr algn="just"/>
            <a:r>
              <a:rPr lang="it-IT" dirty="0"/>
              <a:t>Su Node-Red si è usata una funzione per estrapolare i posti liberi ed inviarli in ingresso al blocco che gestisce il display di Proxima. </a:t>
            </a:r>
          </a:p>
        </p:txBody>
      </p:sp>
    </p:spTree>
    <p:extLst>
      <p:ext uri="{BB962C8B-B14F-4D97-AF65-F5344CB8AC3E}">
        <p14:creationId xmlns:p14="http://schemas.microsoft.com/office/powerpoint/2010/main" val="267767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989633B-ADB5-7646-A5F0-E62651C29CEE}"/>
              </a:ext>
            </a:extLst>
          </p:cNvPr>
          <p:cNvSpPr>
            <a:spLocks noGrp="1"/>
          </p:cNvSpPr>
          <p:nvPr>
            <p:ph type="title"/>
          </p:nvPr>
        </p:nvSpPr>
        <p:spPr>
          <a:xfrm>
            <a:off x="4970109" y="484632"/>
            <a:ext cx="6730277" cy="1609344"/>
          </a:xfrm>
          <a:ln>
            <a:noFill/>
          </a:ln>
        </p:spPr>
        <p:txBody>
          <a:bodyPr>
            <a:normAutofit/>
          </a:bodyPr>
          <a:lstStyle/>
          <a:p>
            <a:r>
              <a:rPr lang="it-IT" sz="4800"/>
              <a:t>Conclusioni </a:t>
            </a:r>
          </a:p>
        </p:txBody>
      </p:sp>
      <p:pic>
        <p:nvPicPr>
          <p:cNvPr id="12" name="Picture 11" descr="Penna posizionata sopra riga della firma">
            <a:extLst>
              <a:ext uri="{FF2B5EF4-FFF2-40B4-BE49-F238E27FC236}">
                <a16:creationId xmlns:a16="http://schemas.microsoft.com/office/drawing/2014/main" id="{973ED97A-4426-67A2-0DF1-B8C2C3F4DC2E}"/>
              </a:ext>
            </a:extLst>
          </p:cNvPr>
          <p:cNvPicPr>
            <a:picLocks noChangeAspect="1"/>
          </p:cNvPicPr>
          <p:nvPr/>
        </p:nvPicPr>
        <p:blipFill rotWithShape="1">
          <a:blip r:embed="rId4"/>
          <a:srcRect l="52333" r="2439" b="-1"/>
          <a:stretch/>
        </p:blipFill>
        <p:spPr>
          <a:xfrm>
            <a:off x="3344" y="10"/>
            <a:ext cx="4646726" cy="6857990"/>
          </a:xfrm>
          <a:prstGeom prst="rect">
            <a:avLst/>
          </a:prstGeom>
        </p:spPr>
      </p:pic>
      <p:grpSp>
        <p:nvGrpSpPr>
          <p:cNvPr id="18" name="Group 17">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Segnaposto contenuto 2">
            <a:extLst>
              <a:ext uri="{FF2B5EF4-FFF2-40B4-BE49-F238E27FC236}">
                <a16:creationId xmlns:a16="http://schemas.microsoft.com/office/drawing/2014/main" id="{4318C693-93E3-3344-A7AC-E9EFA77248A5}"/>
              </a:ext>
            </a:extLst>
          </p:cNvPr>
          <p:cNvSpPr txBox="1">
            <a:spLocks/>
          </p:cNvSpPr>
          <p:nvPr/>
        </p:nvSpPr>
        <p:spPr>
          <a:xfrm>
            <a:off x="4995686" y="2255442"/>
            <a:ext cx="6072964" cy="6463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it-IT" sz="1800">
                <a:solidFill>
                  <a:schemeClr val="accent6">
                    <a:lumMod val="50000"/>
                  </a:schemeClr>
                </a:solidFill>
              </a:rPr>
              <a:t>La versione è disponibile al seguente link: </a:t>
            </a:r>
            <a:endParaRPr lang="it-IT" sz="1800" dirty="0">
              <a:solidFill>
                <a:schemeClr val="accent6">
                  <a:lumMod val="50000"/>
                </a:schemeClr>
              </a:solidFill>
            </a:endParaRPr>
          </a:p>
        </p:txBody>
      </p:sp>
      <p:pic>
        <p:nvPicPr>
          <p:cNvPr id="21" name="Immagine 20">
            <a:extLst>
              <a:ext uri="{FF2B5EF4-FFF2-40B4-BE49-F238E27FC236}">
                <a16:creationId xmlns:a16="http://schemas.microsoft.com/office/drawing/2014/main" id="{CA2D83D9-27A6-7147-8DC7-6325DD2163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5686" y="2913198"/>
            <a:ext cx="415114" cy="415114"/>
          </a:xfrm>
          <a:prstGeom prst="rect">
            <a:avLst/>
          </a:prstGeom>
        </p:spPr>
      </p:pic>
      <p:sp>
        <p:nvSpPr>
          <p:cNvPr id="22" name="CasellaDiTesto 21">
            <a:extLst>
              <a:ext uri="{FF2B5EF4-FFF2-40B4-BE49-F238E27FC236}">
                <a16:creationId xmlns:a16="http://schemas.microsoft.com/office/drawing/2014/main" id="{BA487E22-4E2F-824F-B876-84DD8876C2CF}"/>
              </a:ext>
            </a:extLst>
          </p:cNvPr>
          <p:cNvSpPr txBox="1"/>
          <p:nvPr/>
        </p:nvSpPr>
        <p:spPr>
          <a:xfrm>
            <a:off x="5410800" y="2952914"/>
            <a:ext cx="5657850" cy="646331"/>
          </a:xfrm>
          <a:prstGeom prst="rect">
            <a:avLst/>
          </a:prstGeom>
          <a:noFill/>
        </p:spPr>
        <p:txBody>
          <a:bodyPr wrap="square" rtlCol="0">
            <a:spAutoFit/>
          </a:bodyPr>
          <a:lstStyle/>
          <a:p>
            <a:r>
              <a:rPr lang="it-IT" sz="1800" u="sng" dirty="0">
                <a:solidFill>
                  <a:srgbClr val="0070C0"/>
                </a:solidFill>
                <a:effectLst/>
                <a:latin typeface="SFRM1200"/>
                <a:ea typeface="Times New Roman" panose="02020603050405020304" pitchFamily="18" charset="0"/>
                <a:hlinkClick r:id="rId7">
                  <a:extLst>
                    <a:ext uri="{A12FA001-AC4F-418D-AE19-62706E023703}">
                      <ahyp:hlinkClr xmlns:ahyp="http://schemas.microsoft.com/office/drawing/2018/hyperlinkcolor" val="tx"/>
                    </a:ext>
                  </a:extLst>
                </a:hlinkClick>
              </a:rPr>
              <a:t>https://github.com/angelopetraccaro/ProgettoASSD</a:t>
            </a:r>
            <a:r>
              <a:rPr lang="it-IT" dirty="0">
                <a:solidFill>
                  <a:srgbClr val="0070C0"/>
                </a:solidFill>
                <a:effectLst/>
              </a:rPr>
              <a:t> </a:t>
            </a:r>
            <a:endParaRPr lang="it-IT" dirty="0">
              <a:solidFill>
                <a:srgbClr val="0070C0"/>
              </a:solidFill>
              <a:hlinkClick r:id="rId8">
                <a:extLst>
                  <a:ext uri="{A12FA001-AC4F-418D-AE19-62706E023703}">
                    <ahyp:hlinkClr xmlns:ahyp="http://schemas.microsoft.com/office/drawing/2018/hyperlinkcolor" val="tx"/>
                  </a:ext>
                </a:extLst>
              </a:hlinkClick>
            </a:endParaRPr>
          </a:p>
          <a:p>
            <a:endParaRPr lang="it-IT" dirty="0"/>
          </a:p>
        </p:txBody>
      </p:sp>
      <p:sp>
        <p:nvSpPr>
          <p:cNvPr id="23" name="CasellaDiTesto 22">
            <a:extLst>
              <a:ext uri="{FF2B5EF4-FFF2-40B4-BE49-F238E27FC236}">
                <a16:creationId xmlns:a16="http://schemas.microsoft.com/office/drawing/2014/main" id="{1B4CE0BB-155B-9341-80E3-2033B60F9C56}"/>
              </a:ext>
            </a:extLst>
          </p:cNvPr>
          <p:cNvSpPr txBox="1"/>
          <p:nvPr/>
        </p:nvSpPr>
        <p:spPr>
          <a:xfrm>
            <a:off x="6890449" y="5797209"/>
            <a:ext cx="4457700" cy="923330"/>
          </a:xfrm>
          <a:prstGeom prst="rect">
            <a:avLst/>
          </a:prstGeom>
          <a:noFill/>
        </p:spPr>
        <p:txBody>
          <a:bodyPr wrap="square" rtlCol="0">
            <a:spAutoFit/>
          </a:bodyPr>
          <a:lstStyle/>
          <a:p>
            <a:pPr algn="r"/>
            <a:r>
              <a:rPr lang="it-IT" sz="1800" b="1" dirty="0"/>
              <a:t>Contatti: </a:t>
            </a:r>
          </a:p>
          <a:p>
            <a:pPr algn="r"/>
            <a:r>
              <a:rPr lang="it-IT" dirty="0">
                <a:solidFill>
                  <a:schemeClr val="accent1">
                    <a:lumMod val="75000"/>
                  </a:schemeClr>
                </a:solidFill>
                <a:hlinkClick r:id="rId9">
                  <a:extLst>
                    <a:ext uri="{A12FA001-AC4F-418D-AE19-62706E023703}">
                      <ahyp:hlinkClr xmlns:ahyp="http://schemas.microsoft.com/office/drawing/2018/hyperlinkcolor" val="tx"/>
                    </a:ext>
                  </a:extLst>
                </a:hlinkClick>
              </a:rPr>
              <a:t>p</a:t>
            </a:r>
            <a:r>
              <a:rPr lang="it-IT" sz="1800" dirty="0">
                <a:solidFill>
                  <a:schemeClr val="accent1">
                    <a:lumMod val="75000"/>
                  </a:schemeClr>
                </a:solidFill>
                <a:hlinkClick r:id="rId9">
                  <a:extLst>
                    <a:ext uri="{A12FA001-AC4F-418D-AE19-62706E023703}">
                      <ahyp:hlinkClr xmlns:ahyp="http://schemas.microsoft.com/office/drawing/2018/hyperlinkcolor" val="tx"/>
                    </a:ext>
                  </a:extLst>
                </a:hlinkClick>
              </a:rPr>
              <a:t>etraccaro.angelo@gmail.com</a:t>
            </a:r>
            <a:endParaRPr lang="it-IT" sz="1800" dirty="0">
              <a:solidFill>
                <a:schemeClr val="accent1">
                  <a:lumMod val="75000"/>
                </a:schemeClr>
              </a:solidFill>
            </a:endParaRPr>
          </a:p>
          <a:p>
            <a:pPr algn="r"/>
            <a:r>
              <a:rPr lang="it-IT" sz="1800" dirty="0">
                <a:solidFill>
                  <a:schemeClr val="accent1">
                    <a:lumMod val="75000"/>
                  </a:schemeClr>
                </a:solidFill>
                <a:hlinkClick r:id="rId10">
                  <a:extLst>
                    <a:ext uri="{A12FA001-AC4F-418D-AE19-62706E023703}">
                      <ahyp:hlinkClr xmlns:ahyp="http://schemas.microsoft.com/office/drawing/2018/hyperlinkcolor" val="tx"/>
                    </a:ext>
                  </a:extLst>
                </a:hlinkClick>
              </a:rPr>
              <a:t>rapuanoantonio323@gmail.com</a:t>
            </a:r>
            <a:endParaRPr lang="it-IT" sz="1800" dirty="0">
              <a:solidFill>
                <a:schemeClr val="accent1">
                  <a:lumMod val="75000"/>
                </a:schemeClr>
              </a:solidFill>
            </a:endParaRPr>
          </a:p>
        </p:txBody>
      </p:sp>
    </p:spTree>
    <p:extLst>
      <p:ext uri="{BB962C8B-B14F-4D97-AF65-F5344CB8AC3E}">
        <p14:creationId xmlns:p14="http://schemas.microsoft.com/office/powerpoint/2010/main" val="215504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14DBF-13AD-8841-8115-54D81191B38A}"/>
              </a:ext>
            </a:extLst>
          </p:cNvPr>
          <p:cNvSpPr>
            <a:spLocks noGrp="1"/>
          </p:cNvSpPr>
          <p:nvPr>
            <p:ph type="title"/>
          </p:nvPr>
        </p:nvSpPr>
        <p:spPr>
          <a:xfrm>
            <a:off x="1069848" y="484632"/>
            <a:ext cx="10058400" cy="1609344"/>
          </a:xfrm>
        </p:spPr>
        <p:txBody>
          <a:bodyPr>
            <a:normAutofit/>
          </a:bodyPr>
          <a:lstStyle/>
          <a:p>
            <a:r>
              <a:rPr lang="it-IT" sz="4400" spc="100" dirty="0"/>
              <a:t>Obiettivo</a:t>
            </a:r>
          </a:p>
        </p:txBody>
      </p:sp>
      <p:sp>
        <p:nvSpPr>
          <p:cNvPr id="14" name="Rectangle 1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Segnaposto contenuto 2">
            <a:extLst>
              <a:ext uri="{FF2B5EF4-FFF2-40B4-BE49-F238E27FC236}">
                <a16:creationId xmlns:a16="http://schemas.microsoft.com/office/drawing/2014/main" id="{FBC2C05B-5DF9-D766-CAFC-DCFA97157D49}"/>
              </a:ext>
            </a:extLst>
          </p:cNvPr>
          <p:cNvGraphicFramePr>
            <a:graphicFrameLocks noGrp="1"/>
          </p:cNvGraphicFramePr>
          <p:nvPr>
            <p:ph idx="1"/>
            <p:extLst>
              <p:ext uri="{D42A27DB-BD31-4B8C-83A1-F6EECF244321}">
                <p14:modId xmlns:p14="http://schemas.microsoft.com/office/powerpoint/2010/main" val="2589622868"/>
              </p:ext>
            </p:extLst>
          </p:nvPr>
        </p:nvGraphicFramePr>
        <p:xfrm>
          <a:off x="1069975" y="2264898"/>
          <a:ext cx="10058400" cy="41084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5510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7FCC2EC-B71D-F341-B9D3-1BA2B0F66C4D}"/>
              </a:ext>
            </a:extLst>
          </p:cNvPr>
          <p:cNvSpPr>
            <a:spLocks noGrp="1"/>
          </p:cNvSpPr>
          <p:nvPr>
            <p:ph type="title" idx="4294967295"/>
          </p:nvPr>
        </p:nvSpPr>
        <p:spPr>
          <a:xfrm>
            <a:off x="8156350" y="497332"/>
            <a:ext cx="3544035" cy="1609344"/>
          </a:xfrm>
          <a:ln>
            <a:noFill/>
          </a:ln>
        </p:spPr>
        <p:txBody>
          <a:bodyPr vert="horz" lIns="91440" tIns="45720" rIns="91440" bIns="45720" rtlCol="0" anchor="ctr">
            <a:normAutofit/>
          </a:bodyPr>
          <a:lstStyle/>
          <a:p>
            <a:r>
              <a:rPr lang="en-US" sz="4400" spc="100" dirty="0" err="1"/>
              <a:t>Soluzione</a:t>
            </a:r>
            <a:r>
              <a:rPr lang="en-US" sz="4400" spc="100" dirty="0"/>
              <a:t> </a:t>
            </a:r>
            <a:r>
              <a:rPr lang="en-US" sz="4400" spc="100" dirty="0" err="1"/>
              <a:t>Adoperate</a:t>
            </a:r>
            <a:r>
              <a:rPr lang="en-US" sz="4400" spc="100" dirty="0"/>
              <a:t> (1)</a:t>
            </a:r>
          </a:p>
        </p:txBody>
      </p:sp>
      <p:pic>
        <p:nvPicPr>
          <p:cNvPr id="5" name="Immagine 4">
            <a:extLst>
              <a:ext uri="{FF2B5EF4-FFF2-40B4-BE49-F238E27FC236}">
                <a16:creationId xmlns:a16="http://schemas.microsoft.com/office/drawing/2014/main" id="{7E5D283A-6849-8848-AEE1-28624FD5661E}"/>
              </a:ext>
            </a:extLst>
          </p:cNvPr>
          <p:cNvPicPr>
            <a:picLocks noChangeAspect="1"/>
          </p:cNvPicPr>
          <p:nvPr/>
        </p:nvPicPr>
        <p:blipFill rotWithShape="1">
          <a:blip r:embed="rId7">
            <a:extLst>
              <a:ext uri="{28A0092B-C50C-407E-A947-70E740481C1C}">
                <a14:useLocalDpi xmlns:a14="http://schemas.microsoft.com/office/drawing/2010/main" val="0"/>
              </a:ext>
            </a:extLst>
          </a:blip>
          <a:srcRect l="3462" t="8562" r="2320" b="39602"/>
          <a:stretch/>
        </p:blipFill>
        <p:spPr bwMode="auto">
          <a:xfrm>
            <a:off x="1" y="681580"/>
            <a:ext cx="7836309" cy="5584369"/>
          </a:xfrm>
          <a:prstGeom prst="rect">
            <a:avLst/>
          </a:prstGeom>
          <a:extLst>
            <a:ext uri="{53640926-AAD7-44D8-BBD7-CCE9431645EC}">
              <a14:shadowObscured xmlns:a14="http://schemas.microsoft.com/office/drawing/2010/main"/>
            </a:ext>
          </a:extLst>
        </p:spPr>
      </p:pic>
      <p:sp>
        <p:nvSpPr>
          <p:cNvPr id="7" name="CasellaDiTesto 6">
            <a:extLst>
              <a:ext uri="{FF2B5EF4-FFF2-40B4-BE49-F238E27FC236}">
                <a16:creationId xmlns:a16="http://schemas.microsoft.com/office/drawing/2014/main" id="{1BC49B89-3F66-9642-BABF-F4058DE7C768}"/>
              </a:ext>
            </a:extLst>
          </p:cNvPr>
          <p:cNvSpPr txBox="1"/>
          <p:nvPr/>
        </p:nvSpPr>
        <p:spPr>
          <a:xfrm>
            <a:off x="8018585" y="2564232"/>
            <a:ext cx="4148127" cy="2919551"/>
          </a:xfrm>
          <a:prstGeom prst="rect">
            <a:avLst/>
          </a:prstGeom>
        </p:spPr>
        <p:txBody>
          <a:bodyPr vert="horz" lIns="91440" tIns="45720" rIns="91440" bIns="45720" rtlCol="0">
            <a:noAutofit/>
          </a:bodyPr>
          <a:lstStyle/>
          <a:p>
            <a:pPr defTabSz="914400">
              <a:lnSpc>
                <a:spcPct val="90000"/>
              </a:lnSpc>
              <a:spcAft>
                <a:spcPts val="600"/>
              </a:spcAft>
              <a:buClr>
                <a:schemeClr val="accent1">
                  <a:lumMod val="75000"/>
                </a:schemeClr>
              </a:buClr>
              <a:buSzPct val="85000"/>
            </a:pPr>
            <a:r>
              <a:rPr lang="en-US" dirty="0" err="1"/>
              <a:t>Prevede</a:t>
            </a:r>
            <a:r>
              <a:rPr lang="en-US" dirty="0"/>
              <a:t> </a:t>
            </a:r>
            <a:r>
              <a:rPr lang="en-US" dirty="0" err="1"/>
              <a:t>l’uso</a:t>
            </a:r>
            <a:r>
              <a:rPr lang="en-US" dirty="0"/>
              <a:t> del </a:t>
            </a:r>
            <a:r>
              <a:rPr lang="en-US" dirty="0" err="1"/>
              <a:t>protocollo</a:t>
            </a:r>
            <a:r>
              <a:rPr lang="en-US" dirty="0"/>
              <a:t> MQTT</a:t>
            </a:r>
          </a:p>
          <a:p>
            <a:pPr defTabSz="914400">
              <a:lnSpc>
                <a:spcPct val="90000"/>
              </a:lnSpc>
              <a:spcAft>
                <a:spcPts val="600"/>
              </a:spcAft>
              <a:buClr>
                <a:schemeClr val="accent1">
                  <a:lumMod val="75000"/>
                </a:schemeClr>
              </a:buClr>
              <a:buSzPct val="85000"/>
            </a:pPr>
            <a:endParaRPr lang="en-US" dirty="0"/>
          </a:p>
          <a:p>
            <a:pPr defTabSz="914400">
              <a:lnSpc>
                <a:spcPct val="90000"/>
              </a:lnSpc>
              <a:spcAft>
                <a:spcPts val="600"/>
              </a:spcAft>
              <a:buClr>
                <a:schemeClr val="accent1">
                  <a:lumMod val="75000"/>
                </a:schemeClr>
              </a:buClr>
              <a:buSzPct val="85000"/>
            </a:pPr>
            <a:r>
              <a:rPr lang="en-US" dirty="0" err="1"/>
              <a:t>Consiste</a:t>
            </a:r>
            <a:r>
              <a:rPr lang="en-US" dirty="0"/>
              <a:t> di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Parking Agent (subscriber e publisher)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AI_Thread</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DAOImpl</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err="1"/>
              <a:t>ProximaParkingMQTT</a:t>
            </a:r>
            <a:endParaRPr lang="en-US" dirty="0"/>
          </a:p>
        </p:txBody>
      </p:sp>
      <p:grpSp>
        <p:nvGrpSpPr>
          <p:cNvPr id="18"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3666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B8E03AF7-8F04-04AD-913A-9B3786F55E04}"/>
              </a:ext>
            </a:extLst>
          </p:cNvPr>
          <p:cNvSpPr txBox="1">
            <a:spLocks/>
          </p:cNvSpPr>
          <p:nvPr/>
        </p:nvSpPr>
        <p:spPr>
          <a:xfrm>
            <a:off x="8156350" y="484632"/>
            <a:ext cx="3544035" cy="1609344"/>
          </a:xfrm>
          <a:prstGeom prst="rect">
            <a:avLst/>
          </a:prstGeom>
          <a:ln>
            <a:noFill/>
          </a:ln>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90000"/>
              </a:lnSpc>
              <a:spcAft>
                <a:spcPts val="600"/>
              </a:spcAft>
            </a:pPr>
            <a:r>
              <a:rPr lang="en-US" sz="4400" dirty="0" err="1">
                <a:blipFill>
                  <a:blip r:embed="rId7">
                    <a:extLst>
                      <a:ext uri="{28A0092B-C50C-407E-A947-70E740481C1C}">
                        <a14:useLocalDpi xmlns:a14="http://schemas.microsoft.com/office/drawing/2010/main" val="0"/>
                      </a:ext>
                    </a:extLst>
                  </a:blip>
                  <a:tile tx="6350" ty="-127000" sx="65000" sy="64000" flip="none" algn="tl"/>
                </a:blipFill>
              </a:rPr>
              <a:t>Soluzione</a:t>
            </a:r>
            <a:r>
              <a:rPr lang="en-US" sz="4400" dirty="0">
                <a:blipFill>
                  <a:blip r:embed="rId7">
                    <a:extLst>
                      <a:ext uri="{28A0092B-C50C-407E-A947-70E740481C1C}">
                        <a14:useLocalDpi xmlns:a14="http://schemas.microsoft.com/office/drawing/2010/main" val="0"/>
                      </a:ext>
                    </a:extLst>
                  </a:blip>
                  <a:tile tx="6350" ty="-127000" sx="65000" sy="64000" flip="none" algn="tl"/>
                </a:blipFill>
              </a:rPr>
              <a:t> </a:t>
            </a:r>
            <a:r>
              <a:rPr lang="en-US" sz="4400" dirty="0" err="1">
                <a:blipFill>
                  <a:blip r:embed="rId7">
                    <a:extLst>
                      <a:ext uri="{28A0092B-C50C-407E-A947-70E740481C1C}">
                        <a14:useLocalDpi xmlns:a14="http://schemas.microsoft.com/office/drawing/2010/main" val="0"/>
                      </a:ext>
                    </a:extLst>
                  </a:blip>
                  <a:tile tx="6350" ty="-127000" sx="65000" sy="64000" flip="none" algn="tl"/>
                </a:blipFill>
              </a:rPr>
              <a:t>Adoperate</a:t>
            </a:r>
            <a:r>
              <a:rPr lang="en-US" sz="4400" dirty="0">
                <a:blipFill>
                  <a:blip r:embed="rId7">
                    <a:extLst>
                      <a:ext uri="{28A0092B-C50C-407E-A947-70E740481C1C}">
                        <a14:useLocalDpi xmlns:a14="http://schemas.microsoft.com/office/drawing/2010/main" val="0"/>
                      </a:ext>
                    </a:extLst>
                  </a:blip>
                  <a:tile tx="6350" ty="-127000" sx="65000" sy="64000" flip="none" algn="tl"/>
                </a:blipFill>
              </a:rPr>
              <a:t> (2)</a:t>
            </a:r>
          </a:p>
        </p:txBody>
      </p:sp>
      <p:pic>
        <p:nvPicPr>
          <p:cNvPr id="6" name="Immagine 5">
            <a:extLst>
              <a:ext uri="{FF2B5EF4-FFF2-40B4-BE49-F238E27FC236}">
                <a16:creationId xmlns:a16="http://schemas.microsoft.com/office/drawing/2014/main" id="{B67934BB-8592-484E-B34D-7337F00E69F9}"/>
              </a:ext>
            </a:extLst>
          </p:cNvPr>
          <p:cNvPicPr>
            <a:picLocks noChangeAspect="1"/>
          </p:cNvPicPr>
          <p:nvPr/>
        </p:nvPicPr>
        <p:blipFill rotWithShape="1">
          <a:blip r:embed="rId8">
            <a:extLst>
              <a:ext uri="{28A0092B-C50C-407E-A947-70E740481C1C}">
                <a14:useLocalDpi xmlns:a14="http://schemas.microsoft.com/office/drawing/2010/main" val="0"/>
              </a:ext>
            </a:extLst>
          </a:blip>
          <a:srcRect l="4483" t="8677" r="2493" b="39483"/>
          <a:stretch/>
        </p:blipFill>
        <p:spPr bwMode="auto">
          <a:xfrm>
            <a:off x="14069" y="705929"/>
            <a:ext cx="7788582" cy="5622077"/>
          </a:xfrm>
          <a:prstGeom prst="rect">
            <a:avLst/>
          </a:prstGeom>
          <a:extLst>
            <a:ext uri="{53640926-AAD7-44D8-BBD7-CCE9431645EC}">
              <a14:shadowObscured xmlns:a14="http://schemas.microsoft.com/office/drawing/2010/main"/>
            </a:ext>
          </a:extLst>
        </p:spPr>
      </p:pic>
      <p:sp>
        <p:nvSpPr>
          <p:cNvPr id="4" name="CasellaDiTesto 3">
            <a:extLst>
              <a:ext uri="{FF2B5EF4-FFF2-40B4-BE49-F238E27FC236}">
                <a16:creationId xmlns:a16="http://schemas.microsoft.com/office/drawing/2014/main" id="{58771ACA-CCEF-6A68-405E-44F26747F2DD}"/>
              </a:ext>
            </a:extLst>
          </p:cNvPr>
          <p:cNvSpPr txBox="1"/>
          <p:nvPr/>
        </p:nvSpPr>
        <p:spPr>
          <a:xfrm>
            <a:off x="7986346" y="2577555"/>
            <a:ext cx="4051495" cy="3111774"/>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dirty="0" err="1"/>
              <a:t>Prevede</a:t>
            </a:r>
            <a:r>
              <a:rPr lang="en-US" dirty="0"/>
              <a:t> </a:t>
            </a:r>
            <a:r>
              <a:rPr lang="en-US" dirty="0" err="1"/>
              <a:t>l’uso</a:t>
            </a:r>
            <a:r>
              <a:rPr lang="en-US" dirty="0"/>
              <a:t> del </a:t>
            </a:r>
            <a:r>
              <a:rPr lang="en-US" dirty="0" err="1"/>
              <a:t>paradigma</a:t>
            </a:r>
            <a:r>
              <a:rPr lang="en-US" dirty="0"/>
              <a:t> REST</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defTabSz="914400">
              <a:lnSpc>
                <a:spcPct val="90000"/>
              </a:lnSpc>
              <a:spcAft>
                <a:spcPts val="600"/>
              </a:spcAft>
              <a:buClr>
                <a:schemeClr val="accent1">
                  <a:lumMod val="75000"/>
                </a:schemeClr>
              </a:buClr>
              <a:buSzPct val="85000"/>
            </a:pPr>
            <a:r>
              <a:rPr lang="en-US" dirty="0" err="1"/>
              <a:t>Consiste</a:t>
            </a:r>
            <a:r>
              <a:rPr lang="en-US" dirty="0"/>
              <a:t> di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Parking Agent (subscriber)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AI_Thread</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DAOImpl</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RESTInterface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ProximaParkingREST</a:t>
            </a:r>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594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7FCC2EC-B71D-F341-B9D3-1BA2B0F66C4D}"/>
              </a:ext>
            </a:extLst>
          </p:cNvPr>
          <p:cNvSpPr>
            <a:spLocks noGrp="1"/>
          </p:cNvSpPr>
          <p:nvPr>
            <p:ph type="title" idx="4294967295"/>
          </p:nvPr>
        </p:nvSpPr>
        <p:spPr>
          <a:xfrm>
            <a:off x="8156350" y="484632"/>
            <a:ext cx="3544035" cy="1609344"/>
          </a:xfrm>
          <a:ln>
            <a:noFill/>
          </a:ln>
        </p:spPr>
        <p:txBody>
          <a:bodyPr vert="horz" lIns="91440" tIns="45720" rIns="91440" bIns="45720" rtlCol="0" anchor="ctr">
            <a:normAutofit/>
          </a:bodyPr>
          <a:lstStyle/>
          <a:p>
            <a:r>
              <a:rPr lang="en-US" sz="4400" spc="100" dirty="0" err="1"/>
              <a:t>Soluzione</a:t>
            </a:r>
            <a:r>
              <a:rPr lang="en-US" sz="4400" spc="100" dirty="0"/>
              <a:t> </a:t>
            </a:r>
            <a:r>
              <a:rPr lang="en-US" sz="4400" spc="100" dirty="0" err="1"/>
              <a:t>Adoperate</a:t>
            </a:r>
            <a:r>
              <a:rPr lang="en-US" sz="4400" spc="100" dirty="0"/>
              <a:t> (3)</a:t>
            </a:r>
          </a:p>
        </p:txBody>
      </p:sp>
      <p:pic>
        <p:nvPicPr>
          <p:cNvPr id="6" name="Immagine 5">
            <a:extLst>
              <a:ext uri="{FF2B5EF4-FFF2-40B4-BE49-F238E27FC236}">
                <a16:creationId xmlns:a16="http://schemas.microsoft.com/office/drawing/2014/main" id="{771A419D-EA9A-774F-B91D-0FE6C7F345EB}"/>
              </a:ext>
            </a:extLst>
          </p:cNvPr>
          <p:cNvPicPr>
            <a:picLocks noChangeAspect="1"/>
          </p:cNvPicPr>
          <p:nvPr/>
        </p:nvPicPr>
        <p:blipFill rotWithShape="1">
          <a:blip r:embed="rId7">
            <a:extLst>
              <a:ext uri="{28A0092B-C50C-407E-A947-70E740481C1C}">
                <a14:useLocalDpi xmlns:a14="http://schemas.microsoft.com/office/drawing/2010/main" val="0"/>
              </a:ext>
            </a:extLst>
          </a:blip>
          <a:srcRect l="4366" t="8677" r="2663" b="41429"/>
          <a:stretch/>
        </p:blipFill>
        <p:spPr bwMode="auto">
          <a:xfrm>
            <a:off x="27710" y="694241"/>
            <a:ext cx="7784276" cy="5411138"/>
          </a:xfrm>
          <a:prstGeom prst="rect">
            <a:avLst/>
          </a:prstGeom>
          <a:extLst>
            <a:ext uri="{53640926-AAD7-44D8-BBD7-CCE9431645EC}">
              <a14:shadowObscured xmlns:a14="http://schemas.microsoft.com/office/drawing/2010/main"/>
            </a:ext>
          </a:extLst>
        </p:spPr>
      </p:pic>
      <p:sp>
        <p:nvSpPr>
          <p:cNvPr id="5" name="CasellaDiTesto 4">
            <a:extLst>
              <a:ext uri="{FF2B5EF4-FFF2-40B4-BE49-F238E27FC236}">
                <a16:creationId xmlns:a16="http://schemas.microsoft.com/office/drawing/2014/main" id="{0B559D2B-3442-BEE5-B42E-2C24675322FB}"/>
              </a:ext>
            </a:extLst>
          </p:cNvPr>
          <p:cNvSpPr txBox="1"/>
          <p:nvPr/>
        </p:nvSpPr>
        <p:spPr>
          <a:xfrm>
            <a:off x="8156350" y="2431620"/>
            <a:ext cx="3899661" cy="3196180"/>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dirty="0" err="1"/>
              <a:t>Prevede</a:t>
            </a:r>
            <a:r>
              <a:rPr lang="en-US" dirty="0"/>
              <a:t> </a:t>
            </a:r>
            <a:r>
              <a:rPr lang="en-US" dirty="0" err="1"/>
              <a:t>l’uso</a:t>
            </a:r>
            <a:r>
              <a:rPr lang="en-US" dirty="0"/>
              <a:t> del </a:t>
            </a:r>
            <a:r>
              <a:rPr lang="en-US" dirty="0" err="1"/>
              <a:t>meccanismo</a:t>
            </a:r>
            <a:r>
              <a:rPr lang="en-US" dirty="0"/>
              <a:t> WEBHOOK</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defTabSz="914400">
              <a:lnSpc>
                <a:spcPct val="90000"/>
              </a:lnSpc>
              <a:spcAft>
                <a:spcPts val="600"/>
              </a:spcAft>
              <a:buClr>
                <a:schemeClr val="accent1">
                  <a:lumMod val="75000"/>
                </a:schemeClr>
              </a:buClr>
              <a:buSzPct val="85000"/>
            </a:pPr>
            <a:r>
              <a:rPr lang="en-US" dirty="0" err="1"/>
              <a:t>Consiste</a:t>
            </a:r>
            <a:r>
              <a:rPr lang="en-US" dirty="0"/>
              <a:t> di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Parking Agent (subscriber e Web_Client)</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AI_Thread</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DAOImpl</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t>ProximaParkingWEBHOOK</a:t>
            </a:r>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4022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8" name="Rectangle 27">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28FBD194-035A-BA40-B2E9-7CB9DBDB0F1C}"/>
              </a:ext>
            </a:extLst>
          </p:cNvPr>
          <p:cNvSpPr>
            <a:spLocks noGrp="1"/>
          </p:cNvSpPr>
          <p:nvPr>
            <p:ph type="title"/>
          </p:nvPr>
        </p:nvSpPr>
        <p:spPr>
          <a:xfrm>
            <a:off x="1069848" y="4846002"/>
            <a:ext cx="10058400" cy="1522993"/>
          </a:xfrm>
        </p:spPr>
        <p:txBody>
          <a:bodyPr vert="horz" lIns="91440" tIns="45720" rIns="91440" bIns="45720" rtlCol="0" anchor="ctr">
            <a:normAutofit/>
          </a:bodyPr>
          <a:lstStyle/>
          <a:p>
            <a:r>
              <a:rPr lang="en-US" sz="4400" spc="100" dirty="0" err="1"/>
              <a:t>Architettura</a:t>
            </a:r>
            <a:r>
              <a:rPr lang="en-US" sz="4400" spc="100" dirty="0"/>
              <a:t> </a:t>
            </a:r>
            <a:r>
              <a:rPr lang="en-US" sz="4400" spc="100" dirty="0" err="1"/>
              <a:t>dell’AI_Emulator</a:t>
            </a:r>
            <a:r>
              <a:rPr lang="en-US" sz="4400" spc="100" dirty="0"/>
              <a:t>: Data Layer</a:t>
            </a:r>
          </a:p>
        </p:txBody>
      </p:sp>
      <p:sp>
        <p:nvSpPr>
          <p:cNvPr id="19" name="CasellaDiTesto 18">
            <a:extLst>
              <a:ext uri="{FF2B5EF4-FFF2-40B4-BE49-F238E27FC236}">
                <a16:creationId xmlns:a16="http://schemas.microsoft.com/office/drawing/2014/main" id="{DD7C9576-BC0F-4E47-AE3E-71A403C841B1}"/>
              </a:ext>
            </a:extLst>
          </p:cNvPr>
          <p:cNvSpPr txBox="1"/>
          <p:nvPr/>
        </p:nvSpPr>
        <p:spPr>
          <a:xfrm>
            <a:off x="143053" y="1145727"/>
            <a:ext cx="4704419" cy="2463801"/>
          </a:xfrm>
          <a:prstGeom prst="rect">
            <a:avLst/>
          </a:prstGeom>
        </p:spPr>
        <p:txBody>
          <a:bodyPr vert="horz" lIns="91440" tIns="45720" rIns="91440" bIns="45720" rtlCol="0">
            <a:normAutofit/>
          </a:bodyPr>
          <a:lstStyle/>
          <a:p>
            <a:pPr indent="-182880" algn="just" defTabSz="914400">
              <a:lnSpc>
                <a:spcPct val="90000"/>
              </a:lnSpc>
              <a:spcAft>
                <a:spcPts val="600"/>
              </a:spcAft>
              <a:buClr>
                <a:schemeClr val="accent1">
                  <a:lumMod val="75000"/>
                </a:schemeClr>
              </a:buClr>
              <a:buSzPct val="85000"/>
              <a:buFont typeface="Wingdings" pitchFamily="2" charset="2"/>
              <a:buChar char="§"/>
            </a:pPr>
            <a:r>
              <a:rPr lang="en-US" dirty="0"/>
              <a:t>Il data layer </a:t>
            </a:r>
            <a:r>
              <a:rPr lang="en-US" dirty="0" err="1"/>
              <a:t>è</a:t>
            </a:r>
            <a:r>
              <a:rPr lang="en-US" dirty="0"/>
              <a:t> </a:t>
            </a:r>
            <a:r>
              <a:rPr lang="en-US" dirty="0" err="1"/>
              <a:t>formato</a:t>
            </a:r>
            <a:r>
              <a:rPr lang="en-US" dirty="0"/>
              <a:t> da:</a:t>
            </a:r>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package model che </a:t>
            </a:r>
            <a:r>
              <a:rPr lang="en-US" dirty="0" err="1"/>
              <a:t>contiene</a:t>
            </a:r>
            <a:r>
              <a:rPr lang="en-US" dirty="0"/>
              <a:t> la </a:t>
            </a:r>
            <a:r>
              <a:rPr lang="en-US" dirty="0" err="1"/>
              <a:t>classe</a:t>
            </a:r>
            <a:r>
              <a:rPr lang="en-US" dirty="0"/>
              <a:t> che </a:t>
            </a:r>
            <a:r>
              <a:rPr lang="en-US" dirty="0" err="1"/>
              <a:t>modella</a:t>
            </a:r>
            <a:r>
              <a:rPr lang="en-US" dirty="0"/>
              <a:t> lo </a:t>
            </a:r>
            <a:r>
              <a:rPr lang="en-US" dirty="0" err="1"/>
              <a:t>stato</a:t>
            </a: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package util che </a:t>
            </a:r>
            <a:r>
              <a:rPr lang="en-US" dirty="0" err="1"/>
              <a:t>contiene</a:t>
            </a:r>
            <a:r>
              <a:rPr lang="en-US" dirty="0"/>
              <a:t> la </a:t>
            </a:r>
            <a:r>
              <a:rPr lang="en-US" dirty="0" err="1"/>
              <a:t>classe</a:t>
            </a:r>
            <a:r>
              <a:rPr lang="en-US" dirty="0"/>
              <a:t> che </a:t>
            </a:r>
            <a:r>
              <a:rPr lang="en-US" dirty="0" err="1"/>
              <a:t>consente</a:t>
            </a:r>
            <a:r>
              <a:rPr lang="en-US" dirty="0"/>
              <a:t> di </a:t>
            </a:r>
            <a:r>
              <a:rPr lang="en-US" dirty="0" err="1"/>
              <a:t>connettersi</a:t>
            </a:r>
            <a:r>
              <a:rPr lang="en-US" dirty="0"/>
              <a:t> il </a:t>
            </a:r>
            <a:r>
              <a:rPr lang="en-US" dirty="0" err="1"/>
              <a:t>db</a:t>
            </a: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package </a:t>
            </a:r>
            <a:r>
              <a:rPr lang="en-US" dirty="0" err="1"/>
              <a:t>dao</a:t>
            </a:r>
            <a:r>
              <a:rPr lang="en-US" dirty="0"/>
              <a:t> che </a:t>
            </a:r>
            <a:r>
              <a:rPr lang="en-US" dirty="0" err="1"/>
              <a:t>contiene</a:t>
            </a:r>
            <a:r>
              <a:rPr lang="en-US" dirty="0"/>
              <a:t> </a:t>
            </a:r>
            <a:r>
              <a:rPr lang="en-US" dirty="0" err="1"/>
              <a:t>l’interfaccia</a:t>
            </a:r>
            <a:r>
              <a:rPr lang="en-US" dirty="0"/>
              <a:t> e </a:t>
            </a:r>
            <a:r>
              <a:rPr lang="en-US" dirty="0" err="1"/>
              <a:t>l’implementazione</a:t>
            </a:r>
            <a:r>
              <a:rPr lang="en-US" dirty="0"/>
              <a:t> del DAO.</a:t>
            </a:r>
          </a:p>
        </p:txBody>
      </p:sp>
      <p:pic>
        <p:nvPicPr>
          <p:cNvPr id="6" name="Immagine 5">
            <a:extLst>
              <a:ext uri="{FF2B5EF4-FFF2-40B4-BE49-F238E27FC236}">
                <a16:creationId xmlns:a16="http://schemas.microsoft.com/office/drawing/2014/main" id="{44D616D7-BD49-004A-8363-FA32C9500BE5}"/>
              </a:ext>
            </a:extLst>
          </p:cNvPr>
          <p:cNvPicPr>
            <a:picLocks noChangeAspect="1"/>
          </p:cNvPicPr>
          <p:nvPr/>
        </p:nvPicPr>
        <p:blipFill rotWithShape="1">
          <a:blip r:embed="rId7">
            <a:extLst>
              <a:ext uri="{28A0092B-C50C-407E-A947-70E740481C1C}">
                <a14:useLocalDpi xmlns:a14="http://schemas.microsoft.com/office/drawing/2010/main" val="0"/>
              </a:ext>
            </a:extLst>
          </a:blip>
          <a:srcRect t="45607" r="4609"/>
          <a:stretch/>
        </p:blipFill>
        <p:spPr>
          <a:xfrm>
            <a:off x="4939665" y="309489"/>
            <a:ext cx="7160142" cy="4136279"/>
          </a:xfrm>
          <a:prstGeom prst="rect">
            <a:avLst/>
          </a:prstGeom>
        </p:spPr>
      </p:pic>
      <p:grpSp>
        <p:nvGrpSpPr>
          <p:cNvPr id="32" name="Group 31">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10633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14880477-BB85-9582-55A8-F14AB186A504}"/>
              </a:ext>
            </a:extLst>
          </p:cNvPr>
          <p:cNvSpPr txBox="1">
            <a:spLocks/>
          </p:cNvSpPr>
          <p:nvPr/>
        </p:nvSpPr>
        <p:spPr>
          <a:xfrm>
            <a:off x="363800" y="542175"/>
            <a:ext cx="10989212" cy="62865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it-IT" sz="4400" spc="100">
                <a:solidFill>
                  <a:schemeClr val="tx1">
                    <a:lumMod val="95000"/>
                    <a:lumOff val="5000"/>
                  </a:schemeClr>
                </a:solidFill>
              </a:rPr>
              <a:t>Architettura dell’AI_Emulator: BUSINESS Layer</a:t>
            </a:r>
            <a:endParaRPr lang="it-IT" sz="4400" spc="100" dirty="0">
              <a:solidFill>
                <a:schemeClr val="tx1">
                  <a:lumMod val="95000"/>
                  <a:lumOff val="5000"/>
                </a:schemeClr>
              </a:solidFill>
            </a:endParaRPr>
          </a:p>
        </p:txBody>
      </p:sp>
      <p:sp>
        <p:nvSpPr>
          <p:cNvPr id="9" name="CasellaDiTesto 8">
            <a:extLst>
              <a:ext uri="{FF2B5EF4-FFF2-40B4-BE49-F238E27FC236}">
                <a16:creationId xmlns:a16="http://schemas.microsoft.com/office/drawing/2014/main" id="{B37BD8F4-1DED-86EE-D935-2A2C8C108C82}"/>
              </a:ext>
            </a:extLst>
          </p:cNvPr>
          <p:cNvSpPr txBox="1"/>
          <p:nvPr/>
        </p:nvSpPr>
        <p:spPr>
          <a:xfrm>
            <a:off x="2543492" y="1551139"/>
            <a:ext cx="6629828" cy="369332"/>
          </a:xfrm>
          <a:prstGeom prst="rect">
            <a:avLst/>
          </a:prstGeom>
          <a:noFill/>
        </p:spPr>
        <p:txBody>
          <a:bodyPr wrap="none" rtlCol="0">
            <a:spAutoFit/>
          </a:bodyPr>
          <a:lstStyle/>
          <a:p>
            <a:r>
              <a:rPr lang="it-IT" dirty="0"/>
              <a:t>Il business </a:t>
            </a:r>
            <a:r>
              <a:rPr lang="it-IT" dirty="0" err="1"/>
              <a:t>layer</a:t>
            </a:r>
            <a:r>
              <a:rPr lang="it-IT" dirty="0"/>
              <a:t> varia a seconda della soluzione considerata. </a:t>
            </a:r>
          </a:p>
        </p:txBody>
      </p:sp>
      <p:pic>
        <p:nvPicPr>
          <p:cNvPr id="5" name="Immagine 4">
            <a:extLst>
              <a:ext uri="{FF2B5EF4-FFF2-40B4-BE49-F238E27FC236}">
                <a16:creationId xmlns:a16="http://schemas.microsoft.com/office/drawing/2014/main" id="{6ABC69F9-E92C-CA43-A16D-F37AEF08C4D6}"/>
              </a:ext>
            </a:extLst>
          </p:cNvPr>
          <p:cNvPicPr>
            <a:picLocks noChangeAspect="1"/>
          </p:cNvPicPr>
          <p:nvPr/>
        </p:nvPicPr>
        <p:blipFill>
          <a:blip r:embed="rId4"/>
          <a:stretch>
            <a:fillRect/>
          </a:stretch>
        </p:blipFill>
        <p:spPr>
          <a:xfrm>
            <a:off x="585752" y="1894175"/>
            <a:ext cx="5088907" cy="2411534"/>
          </a:xfrm>
          <a:prstGeom prst="rect">
            <a:avLst/>
          </a:prstGeom>
        </p:spPr>
      </p:pic>
      <p:pic>
        <p:nvPicPr>
          <p:cNvPr id="6" name="Immagine 5">
            <a:extLst>
              <a:ext uri="{FF2B5EF4-FFF2-40B4-BE49-F238E27FC236}">
                <a16:creationId xmlns:a16="http://schemas.microsoft.com/office/drawing/2014/main" id="{3477502A-3F36-FF49-8E94-571EEAC532FE}"/>
              </a:ext>
            </a:extLst>
          </p:cNvPr>
          <p:cNvPicPr>
            <a:picLocks noChangeAspect="1"/>
          </p:cNvPicPr>
          <p:nvPr/>
        </p:nvPicPr>
        <p:blipFill>
          <a:blip r:embed="rId5"/>
          <a:stretch>
            <a:fillRect/>
          </a:stretch>
        </p:blipFill>
        <p:spPr>
          <a:xfrm>
            <a:off x="6096000" y="1921069"/>
            <a:ext cx="5456460" cy="2404705"/>
          </a:xfrm>
          <a:prstGeom prst="rect">
            <a:avLst/>
          </a:prstGeom>
        </p:spPr>
      </p:pic>
      <p:pic>
        <p:nvPicPr>
          <p:cNvPr id="7" name="Immagine 6">
            <a:extLst>
              <a:ext uri="{FF2B5EF4-FFF2-40B4-BE49-F238E27FC236}">
                <a16:creationId xmlns:a16="http://schemas.microsoft.com/office/drawing/2014/main" id="{0FDAD680-A976-B741-8140-C196D81E9F6D}"/>
              </a:ext>
            </a:extLst>
          </p:cNvPr>
          <p:cNvPicPr>
            <a:picLocks noChangeAspect="1"/>
          </p:cNvPicPr>
          <p:nvPr/>
        </p:nvPicPr>
        <p:blipFill>
          <a:blip r:embed="rId6"/>
          <a:stretch>
            <a:fillRect/>
          </a:stretch>
        </p:blipFill>
        <p:spPr>
          <a:xfrm>
            <a:off x="2699423" y="4368964"/>
            <a:ext cx="6793153" cy="2421801"/>
          </a:xfrm>
          <a:prstGeom prst="rect">
            <a:avLst/>
          </a:prstGeom>
        </p:spPr>
      </p:pic>
    </p:spTree>
    <p:extLst>
      <p:ext uri="{BB962C8B-B14F-4D97-AF65-F5344CB8AC3E}">
        <p14:creationId xmlns:p14="http://schemas.microsoft.com/office/powerpoint/2010/main" val="105604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C7A5898-3012-2243-B61C-53042CE2F853}"/>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Gestore MQTT: callback</a:t>
            </a:r>
          </a:p>
        </p:txBody>
      </p:sp>
      <p:sp>
        <p:nvSpPr>
          <p:cNvPr id="3" name="CasellaDiTesto 2">
            <a:extLst>
              <a:ext uri="{FF2B5EF4-FFF2-40B4-BE49-F238E27FC236}">
                <a16:creationId xmlns:a16="http://schemas.microsoft.com/office/drawing/2014/main" id="{EAFF567F-940A-BD5E-D85B-D640A279F720}"/>
              </a:ext>
            </a:extLst>
          </p:cNvPr>
          <p:cNvSpPr txBox="1"/>
          <p:nvPr/>
        </p:nvSpPr>
        <p:spPr>
          <a:xfrm>
            <a:off x="6669310" y="2206841"/>
            <a:ext cx="4632031" cy="3851787"/>
          </a:xfrm>
          <a:prstGeom prst="rect">
            <a:avLst/>
          </a:prstGeom>
        </p:spPr>
        <p:txBody>
          <a:bodyPr vert="horz" lIns="91440" tIns="45720" rIns="91440" bIns="45720" rtlCol="0" anchor="ctr">
            <a:normAutofit/>
          </a:bodyPr>
          <a:lstStyle/>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La callback </a:t>
            </a:r>
            <a:r>
              <a:rPr lang="en-US" dirty="0" err="1"/>
              <a:t>viene</a:t>
            </a:r>
            <a:r>
              <a:rPr lang="en-US" dirty="0"/>
              <a:t> </a:t>
            </a:r>
            <a:r>
              <a:rPr lang="en-US" dirty="0" err="1"/>
              <a:t>chiamata</a:t>
            </a:r>
            <a:r>
              <a:rPr lang="en-US" dirty="0"/>
              <a:t> </a:t>
            </a:r>
            <a:r>
              <a:rPr lang="en-US" dirty="0" err="1"/>
              <a:t>ogni</a:t>
            </a:r>
            <a:r>
              <a:rPr lang="en-US" dirty="0"/>
              <a:t> volta che </a:t>
            </a:r>
            <a:r>
              <a:rPr lang="en-US" dirty="0" err="1"/>
              <a:t>viene</a:t>
            </a:r>
            <a:r>
              <a:rPr lang="en-US" dirty="0"/>
              <a:t> </a:t>
            </a:r>
            <a:r>
              <a:rPr lang="en-US" dirty="0" err="1"/>
              <a:t>ricevuto</a:t>
            </a:r>
            <a:r>
              <a:rPr lang="en-US" dirty="0"/>
              <a:t> un </a:t>
            </a:r>
            <a:r>
              <a:rPr lang="en-US" dirty="0" err="1"/>
              <a:t>messaggio</a:t>
            </a:r>
            <a:r>
              <a:rPr lang="en-US" dirty="0"/>
              <a:t> </a:t>
            </a:r>
            <a:r>
              <a:rPr lang="en-US" dirty="0" err="1"/>
              <a:t>sul</a:t>
            </a:r>
            <a:r>
              <a:rPr lang="en-US" dirty="0"/>
              <a:t> topic status.</a:t>
            </a:r>
          </a:p>
          <a:p>
            <a:pPr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a:t>
            </a:r>
            <a:r>
              <a:rPr lang="en-US" dirty="0" err="1"/>
              <a:t>contenuto</a:t>
            </a:r>
            <a:r>
              <a:rPr lang="en-US" dirty="0"/>
              <a:t> del </a:t>
            </a:r>
            <a:r>
              <a:rPr lang="en-US" dirty="0" err="1"/>
              <a:t>messaggio</a:t>
            </a:r>
            <a:r>
              <a:rPr lang="en-US" dirty="0"/>
              <a:t> </a:t>
            </a:r>
            <a:r>
              <a:rPr lang="en-US" dirty="0" err="1"/>
              <a:t>è</a:t>
            </a:r>
            <a:r>
              <a:rPr lang="en-US" dirty="0"/>
              <a:t> </a:t>
            </a:r>
            <a:r>
              <a:rPr lang="en-US" dirty="0" err="1"/>
              <a:t>puntato</a:t>
            </a:r>
            <a:r>
              <a:rPr lang="en-US" dirty="0"/>
              <a:t> da payload. </a:t>
            </a:r>
          </a:p>
          <a:p>
            <a:pPr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 byte </a:t>
            </a:r>
            <a:r>
              <a:rPr lang="en-US" dirty="0" err="1"/>
              <a:t>puntati</a:t>
            </a:r>
            <a:r>
              <a:rPr lang="en-US" dirty="0"/>
              <a:t> da payload </a:t>
            </a:r>
            <a:r>
              <a:rPr lang="en-US" dirty="0" err="1"/>
              <a:t>vengono</a:t>
            </a:r>
            <a:r>
              <a:rPr lang="en-US" dirty="0"/>
              <a:t> </a:t>
            </a:r>
            <a:r>
              <a:rPr lang="en-US" dirty="0" err="1"/>
              <a:t>convertiti</a:t>
            </a:r>
            <a:r>
              <a:rPr lang="en-US" dirty="0"/>
              <a:t> in </a:t>
            </a:r>
            <a:r>
              <a:rPr lang="en-US" dirty="0" err="1"/>
              <a:t>stringa</a:t>
            </a:r>
            <a:r>
              <a:rPr lang="en-US" dirty="0"/>
              <a:t> </a:t>
            </a:r>
          </a:p>
          <a:p>
            <a:pPr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La </a:t>
            </a:r>
            <a:r>
              <a:rPr lang="en-US" dirty="0" err="1"/>
              <a:t>stringa</a:t>
            </a:r>
            <a:r>
              <a:rPr lang="en-US" dirty="0"/>
              <a:t> </a:t>
            </a:r>
            <a:r>
              <a:rPr lang="en-US" dirty="0" err="1"/>
              <a:t>viene</a:t>
            </a:r>
            <a:r>
              <a:rPr lang="en-US" dirty="0"/>
              <a:t> </a:t>
            </a:r>
            <a:r>
              <a:rPr lang="en-US" dirty="0" err="1"/>
              <a:t>convertita</a:t>
            </a:r>
            <a:r>
              <a:rPr lang="en-US" dirty="0"/>
              <a:t> in Json e poi </a:t>
            </a:r>
            <a:r>
              <a:rPr lang="en-US" dirty="0" err="1"/>
              <a:t>vengono</a:t>
            </a:r>
            <a:r>
              <a:rPr lang="en-US" dirty="0"/>
              <a:t> </a:t>
            </a:r>
            <a:r>
              <a:rPr lang="en-US" dirty="0" err="1"/>
              <a:t>estratti</a:t>
            </a:r>
            <a:r>
              <a:rPr lang="en-US" dirty="0"/>
              <a:t> </a:t>
            </a:r>
            <a:r>
              <a:rPr lang="en-US" dirty="0" err="1"/>
              <a:t>i</a:t>
            </a:r>
            <a:r>
              <a:rPr lang="en-US" dirty="0"/>
              <a:t> </a:t>
            </a:r>
            <a:r>
              <a:rPr lang="en-US" dirty="0" err="1"/>
              <a:t>posti</a:t>
            </a:r>
            <a:r>
              <a:rPr lang="en-US" dirty="0"/>
              <a:t> </a:t>
            </a:r>
            <a:r>
              <a:rPr lang="en-US" dirty="0" err="1"/>
              <a:t>disponibili</a:t>
            </a:r>
            <a:r>
              <a:rPr lang="en-US" dirty="0"/>
              <a:t>.</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Immagine 10" descr="Immagine che contiene testo&#10;&#10;Descrizione generata automaticamente">
            <a:extLst>
              <a:ext uri="{FF2B5EF4-FFF2-40B4-BE49-F238E27FC236}">
                <a16:creationId xmlns:a16="http://schemas.microsoft.com/office/drawing/2014/main" id="{70DABB54-B9C2-9F4C-A452-266900D63531}"/>
              </a:ext>
            </a:extLst>
          </p:cNvPr>
          <p:cNvPicPr>
            <a:picLocks noChangeAspect="1"/>
          </p:cNvPicPr>
          <p:nvPr/>
        </p:nvPicPr>
        <p:blipFill>
          <a:blip r:embed="rId6"/>
          <a:stretch>
            <a:fillRect/>
          </a:stretch>
        </p:blipFill>
        <p:spPr>
          <a:xfrm>
            <a:off x="981075" y="2981324"/>
            <a:ext cx="5839938" cy="2327275"/>
          </a:xfrm>
          <a:prstGeom prst="rect">
            <a:avLst/>
          </a:prstGeom>
        </p:spPr>
      </p:pic>
    </p:spTree>
    <p:extLst>
      <p:ext uri="{BB962C8B-B14F-4D97-AF65-F5344CB8AC3E}">
        <p14:creationId xmlns:p14="http://schemas.microsoft.com/office/powerpoint/2010/main" val="25413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C7A5898-3012-2243-B61C-53042CE2F853}"/>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err="1"/>
              <a:t>Gestore</a:t>
            </a:r>
            <a:r>
              <a:rPr lang="en-US" dirty="0"/>
              <a:t> REST: </a:t>
            </a:r>
            <a:r>
              <a:rPr lang="en-US" dirty="0" err="1"/>
              <a:t>POLLINg</a:t>
            </a:r>
            <a:endParaRPr lang="en-US" dirty="0"/>
          </a:p>
        </p:txBody>
      </p:sp>
      <p:sp>
        <p:nvSpPr>
          <p:cNvPr id="3" name="CasellaDiTesto 2">
            <a:extLst>
              <a:ext uri="{FF2B5EF4-FFF2-40B4-BE49-F238E27FC236}">
                <a16:creationId xmlns:a16="http://schemas.microsoft.com/office/drawing/2014/main" id="{92CC20C8-7875-F59B-FD43-C4A6F93BFB5B}"/>
              </a:ext>
            </a:extLst>
          </p:cNvPr>
          <p:cNvSpPr txBox="1"/>
          <p:nvPr/>
        </p:nvSpPr>
        <p:spPr>
          <a:xfrm>
            <a:off x="6496216" y="2320412"/>
            <a:ext cx="4632031" cy="3851787"/>
          </a:xfrm>
          <a:prstGeom prst="rect">
            <a:avLst/>
          </a:prstGeom>
        </p:spPr>
        <p:txBody>
          <a:bodyPr vert="horz" lIns="91440" tIns="45720" rIns="91440" bIns="45720" rtlCol="0" anchor="ctr">
            <a:normAutofit/>
          </a:bodyPr>
          <a:lstStyle/>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Il polling </a:t>
            </a:r>
            <a:r>
              <a:rPr lang="en-US" dirty="0" err="1"/>
              <a:t>viene</a:t>
            </a:r>
            <a:r>
              <a:rPr lang="en-US" dirty="0"/>
              <a:t> </a:t>
            </a:r>
            <a:r>
              <a:rPr lang="en-US" dirty="0" err="1"/>
              <a:t>effettuato</a:t>
            </a:r>
            <a:r>
              <a:rPr lang="en-US" dirty="0"/>
              <a:t> </a:t>
            </a:r>
            <a:r>
              <a:rPr lang="en-US" dirty="0" err="1"/>
              <a:t>fino</a:t>
            </a:r>
            <a:r>
              <a:rPr lang="en-US" dirty="0"/>
              <a:t> a </a:t>
            </a:r>
            <a:r>
              <a:rPr lang="en-US" dirty="0" err="1"/>
              <a:t>quando</a:t>
            </a:r>
            <a:r>
              <a:rPr lang="en-US" dirty="0"/>
              <a:t> non </a:t>
            </a:r>
            <a:r>
              <a:rPr lang="en-US" dirty="0" err="1"/>
              <a:t>viene</a:t>
            </a:r>
            <a:r>
              <a:rPr lang="en-US" dirty="0"/>
              <a:t> </a:t>
            </a:r>
            <a:r>
              <a:rPr lang="en-US" dirty="0" err="1"/>
              <a:t>ricevuto</a:t>
            </a:r>
            <a:r>
              <a:rPr lang="en-US" dirty="0"/>
              <a:t> uno  </a:t>
            </a:r>
            <a:r>
              <a:rPr lang="en-US" dirty="0" err="1"/>
              <a:t>stato</a:t>
            </a:r>
            <a:r>
              <a:rPr lang="en-US" dirty="0"/>
              <a:t> </a:t>
            </a:r>
            <a:r>
              <a:rPr lang="en-US" dirty="0" err="1"/>
              <a:t>consistente</a:t>
            </a:r>
            <a:r>
              <a:rPr lang="en-US" dirty="0"/>
              <a:t>. </a:t>
            </a:r>
          </a:p>
          <a:p>
            <a:pPr marL="285750" indent="-182880" algn="just" defTabSz="914400">
              <a:lnSpc>
                <a:spcPct val="90000"/>
              </a:lnSpc>
              <a:spcAft>
                <a:spcPts val="600"/>
              </a:spcAft>
              <a:buClr>
                <a:schemeClr val="accent1">
                  <a:lumMod val="75000"/>
                </a:schemeClr>
              </a:buClr>
              <a:buSzPct val="85000"/>
              <a:buFont typeface="Wingdings" pitchFamily="2" charset="2"/>
              <a:buChar char="§"/>
            </a:pPr>
            <a:endParaRPr lang="en-US" dirty="0"/>
          </a:p>
          <a:p>
            <a:pPr marL="285750" indent="-182880" algn="just" defTabSz="914400">
              <a:lnSpc>
                <a:spcPct val="90000"/>
              </a:lnSpc>
              <a:spcAft>
                <a:spcPts val="600"/>
              </a:spcAft>
              <a:buClr>
                <a:schemeClr val="accent1">
                  <a:lumMod val="75000"/>
                </a:schemeClr>
              </a:buClr>
              <a:buSzPct val="85000"/>
              <a:buFont typeface="Wingdings" pitchFamily="2" charset="2"/>
              <a:buChar char="§"/>
            </a:pPr>
            <a:r>
              <a:rPr lang="en-US" dirty="0"/>
              <a:t> Uno </a:t>
            </a:r>
            <a:r>
              <a:rPr lang="en-US" dirty="0" err="1"/>
              <a:t>stato</a:t>
            </a:r>
            <a:r>
              <a:rPr lang="en-US" dirty="0"/>
              <a:t> non </a:t>
            </a:r>
            <a:r>
              <a:rPr lang="en-US" dirty="0" err="1"/>
              <a:t>consistente</a:t>
            </a:r>
            <a:r>
              <a:rPr lang="en-US" dirty="0"/>
              <a:t> </a:t>
            </a:r>
            <a:r>
              <a:rPr lang="en-US" dirty="0" err="1"/>
              <a:t>è</a:t>
            </a:r>
            <a:r>
              <a:rPr lang="en-US" dirty="0"/>
              <a:t> </a:t>
            </a:r>
            <a:r>
              <a:rPr lang="en-US" dirty="0" err="1"/>
              <a:t>caratterizzato</a:t>
            </a:r>
            <a:r>
              <a:rPr lang="en-US" dirty="0"/>
              <a:t> da un </a:t>
            </a:r>
            <a:r>
              <a:rPr lang="en-US" dirty="0" err="1"/>
              <a:t>messaggio</a:t>
            </a:r>
            <a:r>
              <a:rPr lang="en-US" dirty="0"/>
              <a:t> con status code </a:t>
            </a:r>
            <a:r>
              <a:rPr lang="en-US" dirty="0" err="1"/>
              <a:t>pari</a:t>
            </a:r>
            <a:r>
              <a:rPr lang="en-US" dirty="0"/>
              <a:t> a 404 Not Found.</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7" name="Segnaposto contenuto 3" descr="Immagine che contiene testo&#10;&#10;Descrizione generata automaticamente">
            <a:extLst>
              <a:ext uri="{FF2B5EF4-FFF2-40B4-BE49-F238E27FC236}">
                <a16:creationId xmlns:a16="http://schemas.microsoft.com/office/drawing/2014/main" id="{E479D6EE-5EBE-5140-A978-CFA9FE17BF67}"/>
              </a:ext>
            </a:extLst>
          </p:cNvPr>
          <p:cNvPicPr>
            <a:picLocks noChangeAspect="1"/>
          </p:cNvPicPr>
          <p:nvPr/>
        </p:nvPicPr>
        <p:blipFill rotWithShape="1">
          <a:blip r:embed="rId6"/>
          <a:stretch/>
        </p:blipFill>
        <p:spPr bwMode="auto">
          <a:xfrm>
            <a:off x="984504" y="2170167"/>
            <a:ext cx="5464951" cy="46151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556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Legn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gno">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gno">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Legno</Template>
  <TotalTime>930</TotalTime>
  <Words>2439</Words>
  <Application>Microsoft Macintosh PowerPoint</Application>
  <PresentationFormat>Widescreen</PresentationFormat>
  <Paragraphs>151</Paragraphs>
  <Slides>18</Slides>
  <Notes>16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18</vt:i4>
      </vt:variant>
    </vt:vector>
  </HeadingPairs>
  <TitlesOfParts>
    <vt:vector size="27" baseType="lpstr">
      <vt:lpstr>Calibri</vt:lpstr>
      <vt:lpstr>Courier New</vt:lpstr>
      <vt:lpstr>Rockwell</vt:lpstr>
      <vt:lpstr>Rockwell Condensed</vt:lpstr>
      <vt:lpstr>Rockwell Extra Bold</vt:lpstr>
      <vt:lpstr>SFRM1200</vt:lpstr>
      <vt:lpstr>Times New Roman</vt:lpstr>
      <vt:lpstr>Wingdings</vt:lpstr>
      <vt:lpstr>Legno</vt:lpstr>
      <vt:lpstr>Corso  di  Architetture  e  sistemi  software distribuiti   INTEGRAZIONE DI UN GATE IN PROXIMA CITY </vt:lpstr>
      <vt:lpstr>Obiettivo</vt:lpstr>
      <vt:lpstr>Soluzione Adoperate (1)</vt:lpstr>
      <vt:lpstr>Presentazione standard di PowerPoint</vt:lpstr>
      <vt:lpstr>Soluzione Adoperate (3)</vt:lpstr>
      <vt:lpstr>Architettura dell’AI_Emulator: Data Layer</vt:lpstr>
      <vt:lpstr>Presentazione standard di PowerPoint</vt:lpstr>
      <vt:lpstr>Gestore MQTT: callback</vt:lpstr>
      <vt:lpstr>Gestore REST: POLLINg</vt:lpstr>
      <vt:lpstr>Gestore WEBHOOK: gestione richiesta</vt:lpstr>
      <vt:lpstr>Risultati: Misurazioni della latenza</vt:lpstr>
      <vt:lpstr>Risultati: Testing</vt:lpstr>
      <vt:lpstr>RISULTATI: TEST VISUALE</vt:lpstr>
      <vt:lpstr>Presentazione standard di PowerPoint</vt:lpstr>
      <vt:lpstr>Presentazione standard di PowerPoint</vt:lpstr>
      <vt:lpstr>Visualizzazione stato locale di Arduino  </vt:lpstr>
      <vt:lpstr>Visualizzazione stato remoto sul display  </vt:lpstr>
      <vt:lpstr>Conclusioni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Architetture e sistemi software distribuiti  Docente:                     Studenti: Prof. Eugenio Zimeo                Angelo Petraccaro           Antonio Rapuano</dc:title>
  <dc:creator>Angelo Petraccaro</dc:creator>
  <cp:lastModifiedBy>Angelo Petraccaro</cp:lastModifiedBy>
  <cp:revision>140</cp:revision>
  <dcterms:created xsi:type="dcterms:W3CDTF">2022-09-30T15:24:29Z</dcterms:created>
  <dcterms:modified xsi:type="dcterms:W3CDTF">2022-10-19T08:10:15Z</dcterms:modified>
</cp:coreProperties>
</file>