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Young Serif"/>
      <p:regular r:id="rId31"/>
    </p:embeddedFont>
    <p:embeddedFont>
      <p:font typeface="Lora"/>
      <p:regular r:id="rId32"/>
      <p:bold r:id="rId33"/>
      <p:italic r:id="rId34"/>
      <p:boldItalic r:id="rId35"/>
    </p:embeddedFont>
    <p:embeddedFont>
      <p:font typeface="Rubik"/>
      <p:regular r:id="rId36"/>
      <p:bold r:id="rId37"/>
      <p:italic r:id="rId38"/>
      <p:boldItalic r:id="rId39"/>
    </p:embeddedFont>
    <p:embeddedFont>
      <p:font typeface="Rubik SemiBold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ubikSemiBold-regular.fntdata"/><Relationship Id="rId20" Type="http://schemas.openxmlformats.org/officeDocument/2006/relationships/slide" Target="slides/slide15.xml"/><Relationship Id="rId42" Type="http://schemas.openxmlformats.org/officeDocument/2006/relationships/font" Target="fonts/RubikSemiBold-italic.fntdata"/><Relationship Id="rId41" Type="http://schemas.openxmlformats.org/officeDocument/2006/relationships/font" Target="fonts/RubikSemiBo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ubikSemiBold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YoungSerif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Lora-bold.fntdata"/><Relationship Id="rId10" Type="http://schemas.openxmlformats.org/officeDocument/2006/relationships/slide" Target="slides/slide5.xml"/><Relationship Id="rId32" Type="http://schemas.openxmlformats.org/officeDocument/2006/relationships/font" Target="fonts/Lora-regular.fntdata"/><Relationship Id="rId13" Type="http://schemas.openxmlformats.org/officeDocument/2006/relationships/slide" Target="slides/slide8.xml"/><Relationship Id="rId35" Type="http://schemas.openxmlformats.org/officeDocument/2006/relationships/font" Target="fonts/Lora-boldItalic.fntdata"/><Relationship Id="rId12" Type="http://schemas.openxmlformats.org/officeDocument/2006/relationships/slide" Target="slides/slide7.xml"/><Relationship Id="rId34" Type="http://schemas.openxmlformats.org/officeDocument/2006/relationships/font" Target="fonts/Lora-italic.fntdata"/><Relationship Id="rId15" Type="http://schemas.openxmlformats.org/officeDocument/2006/relationships/slide" Target="slides/slide10.xml"/><Relationship Id="rId37" Type="http://schemas.openxmlformats.org/officeDocument/2006/relationships/font" Target="fonts/Rubik-bold.fntdata"/><Relationship Id="rId14" Type="http://schemas.openxmlformats.org/officeDocument/2006/relationships/slide" Target="slides/slide9.xml"/><Relationship Id="rId36" Type="http://schemas.openxmlformats.org/officeDocument/2006/relationships/font" Target="fonts/Rubik-regular.fntdata"/><Relationship Id="rId17" Type="http://schemas.openxmlformats.org/officeDocument/2006/relationships/slide" Target="slides/slide12.xml"/><Relationship Id="rId39" Type="http://schemas.openxmlformats.org/officeDocument/2006/relationships/font" Target="fonts/Rubik-boldItalic.fntdata"/><Relationship Id="rId16" Type="http://schemas.openxmlformats.org/officeDocument/2006/relationships/slide" Target="slides/slide11.xml"/><Relationship Id="rId38" Type="http://schemas.openxmlformats.org/officeDocument/2006/relationships/font" Target="fonts/Rubik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98b141859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498b141859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051ae3b13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051ae3b13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5292d470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5292d470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4c5638ff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4c5638ff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5292d470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5292d470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5292d470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5292d470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5292d470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5292d470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5292d470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5292d470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5292d470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5292d470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5292d470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5292d470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5292d470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5292d470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5292d47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5292d47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5292d470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5292d470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4c5638ffe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4c5638ff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c5638ff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4c5638ff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5292d47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5292d47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5292d47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5292d47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c5638ff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4c5638ff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5292d470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5292d470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51733a1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51733a1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51ae3b1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051ae3b1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61" name="Google Shape;61;p13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15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16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23" name="Google Shape;123;p2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 type="tx">
  <p:cSld name="TITLE_AND_BODY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1"/>
          <p:cNvSpPr/>
          <p:nvPr>
            <p:ph idx="2" type="pic"/>
          </p:nvPr>
        </p:nvSpPr>
        <p:spPr>
          <a:xfrm>
            <a:off x="228600" y="1322475"/>
            <a:ext cx="8686800" cy="35925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1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two columns" type="twoColTx">
  <p:cSld name="TITLE_AND_TWO_COLUMNS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Google Shape;135;p22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227150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22"/>
          <p:cNvSpPr/>
          <p:nvPr/>
        </p:nvSpPr>
        <p:spPr>
          <a:xfrm>
            <a:off x="4685575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9" name="Google Shape;139;p22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body">
  <p:cSld name="CUSTOM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4" name="Google Shape;144;p23"/>
          <p:cNvSpPr/>
          <p:nvPr/>
        </p:nvSpPr>
        <p:spPr>
          <a:xfrm>
            <a:off x="228450" y="1397575"/>
            <a:ext cx="8686800" cy="351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6400" y="1615225"/>
            <a:ext cx="8113800" cy="30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one column and image">
  <p:cSld name="CUSTOM_1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0" name="Google Shape;150;p24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51" name="Google Shape;151;p24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2" name="Google Shape;152;p24"/>
          <p:cNvSpPr/>
          <p:nvPr>
            <p:ph idx="2" type="pic"/>
          </p:nvPr>
        </p:nvSpPr>
        <p:spPr>
          <a:xfrm>
            <a:off x="4685900" y="1762300"/>
            <a:ext cx="4229400" cy="31524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4"/>
          <p:cNvSpPr/>
          <p:nvPr/>
        </p:nvSpPr>
        <p:spPr>
          <a:xfrm>
            <a:off x="228450" y="1762300"/>
            <a:ext cx="42294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4" name="Google Shape;154;p24"/>
          <p:cNvSpPr txBox="1"/>
          <p:nvPr>
            <p:ph idx="3" type="body"/>
          </p:nvPr>
        </p:nvSpPr>
        <p:spPr>
          <a:xfrm>
            <a:off x="456400" y="1983350"/>
            <a:ext cx="37803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1">
  <p:cSld name="CUSTOM_2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8" name="Google Shape;158;p25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9" name="Google Shape;159;p25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0" name="Google Shape;160;p25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1" name="Google Shape;161;p25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5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3" name="Google Shape;163;p25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4" name="Google Shape;164;p25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2">
  <p:cSld name="CUSTOM_2_1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0" name="Google Shape;170;p26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26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4" name="Google Shape;174;p26"/>
          <p:cNvSpPr txBox="1"/>
          <p:nvPr>
            <p:ph idx="1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5" name="Google Shape;175;p26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6" name="Google Shape;176;p26"/>
          <p:cNvSpPr txBox="1"/>
          <p:nvPr>
            <p:ph idx="3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3">
  <p:cSld name="CUSTOM_2_1_1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0" name="Google Shape;180;p2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1" name="Google Shape;181;p27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7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5" name="Google Shape;185;p27"/>
          <p:cNvSpPr txBox="1"/>
          <p:nvPr>
            <p:ph idx="1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6" name="Google Shape;186;p27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7" name="Google Shape;187;p27"/>
          <p:cNvSpPr txBox="1"/>
          <p:nvPr>
            <p:ph idx="3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4">
  <p:cSld name="CUSTOM_2_1_1_1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1" name="Google Shape;191;p28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2" name="Google Shape;192;p28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95" name="Google Shape;195;p28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6" name="Google Shape;196;p28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7" name="Google Shape;197;p28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8" name="Google Shape;198;p28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99" name="Google Shape;199;p28"/>
          <p:cNvSpPr txBox="1"/>
          <p:nvPr>
            <p:ph idx="4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0" name="Google Shape;200;p28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1" name="Google Shape;201;p28"/>
          <p:cNvSpPr txBox="1"/>
          <p:nvPr>
            <p:ph idx="5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2" name="Google Shape;202;p28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03" name="Google Shape;203;p28"/>
          <p:cNvSpPr txBox="1"/>
          <p:nvPr>
            <p:ph idx="6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4" name="Google Shape;204;p28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5" name="Google Shape;205;p28"/>
          <p:cNvSpPr txBox="1"/>
          <p:nvPr>
            <p:ph idx="7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CUSTOM_3">
    <p:bg>
      <p:bgPr>
        <a:solidFill>
          <a:schemeClr val="dk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08" name="Google Shape;208;p29"/>
          <p:cNvSpPr txBox="1"/>
          <p:nvPr>
            <p:ph type="title"/>
          </p:nvPr>
        </p:nvSpPr>
        <p:spPr>
          <a:xfrm>
            <a:off x="1248900" y="17773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4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ctrTitle"/>
          </p:nvPr>
        </p:nvSpPr>
        <p:spPr>
          <a:xfrm>
            <a:off x="252325" y="849607"/>
            <a:ext cx="85206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9pPr>
          </a:lstStyle>
          <a:p/>
        </p:txBody>
      </p:sp>
      <p:sp>
        <p:nvSpPr>
          <p:cNvPr id="213" name="Google Shape;213;p31"/>
          <p:cNvSpPr txBox="1"/>
          <p:nvPr>
            <p:ph idx="1" type="subTitle"/>
          </p:nvPr>
        </p:nvSpPr>
        <p:spPr>
          <a:xfrm>
            <a:off x="311750" y="3973225"/>
            <a:ext cx="85206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3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4">
    <p:bg>
      <p:bgPr>
        <a:solidFill>
          <a:schemeClr val="accent3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814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4325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4325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4325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4325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4325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4325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12.jp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7.png"/><Relationship Id="rId5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.jp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810450" y="1517050"/>
            <a:ext cx="75231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Malicious Traffic </a:t>
            </a:r>
            <a:r>
              <a:rPr lang="en" sz="3500"/>
              <a:t>Classification of</a:t>
            </a:r>
            <a:r>
              <a:rPr lang="en" sz="3500"/>
              <a:t> Network Intrusion Detection Systems (NIDS)</a:t>
            </a:r>
            <a:endParaRPr sz="3500"/>
          </a:p>
        </p:txBody>
      </p:sp>
      <p:sp>
        <p:nvSpPr>
          <p:cNvPr id="227" name="Google Shape;227;p34"/>
          <p:cNvSpPr txBox="1"/>
          <p:nvPr>
            <p:ph idx="1" type="subTitle"/>
          </p:nvPr>
        </p:nvSpPr>
        <p:spPr>
          <a:xfrm>
            <a:off x="223100" y="3816575"/>
            <a:ext cx="8712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Skye Jorgensen, Annabelle Crescenzo, Angel Ordonez Retamar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Ensembler Model</a:t>
            </a:r>
            <a:endParaRPr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311700" y="1152475"/>
            <a:ext cx="462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Voting methods had to be “hard” because Linear SVM does not support probabilities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Combined both SVM and Logistic Regression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First attempt </a:t>
            </a:r>
            <a:r>
              <a:rPr lang="en"/>
              <a:t>attempted</a:t>
            </a:r>
            <a:r>
              <a:rPr lang="en"/>
              <a:t> to use the models previously created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Lower scores and accuracy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Indicates likelihood of our models maybe overfitting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New untrained SVM </a:t>
            </a:r>
            <a:r>
              <a:rPr lang="en"/>
              <a:t>and</a:t>
            </a:r>
            <a:r>
              <a:rPr lang="en"/>
              <a:t> Logistic Regression used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More general predictions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300" y="1255950"/>
            <a:ext cx="3852175" cy="27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73" y="3731875"/>
            <a:ext cx="36922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Multiclass Classification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311700" y="1152475"/>
            <a:ext cx="29172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Initial Model: </a:t>
            </a:r>
            <a:r>
              <a:rPr i="1" lang="en"/>
              <a:t> </a:t>
            </a:r>
            <a:endParaRPr i="1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Max nodes = 20 </a:t>
            </a:r>
            <a:endParaRPr/>
          </a:p>
        </p:txBody>
      </p:sp>
      <p:pic>
        <p:nvPicPr>
          <p:cNvPr id="301" name="Google Shape;301;p45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7375"/>
            <a:ext cx="3538969" cy="27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5" title="Screenshot 2025-05-05 at 8.42.19 PM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575" y="692664"/>
            <a:ext cx="3330050" cy="13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5" title="downloa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6575" y="2239200"/>
            <a:ext cx="3330050" cy="2481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1"/>
              <a:t>Decision Tree</a:t>
            </a:r>
            <a:endParaRPr sz="3011"/>
          </a:p>
        </p:txBody>
      </p:sp>
      <p:sp>
        <p:nvSpPr>
          <p:cNvPr id="309" name="Google Shape;30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Initial Hypertuning Model:</a:t>
            </a:r>
            <a:r>
              <a:rPr i="1" lang="en"/>
              <a:t>  </a:t>
            </a:r>
            <a:endParaRPr i="1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Criterion = ['gini', 'entropy', 'log_loss']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Max_depth = [5, 10, 15, 20, 25, 30, None]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Min_samples_split = [2, 5, 10]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Min_samples_leaf = [1, 2, 4]</a:t>
            </a:r>
            <a:endParaRPr/>
          </a:p>
        </p:txBody>
      </p:sp>
      <p:pic>
        <p:nvPicPr>
          <p:cNvPr id="310" name="Google Shape;310;p46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50" y="2654550"/>
            <a:ext cx="3168836" cy="248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6" title="download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0277" y="2729000"/>
            <a:ext cx="3168825" cy="2340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6" title="Screenshot 2025-05-05 at 8.51.32 PM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2288" y="1152475"/>
            <a:ext cx="3384777" cy="13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318" name="Google Shape;31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Final </a:t>
            </a:r>
            <a:r>
              <a:rPr b="1" i="1" lang="en"/>
              <a:t>Hypertuning Model:</a:t>
            </a:r>
            <a:endParaRPr b="1" i="1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C</a:t>
            </a:r>
            <a:r>
              <a:rPr lang="en"/>
              <a:t>riterion = ['gini', 'entropy', 'log_loss']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Max_depth = [5, 10, 15, 20, 25, 30, None]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Min_samples_split = [2, 5, 10]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Min_samples_leaf = [1, 2, 4]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Max_leaf_nodes = [5, 10, 15, 20, 25, 30, 35, 40]</a:t>
            </a:r>
            <a:endParaRPr/>
          </a:p>
        </p:txBody>
      </p:sp>
      <p:pic>
        <p:nvPicPr>
          <p:cNvPr id="319" name="Google Shape;3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00" y="2857625"/>
            <a:ext cx="2865800" cy="2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7" title="Screenshot 2025-05-05 at 8.56.28 PM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462" y="1210663"/>
            <a:ext cx="3536576" cy="13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2609" y="2788300"/>
            <a:ext cx="3088291" cy="2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1"/>
              <a:t>ANN</a:t>
            </a:r>
            <a:endParaRPr sz="3011"/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311700" y="1152475"/>
            <a:ext cx="8520600" cy="3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Structure:</a:t>
            </a:r>
            <a:endParaRPr b="1" i="1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Input layer 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2 hidden layers (ReLU)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64 units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32 units 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2 dropout layers used for regularization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Output layer (SoftMax)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4 units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Hypertuning:</a:t>
            </a:r>
            <a:r>
              <a:rPr lang="en"/>
              <a:t> learning_rates = [0.1, 0.01, 0.001, 0.0001]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527" y="555538"/>
            <a:ext cx="2531475" cy="403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8" title="Screenshot 2025-05-06 at 10.31.38 PM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50" y="3834925"/>
            <a:ext cx="3919101" cy="5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</a:t>
            </a:r>
            <a:endParaRPr/>
          </a:p>
        </p:txBody>
      </p:sp>
      <p:sp>
        <p:nvSpPr>
          <p:cNvPr id="335" name="Google Shape;335;p49"/>
          <p:cNvSpPr txBox="1"/>
          <p:nvPr>
            <p:ph idx="1" type="body"/>
          </p:nvPr>
        </p:nvSpPr>
        <p:spPr>
          <a:xfrm>
            <a:off x="311700" y="1152475"/>
            <a:ext cx="383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Model </a:t>
            </a:r>
            <a:r>
              <a:rPr b="1" i="1" lang="en"/>
              <a:t>Fitting:</a:t>
            </a:r>
            <a:endParaRPr b="1" i="1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Validation_split = 0.2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Epochs = 25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Batch_size = 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49" title="Screenshot 2025-05-06 at 10.32.16 PM.jpg"/>
          <p:cNvPicPr preferRelativeResize="0"/>
          <p:nvPr/>
        </p:nvPicPr>
        <p:blipFill rotWithShape="1">
          <a:blip r:embed="rId3">
            <a:alphaModFix/>
          </a:blip>
          <a:srcRect b="0" l="0" r="0" t="2439"/>
          <a:stretch/>
        </p:blipFill>
        <p:spPr>
          <a:xfrm>
            <a:off x="311700" y="2648626"/>
            <a:ext cx="4096753" cy="16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575" y="1194650"/>
            <a:ext cx="4096751" cy="3025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1"/>
              <a:t>K-Means</a:t>
            </a:r>
            <a:endParaRPr sz="3011"/>
          </a:p>
        </p:txBody>
      </p:sp>
      <p:sp>
        <p:nvSpPr>
          <p:cNvPr id="348" name="Google Shape;348;p51"/>
          <p:cNvSpPr txBox="1"/>
          <p:nvPr>
            <p:ph idx="1" type="body"/>
          </p:nvPr>
        </p:nvSpPr>
        <p:spPr>
          <a:xfrm>
            <a:off x="311700" y="1152475"/>
            <a:ext cx="4193700" cy="29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Optimal k = 4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Centroids:</a:t>
            </a:r>
            <a:r>
              <a:rPr lang="en"/>
              <a:t> </a:t>
            </a:r>
            <a:endParaRPr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[ 2.9681979 , -2.81224712]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[-0.6961512 ,  0.28175965]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[-0.75125366,  0.5316841 ]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[10.76757575,  2.45815356]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Cluster to Label Mapping:</a:t>
            </a:r>
            <a:r>
              <a:rPr lang="en"/>
              <a:t> </a:t>
            </a:r>
            <a:endParaRPr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0 = DDoS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1 = BENIGN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2 = PortScan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3 = BENIGN</a:t>
            </a:r>
            <a:endParaRPr/>
          </a:p>
        </p:txBody>
      </p:sp>
      <p:pic>
        <p:nvPicPr>
          <p:cNvPr id="349" name="Google Shape;34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8363" y="65925"/>
            <a:ext cx="2582175" cy="21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375" y="2254825"/>
            <a:ext cx="4488151" cy="28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1" title="Screenshot 2025-05-05 at 9.38.14 PM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117375"/>
            <a:ext cx="3282425" cy="10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pic>
        <p:nvPicPr>
          <p:cNvPr id="357" name="Google Shape;357;p52" title="Screenshot 2025-05-05 at 9.44.05 PM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3575"/>
            <a:ext cx="4163875" cy="15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400" y="1152475"/>
            <a:ext cx="4024900" cy="30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456400" y="1615225"/>
            <a:ext cx="8113800" cy="30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lang="en"/>
              <a:t>Background 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lang="en"/>
              <a:t>Problem Statement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lang="en"/>
              <a:t>Dataset Description 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lang="en"/>
              <a:t>Data Preprocessing 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lang="en"/>
              <a:t>Binary Classification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AutoNum type="alphaLcPeriod"/>
            </a:pPr>
            <a:r>
              <a:rPr lang="en"/>
              <a:t>Logistic</a:t>
            </a:r>
            <a:r>
              <a:rPr lang="en"/>
              <a:t> Regression 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AutoNum type="alphaLcPeriod"/>
            </a:pPr>
            <a:r>
              <a:rPr lang="en"/>
              <a:t>SVM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lang="en"/>
              <a:t>Multiclass </a:t>
            </a:r>
            <a:r>
              <a:rPr lang="en"/>
              <a:t>Classification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AutoNum type="alphaLcPeriod"/>
            </a:pPr>
            <a:r>
              <a:rPr lang="en"/>
              <a:t>Decision Trees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AutoNum type="alphaLcPeriod"/>
            </a:pPr>
            <a:r>
              <a:rPr lang="en"/>
              <a:t>ANN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lang="en"/>
              <a:t>Unsupervised Learning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64" name="Google Shape;36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High o</a:t>
            </a:r>
            <a:r>
              <a:rPr lang="en"/>
              <a:t>verall </a:t>
            </a:r>
            <a:r>
              <a:rPr lang="en"/>
              <a:t>accuracy on all models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Model performance varies by class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Poor detection of minority class (Bot)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Hyperparameter tuning can greatly affect model performance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No single model excelled across all metrics and classes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Unsupervised learning struggles with minority traffic attacks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Future Actions:</a:t>
            </a:r>
            <a:endParaRPr b="1" i="1"/>
          </a:p>
          <a:p>
            <a:pPr indent="-314325" lvl="1" marL="914400" rtl="0" algn="l">
              <a:spcBef>
                <a:spcPts val="120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Better address class imbalance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Explore real-time intrusion detection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/>
          <p:nvPr>
            <p:ph type="ctrTitle"/>
          </p:nvPr>
        </p:nvSpPr>
        <p:spPr>
          <a:xfrm>
            <a:off x="311700" y="1543057"/>
            <a:ext cx="85206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Background</a:t>
            </a:r>
            <a:endParaRPr sz="3000"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important, more now than ever, that networks are secure. As technology improves, threat actors continue to develop the scale, complexity, and frequency of attacks.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T</a:t>
            </a:r>
            <a:r>
              <a:rPr b="1" i="1" lang="en"/>
              <a:t>raditional Signature-based IDS:</a:t>
            </a:r>
            <a:endParaRPr b="1" i="1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Involves comparing active network traffic against a known set of attack signatures and patterns,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Flagging activity that matches.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Challenges:</a:t>
            </a:r>
            <a:endParaRPr b="1" i="1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Struggle to detect new, evolving, or unknown cyberattacks 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Requires constant updates to the database of known signatures to remain relevant and effective,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Time-consuming to update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ensure security, there must be advancements in Network Intrusion Detections Systems</a:t>
            </a:r>
            <a:r>
              <a:rPr lang="en"/>
              <a:t> (NIDS).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Problem Statement</a:t>
            </a:r>
            <a:endParaRPr sz="3000"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311700" y="1152475"/>
            <a:ext cx="8520600" cy="3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Our Goal</a:t>
            </a:r>
            <a:r>
              <a:rPr b="1" i="1" lang="en"/>
              <a:t>:</a:t>
            </a:r>
            <a:r>
              <a:rPr i="1" lang="en"/>
              <a:t> </a:t>
            </a:r>
            <a:r>
              <a:rPr lang="en"/>
              <a:t>Create a NIDS that reduces the need for manual intervention in updating the system, adapts to new attack strategies, and effectively identifies malicious activity to protect against cyberattacks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Our Plan:</a:t>
            </a:r>
            <a:endParaRPr b="1" i="1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Utilize supervised ML techniques for Binary Classification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Logistic Regression, SVM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Can consistently and accurately tell if attacks are malicious or benign</a:t>
            </a:r>
            <a:endParaRPr/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Utilize supervised ML techniques for Multiclass Classification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Decision Trees, ANN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Identify </a:t>
            </a:r>
            <a:r>
              <a:rPr lang="en"/>
              <a:t>the specific attack types (Bot, PortScan, or DDoS)</a:t>
            </a:r>
            <a:endParaRPr/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Implement unsupervised learning 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Mimic real-life scenarios where labels are not available</a:t>
            </a:r>
            <a:endParaRPr/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Calculate Information Gain to determine critical attributes of network traffic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1"/>
              <a:t>Dataset Description</a:t>
            </a:r>
            <a:endParaRPr sz="3011"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i="1" lang="en"/>
              <a:t>Source:</a:t>
            </a:r>
            <a:r>
              <a:rPr b="1" lang="en"/>
              <a:t> </a:t>
            </a:r>
            <a:r>
              <a:rPr lang="en"/>
              <a:t>Canadian Institute for Cybersecurity Intrusion Detection System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Publicly available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i="1" lang="en"/>
              <a:t>Details</a:t>
            </a:r>
            <a:r>
              <a:rPr b="1" i="1" lang="en"/>
              <a:t>:</a:t>
            </a:r>
            <a:r>
              <a:rPr b="1" lang="en"/>
              <a:t> </a:t>
            </a:r>
            <a:r>
              <a:rPr lang="en"/>
              <a:t>3 files </a:t>
            </a:r>
            <a:r>
              <a:rPr lang="en"/>
              <a:t>collected on Friday, July 7, 2017 between the hours of 9am and 5pm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i="1" lang="en"/>
              <a:t>Shape:</a:t>
            </a:r>
            <a:r>
              <a:rPr i="1" lang="en"/>
              <a:t> </a:t>
            </a:r>
            <a:endParaRPr i="1"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78 numerical features 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703245 observations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b="1" i="1" lang="en"/>
              <a:t>Target variable:</a:t>
            </a:r>
            <a:r>
              <a:rPr lang="en"/>
              <a:t> Traffic Type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Binary: </a:t>
            </a:r>
            <a:r>
              <a:rPr lang="en"/>
              <a:t>Benign, Anomaly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Multiclass: Benign, PortScan, DDoS, Bot</a:t>
            </a:r>
            <a:endParaRPr/>
          </a:p>
        </p:txBody>
      </p:sp>
      <p:pic>
        <p:nvPicPr>
          <p:cNvPr id="252" name="Google Shape;252;p38" title="Screenshot 2025-05-05 at 7.29.26 PM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263" y="3520150"/>
            <a:ext cx="6407476" cy="16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1152475"/>
            <a:ext cx="85206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Null and infinite values observed in some features 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Removed null observations 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Replaced </a:t>
            </a:r>
            <a:r>
              <a:rPr lang="en"/>
              <a:t>infinite values </a:t>
            </a:r>
            <a:r>
              <a:rPr lang="en"/>
              <a:t>with medians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Distribution of classes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Imbalanced data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Higher Benign, minimal Bot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Information gain calculated 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High dimensional attributes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Chose top 20 features with highest info gain</a:t>
            </a:r>
            <a:endParaRPr/>
          </a:p>
          <a:p>
            <a:pPr indent="-314325" lvl="2" marL="1371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"/>
              <a:t>Used in models to simplify and minimize run time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Split 80% training, 20% testing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Resampling on training dataset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Undersampling to reduce amount of majority class</a:t>
            </a:r>
            <a:endParaRPr/>
          </a:p>
        </p:txBody>
      </p:sp>
      <p:pic>
        <p:nvPicPr>
          <p:cNvPr id="259" name="Google Shape;259;p39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0147" y="913550"/>
            <a:ext cx="2043853" cy="18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9" title="download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120" y="913538"/>
            <a:ext cx="2071405" cy="18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9" title="Screenshot 2025-04-07 at 8.33.16 PM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9475" y="2909400"/>
            <a:ext cx="2220649" cy="208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152475"/>
            <a:ext cx="3436800" cy="19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Top 20 features, then scaled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GridsearchCV for hyperparameters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3-fold cross-validation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C = 0.01, L1 regularization, saga solver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A</a:t>
            </a:r>
            <a:r>
              <a:rPr lang="en"/>
              <a:t>ccuracy = 91%, precision = 91%, recall = 91%, and F1-score = 91%</a:t>
            </a:r>
            <a:endParaRPr/>
          </a:p>
        </p:txBody>
      </p:sp>
      <p:pic>
        <p:nvPicPr>
          <p:cNvPr id="273" name="Google Shape;2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552" y="1293950"/>
            <a:ext cx="4196750" cy="321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(SVM)</a:t>
            </a:r>
            <a:endParaRPr/>
          </a:p>
        </p:txBody>
      </p:sp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Kernel</a:t>
            </a:r>
            <a:r>
              <a:rPr lang="en"/>
              <a:t> trick was unable to work due to the sheer size of the model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Had to use the Linear SVM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Scaling was required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Performance indicated leaning </a:t>
            </a:r>
            <a:r>
              <a:rPr lang="en"/>
              <a:t>toward</a:t>
            </a:r>
            <a:r>
              <a:rPr lang="en"/>
              <a:t> </a:t>
            </a:r>
            <a:r>
              <a:rPr lang="en"/>
              <a:t>identifying</a:t>
            </a:r>
            <a:r>
              <a:rPr lang="en"/>
              <a:t> values as anomalies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600" y="1434925"/>
            <a:ext cx="4267200" cy="313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250" y="2942288"/>
            <a:ext cx="40195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