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3" r:id="rId7"/>
    <p:sldId id="261" r:id="rId8"/>
    <p:sldId id="264" r:id="rId9"/>
    <p:sldId id="265" r:id="rId10"/>
    <p:sldId id="269" r:id="rId11"/>
    <p:sldId id="266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ailto:angelol@taskip.com.br" TargetMode="External"/><Relationship Id="rId7" Type="http://schemas.openxmlformats.org/officeDocument/2006/relationships/image" Target="../media/image12.png"/><Relationship Id="rId2" Type="http://schemas.openxmlformats.org/officeDocument/2006/relationships/hyperlink" Target="mailto:rafael@taskip.com.b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facebook.com/angelosobreira" TargetMode="External"/><Relationship Id="rId4" Type="http://schemas.openxmlformats.org/officeDocument/2006/relationships/hyperlink" Target="https://www.linkedin/in/angelosobreira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Avalie a palestra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EA9052C-D444-41FD-827F-163525AA3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2DDB4F-EF4D-4D95-9C5D-F454E675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1596303"/>
            <a:ext cx="3709204" cy="3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845ABEE4-3DF6-4EB6-9C57-9FB89F43BFAF}"/>
              </a:ext>
            </a:extLst>
          </p:cNvPr>
          <p:cNvSpPr txBox="1"/>
          <p:nvPr/>
        </p:nvSpPr>
        <p:spPr>
          <a:xfrm>
            <a:off x="178401" y="667908"/>
            <a:ext cx="8406799" cy="39548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601"/>
              </a:spcBef>
            </a:pPr>
            <a:r>
              <a:rPr lang="en" sz="1800" b="1" strike="noStrike" spc="-1" dirty="0">
                <a:solidFill>
                  <a:schemeClr val="tx2">
                    <a:lumMod val="50000"/>
                  </a:schemeClr>
                </a:solidFill>
                <a:latin typeface="Quattrocento Sans" panose="020B0604020202020204" charset="0"/>
                <a:ea typeface="IBM Plex Sans Light"/>
              </a:rPr>
              <a:t>Contatos</a:t>
            </a:r>
            <a:endParaRPr lang="pt-BR" sz="1800" b="0" strike="noStrike" spc="-1" dirty="0">
              <a:solidFill>
                <a:schemeClr val="tx2">
                  <a:lumMod val="50000"/>
                </a:schemeClr>
              </a:solidFill>
              <a:latin typeface="Quattrocento Sans" panose="020B0604020202020204" charset="0"/>
              <a:ea typeface="IBM Plex Sans Ligh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Tx/>
              <a:buFont typeface="Arial" panose="020B0604020202020204" pitchFamily="34" charset="0"/>
              <a:buChar char="•"/>
            </a:pPr>
            <a:r>
              <a:rPr lang="pt-BR" sz="2800" u="sng" strike="noStrike" spc="-1" dirty="0">
                <a:solidFill>
                  <a:schemeClr val="accent1"/>
                </a:solidFill>
                <a:latin typeface="Century Gothic" panose="020B0502020202020204" pitchFamily="34" charset="0"/>
                <a:ea typeface="IBM Plex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angelo@taskip.com.br</a:t>
            </a:r>
            <a:endParaRPr lang="pt-BR" sz="2800" u="sng" strike="noStrike" spc="-1" dirty="0">
              <a:solidFill>
                <a:schemeClr val="accent1"/>
              </a:solidFill>
              <a:latin typeface="Century Gothic" panose="020B0502020202020204" pitchFamily="34" charset="0"/>
              <a:ea typeface="IBM Plex Sans Light"/>
            </a:endParaRPr>
          </a:p>
          <a:p>
            <a:pPr marL="457200" indent="-342720">
              <a:lnSpc>
                <a:spcPct val="150000"/>
              </a:lnSpc>
              <a:spcBef>
                <a:spcPts val="601"/>
              </a:spcBef>
              <a:buClrTx/>
              <a:buFont typeface="Arial" panose="020B0604020202020204" pitchFamily="34" charset="0"/>
              <a:buChar char="•"/>
            </a:pPr>
            <a:r>
              <a:rPr lang="pt-BR" sz="2800" u="sng" strike="noStrike" spc="-1" dirty="0" err="1">
                <a:solidFill>
                  <a:srgbClr val="0563C1"/>
                </a:solidFill>
                <a:latin typeface="Century Gothic" panose="020B0502020202020204" pitchFamily="34" charset="0"/>
                <a:hlinkClick r:id="rId4"/>
              </a:rPr>
              <a:t>linkedin</a:t>
            </a:r>
            <a:r>
              <a:rPr lang="pt-BR" sz="2800" u="sng" strike="noStrike" spc="-1" dirty="0">
                <a:solidFill>
                  <a:srgbClr val="0563C1"/>
                </a:solidFill>
                <a:latin typeface="Century Gothic" panose="020B0502020202020204" pitchFamily="34" charset="0"/>
                <a:hlinkClick r:id="rId4"/>
              </a:rPr>
              <a:t>/in</a:t>
            </a:r>
            <a:r>
              <a:rPr lang="pt-BR" sz="2800" u="sng" strike="noStrike" spc="-1" dirty="0">
                <a:solidFill>
                  <a:schemeClr val="accent1"/>
                </a:solidFill>
                <a:latin typeface="Century Gothic" panose="020B0502020202020204" pitchFamily="34" charset="0"/>
                <a:hlinkClick r:id="rId4"/>
              </a:rPr>
              <a:t>/</a:t>
            </a:r>
            <a:r>
              <a:rPr lang="pt-BR" sz="2800" u="sng" strike="noStrike" spc="-1" dirty="0" err="1">
                <a:solidFill>
                  <a:schemeClr val="accent1"/>
                </a:solidFill>
                <a:latin typeface="Century Gothic" panose="020B0502020202020204" pitchFamily="34" charset="0"/>
                <a:hlinkClick r:id="rId4"/>
              </a:rPr>
              <a:t>angelosobreira</a:t>
            </a:r>
            <a:endParaRPr lang="pt-BR" sz="2800" u="sng" strike="noStrike" spc="-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457200" indent="-34272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sz="2800" u="sng" spc="-1" dirty="0">
                <a:solidFill>
                  <a:schemeClr val="accent1"/>
                </a:solidFill>
                <a:latin typeface="Century Gothic" panose="020B0502020202020204" pitchFamily="34" charset="0"/>
                <a:hlinkClick r:id="rId5"/>
              </a:rPr>
              <a:t>facebook.com/angelosobreira</a:t>
            </a:r>
            <a:endParaRPr lang="pt-BR" sz="2800" u="sng" strike="noStrike" spc="-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823E3EFA-66B5-4C54-970A-27A56BF257B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21" y="1248089"/>
            <a:ext cx="320498" cy="30298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CEB5642-F0C7-4718-8893-0F893FD6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625BB3-A9A9-4F81-A37F-977C506C04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1" y="1971006"/>
            <a:ext cx="320498" cy="320498"/>
          </a:xfrm>
          <a:prstGeom prst="rect">
            <a:avLst/>
          </a:prstGeom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6154C00D-C41F-45F1-91C3-16E1E4BA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m 18" descr="Uma imagem contendo desenho&#10;&#10;Descrição gerada automaticamente">
            <a:extLst>
              <a:ext uri="{FF2B5EF4-FFF2-40B4-BE49-F238E27FC236}">
                <a16:creationId xmlns:a16="http://schemas.microsoft.com/office/drawing/2014/main" id="{C10BF882-E9A3-4A7C-8451-CFDF9561ABD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21" y="2645353"/>
            <a:ext cx="320498" cy="32049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01FB5D-B8BE-4382-ADA0-493DB5C6F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4337" y="1774148"/>
            <a:ext cx="3349262" cy="33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429692"/>
            <a:ext cx="9727136" cy="2160064"/>
          </a:xfrm>
        </p:spPr>
        <p:txBody>
          <a:bodyPr>
            <a:noAutofit/>
          </a:bodyPr>
          <a:lstStyle/>
          <a:p>
            <a:r>
              <a:rPr lang="pt-BR" sz="4400" dirty="0"/>
              <a:t>APLIQUE DOCKER EM SUAS APLICAÇÃO E FACILITE A ADMINISTRAÇÃO DE SERVIDORES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dirty="0"/>
              <a:t>Angelo Sobreira</a:t>
            </a:r>
          </a:p>
        </p:txBody>
      </p:sp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7"/>
            <a:ext cx="8918275" cy="431006"/>
          </a:xfrm>
        </p:spPr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Apresentação de quem vos fala</a:t>
            </a:r>
          </a:p>
          <a:p>
            <a:r>
              <a:rPr lang="pt-BR" sz="2400" dirty="0"/>
              <a:t>O que é Container e Docker?</a:t>
            </a:r>
          </a:p>
          <a:p>
            <a:r>
              <a:rPr lang="pt-BR" sz="2400" dirty="0"/>
              <a:t>Por que usar Docker?</a:t>
            </a:r>
          </a:p>
          <a:p>
            <a:r>
              <a:rPr lang="pt-BR" sz="2400" dirty="0"/>
              <a:t>Quando NÃO usar Docker</a:t>
            </a:r>
          </a:p>
          <a:p>
            <a:r>
              <a:rPr lang="pt-BR" sz="2400" dirty="0"/>
              <a:t>Usando uma imagens de Redis no Delphi</a:t>
            </a:r>
          </a:p>
          <a:p>
            <a:r>
              <a:rPr lang="pt-BR" sz="2400" dirty="0"/>
              <a:t>Usando o Docker-</a:t>
            </a:r>
            <a:r>
              <a:rPr lang="pt-BR" sz="2400" dirty="0" err="1"/>
              <a:t>compose</a:t>
            </a:r>
            <a:endParaRPr lang="pt-BR" sz="2400" dirty="0"/>
          </a:p>
          <a:p>
            <a:r>
              <a:rPr lang="pt-BR" sz="2400" dirty="0"/>
              <a:t>Gerando minha imagem Docker com o </a:t>
            </a:r>
            <a:r>
              <a:rPr lang="pt-BR" sz="2400" dirty="0" err="1"/>
              <a:t>Dockerfile</a:t>
            </a:r>
            <a:endParaRPr lang="pt-BR" sz="2400" dirty="0"/>
          </a:p>
          <a:p>
            <a:r>
              <a:rPr lang="pt-BR" sz="2400" dirty="0"/>
              <a:t>Fazendo o </a:t>
            </a:r>
            <a:r>
              <a:rPr lang="pt-BR" sz="2400" dirty="0" err="1"/>
              <a:t>Deploy</a:t>
            </a:r>
            <a:r>
              <a:rPr lang="pt-BR" sz="2400" dirty="0"/>
              <a:t> da imagem na Azure Container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01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/>
              <a:t>Sobre mim</a:t>
            </a:r>
            <a:endParaRPr lang="pt-BR" sz="3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7"/>
            <a:ext cx="8329570" cy="5245244"/>
          </a:xfrm>
        </p:spPr>
        <p:txBody>
          <a:bodyPr>
            <a:normAutofit/>
          </a:bodyPr>
          <a:lstStyle/>
          <a:p>
            <a:r>
              <a:rPr lang="pt-BR" sz="2400" dirty="0" err="1"/>
              <a:t>Embarcadero</a:t>
            </a:r>
            <a:r>
              <a:rPr lang="pt-BR" sz="2400" dirty="0"/>
              <a:t> </a:t>
            </a:r>
            <a:r>
              <a:rPr lang="pt-BR" sz="2400" dirty="0" err="1"/>
              <a:t>Certified</a:t>
            </a:r>
            <a:r>
              <a:rPr lang="pt-BR" sz="2400" dirty="0"/>
              <a:t> </a:t>
            </a:r>
            <a:r>
              <a:rPr lang="pt-BR" sz="2400" dirty="0" err="1"/>
              <a:t>Developer</a:t>
            </a:r>
            <a:endParaRPr lang="pt-BR" sz="2400" dirty="0"/>
          </a:p>
          <a:p>
            <a:r>
              <a:rPr lang="pt-BR" sz="2400" dirty="0"/>
              <a:t>Especializado em Cloud </a:t>
            </a:r>
            <a:r>
              <a:rPr lang="pt-BR" sz="2400" dirty="0" err="1"/>
              <a:t>Computing</a:t>
            </a:r>
            <a:r>
              <a:rPr lang="pt-BR" sz="2400" dirty="0"/>
              <a:t>.</a:t>
            </a:r>
          </a:p>
          <a:p>
            <a:r>
              <a:rPr lang="pt-BR" sz="2400" dirty="0"/>
              <a:t>Trabalho com Delphi a mais de 15 anos com aplicações críticas e escaláveis</a:t>
            </a:r>
          </a:p>
          <a:p>
            <a:r>
              <a:rPr lang="pt-BR" sz="2400" dirty="0"/>
              <a:t>Criador do treinamento DMVC Framework – </a:t>
            </a:r>
            <a:r>
              <a:rPr lang="pt-BR" sz="2400" dirty="0" err="1"/>
              <a:t>From</a:t>
            </a:r>
            <a:r>
              <a:rPr lang="pt-BR" sz="2400" dirty="0"/>
              <a:t> Zero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Hero</a:t>
            </a:r>
            <a:r>
              <a:rPr lang="pt-BR" sz="2400" dirty="0"/>
              <a:t> na </a:t>
            </a:r>
            <a:r>
              <a:rPr lang="pt-BR" sz="2400" dirty="0" err="1"/>
              <a:t>TaskIP</a:t>
            </a:r>
            <a:endParaRPr lang="pt-BR" sz="2400" dirty="0"/>
          </a:p>
          <a:p>
            <a:r>
              <a:rPr lang="pt-BR" sz="2400" dirty="0"/>
              <a:t>Graduado em Sistema de Informação</a:t>
            </a:r>
          </a:p>
          <a:p>
            <a:r>
              <a:rPr lang="pt-BR" sz="2400" dirty="0"/>
              <a:t>Experiência em sistemas de Medicina e Segurança do trabalho, Logística, Transporte e Industria.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B1B7C7-8BCA-4EC1-A1AB-59078A8D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19" y="3227742"/>
            <a:ext cx="2797558" cy="27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420F6E2-7EBF-4050-A890-73CCBBB9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19" y="493333"/>
            <a:ext cx="2935667" cy="29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O que é Container  e Docker?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Imagem</a:t>
            </a:r>
          </a:p>
          <a:p>
            <a:pPr lvl="1">
              <a:spcBef>
                <a:spcPts val="1000"/>
              </a:spcBef>
            </a:pPr>
            <a:r>
              <a:rPr lang="pt-BR" sz="2000" dirty="0">
                <a:solidFill>
                  <a:schemeClr val="accent3">
                    <a:lumMod val="50000"/>
                  </a:schemeClr>
                </a:solidFill>
              </a:rPr>
              <a:t>Imagem é a base de qualquer container. Para criar um container com nossas aplicações, precisamos de uma imagem “base”, que será a imagem com o sistema operacional(Windows ou Linux)</a:t>
            </a:r>
          </a:p>
          <a:p>
            <a:pPr lvl="1"/>
            <a:endParaRPr lang="pt-BR" sz="2000" dirty="0"/>
          </a:p>
          <a:p>
            <a:r>
              <a:rPr lang="pt-BR" sz="2000" dirty="0"/>
              <a:t>Container</a:t>
            </a:r>
          </a:p>
          <a:p>
            <a:pPr marL="0" indent="0">
              <a:buNone/>
            </a:pPr>
            <a:r>
              <a:rPr lang="pt-BR" sz="2000" dirty="0"/>
              <a:t>	É um pacote baseado numa imagem e contêm tudo que seu software precisa para ser executado. Inclusive bibliotecas, dependências e outras coisas.</a:t>
            </a:r>
          </a:p>
          <a:p>
            <a:pPr marL="0" indent="0">
              <a:buNone/>
            </a:pPr>
            <a:r>
              <a:rPr lang="pt-BR" sz="2000" dirty="0"/>
              <a:t>	Dá um fim da frase “Na minha máquina funciona”.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Docker</a:t>
            </a:r>
          </a:p>
          <a:p>
            <a:pPr marL="0" indent="0">
              <a:buNone/>
            </a:pPr>
            <a:r>
              <a:rPr lang="pt-BR" sz="2000" dirty="0"/>
              <a:t>	É uma plataforma que permite a criação, testes e implantação de Contêineres.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91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Por que usar Docker?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Reduz o tempo de </a:t>
            </a:r>
            <a:r>
              <a:rPr lang="pt-BR" sz="2400" dirty="0" err="1"/>
              <a:t>Deploy</a:t>
            </a:r>
            <a:endParaRPr lang="pt-BR" sz="2400" dirty="0"/>
          </a:p>
          <a:p>
            <a:r>
              <a:rPr lang="pt-BR" sz="2400" dirty="0"/>
              <a:t>Permite rodar vários contêineres simultaneamente</a:t>
            </a:r>
          </a:p>
          <a:p>
            <a:r>
              <a:rPr lang="pt-BR" sz="2400" dirty="0"/>
              <a:t>Isola sua aplicação, evitando conflitos de versões de bibliotecas(quem nunca teve problemas com a openssl.dll e a capicom.dll da vida)</a:t>
            </a:r>
          </a:p>
          <a:p>
            <a:r>
              <a:rPr lang="pt-BR" sz="2400" dirty="0"/>
              <a:t>Limitar o consumo de recursos do hardware</a:t>
            </a:r>
          </a:p>
        </p:txBody>
      </p:sp>
    </p:spTree>
    <p:extLst>
      <p:ext uri="{BB962C8B-B14F-4D97-AF65-F5344CB8AC3E}">
        <p14:creationId xmlns:p14="http://schemas.microsoft.com/office/powerpoint/2010/main" val="13264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Por que usar Docker?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E2F31-FB00-4105-A62C-587909E3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0" y="1144825"/>
            <a:ext cx="10197177" cy="437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170E18-C5F7-47FF-955D-4CC57353E7A6}"/>
              </a:ext>
            </a:extLst>
          </p:cNvPr>
          <p:cNvSpPr txBox="1"/>
          <p:nvPr/>
        </p:nvSpPr>
        <p:spPr>
          <a:xfrm>
            <a:off x="2688562" y="5146901"/>
            <a:ext cx="5224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https://www.cloudsavvyit.com/490/what-does-docker-do-and-when-should-you-use-it/</a:t>
            </a:r>
          </a:p>
        </p:txBody>
      </p:sp>
    </p:spTree>
    <p:extLst>
      <p:ext uri="{BB962C8B-B14F-4D97-AF65-F5344CB8AC3E}">
        <p14:creationId xmlns:p14="http://schemas.microsoft.com/office/powerpoint/2010/main" val="421052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Quando não usar Docker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Aplicações </a:t>
            </a:r>
            <a:r>
              <a:rPr lang="pt-BR" sz="2400" dirty="0" err="1"/>
              <a:t>Statefull</a:t>
            </a:r>
            <a:r>
              <a:rPr lang="pt-BR" sz="2400" dirty="0"/>
              <a:t>(é possível, mas não recomendado)</a:t>
            </a:r>
          </a:p>
          <a:p>
            <a:r>
              <a:rPr lang="pt-BR" sz="2400" dirty="0"/>
              <a:t>Banco de dados de produção(contêineres por padrão são </a:t>
            </a:r>
            <a:r>
              <a:rPr lang="pt-BR" sz="2400" dirty="0" err="1"/>
              <a:t>stateless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42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Bora pro código</a:t>
            </a:r>
          </a:p>
        </p:txBody>
      </p:sp>
      <p:pic>
        <p:nvPicPr>
          <p:cNvPr id="6" name="Espaço Reservado para Conteúdo 5" descr="Uma imagem contendo pessoa, no interior, homem, segurando&#10;&#10;Descrição gerada automaticamente">
            <a:extLst>
              <a:ext uri="{FF2B5EF4-FFF2-40B4-BE49-F238E27FC236}">
                <a16:creationId xmlns:a16="http://schemas.microsoft.com/office/drawing/2014/main" id="{645B2A49-FFDF-484E-874B-FA2809958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58" y="1316152"/>
            <a:ext cx="7042827" cy="4225695"/>
          </a:xfrm>
        </p:spPr>
      </p:pic>
      <p:sp>
        <p:nvSpPr>
          <p:cNvPr id="4" name="AutoShape 2" descr="Jim Carrey keyboard animated GIF">
            <a:extLst>
              <a:ext uri="{FF2B5EF4-FFF2-40B4-BE49-F238E27FC236}">
                <a16:creationId xmlns:a16="http://schemas.microsoft.com/office/drawing/2014/main" id="{ABDC77DB-E2C7-4CD2-A281-21C85EABD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39902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334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Quattrocento Sans</vt:lpstr>
      <vt:lpstr>Tela Conference</vt:lpstr>
      <vt:lpstr>Apresentação do PowerPoint</vt:lpstr>
      <vt:lpstr>APLIQUE DOCKER EM SUAS APLICAÇÃO E FACILITE A ADMINISTRAÇÃO DE SERVIDORES</vt:lpstr>
      <vt:lpstr>Agenda</vt:lpstr>
      <vt:lpstr>Sobre mim</vt:lpstr>
      <vt:lpstr>O que é Container  e Docker?</vt:lpstr>
      <vt:lpstr>Por que usar Docker?</vt:lpstr>
      <vt:lpstr>Por que usar Docker?</vt:lpstr>
      <vt:lpstr>Quando não usar Docker</vt:lpstr>
      <vt:lpstr>Bora pro código</vt:lpstr>
      <vt:lpstr>Avalie a palestra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Angelo Sobreira</cp:lastModifiedBy>
  <cp:revision>39</cp:revision>
  <dcterms:created xsi:type="dcterms:W3CDTF">2020-09-29T19:16:46Z</dcterms:created>
  <dcterms:modified xsi:type="dcterms:W3CDTF">2020-10-28T14:55:35Z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