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3" r:id="rId5"/>
    <p:sldId id="265" r:id="rId6"/>
    <p:sldId id="262" r:id="rId7"/>
    <p:sldId id="268" r:id="rId8"/>
    <p:sldId id="269"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rasco Osorio, Angel" initials="COA" lastIdx="1" clrIdx="0">
    <p:extLst>
      <p:ext uri="{19B8F6BF-5375-455C-9EA6-DF929625EA0E}">
        <p15:presenceInfo xmlns:p15="http://schemas.microsoft.com/office/powerpoint/2012/main" userId="S::angel.carrasco@centurylink.com::eb485adc-5275-4985-9d8f-f3e05b73f5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AA43DE-9331-475E-ADE3-B77C283D6A34}" type="doc">
      <dgm:prSet loTypeId="urn:microsoft.com/office/officeart/2008/layout/VerticalCurvedList" loCatId="list" qsTypeId="urn:microsoft.com/office/officeart/2005/8/quickstyle/simple2" qsCatId="simple" csTypeId="urn:microsoft.com/office/officeart/2005/8/colors/accent1_2" csCatId="accent1" phldr="1"/>
      <dgm:spPr/>
      <dgm:t>
        <a:bodyPr/>
        <a:lstStyle/>
        <a:p>
          <a:endParaRPr lang="en-US"/>
        </a:p>
      </dgm:t>
    </dgm:pt>
    <dgm:pt modelId="{82C990EA-9331-4C47-B7E5-0A9FB056B8FA}">
      <dgm:prSet phldrT="[Text]" custT="1"/>
      <dgm:spPr>
        <a:solidFill>
          <a:schemeClr val="accent1">
            <a:lumMod val="75000"/>
          </a:schemeClr>
        </a:solidFill>
      </dgm:spPr>
      <dgm:t>
        <a:bodyPr/>
        <a:lstStyle/>
        <a:p>
          <a:pPr algn="just">
            <a:buFontTx/>
            <a:buChar char="-"/>
          </a:pPr>
          <a:r>
            <a:rPr lang="es-AR" sz="2000" dirty="0">
              <a:latin typeface="Arial" panose="020B0604020202020204" pitchFamily="34" charset="0"/>
              <a:cs typeface="Arial" panose="020B0604020202020204" pitchFamily="34" charset="0"/>
            </a:rPr>
            <a:t>Realizar un modelo de estimación lineal sobre el </a:t>
          </a:r>
          <a:r>
            <a:rPr lang="es-AR" sz="2000" dirty="0" err="1">
              <a:latin typeface="Arial" panose="020B0604020202020204" pitchFamily="34" charset="0"/>
              <a:cs typeface="Arial" panose="020B0604020202020204" pitchFamily="34" charset="0"/>
            </a:rPr>
            <a:t>dataset</a:t>
          </a:r>
          <a:r>
            <a:rPr lang="es-AR" sz="2000" dirty="0">
              <a:latin typeface="Arial" panose="020B0604020202020204" pitchFamily="34" charset="0"/>
              <a:cs typeface="Arial" panose="020B0604020202020204" pitchFamily="34" charset="0"/>
            </a:rPr>
            <a:t> limpio y ya preparado de </a:t>
          </a:r>
          <a:r>
            <a:rPr lang="es-AR" sz="2000" dirty="0" err="1">
              <a:latin typeface="Arial" panose="020B0604020202020204" pitchFamily="34" charset="0"/>
              <a:cs typeface="Arial" panose="020B0604020202020204" pitchFamily="34" charset="0"/>
            </a:rPr>
            <a:t>Properati</a:t>
          </a:r>
          <a:r>
            <a:rPr lang="es-AR" sz="2000" dirty="0">
              <a:latin typeface="Arial" panose="020B0604020202020204" pitchFamily="34" charset="0"/>
              <a:cs typeface="Arial" panose="020B0604020202020204" pitchFamily="34" charset="0"/>
            </a:rPr>
            <a:t> para predecir valores de propiedades.</a:t>
          </a:r>
          <a:endParaRPr lang="en-US" sz="2000" dirty="0"/>
        </a:p>
      </dgm:t>
    </dgm:pt>
    <dgm:pt modelId="{4CF0670B-135C-4D05-90F0-C2B142344B64}" type="parTrans" cxnId="{68DA945C-AE97-476A-B646-810532AF8380}">
      <dgm:prSet/>
      <dgm:spPr/>
      <dgm:t>
        <a:bodyPr/>
        <a:lstStyle/>
        <a:p>
          <a:endParaRPr lang="en-US"/>
        </a:p>
      </dgm:t>
    </dgm:pt>
    <dgm:pt modelId="{35928460-6D15-4776-BB69-55E94D48AA5C}" type="sibTrans" cxnId="{68DA945C-AE97-476A-B646-810532AF8380}">
      <dgm:prSet/>
      <dgm:spPr/>
      <dgm:t>
        <a:bodyPr/>
        <a:lstStyle/>
        <a:p>
          <a:endParaRPr lang="en-US"/>
        </a:p>
      </dgm:t>
    </dgm:pt>
    <dgm:pt modelId="{8AFF0496-BB02-4320-A37E-2AA5102C498C}">
      <dgm:prSet phldrT="[Text]" custT="1"/>
      <dgm:spPr/>
      <dgm:t>
        <a:bodyPr/>
        <a:lstStyle/>
        <a:p>
          <a:pPr algn="just">
            <a:buFontTx/>
            <a:buChar char="-"/>
          </a:pPr>
          <a:r>
            <a:rPr lang="es-AR" sz="2000" dirty="0">
              <a:latin typeface="Arial" panose="020B0604020202020204" pitchFamily="34" charset="0"/>
              <a:cs typeface="Arial" panose="020B0604020202020204" pitchFamily="34" charset="0"/>
            </a:rPr>
            <a:t>Examinar el/los modelos y sus criterios de ajuste.</a:t>
          </a:r>
          <a:endParaRPr lang="en-US" sz="2000" dirty="0"/>
        </a:p>
      </dgm:t>
    </dgm:pt>
    <dgm:pt modelId="{69F11541-509E-4002-A4B3-F85937490959}" type="parTrans" cxnId="{0CA0F321-9C43-41E4-AF88-D50ED577AC68}">
      <dgm:prSet/>
      <dgm:spPr/>
      <dgm:t>
        <a:bodyPr/>
        <a:lstStyle/>
        <a:p>
          <a:endParaRPr lang="en-US"/>
        </a:p>
      </dgm:t>
    </dgm:pt>
    <dgm:pt modelId="{E9D30D6A-B103-4826-A1D4-F39E560CE164}" type="sibTrans" cxnId="{0CA0F321-9C43-41E4-AF88-D50ED577AC68}">
      <dgm:prSet/>
      <dgm:spPr/>
      <dgm:t>
        <a:bodyPr/>
        <a:lstStyle/>
        <a:p>
          <a:endParaRPr lang="en-US"/>
        </a:p>
      </dgm:t>
    </dgm:pt>
    <dgm:pt modelId="{D4A9494F-95CC-4411-AA6B-E212EB11EF78}">
      <dgm:prSet phldrT="[Text]" custT="1"/>
      <dgm:spPr>
        <a:solidFill>
          <a:schemeClr val="accent1">
            <a:lumMod val="60000"/>
            <a:lumOff val="40000"/>
          </a:schemeClr>
        </a:solidFill>
      </dgm:spPr>
      <dgm:t>
        <a:bodyPr/>
        <a:lstStyle/>
        <a:p>
          <a:pPr algn="just">
            <a:buFontTx/>
            <a:buChar char="-"/>
          </a:pPr>
          <a:r>
            <a:rPr lang="es-AR" sz="2000" dirty="0">
              <a:latin typeface="Arial" panose="020B0604020202020204" pitchFamily="34" charset="0"/>
              <a:cs typeface="Arial" panose="020B0604020202020204" pitchFamily="34" charset="0"/>
            </a:rPr>
            <a:t>Comparar los resultados del modelo con las observaciones reales del </a:t>
          </a:r>
          <a:r>
            <a:rPr lang="es-AR" sz="2000" dirty="0" err="1">
              <a:latin typeface="Arial" panose="020B0604020202020204" pitchFamily="34" charset="0"/>
              <a:cs typeface="Arial" panose="020B0604020202020204" pitchFamily="34" charset="0"/>
            </a:rPr>
            <a:t>dataset</a:t>
          </a:r>
          <a:r>
            <a:rPr lang="es-AR" sz="2000" dirty="0">
              <a:latin typeface="Arial" panose="020B0604020202020204" pitchFamily="34" charset="0"/>
              <a:cs typeface="Arial" panose="020B0604020202020204" pitchFamily="34" charset="0"/>
            </a:rPr>
            <a:t> para determinar su utilidad. </a:t>
          </a:r>
          <a:endParaRPr lang="en-US" sz="2000" dirty="0"/>
        </a:p>
      </dgm:t>
    </dgm:pt>
    <dgm:pt modelId="{2EC6E179-5D94-460E-814A-622A1CECDC77}" type="parTrans" cxnId="{728A973C-B523-478E-B6DA-F44FE5EC8A39}">
      <dgm:prSet/>
      <dgm:spPr/>
      <dgm:t>
        <a:bodyPr/>
        <a:lstStyle/>
        <a:p>
          <a:endParaRPr lang="en-US"/>
        </a:p>
      </dgm:t>
    </dgm:pt>
    <dgm:pt modelId="{AFB2936F-5040-49C4-BC4A-2627B00C9FA4}" type="sibTrans" cxnId="{728A973C-B523-478E-B6DA-F44FE5EC8A39}">
      <dgm:prSet/>
      <dgm:spPr/>
      <dgm:t>
        <a:bodyPr/>
        <a:lstStyle/>
        <a:p>
          <a:endParaRPr lang="en-US"/>
        </a:p>
      </dgm:t>
    </dgm:pt>
    <dgm:pt modelId="{778EE205-F7FF-424B-A780-C2CD61BD8615}" type="pres">
      <dgm:prSet presAssocID="{31AA43DE-9331-475E-ADE3-B77C283D6A34}" presName="Name0" presStyleCnt="0">
        <dgm:presLayoutVars>
          <dgm:chMax val="7"/>
          <dgm:chPref val="7"/>
          <dgm:dir/>
        </dgm:presLayoutVars>
      </dgm:prSet>
      <dgm:spPr/>
    </dgm:pt>
    <dgm:pt modelId="{1A087527-B4D2-461A-80DD-EEBCD3FE8D63}" type="pres">
      <dgm:prSet presAssocID="{31AA43DE-9331-475E-ADE3-B77C283D6A34}" presName="Name1" presStyleCnt="0"/>
      <dgm:spPr/>
    </dgm:pt>
    <dgm:pt modelId="{F20B4530-76E8-4E7F-ACED-9030F0B0A05B}" type="pres">
      <dgm:prSet presAssocID="{31AA43DE-9331-475E-ADE3-B77C283D6A34}" presName="cycle" presStyleCnt="0"/>
      <dgm:spPr/>
    </dgm:pt>
    <dgm:pt modelId="{95BA0D60-52A8-43B5-8F22-179AE8229407}" type="pres">
      <dgm:prSet presAssocID="{31AA43DE-9331-475E-ADE3-B77C283D6A34}" presName="srcNode" presStyleLbl="node1" presStyleIdx="0" presStyleCnt="3"/>
      <dgm:spPr/>
    </dgm:pt>
    <dgm:pt modelId="{732067EB-2D07-49D1-8B49-D5F63C285873}" type="pres">
      <dgm:prSet presAssocID="{31AA43DE-9331-475E-ADE3-B77C283D6A34}" presName="conn" presStyleLbl="parChTrans1D2" presStyleIdx="0" presStyleCnt="1"/>
      <dgm:spPr/>
    </dgm:pt>
    <dgm:pt modelId="{866C00B9-8547-43D2-9535-7168D78F7016}" type="pres">
      <dgm:prSet presAssocID="{31AA43DE-9331-475E-ADE3-B77C283D6A34}" presName="extraNode" presStyleLbl="node1" presStyleIdx="0" presStyleCnt="3"/>
      <dgm:spPr/>
    </dgm:pt>
    <dgm:pt modelId="{1E017C58-4898-412F-B9F7-A515DFD07F85}" type="pres">
      <dgm:prSet presAssocID="{31AA43DE-9331-475E-ADE3-B77C283D6A34}" presName="dstNode" presStyleLbl="node1" presStyleIdx="0" presStyleCnt="3"/>
      <dgm:spPr/>
    </dgm:pt>
    <dgm:pt modelId="{9E7BC429-34F0-4FAA-8FC3-9CDF1601D5A2}" type="pres">
      <dgm:prSet presAssocID="{82C990EA-9331-4C47-B7E5-0A9FB056B8FA}" presName="text_1" presStyleLbl="node1" presStyleIdx="0" presStyleCnt="3">
        <dgm:presLayoutVars>
          <dgm:bulletEnabled val="1"/>
        </dgm:presLayoutVars>
      </dgm:prSet>
      <dgm:spPr/>
    </dgm:pt>
    <dgm:pt modelId="{DBA06E7B-4A37-4BE0-ADDA-6F6EC629D7C4}" type="pres">
      <dgm:prSet presAssocID="{82C990EA-9331-4C47-B7E5-0A9FB056B8FA}" presName="accent_1" presStyleCnt="0"/>
      <dgm:spPr/>
    </dgm:pt>
    <dgm:pt modelId="{07B98925-5697-4000-8027-6D1496F949C1}" type="pres">
      <dgm:prSet presAssocID="{82C990EA-9331-4C47-B7E5-0A9FB056B8FA}" presName="accentRepeatNode" presStyleLbl="solidFgAcc1" presStyleIdx="0" presStyleCnt="3"/>
      <dgm:spPr/>
    </dgm:pt>
    <dgm:pt modelId="{E4C59B42-32BB-47A3-A68B-CA3A21AA95D1}" type="pres">
      <dgm:prSet presAssocID="{8AFF0496-BB02-4320-A37E-2AA5102C498C}" presName="text_2" presStyleLbl="node1" presStyleIdx="1" presStyleCnt="3">
        <dgm:presLayoutVars>
          <dgm:bulletEnabled val="1"/>
        </dgm:presLayoutVars>
      </dgm:prSet>
      <dgm:spPr/>
    </dgm:pt>
    <dgm:pt modelId="{84FC44E8-12F8-4E91-B3A4-C7C850F1AF78}" type="pres">
      <dgm:prSet presAssocID="{8AFF0496-BB02-4320-A37E-2AA5102C498C}" presName="accent_2" presStyleCnt="0"/>
      <dgm:spPr/>
    </dgm:pt>
    <dgm:pt modelId="{C910F55F-D8A1-4120-BCDB-5AE95F910B9B}" type="pres">
      <dgm:prSet presAssocID="{8AFF0496-BB02-4320-A37E-2AA5102C498C}" presName="accentRepeatNode" presStyleLbl="solidFgAcc1" presStyleIdx="1" presStyleCnt="3"/>
      <dgm:spPr/>
    </dgm:pt>
    <dgm:pt modelId="{7C2B88B7-1C94-4B58-80FF-26E676EB6D28}" type="pres">
      <dgm:prSet presAssocID="{D4A9494F-95CC-4411-AA6B-E212EB11EF78}" presName="text_3" presStyleLbl="node1" presStyleIdx="2" presStyleCnt="3">
        <dgm:presLayoutVars>
          <dgm:bulletEnabled val="1"/>
        </dgm:presLayoutVars>
      </dgm:prSet>
      <dgm:spPr/>
    </dgm:pt>
    <dgm:pt modelId="{F61A0DAD-623D-4DFF-B575-CAF7C564AEF3}" type="pres">
      <dgm:prSet presAssocID="{D4A9494F-95CC-4411-AA6B-E212EB11EF78}" presName="accent_3" presStyleCnt="0"/>
      <dgm:spPr/>
    </dgm:pt>
    <dgm:pt modelId="{20C02759-4452-424F-B16F-74CE123321BE}" type="pres">
      <dgm:prSet presAssocID="{D4A9494F-95CC-4411-AA6B-E212EB11EF78}" presName="accentRepeatNode" presStyleLbl="solidFgAcc1" presStyleIdx="2" presStyleCnt="3"/>
      <dgm:spPr/>
    </dgm:pt>
  </dgm:ptLst>
  <dgm:cxnLst>
    <dgm:cxn modelId="{2FC5EE1F-CE3E-48E2-82D0-899B03820281}" type="presOf" srcId="{82C990EA-9331-4C47-B7E5-0A9FB056B8FA}" destId="{9E7BC429-34F0-4FAA-8FC3-9CDF1601D5A2}" srcOrd="0" destOrd="0" presId="urn:microsoft.com/office/officeart/2008/layout/VerticalCurvedList"/>
    <dgm:cxn modelId="{0CA0F321-9C43-41E4-AF88-D50ED577AC68}" srcId="{31AA43DE-9331-475E-ADE3-B77C283D6A34}" destId="{8AFF0496-BB02-4320-A37E-2AA5102C498C}" srcOrd="1" destOrd="0" parTransId="{69F11541-509E-4002-A4B3-F85937490959}" sibTransId="{E9D30D6A-B103-4826-A1D4-F39E560CE164}"/>
    <dgm:cxn modelId="{728A973C-B523-478E-B6DA-F44FE5EC8A39}" srcId="{31AA43DE-9331-475E-ADE3-B77C283D6A34}" destId="{D4A9494F-95CC-4411-AA6B-E212EB11EF78}" srcOrd="2" destOrd="0" parTransId="{2EC6E179-5D94-460E-814A-622A1CECDC77}" sibTransId="{AFB2936F-5040-49C4-BC4A-2627B00C9FA4}"/>
    <dgm:cxn modelId="{68DA945C-AE97-476A-B646-810532AF8380}" srcId="{31AA43DE-9331-475E-ADE3-B77C283D6A34}" destId="{82C990EA-9331-4C47-B7E5-0A9FB056B8FA}" srcOrd="0" destOrd="0" parTransId="{4CF0670B-135C-4D05-90F0-C2B142344B64}" sibTransId="{35928460-6D15-4776-BB69-55E94D48AA5C}"/>
    <dgm:cxn modelId="{5D6C634A-2183-4E9E-8BE4-0C85E555EAF6}" type="presOf" srcId="{8AFF0496-BB02-4320-A37E-2AA5102C498C}" destId="{E4C59B42-32BB-47A3-A68B-CA3A21AA95D1}" srcOrd="0" destOrd="0" presId="urn:microsoft.com/office/officeart/2008/layout/VerticalCurvedList"/>
    <dgm:cxn modelId="{85F18BA7-6C5A-4FA5-8DC3-4E5C8B79951F}" type="presOf" srcId="{31AA43DE-9331-475E-ADE3-B77C283D6A34}" destId="{778EE205-F7FF-424B-A780-C2CD61BD8615}" srcOrd="0" destOrd="0" presId="urn:microsoft.com/office/officeart/2008/layout/VerticalCurvedList"/>
    <dgm:cxn modelId="{7CE61CBC-20A2-400B-B810-3B409081D766}" type="presOf" srcId="{D4A9494F-95CC-4411-AA6B-E212EB11EF78}" destId="{7C2B88B7-1C94-4B58-80FF-26E676EB6D28}" srcOrd="0" destOrd="0" presId="urn:microsoft.com/office/officeart/2008/layout/VerticalCurvedList"/>
    <dgm:cxn modelId="{AFA933E4-D107-4893-B7E4-DC994599FE0C}" type="presOf" srcId="{35928460-6D15-4776-BB69-55E94D48AA5C}" destId="{732067EB-2D07-49D1-8B49-D5F63C285873}" srcOrd="0" destOrd="0" presId="urn:microsoft.com/office/officeart/2008/layout/VerticalCurvedList"/>
    <dgm:cxn modelId="{22FD0D9E-2D75-450F-A57E-66ACE4D76D0E}" type="presParOf" srcId="{778EE205-F7FF-424B-A780-C2CD61BD8615}" destId="{1A087527-B4D2-461A-80DD-EEBCD3FE8D63}" srcOrd="0" destOrd="0" presId="urn:microsoft.com/office/officeart/2008/layout/VerticalCurvedList"/>
    <dgm:cxn modelId="{F56B268A-45A0-41C0-B619-9C7260841EF2}" type="presParOf" srcId="{1A087527-B4D2-461A-80DD-EEBCD3FE8D63}" destId="{F20B4530-76E8-4E7F-ACED-9030F0B0A05B}" srcOrd="0" destOrd="0" presId="urn:microsoft.com/office/officeart/2008/layout/VerticalCurvedList"/>
    <dgm:cxn modelId="{5DEDAF75-85F1-4125-8047-03F18A5F0017}" type="presParOf" srcId="{F20B4530-76E8-4E7F-ACED-9030F0B0A05B}" destId="{95BA0D60-52A8-43B5-8F22-179AE8229407}" srcOrd="0" destOrd="0" presId="urn:microsoft.com/office/officeart/2008/layout/VerticalCurvedList"/>
    <dgm:cxn modelId="{62F2B7C0-4C78-4C98-A3EE-50EEDCA1C5B5}" type="presParOf" srcId="{F20B4530-76E8-4E7F-ACED-9030F0B0A05B}" destId="{732067EB-2D07-49D1-8B49-D5F63C285873}" srcOrd="1" destOrd="0" presId="urn:microsoft.com/office/officeart/2008/layout/VerticalCurvedList"/>
    <dgm:cxn modelId="{E8363E0E-5B59-47FB-BCE8-DECB044F7718}" type="presParOf" srcId="{F20B4530-76E8-4E7F-ACED-9030F0B0A05B}" destId="{866C00B9-8547-43D2-9535-7168D78F7016}" srcOrd="2" destOrd="0" presId="urn:microsoft.com/office/officeart/2008/layout/VerticalCurvedList"/>
    <dgm:cxn modelId="{7700C347-4C54-4944-A3C2-712EB366B53B}" type="presParOf" srcId="{F20B4530-76E8-4E7F-ACED-9030F0B0A05B}" destId="{1E017C58-4898-412F-B9F7-A515DFD07F85}" srcOrd="3" destOrd="0" presId="urn:microsoft.com/office/officeart/2008/layout/VerticalCurvedList"/>
    <dgm:cxn modelId="{6A2BA88C-D11F-4662-9B26-97B902C15961}" type="presParOf" srcId="{1A087527-B4D2-461A-80DD-EEBCD3FE8D63}" destId="{9E7BC429-34F0-4FAA-8FC3-9CDF1601D5A2}" srcOrd="1" destOrd="0" presId="urn:microsoft.com/office/officeart/2008/layout/VerticalCurvedList"/>
    <dgm:cxn modelId="{DAB0DE77-AE9D-45A4-8492-AF5F9E205BBD}" type="presParOf" srcId="{1A087527-B4D2-461A-80DD-EEBCD3FE8D63}" destId="{DBA06E7B-4A37-4BE0-ADDA-6F6EC629D7C4}" srcOrd="2" destOrd="0" presId="urn:microsoft.com/office/officeart/2008/layout/VerticalCurvedList"/>
    <dgm:cxn modelId="{7D1EAEE5-249B-4D22-BD68-8CA270CFC026}" type="presParOf" srcId="{DBA06E7B-4A37-4BE0-ADDA-6F6EC629D7C4}" destId="{07B98925-5697-4000-8027-6D1496F949C1}" srcOrd="0" destOrd="0" presId="urn:microsoft.com/office/officeart/2008/layout/VerticalCurvedList"/>
    <dgm:cxn modelId="{4FA7D237-2CDA-47E3-8CCE-686F41511263}" type="presParOf" srcId="{1A087527-B4D2-461A-80DD-EEBCD3FE8D63}" destId="{E4C59B42-32BB-47A3-A68B-CA3A21AA95D1}" srcOrd="3" destOrd="0" presId="urn:microsoft.com/office/officeart/2008/layout/VerticalCurvedList"/>
    <dgm:cxn modelId="{DC39FA2B-DDA0-4182-ABAC-9D928A91DD3C}" type="presParOf" srcId="{1A087527-B4D2-461A-80DD-EEBCD3FE8D63}" destId="{84FC44E8-12F8-4E91-B3A4-C7C850F1AF78}" srcOrd="4" destOrd="0" presId="urn:microsoft.com/office/officeart/2008/layout/VerticalCurvedList"/>
    <dgm:cxn modelId="{CA561211-6CD1-4075-ACE7-0C2704AB9D8A}" type="presParOf" srcId="{84FC44E8-12F8-4E91-B3A4-C7C850F1AF78}" destId="{C910F55F-D8A1-4120-BCDB-5AE95F910B9B}" srcOrd="0" destOrd="0" presId="urn:microsoft.com/office/officeart/2008/layout/VerticalCurvedList"/>
    <dgm:cxn modelId="{C6EE397D-337F-41C5-A5CC-188EB4F47FEC}" type="presParOf" srcId="{1A087527-B4D2-461A-80DD-EEBCD3FE8D63}" destId="{7C2B88B7-1C94-4B58-80FF-26E676EB6D28}" srcOrd="5" destOrd="0" presId="urn:microsoft.com/office/officeart/2008/layout/VerticalCurvedList"/>
    <dgm:cxn modelId="{0940D072-0F95-40C7-9038-BECEACBC63E4}" type="presParOf" srcId="{1A087527-B4D2-461A-80DD-EEBCD3FE8D63}" destId="{F61A0DAD-623D-4DFF-B575-CAF7C564AEF3}" srcOrd="6" destOrd="0" presId="urn:microsoft.com/office/officeart/2008/layout/VerticalCurvedList"/>
    <dgm:cxn modelId="{F76B272B-5740-440C-AB42-66C9CAAED67A}" type="presParOf" srcId="{F61A0DAD-623D-4DFF-B575-CAF7C564AEF3}" destId="{20C02759-4452-424F-B16F-74CE123321BE}" srcOrd="0" destOrd="0" presId="urn:microsoft.com/office/officeart/2008/layout/VerticalCurved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25CBAA-C25D-41EB-936C-A956A7342578}" type="doc">
      <dgm:prSet loTypeId="urn:microsoft.com/office/officeart/2005/8/layout/hList3" loCatId="list" qsTypeId="urn:microsoft.com/office/officeart/2005/8/quickstyle/simple4" qsCatId="simple" csTypeId="urn:microsoft.com/office/officeart/2005/8/colors/accent1_5" csCatId="accent1" phldr="1"/>
      <dgm:spPr/>
      <dgm:t>
        <a:bodyPr/>
        <a:lstStyle/>
        <a:p>
          <a:endParaRPr lang="en-US"/>
        </a:p>
      </dgm:t>
    </dgm:pt>
    <dgm:pt modelId="{432A9768-D6ED-49AE-A4B4-65941024609B}">
      <dgm:prSet phldrT="[Text]" custT="1"/>
      <dgm:spPr>
        <a:gradFill rotWithShape="0">
          <a:gsLst>
            <a:gs pos="0">
              <a:schemeClr val="accent1">
                <a:lumMod val="50000"/>
              </a:schemeClr>
            </a:gs>
            <a:gs pos="50000">
              <a:schemeClr val="accent1">
                <a:lumMod val="75000"/>
              </a:schemeClr>
            </a:gs>
            <a:gs pos="100000">
              <a:schemeClr val="accent1">
                <a:lumMod val="75000"/>
              </a:schemeClr>
            </a:gs>
          </a:gsLst>
          <a:lin ang="5400000" scaled="0"/>
        </a:gradFill>
        <a:effectLst>
          <a:softEdge rad="76200"/>
        </a:effectLst>
      </dgm:spPr>
      <dgm:t>
        <a:bodyPr/>
        <a:lstStyle/>
        <a:p>
          <a:r>
            <a:rPr lang="es-AR" sz="2400" dirty="0">
              <a:latin typeface="Arial" panose="020B0604020202020204" pitchFamily="34" charset="0"/>
              <a:cs typeface="Arial" panose="020B0604020202020204" pitchFamily="34" charset="0"/>
            </a:rPr>
            <a:t>La creación y validación del modelo será de la siguiente manera:</a:t>
          </a:r>
          <a:endParaRPr lang="en-US" sz="2400" dirty="0">
            <a:latin typeface="Arial" panose="020B0604020202020204" pitchFamily="34" charset="0"/>
            <a:cs typeface="Arial" panose="020B0604020202020204" pitchFamily="34" charset="0"/>
          </a:endParaRPr>
        </a:p>
      </dgm:t>
    </dgm:pt>
    <dgm:pt modelId="{BEB4345C-9CBD-4598-A096-A5BCFF872305}" type="parTrans" cxnId="{94F3EA03-769A-47FD-B72B-C607C9A53E63}">
      <dgm:prSet/>
      <dgm:spPr/>
      <dgm:t>
        <a:bodyPr/>
        <a:lstStyle/>
        <a:p>
          <a:endParaRPr lang="en-US"/>
        </a:p>
      </dgm:t>
    </dgm:pt>
    <dgm:pt modelId="{5FA2102B-DDCC-4034-B00F-971B0753F2EE}" type="sibTrans" cxnId="{94F3EA03-769A-47FD-B72B-C607C9A53E63}">
      <dgm:prSet/>
      <dgm:spPr/>
      <dgm:t>
        <a:bodyPr/>
        <a:lstStyle/>
        <a:p>
          <a:endParaRPr lang="en-US"/>
        </a:p>
      </dgm:t>
    </dgm:pt>
    <dgm:pt modelId="{F9CE8B0E-E4DA-40A5-8B78-833728515E6D}">
      <dgm:prSet phldrT="[Text]" custT="1"/>
      <dgm:spPr>
        <a:effectLst>
          <a:softEdge rad="88900"/>
        </a:effectLst>
      </dgm:spPr>
      <dgm:t>
        <a:bodyPr/>
        <a:lstStyle/>
        <a:p>
          <a:r>
            <a:rPr lang="es-AR" sz="1800" dirty="0">
              <a:latin typeface="Arial" panose="020B0604020202020204" pitchFamily="34" charset="0"/>
              <a:cs typeface="Arial" panose="020B0604020202020204" pitchFamily="34" charset="0"/>
            </a:rPr>
            <a:t>Elección de variable dependiente o variable a estimar</a:t>
          </a:r>
          <a:endParaRPr lang="en-US" sz="1800" dirty="0">
            <a:latin typeface="Arial" panose="020B0604020202020204" pitchFamily="34" charset="0"/>
            <a:cs typeface="Arial" panose="020B0604020202020204" pitchFamily="34" charset="0"/>
          </a:endParaRPr>
        </a:p>
      </dgm:t>
    </dgm:pt>
    <dgm:pt modelId="{99F7C04E-F51E-4385-819E-21ACF1A7E404}" type="parTrans" cxnId="{3341A063-AE3D-429B-8D64-176FD133461D}">
      <dgm:prSet/>
      <dgm:spPr/>
      <dgm:t>
        <a:bodyPr/>
        <a:lstStyle/>
        <a:p>
          <a:endParaRPr lang="en-US"/>
        </a:p>
      </dgm:t>
    </dgm:pt>
    <dgm:pt modelId="{FBD6D4C2-CFA7-4012-B35B-7D27C127E395}" type="sibTrans" cxnId="{3341A063-AE3D-429B-8D64-176FD133461D}">
      <dgm:prSet/>
      <dgm:spPr/>
      <dgm:t>
        <a:bodyPr/>
        <a:lstStyle/>
        <a:p>
          <a:endParaRPr lang="en-US"/>
        </a:p>
      </dgm:t>
    </dgm:pt>
    <dgm:pt modelId="{168C8831-3B9D-43AB-BB06-BFFC768A4D5F}">
      <dgm:prSet phldrT="[Text]" custT="1"/>
      <dgm:spPr>
        <a:effectLst>
          <a:softEdge rad="88900"/>
        </a:effectLst>
      </dgm:spPr>
      <dgm:t>
        <a:bodyPr/>
        <a:lstStyle/>
        <a:p>
          <a:r>
            <a:rPr lang="es-AR" sz="1800" dirty="0">
              <a:latin typeface="Arial" panose="020B0604020202020204" pitchFamily="34" charset="0"/>
              <a:cs typeface="Arial" panose="020B0604020202020204" pitchFamily="34" charset="0"/>
            </a:rPr>
            <a:t>Evaluación de correlación entre la variable dependiente y el resto</a:t>
          </a:r>
          <a:endParaRPr lang="en-US" sz="1800" dirty="0">
            <a:latin typeface="Arial" panose="020B0604020202020204" pitchFamily="34" charset="0"/>
            <a:cs typeface="Arial" panose="020B0604020202020204" pitchFamily="34" charset="0"/>
          </a:endParaRPr>
        </a:p>
      </dgm:t>
    </dgm:pt>
    <dgm:pt modelId="{1E2A0D22-92B1-4B18-8E28-F58567CC26E9}" type="parTrans" cxnId="{B0134CE4-26BE-4666-8E72-56F3DFCCC06F}">
      <dgm:prSet/>
      <dgm:spPr/>
      <dgm:t>
        <a:bodyPr/>
        <a:lstStyle/>
        <a:p>
          <a:endParaRPr lang="en-US"/>
        </a:p>
      </dgm:t>
    </dgm:pt>
    <dgm:pt modelId="{A876079C-18B3-4A1D-92C7-AB15D9270D54}" type="sibTrans" cxnId="{B0134CE4-26BE-4666-8E72-56F3DFCCC06F}">
      <dgm:prSet/>
      <dgm:spPr/>
      <dgm:t>
        <a:bodyPr/>
        <a:lstStyle/>
        <a:p>
          <a:endParaRPr lang="en-US"/>
        </a:p>
      </dgm:t>
    </dgm:pt>
    <dgm:pt modelId="{CAB6D2E1-612F-47C5-9D0E-BF4977D82730}">
      <dgm:prSet phldrT="[Text]" custT="1"/>
      <dgm:spPr>
        <a:effectLst>
          <a:softEdge rad="88900"/>
        </a:effectLst>
      </dgm:spPr>
      <dgm:t>
        <a:bodyPr/>
        <a:lstStyle/>
        <a:p>
          <a:r>
            <a:rPr lang="es-AR" sz="1800" dirty="0">
              <a:latin typeface="Arial" panose="020B0604020202020204" pitchFamily="34" charset="0"/>
              <a:cs typeface="Arial" panose="020B0604020202020204" pitchFamily="34" charset="0"/>
            </a:rPr>
            <a:t>Elección de tipo de modelo a utilizar (Ridge, Lasso, </a:t>
          </a:r>
          <a:r>
            <a:rPr lang="es-AR" sz="1800" dirty="0" err="1">
              <a:latin typeface="Arial" panose="020B0604020202020204" pitchFamily="34" charset="0"/>
              <a:cs typeface="Arial" panose="020B0604020202020204" pitchFamily="34" charset="0"/>
            </a:rPr>
            <a:t>ElasticNet</a:t>
          </a:r>
          <a:r>
            <a:rPr lang="es-AR" sz="1800" dirty="0">
              <a:latin typeface="Arial" panose="020B0604020202020204" pitchFamily="34" charset="0"/>
              <a:cs typeface="Arial" panose="020B0604020202020204" pitchFamily="34" charset="0"/>
            </a:rPr>
            <a:t> u OLS), así como división de la data en un training y test </a:t>
          </a:r>
          <a:r>
            <a:rPr lang="es-AR" sz="1800" dirty="0" err="1">
              <a:latin typeface="Arial" panose="020B0604020202020204" pitchFamily="34" charset="0"/>
              <a:cs typeface="Arial" panose="020B0604020202020204" pitchFamily="34" charset="0"/>
            </a:rPr>
            <a:t>dataset</a:t>
          </a:r>
          <a:r>
            <a:rPr lang="es-AR" sz="1800" dirty="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dgm:t>
    </dgm:pt>
    <dgm:pt modelId="{4A64A121-9DF7-4DFF-BA20-A41CDAC3C983}" type="parTrans" cxnId="{BC445416-80A8-4AAF-8123-AD4E4343ECDB}">
      <dgm:prSet/>
      <dgm:spPr/>
      <dgm:t>
        <a:bodyPr/>
        <a:lstStyle/>
        <a:p>
          <a:endParaRPr lang="en-US"/>
        </a:p>
      </dgm:t>
    </dgm:pt>
    <dgm:pt modelId="{4DC689E7-DE81-41C4-96B0-A84E35A6B1F9}" type="sibTrans" cxnId="{BC445416-80A8-4AAF-8123-AD4E4343ECDB}">
      <dgm:prSet/>
      <dgm:spPr/>
      <dgm:t>
        <a:bodyPr/>
        <a:lstStyle/>
        <a:p>
          <a:endParaRPr lang="en-US"/>
        </a:p>
      </dgm:t>
    </dgm:pt>
    <dgm:pt modelId="{2713CD45-C91F-4778-9C2A-476FC30640D6}">
      <dgm:prSet custT="1"/>
      <dgm:spPr>
        <a:effectLst>
          <a:softEdge rad="88900"/>
        </a:effectLst>
      </dgm:spPr>
      <dgm:t>
        <a:bodyPr/>
        <a:lstStyle/>
        <a:p>
          <a:r>
            <a:rPr lang="es-AR" sz="1800" dirty="0">
              <a:latin typeface="Arial" panose="020B0604020202020204" pitchFamily="34" charset="0"/>
              <a:cs typeface="Arial" panose="020B0604020202020204" pitchFamily="34" charset="0"/>
            </a:rPr>
            <a:t>Comparación de resultados del modelo vs las observaciones del </a:t>
          </a:r>
          <a:r>
            <a:rPr lang="es-AR" sz="1800" dirty="0" err="1">
              <a:latin typeface="Arial" panose="020B0604020202020204" pitchFamily="34" charset="0"/>
              <a:cs typeface="Arial" panose="020B0604020202020204" pitchFamily="34" charset="0"/>
            </a:rPr>
            <a:t>Dataset</a:t>
          </a:r>
          <a:endParaRPr lang="en-US" sz="1800" dirty="0">
            <a:latin typeface="Arial" panose="020B0604020202020204" pitchFamily="34" charset="0"/>
            <a:cs typeface="Arial" panose="020B0604020202020204" pitchFamily="34" charset="0"/>
          </a:endParaRPr>
        </a:p>
      </dgm:t>
    </dgm:pt>
    <dgm:pt modelId="{23DF2ED7-DAD3-4EFC-84F7-437FB2BD5896}" type="parTrans" cxnId="{4E54CD73-C0C7-420C-B3B5-2BEB3217929B}">
      <dgm:prSet/>
      <dgm:spPr/>
      <dgm:t>
        <a:bodyPr/>
        <a:lstStyle/>
        <a:p>
          <a:endParaRPr lang="en-US"/>
        </a:p>
      </dgm:t>
    </dgm:pt>
    <dgm:pt modelId="{7529D96C-1BB9-4000-8967-0F2E96158930}" type="sibTrans" cxnId="{4E54CD73-C0C7-420C-B3B5-2BEB3217929B}">
      <dgm:prSet/>
      <dgm:spPr/>
      <dgm:t>
        <a:bodyPr/>
        <a:lstStyle/>
        <a:p>
          <a:endParaRPr lang="en-US"/>
        </a:p>
      </dgm:t>
    </dgm:pt>
    <dgm:pt modelId="{E4A24DF3-AD31-4E5B-B2EF-08347BCB13C3}">
      <dgm:prSet custT="1"/>
      <dgm:spPr>
        <a:effectLst>
          <a:softEdge rad="88900"/>
        </a:effectLst>
      </dgm:spPr>
      <dgm:t>
        <a:bodyPr/>
        <a:lstStyle/>
        <a:p>
          <a:r>
            <a:rPr lang="es-AR" sz="1800" dirty="0">
              <a:latin typeface="Arial" panose="020B0604020202020204" pitchFamily="34" charset="0"/>
              <a:cs typeface="Arial" panose="020B0604020202020204" pitchFamily="34" charset="0"/>
            </a:rPr>
            <a:t>Creación del modelo a través de la herramienta y evaluación de criterios de ajuste</a:t>
          </a:r>
          <a:endParaRPr lang="en-US" sz="1800" dirty="0">
            <a:latin typeface="Arial" panose="020B0604020202020204" pitchFamily="34" charset="0"/>
            <a:cs typeface="Arial" panose="020B0604020202020204" pitchFamily="34" charset="0"/>
          </a:endParaRPr>
        </a:p>
      </dgm:t>
    </dgm:pt>
    <dgm:pt modelId="{F783676F-75C7-4B87-B219-30493509707B}" type="parTrans" cxnId="{69492A6E-2BF8-47CC-AF09-7A7DBEB65AA4}">
      <dgm:prSet/>
      <dgm:spPr/>
      <dgm:t>
        <a:bodyPr/>
        <a:lstStyle/>
        <a:p>
          <a:endParaRPr lang="en-US"/>
        </a:p>
      </dgm:t>
    </dgm:pt>
    <dgm:pt modelId="{8FC82D64-0F1A-4521-918A-360E8CC396C6}" type="sibTrans" cxnId="{69492A6E-2BF8-47CC-AF09-7A7DBEB65AA4}">
      <dgm:prSet/>
      <dgm:spPr/>
      <dgm:t>
        <a:bodyPr/>
        <a:lstStyle/>
        <a:p>
          <a:endParaRPr lang="en-US"/>
        </a:p>
      </dgm:t>
    </dgm:pt>
    <dgm:pt modelId="{37C9BEDE-F36A-4F6F-815E-095CDE7B6C35}" type="pres">
      <dgm:prSet presAssocID="{9F25CBAA-C25D-41EB-936C-A956A7342578}" presName="composite" presStyleCnt="0">
        <dgm:presLayoutVars>
          <dgm:chMax val="1"/>
          <dgm:dir/>
          <dgm:resizeHandles val="exact"/>
        </dgm:presLayoutVars>
      </dgm:prSet>
      <dgm:spPr/>
    </dgm:pt>
    <dgm:pt modelId="{6F517CEB-88E8-41CF-B980-F5B382F65690}" type="pres">
      <dgm:prSet presAssocID="{432A9768-D6ED-49AE-A4B4-65941024609B}" presName="roof" presStyleLbl="dkBgShp" presStyleIdx="0" presStyleCnt="2"/>
      <dgm:spPr/>
    </dgm:pt>
    <dgm:pt modelId="{7BFA3EFF-B76B-4642-BDAC-A2187F5D9005}" type="pres">
      <dgm:prSet presAssocID="{432A9768-D6ED-49AE-A4B4-65941024609B}" presName="pillars" presStyleCnt="0"/>
      <dgm:spPr/>
    </dgm:pt>
    <dgm:pt modelId="{621EBC09-4B93-4B1D-8A55-E9DA198641D1}" type="pres">
      <dgm:prSet presAssocID="{432A9768-D6ED-49AE-A4B4-65941024609B}" presName="pillar1" presStyleLbl="node1" presStyleIdx="0" presStyleCnt="5">
        <dgm:presLayoutVars>
          <dgm:bulletEnabled val="1"/>
        </dgm:presLayoutVars>
      </dgm:prSet>
      <dgm:spPr/>
    </dgm:pt>
    <dgm:pt modelId="{F01FD9C3-66B4-415B-A452-32F34C7292BC}" type="pres">
      <dgm:prSet presAssocID="{168C8831-3B9D-43AB-BB06-BFFC768A4D5F}" presName="pillarX" presStyleLbl="node1" presStyleIdx="1" presStyleCnt="5">
        <dgm:presLayoutVars>
          <dgm:bulletEnabled val="1"/>
        </dgm:presLayoutVars>
      </dgm:prSet>
      <dgm:spPr/>
    </dgm:pt>
    <dgm:pt modelId="{94AAACE9-6C77-4ED0-85CC-BB6150312C03}" type="pres">
      <dgm:prSet presAssocID="{CAB6D2E1-612F-47C5-9D0E-BF4977D82730}" presName="pillarX" presStyleLbl="node1" presStyleIdx="2" presStyleCnt="5">
        <dgm:presLayoutVars>
          <dgm:bulletEnabled val="1"/>
        </dgm:presLayoutVars>
      </dgm:prSet>
      <dgm:spPr/>
    </dgm:pt>
    <dgm:pt modelId="{82AD6D53-BEBA-4062-AB1B-A4C246063FEE}" type="pres">
      <dgm:prSet presAssocID="{E4A24DF3-AD31-4E5B-B2EF-08347BCB13C3}" presName="pillarX" presStyleLbl="node1" presStyleIdx="3" presStyleCnt="5">
        <dgm:presLayoutVars>
          <dgm:bulletEnabled val="1"/>
        </dgm:presLayoutVars>
      </dgm:prSet>
      <dgm:spPr/>
    </dgm:pt>
    <dgm:pt modelId="{F95F936D-7812-4041-9950-183CD2526161}" type="pres">
      <dgm:prSet presAssocID="{2713CD45-C91F-4778-9C2A-476FC30640D6}" presName="pillarX" presStyleLbl="node1" presStyleIdx="4" presStyleCnt="5">
        <dgm:presLayoutVars>
          <dgm:bulletEnabled val="1"/>
        </dgm:presLayoutVars>
      </dgm:prSet>
      <dgm:spPr/>
    </dgm:pt>
    <dgm:pt modelId="{4534AB7A-F6B9-4CEB-84E8-A3ED5F6222B3}" type="pres">
      <dgm:prSet presAssocID="{432A9768-D6ED-49AE-A4B4-65941024609B}" presName="base" presStyleLbl="dkBgShp" presStyleIdx="1" presStyleCnt="2"/>
      <dgm:spPr>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dgm:spPr>
    </dgm:pt>
  </dgm:ptLst>
  <dgm:cxnLst>
    <dgm:cxn modelId="{94F3EA03-769A-47FD-B72B-C607C9A53E63}" srcId="{9F25CBAA-C25D-41EB-936C-A956A7342578}" destId="{432A9768-D6ED-49AE-A4B4-65941024609B}" srcOrd="0" destOrd="0" parTransId="{BEB4345C-9CBD-4598-A096-A5BCFF872305}" sibTransId="{5FA2102B-DDCC-4034-B00F-971B0753F2EE}"/>
    <dgm:cxn modelId="{BC445416-80A8-4AAF-8123-AD4E4343ECDB}" srcId="{432A9768-D6ED-49AE-A4B4-65941024609B}" destId="{CAB6D2E1-612F-47C5-9D0E-BF4977D82730}" srcOrd="2" destOrd="0" parTransId="{4A64A121-9DF7-4DFF-BA20-A41CDAC3C983}" sibTransId="{4DC689E7-DE81-41C4-96B0-A84E35A6B1F9}"/>
    <dgm:cxn modelId="{3341A063-AE3D-429B-8D64-176FD133461D}" srcId="{432A9768-D6ED-49AE-A4B4-65941024609B}" destId="{F9CE8B0E-E4DA-40A5-8B78-833728515E6D}" srcOrd="0" destOrd="0" parTransId="{99F7C04E-F51E-4385-819E-21ACF1A7E404}" sibTransId="{FBD6D4C2-CFA7-4012-B35B-7D27C127E395}"/>
    <dgm:cxn modelId="{69492A6E-2BF8-47CC-AF09-7A7DBEB65AA4}" srcId="{432A9768-D6ED-49AE-A4B4-65941024609B}" destId="{E4A24DF3-AD31-4E5B-B2EF-08347BCB13C3}" srcOrd="3" destOrd="0" parTransId="{F783676F-75C7-4B87-B219-30493509707B}" sibTransId="{8FC82D64-0F1A-4521-918A-360E8CC396C6}"/>
    <dgm:cxn modelId="{ECA18F4F-94F9-4D0F-B385-988B1077D755}" type="presOf" srcId="{CAB6D2E1-612F-47C5-9D0E-BF4977D82730}" destId="{94AAACE9-6C77-4ED0-85CC-BB6150312C03}" srcOrd="0" destOrd="0" presId="urn:microsoft.com/office/officeart/2005/8/layout/hList3"/>
    <dgm:cxn modelId="{4E54CD73-C0C7-420C-B3B5-2BEB3217929B}" srcId="{432A9768-D6ED-49AE-A4B4-65941024609B}" destId="{2713CD45-C91F-4778-9C2A-476FC30640D6}" srcOrd="4" destOrd="0" parTransId="{23DF2ED7-DAD3-4EFC-84F7-437FB2BD5896}" sibTransId="{7529D96C-1BB9-4000-8967-0F2E96158930}"/>
    <dgm:cxn modelId="{C6715478-575B-4790-8EDC-E2B87BF4E29B}" type="presOf" srcId="{168C8831-3B9D-43AB-BB06-BFFC768A4D5F}" destId="{F01FD9C3-66B4-415B-A452-32F34C7292BC}" srcOrd="0" destOrd="0" presId="urn:microsoft.com/office/officeart/2005/8/layout/hList3"/>
    <dgm:cxn modelId="{513FF27B-9DAD-4A6D-9BCD-4A1137F87234}" type="presOf" srcId="{F9CE8B0E-E4DA-40A5-8B78-833728515E6D}" destId="{621EBC09-4B93-4B1D-8A55-E9DA198641D1}" srcOrd="0" destOrd="0" presId="urn:microsoft.com/office/officeart/2005/8/layout/hList3"/>
    <dgm:cxn modelId="{0F9D067F-B379-4E77-8E92-F38C3134A44E}" type="presOf" srcId="{E4A24DF3-AD31-4E5B-B2EF-08347BCB13C3}" destId="{82AD6D53-BEBA-4062-AB1B-A4C246063FEE}" srcOrd="0" destOrd="0" presId="urn:microsoft.com/office/officeart/2005/8/layout/hList3"/>
    <dgm:cxn modelId="{43953BCF-A291-4B40-B0B7-52E73886E437}" type="presOf" srcId="{2713CD45-C91F-4778-9C2A-476FC30640D6}" destId="{F95F936D-7812-4041-9950-183CD2526161}" srcOrd="0" destOrd="0" presId="urn:microsoft.com/office/officeart/2005/8/layout/hList3"/>
    <dgm:cxn modelId="{B0134CE4-26BE-4666-8E72-56F3DFCCC06F}" srcId="{432A9768-D6ED-49AE-A4B4-65941024609B}" destId="{168C8831-3B9D-43AB-BB06-BFFC768A4D5F}" srcOrd="1" destOrd="0" parTransId="{1E2A0D22-92B1-4B18-8E28-F58567CC26E9}" sibTransId="{A876079C-18B3-4A1D-92C7-AB15D9270D54}"/>
    <dgm:cxn modelId="{8EA8FFE8-4A6D-48C0-BA1D-E157FE36E0C1}" type="presOf" srcId="{9F25CBAA-C25D-41EB-936C-A956A7342578}" destId="{37C9BEDE-F36A-4F6F-815E-095CDE7B6C35}" srcOrd="0" destOrd="0" presId="urn:microsoft.com/office/officeart/2005/8/layout/hList3"/>
    <dgm:cxn modelId="{4AE1FBFB-5E0E-4AAB-9F9B-A4CC80C641A5}" type="presOf" srcId="{432A9768-D6ED-49AE-A4B4-65941024609B}" destId="{6F517CEB-88E8-41CF-B980-F5B382F65690}" srcOrd="0" destOrd="0" presId="urn:microsoft.com/office/officeart/2005/8/layout/hList3"/>
    <dgm:cxn modelId="{C4A9A896-DDA9-480C-9C6A-FB2F97DFEDF2}" type="presParOf" srcId="{37C9BEDE-F36A-4F6F-815E-095CDE7B6C35}" destId="{6F517CEB-88E8-41CF-B980-F5B382F65690}" srcOrd="0" destOrd="0" presId="urn:microsoft.com/office/officeart/2005/8/layout/hList3"/>
    <dgm:cxn modelId="{44945B4E-C759-49AD-97E4-C5DFE23A8F7A}" type="presParOf" srcId="{37C9BEDE-F36A-4F6F-815E-095CDE7B6C35}" destId="{7BFA3EFF-B76B-4642-BDAC-A2187F5D9005}" srcOrd="1" destOrd="0" presId="urn:microsoft.com/office/officeart/2005/8/layout/hList3"/>
    <dgm:cxn modelId="{7BD59891-D287-4FEB-A90F-324396DB1617}" type="presParOf" srcId="{7BFA3EFF-B76B-4642-BDAC-A2187F5D9005}" destId="{621EBC09-4B93-4B1D-8A55-E9DA198641D1}" srcOrd="0" destOrd="0" presId="urn:microsoft.com/office/officeart/2005/8/layout/hList3"/>
    <dgm:cxn modelId="{F101A873-E878-4C32-919E-AC2355198365}" type="presParOf" srcId="{7BFA3EFF-B76B-4642-BDAC-A2187F5D9005}" destId="{F01FD9C3-66B4-415B-A452-32F34C7292BC}" srcOrd="1" destOrd="0" presId="urn:microsoft.com/office/officeart/2005/8/layout/hList3"/>
    <dgm:cxn modelId="{0DACC75E-301C-48C1-88F1-2176C7C9253A}" type="presParOf" srcId="{7BFA3EFF-B76B-4642-BDAC-A2187F5D9005}" destId="{94AAACE9-6C77-4ED0-85CC-BB6150312C03}" srcOrd="2" destOrd="0" presId="urn:microsoft.com/office/officeart/2005/8/layout/hList3"/>
    <dgm:cxn modelId="{A4CD5DB2-98B3-48B3-8A0F-FFBCD72316EB}" type="presParOf" srcId="{7BFA3EFF-B76B-4642-BDAC-A2187F5D9005}" destId="{82AD6D53-BEBA-4062-AB1B-A4C246063FEE}" srcOrd="3" destOrd="0" presId="urn:microsoft.com/office/officeart/2005/8/layout/hList3"/>
    <dgm:cxn modelId="{05A3DC94-4A30-486C-B06F-0F32464D25D3}" type="presParOf" srcId="{7BFA3EFF-B76B-4642-BDAC-A2187F5D9005}" destId="{F95F936D-7812-4041-9950-183CD2526161}" srcOrd="4" destOrd="0" presId="urn:microsoft.com/office/officeart/2005/8/layout/hList3"/>
    <dgm:cxn modelId="{9FA60953-64E6-45A6-BF5A-9238F611CC37}" type="presParOf" srcId="{37C9BEDE-F36A-4F6F-815E-095CDE7B6C35}" destId="{4534AB7A-F6B9-4CEB-84E8-A3ED5F6222B3}"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2696F2-A766-453B-ABBB-DCFE4F6AECF9}"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US"/>
        </a:p>
      </dgm:t>
    </dgm:pt>
    <dgm:pt modelId="{6A42AE80-02BE-41BA-897E-255D3BFC47E0}">
      <dgm:prSet phldrT="[Text]" custT="1"/>
      <dgm:spPr>
        <a:ln>
          <a:solidFill>
            <a:schemeClr val="tx1"/>
          </a:solidFill>
        </a:ln>
      </dgm:spPr>
      <dgm:t>
        <a:bodyPr/>
        <a:lstStyle/>
        <a:p>
          <a:pPr algn="just"/>
          <a:endParaRPr lang="es-AR" sz="2800" dirty="0"/>
        </a:p>
        <a:p>
          <a:pPr algn="just"/>
          <a:endParaRPr lang="es-AR" sz="2800" dirty="0"/>
        </a:p>
        <a:p>
          <a:pPr algn="ctr"/>
          <a:r>
            <a:rPr lang="es-AR" sz="2800" dirty="0"/>
            <a:t>Para pasar a la creación del modelo se definió lo siguiente:</a:t>
          </a:r>
          <a:endParaRPr lang="en-US" sz="2800" dirty="0"/>
        </a:p>
      </dgm:t>
    </dgm:pt>
    <dgm:pt modelId="{2273E187-4F6E-4216-A93F-2DC9AB5BE3A1}" type="parTrans" cxnId="{E0F4C7BE-45BC-49F3-955C-48DA0E6D8CEA}">
      <dgm:prSet/>
      <dgm:spPr/>
      <dgm:t>
        <a:bodyPr/>
        <a:lstStyle/>
        <a:p>
          <a:endParaRPr lang="en-US"/>
        </a:p>
      </dgm:t>
    </dgm:pt>
    <dgm:pt modelId="{8739A52F-6A42-4406-B20B-472A8D85CCDA}" type="sibTrans" cxnId="{E0F4C7BE-45BC-49F3-955C-48DA0E6D8CEA}">
      <dgm:prSet/>
      <dgm:spPr/>
      <dgm:t>
        <a:bodyPr/>
        <a:lstStyle/>
        <a:p>
          <a:endParaRPr lang="en-US"/>
        </a:p>
      </dgm:t>
    </dgm:pt>
    <dgm:pt modelId="{1F91B413-CA3E-423B-9B02-E2AF8825931E}">
      <dgm:prSet phldrT="[Text]" custT="1"/>
      <dgm:spPr/>
      <dgm:t>
        <a:bodyPr/>
        <a:lstStyle/>
        <a:p>
          <a:pPr algn="just"/>
          <a:r>
            <a:rPr lang="es-AR" sz="1800" dirty="0"/>
            <a:t>La variable a predecir es el “Precio por m2”. Se considera que esta variable es la ideal para capturar el valor de un inmueble, ya que es una variable más destilada donde se puede eliminar los efectos de superficie en el precio de un inmueble y dejar en principio el efecto de otras variables como la  locación.</a:t>
          </a:r>
        </a:p>
        <a:p>
          <a:pPr algn="just"/>
          <a:r>
            <a:rPr lang="es-AR" sz="1800" dirty="0"/>
            <a:t>Adicionalmente se filtró por </a:t>
          </a:r>
          <a:r>
            <a:rPr lang="es-AR" sz="1800" dirty="0" err="1"/>
            <a:t>outliers</a:t>
          </a:r>
          <a:r>
            <a:rPr lang="es-AR" sz="1800" dirty="0"/>
            <a:t> en el precio por m2, de acuerdo a límites superiores e inferiores relacionados a los cuantiles de cada zona.</a:t>
          </a:r>
          <a:endParaRPr lang="en-US" sz="1800" dirty="0"/>
        </a:p>
      </dgm:t>
    </dgm:pt>
    <dgm:pt modelId="{B14E28CC-4584-48BE-A967-286E478AD114}" type="parTrans" cxnId="{5975AA54-6096-44DB-89C8-B1625CEED6B1}">
      <dgm:prSet/>
      <dgm:spPr/>
      <dgm:t>
        <a:bodyPr/>
        <a:lstStyle/>
        <a:p>
          <a:endParaRPr lang="en-US"/>
        </a:p>
      </dgm:t>
    </dgm:pt>
    <dgm:pt modelId="{6B81D5EC-C119-4CBA-96E9-B4F8BFB2DFA3}" type="sibTrans" cxnId="{5975AA54-6096-44DB-89C8-B1625CEED6B1}">
      <dgm:prSet/>
      <dgm:spPr/>
      <dgm:t>
        <a:bodyPr/>
        <a:lstStyle/>
        <a:p>
          <a:endParaRPr lang="en-US"/>
        </a:p>
      </dgm:t>
    </dgm:pt>
    <dgm:pt modelId="{674EBDFF-46EA-41E5-9391-E993ED437461}">
      <dgm:prSet phldrT="[Text]" custT="1"/>
      <dgm:spPr/>
      <dgm:t>
        <a:bodyPr/>
        <a:lstStyle/>
        <a:p>
          <a:pPr algn="just"/>
          <a:r>
            <a:rPr lang="es-AR" sz="1800" dirty="0"/>
            <a:t>En las variables predictoras, se consideraron las variables: </a:t>
          </a:r>
        </a:p>
        <a:p>
          <a:pPr algn="just"/>
          <a:r>
            <a:rPr lang="es-AR" sz="1800" dirty="0"/>
            <a:t>- De lugares (</a:t>
          </a:r>
          <a:r>
            <a:rPr lang="es-AR" sz="1800" dirty="0" err="1"/>
            <a:t>place_name</a:t>
          </a:r>
          <a:r>
            <a:rPr lang="es-AR" sz="1800" dirty="0"/>
            <a:t>). </a:t>
          </a:r>
        </a:p>
        <a:p>
          <a:pPr algn="just"/>
          <a:r>
            <a:rPr lang="es-AR" sz="1800" dirty="0"/>
            <a:t>- De </a:t>
          </a:r>
          <a:r>
            <a:rPr lang="es-AR" sz="1800" dirty="0" err="1"/>
            <a:t>amenities</a:t>
          </a:r>
          <a:r>
            <a:rPr lang="es-AR" sz="1800" dirty="0"/>
            <a:t> extraídas del campo URL </a:t>
          </a:r>
        </a:p>
        <a:p>
          <a:pPr algn="just"/>
          <a:r>
            <a:rPr lang="es-AR" sz="1800" dirty="0"/>
            <a:t>- Los tipos de propiedad extraídos del campo URL. </a:t>
          </a:r>
        </a:p>
        <a:p>
          <a:pPr algn="just"/>
          <a:r>
            <a:rPr lang="es-AR" sz="1800" dirty="0"/>
            <a:t>- Adicionalmente se agregó categorías de acuerdo al título de la publicación.</a:t>
          </a:r>
        </a:p>
        <a:p>
          <a:pPr algn="just"/>
          <a:endParaRPr lang="en-US" sz="1800" dirty="0"/>
        </a:p>
      </dgm:t>
    </dgm:pt>
    <dgm:pt modelId="{9BBEB8AB-C740-4536-A349-C8DC08A414A5}" type="parTrans" cxnId="{2786D7E6-C0D4-4829-92AE-B748813AB96B}">
      <dgm:prSet/>
      <dgm:spPr/>
      <dgm:t>
        <a:bodyPr/>
        <a:lstStyle/>
        <a:p>
          <a:endParaRPr lang="en-US"/>
        </a:p>
      </dgm:t>
    </dgm:pt>
    <dgm:pt modelId="{9E56F533-7250-4EEB-96C7-92ABFA332F5E}" type="sibTrans" cxnId="{2786D7E6-C0D4-4829-92AE-B748813AB96B}">
      <dgm:prSet/>
      <dgm:spPr/>
      <dgm:t>
        <a:bodyPr/>
        <a:lstStyle/>
        <a:p>
          <a:endParaRPr lang="en-US"/>
        </a:p>
      </dgm:t>
    </dgm:pt>
    <dgm:pt modelId="{099A7A3E-81F6-4D7D-AD03-1CF48328846D}">
      <dgm:prSet phldrT="[Text]" custT="1"/>
      <dgm:spPr/>
      <dgm:t>
        <a:bodyPr/>
        <a:lstStyle/>
        <a:p>
          <a:r>
            <a:rPr lang="es-AR" sz="1800" dirty="0"/>
            <a:t>Las variables predictoras categóricas como </a:t>
          </a:r>
          <a:r>
            <a:rPr lang="es-AR" sz="1800" dirty="0" err="1"/>
            <a:t>place_name</a:t>
          </a:r>
          <a:r>
            <a:rPr lang="es-AR" sz="1800" dirty="0"/>
            <a:t>, </a:t>
          </a:r>
          <a:r>
            <a:rPr lang="es-AR" sz="1800" dirty="0" err="1"/>
            <a:t>amenities</a:t>
          </a:r>
          <a:r>
            <a:rPr lang="es-AR" sz="1800" dirty="0"/>
            <a:t> y tipos de propiedad fueron convertidas en </a:t>
          </a:r>
          <a:r>
            <a:rPr lang="es-AR" sz="1800" dirty="0" err="1"/>
            <a:t>dummies</a:t>
          </a:r>
          <a:r>
            <a:rPr lang="es-AR" sz="1800" dirty="0"/>
            <a:t> para poder ser ingresadas en el modelo.</a:t>
          </a:r>
          <a:endParaRPr lang="en-US" sz="1800" dirty="0"/>
        </a:p>
      </dgm:t>
    </dgm:pt>
    <dgm:pt modelId="{BCE7D263-AA99-425F-8ACA-735A4B567D9E}" type="parTrans" cxnId="{EB48AB70-FEC4-4B37-9D01-9F1B866946A9}">
      <dgm:prSet/>
      <dgm:spPr/>
      <dgm:t>
        <a:bodyPr/>
        <a:lstStyle/>
        <a:p>
          <a:endParaRPr lang="en-US"/>
        </a:p>
      </dgm:t>
    </dgm:pt>
    <dgm:pt modelId="{B7876C8D-CC95-43BF-8C05-F5052D86B326}" type="sibTrans" cxnId="{EB48AB70-FEC4-4B37-9D01-9F1B866946A9}">
      <dgm:prSet/>
      <dgm:spPr/>
      <dgm:t>
        <a:bodyPr/>
        <a:lstStyle/>
        <a:p>
          <a:endParaRPr lang="en-US"/>
        </a:p>
      </dgm:t>
    </dgm:pt>
    <dgm:pt modelId="{DF3C86BD-C5CF-4F51-BD83-2DDF59FE2E27}">
      <dgm:prSet custT="1"/>
      <dgm:spPr/>
      <dgm:t>
        <a:bodyPr/>
        <a:lstStyle/>
        <a:p>
          <a:r>
            <a:rPr lang="es-AR" sz="1800" dirty="0"/>
            <a:t>Los modelos a utilizar para la estimación son </a:t>
          </a:r>
          <a:r>
            <a:rPr lang="es-AR" sz="1800" dirty="0" err="1"/>
            <a:t>ElasticNet</a:t>
          </a:r>
          <a:r>
            <a:rPr lang="es-AR" sz="1800" dirty="0"/>
            <a:t> y OLS.</a:t>
          </a:r>
          <a:endParaRPr lang="en-US" sz="1800" dirty="0"/>
        </a:p>
      </dgm:t>
    </dgm:pt>
    <dgm:pt modelId="{894B6C1B-6100-4C6F-BC60-E5CEEE077712}" type="parTrans" cxnId="{E73A7B0C-F0B9-47B5-B8AC-DF76C77307FC}">
      <dgm:prSet/>
      <dgm:spPr/>
      <dgm:t>
        <a:bodyPr/>
        <a:lstStyle/>
        <a:p>
          <a:endParaRPr lang="en-US"/>
        </a:p>
      </dgm:t>
    </dgm:pt>
    <dgm:pt modelId="{7199BA77-7D5F-49C6-9518-D8E002447472}" type="sibTrans" cxnId="{E73A7B0C-F0B9-47B5-B8AC-DF76C77307FC}">
      <dgm:prSet/>
      <dgm:spPr/>
      <dgm:t>
        <a:bodyPr/>
        <a:lstStyle/>
        <a:p>
          <a:endParaRPr lang="en-US"/>
        </a:p>
      </dgm:t>
    </dgm:pt>
    <dgm:pt modelId="{CCBCA3B3-4D59-4F82-B50C-36041883288D}" type="pres">
      <dgm:prSet presAssocID="{222696F2-A766-453B-ABBB-DCFE4F6AECF9}" presName="vert0" presStyleCnt="0">
        <dgm:presLayoutVars>
          <dgm:dir/>
          <dgm:animOne val="branch"/>
          <dgm:animLvl val="lvl"/>
        </dgm:presLayoutVars>
      </dgm:prSet>
      <dgm:spPr/>
    </dgm:pt>
    <dgm:pt modelId="{31EFB020-1088-4415-8246-BD52296DAB13}" type="pres">
      <dgm:prSet presAssocID="{6A42AE80-02BE-41BA-897E-255D3BFC47E0}" presName="thickLine" presStyleLbl="alignNode1" presStyleIdx="0" presStyleCnt="1"/>
      <dgm:spPr/>
    </dgm:pt>
    <dgm:pt modelId="{B854A398-8C74-4328-9AF7-901AC0B0D249}" type="pres">
      <dgm:prSet presAssocID="{6A42AE80-02BE-41BA-897E-255D3BFC47E0}" presName="horz1" presStyleCnt="0"/>
      <dgm:spPr/>
    </dgm:pt>
    <dgm:pt modelId="{0C3E9650-4AF3-4AD2-A5D9-5BB737A3F914}" type="pres">
      <dgm:prSet presAssocID="{6A42AE80-02BE-41BA-897E-255D3BFC47E0}" presName="tx1" presStyleLbl="revTx" presStyleIdx="0" presStyleCnt="5"/>
      <dgm:spPr/>
    </dgm:pt>
    <dgm:pt modelId="{3BCE5F80-2A01-41DB-9D8E-EE44BD8C5E82}" type="pres">
      <dgm:prSet presAssocID="{6A42AE80-02BE-41BA-897E-255D3BFC47E0}" presName="vert1" presStyleCnt="0"/>
      <dgm:spPr/>
    </dgm:pt>
    <dgm:pt modelId="{4179FDEF-D58B-4735-850A-59D7901FB2A7}" type="pres">
      <dgm:prSet presAssocID="{1F91B413-CA3E-423B-9B02-E2AF8825931E}" presName="vertSpace2a" presStyleCnt="0"/>
      <dgm:spPr/>
    </dgm:pt>
    <dgm:pt modelId="{A7F921A1-E3F9-4929-837F-6F9C439620CF}" type="pres">
      <dgm:prSet presAssocID="{1F91B413-CA3E-423B-9B02-E2AF8825931E}" presName="horz2" presStyleCnt="0"/>
      <dgm:spPr/>
    </dgm:pt>
    <dgm:pt modelId="{FD145567-4EAF-4463-9695-62B3C7A08DA4}" type="pres">
      <dgm:prSet presAssocID="{1F91B413-CA3E-423B-9B02-E2AF8825931E}" presName="horzSpace2" presStyleCnt="0"/>
      <dgm:spPr/>
    </dgm:pt>
    <dgm:pt modelId="{5A032E94-E241-418A-83A0-6EFF450BA3AD}" type="pres">
      <dgm:prSet presAssocID="{1F91B413-CA3E-423B-9B02-E2AF8825931E}" presName="tx2" presStyleLbl="revTx" presStyleIdx="1" presStyleCnt="5" custScaleY="76081"/>
      <dgm:spPr/>
    </dgm:pt>
    <dgm:pt modelId="{1D490329-4A29-4250-9E57-A8FC0FCB2165}" type="pres">
      <dgm:prSet presAssocID="{1F91B413-CA3E-423B-9B02-E2AF8825931E}" presName="vert2" presStyleCnt="0"/>
      <dgm:spPr/>
    </dgm:pt>
    <dgm:pt modelId="{6132EA3B-A8D4-4578-AFA8-6C993A04B152}" type="pres">
      <dgm:prSet presAssocID="{1F91B413-CA3E-423B-9B02-E2AF8825931E}" presName="thinLine2b" presStyleLbl="callout" presStyleIdx="0" presStyleCnt="4"/>
      <dgm:spPr>
        <a:ln>
          <a:solidFill>
            <a:schemeClr val="accent1"/>
          </a:solidFill>
        </a:ln>
      </dgm:spPr>
    </dgm:pt>
    <dgm:pt modelId="{CEE3CC62-92E6-4AF2-9427-66B5704CA513}" type="pres">
      <dgm:prSet presAssocID="{1F91B413-CA3E-423B-9B02-E2AF8825931E}" presName="vertSpace2b" presStyleCnt="0"/>
      <dgm:spPr/>
    </dgm:pt>
    <dgm:pt modelId="{A47AEFA9-541B-4072-9973-3760A9D30ACC}" type="pres">
      <dgm:prSet presAssocID="{674EBDFF-46EA-41E5-9391-E993ED437461}" presName="horz2" presStyleCnt="0"/>
      <dgm:spPr/>
    </dgm:pt>
    <dgm:pt modelId="{4E2FB2D9-E5BD-43F3-9EB0-CBFE8575A432}" type="pres">
      <dgm:prSet presAssocID="{674EBDFF-46EA-41E5-9391-E993ED437461}" presName="horzSpace2" presStyleCnt="0"/>
      <dgm:spPr/>
    </dgm:pt>
    <dgm:pt modelId="{5B24A61E-C539-4A8C-AAFB-9609CA6FD43A}" type="pres">
      <dgm:prSet presAssocID="{674EBDFF-46EA-41E5-9391-E993ED437461}" presName="tx2" presStyleLbl="revTx" presStyleIdx="2" presStyleCnt="5" custScaleY="79263"/>
      <dgm:spPr/>
    </dgm:pt>
    <dgm:pt modelId="{64765D38-CADF-4D7A-9405-DAC49FDDB57C}" type="pres">
      <dgm:prSet presAssocID="{674EBDFF-46EA-41E5-9391-E993ED437461}" presName="vert2" presStyleCnt="0"/>
      <dgm:spPr/>
    </dgm:pt>
    <dgm:pt modelId="{E9D7694B-96A1-472C-8C93-E46624F09A6F}" type="pres">
      <dgm:prSet presAssocID="{674EBDFF-46EA-41E5-9391-E993ED437461}" presName="thinLine2b" presStyleLbl="callout" presStyleIdx="1" presStyleCnt="4"/>
      <dgm:spPr>
        <a:ln>
          <a:solidFill>
            <a:schemeClr val="accent1"/>
          </a:solidFill>
        </a:ln>
      </dgm:spPr>
    </dgm:pt>
    <dgm:pt modelId="{63B8FC4D-36BB-4575-8128-41640BD7C472}" type="pres">
      <dgm:prSet presAssocID="{674EBDFF-46EA-41E5-9391-E993ED437461}" presName="vertSpace2b" presStyleCnt="0"/>
      <dgm:spPr/>
    </dgm:pt>
    <dgm:pt modelId="{CFA07975-6E40-4227-8E9F-3C6DB17627DC}" type="pres">
      <dgm:prSet presAssocID="{099A7A3E-81F6-4D7D-AD03-1CF48328846D}" presName="horz2" presStyleCnt="0"/>
      <dgm:spPr/>
    </dgm:pt>
    <dgm:pt modelId="{3BED262A-5661-42AD-9509-B540C4E938B0}" type="pres">
      <dgm:prSet presAssocID="{099A7A3E-81F6-4D7D-AD03-1CF48328846D}" presName="horzSpace2" presStyleCnt="0"/>
      <dgm:spPr/>
    </dgm:pt>
    <dgm:pt modelId="{F530D3E9-C7EC-43C1-BFC7-77EB569EDBAF}" type="pres">
      <dgm:prSet presAssocID="{099A7A3E-81F6-4D7D-AD03-1CF48328846D}" presName="tx2" presStyleLbl="revTx" presStyleIdx="3" presStyleCnt="5" custScaleY="29364"/>
      <dgm:spPr/>
    </dgm:pt>
    <dgm:pt modelId="{EB3FC290-158C-4AC1-B7F0-13CF6D5F8E0C}" type="pres">
      <dgm:prSet presAssocID="{099A7A3E-81F6-4D7D-AD03-1CF48328846D}" presName="vert2" presStyleCnt="0"/>
      <dgm:spPr/>
    </dgm:pt>
    <dgm:pt modelId="{84D814AE-CA86-4131-BC22-F5346D2B595A}" type="pres">
      <dgm:prSet presAssocID="{099A7A3E-81F6-4D7D-AD03-1CF48328846D}" presName="thinLine2b" presStyleLbl="callout" presStyleIdx="2" presStyleCnt="4"/>
      <dgm:spPr>
        <a:ln>
          <a:solidFill>
            <a:schemeClr val="accent1"/>
          </a:solidFill>
        </a:ln>
      </dgm:spPr>
    </dgm:pt>
    <dgm:pt modelId="{35439CD5-C1FB-430A-BD23-604373F52BEB}" type="pres">
      <dgm:prSet presAssocID="{099A7A3E-81F6-4D7D-AD03-1CF48328846D}" presName="vertSpace2b" presStyleCnt="0"/>
      <dgm:spPr/>
    </dgm:pt>
    <dgm:pt modelId="{8E8FCAD1-0EE2-4F03-AFBB-32A7E7912BDA}" type="pres">
      <dgm:prSet presAssocID="{DF3C86BD-C5CF-4F51-BD83-2DDF59FE2E27}" presName="horz2" presStyleCnt="0"/>
      <dgm:spPr/>
    </dgm:pt>
    <dgm:pt modelId="{3C0AE469-6243-4EA5-876D-E2C275D1EB70}" type="pres">
      <dgm:prSet presAssocID="{DF3C86BD-C5CF-4F51-BD83-2DDF59FE2E27}" presName="horzSpace2" presStyleCnt="0"/>
      <dgm:spPr/>
    </dgm:pt>
    <dgm:pt modelId="{F062E5F0-705F-4ACA-9EB8-ACFD5E519A06}" type="pres">
      <dgm:prSet presAssocID="{DF3C86BD-C5CF-4F51-BD83-2DDF59FE2E27}" presName="tx2" presStyleLbl="revTx" presStyleIdx="4" presStyleCnt="5" custScaleY="26554"/>
      <dgm:spPr/>
    </dgm:pt>
    <dgm:pt modelId="{D1F172E9-E8A4-4644-8D9B-9562F7ACB1EA}" type="pres">
      <dgm:prSet presAssocID="{DF3C86BD-C5CF-4F51-BD83-2DDF59FE2E27}" presName="vert2" presStyleCnt="0"/>
      <dgm:spPr/>
    </dgm:pt>
    <dgm:pt modelId="{C88B100D-C7FD-45F7-B364-22032556ED35}" type="pres">
      <dgm:prSet presAssocID="{DF3C86BD-C5CF-4F51-BD83-2DDF59FE2E27}" presName="thinLine2b" presStyleLbl="callout" presStyleIdx="3" presStyleCnt="4"/>
      <dgm:spPr/>
    </dgm:pt>
    <dgm:pt modelId="{CE204A5F-4B70-43E3-A37C-7B71F04B6353}" type="pres">
      <dgm:prSet presAssocID="{DF3C86BD-C5CF-4F51-BD83-2DDF59FE2E27}" presName="vertSpace2b" presStyleCnt="0"/>
      <dgm:spPr/>
    </dgm:pt>
  </dgm:ptLst>
  <dgm:cxnLst>
    <dgm:cxn modelId="{E73A7B0C-F0B9-47B5-B8AC-DF76C77307FC}" srcId="{6A42AE80-02BE-41BA-897E-255D3BFC47E0}" destId="{DF3C86BD-C5CF-4F51-BD83-2DDF59FE2E27}" srcOrd="3" destOrd="0" parTransId="{894B6C1B-6100-4C6F-BC60-E5CEEE077712}" sibTransId="{7199BA77-7D5F-49C6-9518-D8E002447472}"/>
    <dgm:cxn modelId="{E96D7F45-9AE6-4AED-86BA-094707A59075}" type="presOf" srcId="{099A7A3E-81F6-4D7D-AD03-1CF48328846D}" destId="{F530D3E9-C7EC-43C1-BFC7-77EB569EDBAF}" srcOrd="0" destOrd="0" presId="urn:microsoft.com/office/officeart/2008/layout/LinedList"/>
    <dgm:cxn modelId="{4F8DFE6F-3153-42A4-A14F-F8EA90C08C9D}" type="presOf" srcId="{DF3C86BD-C5CF-4F51-BD83-2DDF59FE2E27}" destId="{F062E5F0-705F-4ACA-9EB8-ACFD5E519A06}" srcOrd="0" destOrd="0" presId="urn:microsoft.com/office/officeart/2008/layout/LinedList"/>
    <dgm:cxn modelId="{EB48AB70-FEC4-4B37-9D01-9F1B866946A9}" srcId="{6A42AE80-02BE-41BA-897E-255D3BFC47E0}" destId="{099A7A3E-81F6-4D7D-AD03-1CF48328846D}" srcOrd="2" destOrd="0" parTransId="{BCE7D263-AA99-425F-8ACA-735A4B567D9E}" sibTransId="{B7876C8D-CC95-43BF-8C05-F5052D86B326}"/>
    <dgm:cxn modelId="{5975AA54-6096-44DB-89C8-B1625CEED6B1}" srcId="{6A42AE80-02BE-41BA-897E-255D3BFC47E0}" destId="{1F91B413-CA3E-423B-9B02-E2AF8825931E}" srcOrd="0" destOrd="0" parTransId="{B14E28CC-4584-48BE-A967-286E478AD114}" sibTransId="{6B81D5EC-C119-4CBA-96E9-B4F8BFB2DFA3}"/>
    <dgm:cxn modelId="{C1C48B83-0725-45CA-A1F0-F65ED1B0944E}" type="presOf" srcId="{222696F2-A766-453B-ABBB-DCFE4F6AECF9}" destId="{CCBCA3B3-4D59-4F82-B50C-36041883288D}" srcOrd="0" destOrd="0" presId="urn:microsoft.com/office/officeart/2008/layout/LinedList"/>
    <dgm:cxn modelId="{E0F4C7BE-45BC-49F3-955C-48DA0E6D8CEA}" srcId="{222696F2-A766-453B-ABBB-DCFE4F6AECF9}" destId="{6A42AE80-02BE-41BA-897E-255D3BFC47E0}" srcOrd="0" destOrd="0" parTransId="{2273E187-4F6E-4216-A93F-2DC9AB5BE3A1}" sibTransId="{8739A52F-6A42-4406-B20B-472A8D85CCDA}"/>
    <dgm:cxn modelId="{2C68D2C6-C9DC-46F1-B53E-73404185874D}" type="presOf" srcId="{674EBDFF-46EA-41E5-9391-E993ED437461}" destId="{5B24A61E-C539-4A8C-AAFB-9609CA6FD43A}" srcOrd="0" destOrd="0" presId="urn:microsoft.com/office/officeart/2008/layout/LinedList"/>
    <dgm:cxn modelId="{23C129DD-1E3E-4E46-A268-14D525E9BFB1}" type="presOf" srcId="{1F91B413-CA3E-423B-9B02-E2AF8825931E}" destId="{5A032E94-E241-418A-83A0-6EFF450BA3AD}" srcOrd="0" destOrd="0" presId="urn:microsoft.com/office/officeart/2008/layout/LinedList"/>
    <dgm:cxn modelId="{2786D7E6-C0D4-4829-92AE-B748813AB96B}" srcId="{6A42AE80-02BE-41BA-897E-255D3BFC47E0}" destId="{674EBDFF-46EA-41E5-9391-E993ED437461}" srcOrd="1" destOrd="0" parTransId="{9BBEB8AB-C740-4536-A349-C8DC08A414A5}" sibTransId="{9E56F533-7250-4EEB-96C7-92ABFA332F5E}"/>
    <dgm:cxn modelId="{719251F7-493E-486F-A5BF-4C0AE7AD8E37}" type="presOf" srcId="{6A42AE80-02BE-41BA-897E-255D3BFC47E0}" destId="{0C3E9650-4AF3-4AD2-A5D9-5BB737A3F914}" srcOrd="0" destOrd="0" presId="urn:microsoft.com/office/officeart/2008/layout/LinedList"/>
    <dgm:cxn modelId="{52E503AD-FDA3-4D06-82E2-ED1BA0E70875}" type="presParOf" srcId="{CCBCA3B3-4D59-4F82-B50C-36041883288D}" destId="{31EFB020-1088-4415-8246-BD52296DAB13}" srcOrd="0" destOrd="0" presId="urn:microsoft.com/office/officeart/2008/layout/LinedList"/>
    <dgm:cxn modelId="{2771D806-A10E-44C6-9DD9-B007241FAA90}" type="presParOf" srcId="{CCBCA3B3-4D59-4F82-B50C-36041883288D}" destId="{B854A398-8C74-4328-9AF7-901AC0B0D249}" srcOrd="1" destOrd="0" presId="urn:microsoft.com/office/officeart/2008/layout/LinedList"/>
    <dgm:cxn modelId="{6606BABB-B2CA-4D5D-96E8-113281DAC59C}" type="presParOf" srcId="{B854A398-8C74-4328-9AF7-901AC0B0D249}" destId="{0C3E9650-4AF3-4AD2-A5D9-5BB737A3F914}" srcOrd="0" destOrd="0" presId="urn:microsoft.com/office/officeart/2008/layout/LinedList"/>
    <dgm:cxn modelId="{E9ED2438-1B22-4F84-9D8B-1693E1A8A12A}" type="presParOf" srcId="{B854A398-8C74-4328-9AF7-901AC0B0D249}" destId="{3BCE5F80-2A01-41DB-9D8E-EE44BD8C5E82}" srcOrd="1" destOrd="0" presId="urn:microsoft.com/office/officeart/2008/layout/LinedList"/>
    <dgm:cxn modelId="{B0506835-20F1-4041-A4A1-44CAE2CA6F49}" type="presParOf" srcId="{3BCE5F80-2A01-41DB-9D8E-EE44BD8C5E82}" destId="{4179FDEF-D58B-4735-850A-59D7901FB2A7}" srcOrd="0" destOrd="0" presId="urn:microsoft.com/office/officeart/2008/layout/LinedList"/>
    <dgm:cxn modelId="{95325F99-B81F-4AB9-B879-2AF30407EF9D}" type="presParOf" srcId="{3BCE5F80-2A01-41DB-9D8E-EE44BD8C5E82}" destId="{A7F921A1-E3F9-4929-837F-6F9C439620CF}" srcOrd="1" destOrd="0" presId="urn:microsoft.com/office/officeart/2008/layout/LinedList"/>
    <dgm:cxn modelId="{563D8924-FA8C-40BA-9C51-46087CDB5122}" type="presParOf" srcId="{A7F921A1-E3F9-4929-837F-6F9C439620CF}" destId="{FD145567-4EAF-4463-9695-62B3C7A08DA4}" srcOrd="0" destOrd="0" presId="urn:microsoft.com/office/officeart/2008/layout/LinedList"/>
    <dgm:cxn modelId="{C38140D3-59CF-4D87-A1BF-582F733E87E0}" type="presParOf" srcId="{A7F921A1-E3F9-4929-837F-6F9C439620CF}" destId="{5A032E94-E241-418A-83A0-6EFF450BA3AD}" srcOrd="1" destOrd="0" presId="urn:microsoft.com/office/officeart/2008/layout/LinedList"/>
    <dgm:cxn modelId="{32958770-B223-4123-B911-E660A6ED0510}" type="presParOf" srcId="{A7F921A1-E3F9-4929-837F-6F9C439620CF}" destId="{1D490329-4A29-4250-9E57-A8FC0FCB2165}" srcOrd="2" destOrd="0" presId="urn:microsoft.com/office/officeart/2008/layout/LinedList"/>
    <dgm:cxn modelId="{D0DED662-4917-42C7-B5E9-3189DE20B447}" type="presParOf" srcId="{3BCE5F80-2A01-41DB-9D8E-EE44BD8C5E82}" destId="{6132EA3B-A8D4-4578-AFA8-6C993A04B152}" srcOrd="2" destOrd="0" presId="urn:microsoft.com/office/officeart/2008/layout/LinedList"/>
    <dgm:cxn modelId="{36B552EC-EFC6-443E-A989-F48909EEA015}" type="presParOf" srcId="{3BCE5F80-2A01-41DB-9D8E-EE44BD8C5E82}" destId="{CEE3CC62-92E6-4AF2-9427-66B5704CA513}" srcOrd="3" destOrd="0" presId="urn:microsoft.com/office/officeart/2008/layout/LinedList"/>
    <dgm:cxn modelId="{CB0BCBC5-10AB-4BC0-92C0-90E3B66B04EE}" type="presParOf" srcId="{3BCE5F80-2A01-41DB-9D8E-EE44BD8C5E82}" destId="{A47AEFA9-541B-4072-9973-3760A9D30ACC}" srcOrd="4" destOrd="0" presId="urn:microsoft.com/office/officeart/2008/layout/LinedList"/>
    <dgm:cxn modelId="{106ACA27-DA1B-4971-B020-5200D0F7F0E6}" type="presParOf" srcId="{A47AEFA9-541B-4072-9973-3760A9D30ACC}" destId="{4E2FB2D9-E5BD-43F3-9EB0-CBFE8575A432}" srcOrd="0" destOrd="0" presId="urn:microsoft.com/office/officeart/2008/layout/LinedList"/>
    <dgm:cxn modelId="{93D05A99-EB73-475B-9FB5-821DFF1DDE42}" type="presParOf" srcId="{A47AEFA9-541B-4072-9973-3760A9D30ACC}" destId="{5B24A61E-C539-4A8C-AAFB-9609CA6FD43A}" srcOrd="1" destOrd="0" presId="urn:microsoft.com/office/officeart/2008/layout/LinedList"/>
    <dgm:cxn modelId="{620FE5CF-E0F8-47F9-9634-2334FDF0C08B}" type="presParOf" srcId="{A47AEFA9-541B-4072-9973-3760A9D30ACC}" destId="{64765D38-CADF-4D7A-9405-DAC49FDDB57C}" srcOrd="2" destOrd="0" presId="urn:microsoft.com/office/officeart/2008/layout/LinedList"/>
    <dgm:cxn modelId="{87237E66-F25E-4D0F-BFA0-3051C970CB50}" type="presParOf" srcId="{3BCE5F80-2A01-41DB-9D8E-EE44BD8C5E82}" destId="{E9D7694B-96A1-472C-8C93-E46624F09A6F}" srcOrd="5" destOrd="0" presId="urn:microsoft.com/office/officeart/2008/layout/LinedList"/>
    <dgm:cxn modelId="{6E6EB5D0-B314-4BCF-87A1-1291F801E9FB}" type="presParOf" srcId="{3BCE5F80-2A01-41DB-9D8E-EE44BD8C5E82}" destId="{63B8FC4D-36BB-4575-8128-41640BD7C472}" srcOrd="6" destOrd="0" presId="urn:microsoft.com/office/officeart/2008/layout/LinedList"/>
    <dgm:cxn modelId="{6FF6A366-DEBA-4A1C-802F-8CE4882D5AC5}" type="presParOf" srcId="{3BCE5F80-2A01-41DB-9D8E-EE44BD8C5E82}" destId="{CFA07975-6E40-4227-8E9F-3C6DB17627DC}" srcOrd="7" destOrd="0" presId="urn:microsoft.com/office/officeart/2008/layout/LinedList"/>
    <dgm:cxn modelId="{56526744-13E2-4BAE-8CDB-FB1487FF8A5C}" type="presParOf" srcId="{CFA07975-6E40-4227-8E9F-3C6DB17627DC}" destId="{3BED262A-5661-42AD-9509-B540C4E938B0}" srcOrd="0" destOrd="0" presId="urn:microsoft.com/office/officeart/2008/layout/LinedList"/>
    <dgm:cxn modelId="{3477E6B3-741A-4D1F-8666-9B8E5792F6FC}" type="presParOf" srcId="{CFA07975-6E40-4227-8E9F-3C6DB17627DC}" destId="{F530D3E9-C7EC-43C1-BFC7-77EB569EDBAF}" srcOrd="1" destOrd="0" presId="urn:microsoft.com/office/officeart/2008/layout/LinedList"/>
    <dgm:cxn modelId="{BE301F4B-61DF-4175-BD1D-7780AE4F869F}" type="presParOf" srcId="{CFA07975-6E40-4227-8E9F-3C6DB17627DC}" destId="{EB3FC290-158C-4AC1-B7F0-13CF6D5F8E0C}" srcOrd="2" destOrd="0" presId="urn:microsoft.com/office/officeart/2008/layout/LinedList"/>
    <dgm:cxn modelId="{BB28C62C-1908-47F8-AB7E-68CA75D0AD1D}" type="presParOf" srcId="{3BCE5F80-2A01-41DB-9D8E-EE44BD8C5E82}" destId="{84D814AE-CA86-4131-BC22-F5346D2B595A}" srcOrd="8" destOrd="0" presId="urn:microsoft.com/office/officeart/2008/layout/LinedList"/>
    <dgm:cxn modelId="{07FCA252-782B-42B3-80E6-7A8E23452AF0}" type="presParOf" srcId="{3BCE5F80-2A01-41DB-9D8E-EE44BD8C5E82}" destId="{35439CD5-C1FB-430A-BD23-604373F52BEB}" srcOrd="9" destOrd="0" presId="urn:microsoft.com/office/officeart/2008/layout/LinedList"/>
    <dgm:cxn modelId="{82CE0698-2239-493A-A5D5-F5203BD09EAD}" type="presParOf" srcId="{3BCE5F80-2A01-41DB-9D8E-EE44BD8C5E82}" destId="{8E8FCAD1-0EE2-4F03-AFBB-32A7E7912BDA}" srcOrd="10" destOrd="0" presId="urn:microsoft.com/office/officeart/2008/layout/LinedList"/>
    <dgm:cxn modelId="{91729C2F-3C19-4DA3-8915-8D2EC8184AAA}" type="presParOf" srcId="{8E8FCAD1-0EE2-4F03-AFBB-32A7E7912BDA}" destId="{3C0AE469-6243-4EA5-876D-E2C275D1EB70}" srcOrd="0" destOrd="0" presId="urn:microsoft.com/office/officeart/2008/layout/LinedList"/>
    <dgm:cxn modelId="{8F9D6CA7-C26F-4F9F-B168-8390FEEC7D01}" type="presParOf" srcId="{8E8FCAD1-0EE2-4F03-AFBB-32A7E7912BDA}" destId="{F062E5F0-705F-4ACA-9EB8-ACFD5E519A06}" srcOrd="1" destOrd="0" presId="urn:microsoft.com/office/officeart/2008/layout/LinedList"/>
    <dgm:cxn modelId="{67292E9E-4F5B-4C20-82EB-D8E9B134FE98}" type="presParOf" srcId="{8E8FCAD1-0EE2-4F03-AFBB-32A7E7912BDA}" destId="{D1F172E9-E8A4-4644-8D9B-9562F7ACB1EA}" srcOrd="2" destOrd="0" presId="urn:microsoft.com/office/officeart/2008/layout/LinedList"/>
    <dgm:cxn modelId="{52F9E682-348B-4A07-9F37-D7DB3CBCB6E6}" type="presParOf" srcId="{3BCE5F80-2A01-41DB-9D8E-EE44BD8C5E82}" destId="{C88B100D-C7FD-45F7-B364-22032556ED35}" srcOrd="11" destOrd="0" presId="urn:microsoft.com/office/officeart/2008/layout/LinedList"/>
    <dgm:cxn modelId="{D74391C1-CA48-4D77-9408-32F01E3811C3}" type="presParOf" srcId="{3BCE5F80-2A01-41DB-9D8E-EE44BD8C5E82}" destId="{CE204A5F-4B70-43E3-A37C-7B71F04B6353}" srcOrd="12" destOrd="0" presId="urn:microsoft.com/office/officeart/2008/layout/LinedList"/>
  </dgm:cxnLst>
  <dgm:bg/>
  <dgm:whole>
    <a:ln>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33B1CA-0BAC-41CA-A7A9-F03A0E5008B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1277FFE3-F112-42D7-AFAA-DDA4FD43974B}">
      <dgm:prSet phldrT="[Text]" custT="1"/>
      <dgm:spPr>
        <a:solidFill>
          <a:schemeClr val="accent1">
            <a:lumMod val="50000"/>
          </a:schemeClr>
        </a:solidFill>
        <a:effectLst>
          <a:softEdge rad="63500"/>
        </a:effectLst>
      </dgm:spPr>
      <dgm:t>
        <a:bodyPr/>
        <a:lstStyle/>
        <a:p>
          <a:r>
            <a:rPr lang="es-AR" sz="2000" dirty="0"/>
            <a:t>Los valores de R^2 para cada uno de los modelos son:</a:t>
          </a:r>
          <a:endParaRPr lang="en-US" sz="2000" dirty="0"/>
        </a:p>
      </dgm:t>
    </dgm:pt>
    <dgm:pt modelId="{2EC61E64-E8D8-4F8C-94BA-A5C3A478938D}" type="parTrans" cxnId="{2757C0B1-74EF-4E51-A82C-6AE078E9B633}">
      <dgm:prSet/>
      <dgm:spPr/>
      <dgm:t>
        <a:bodyPr/>
        <a:lstStyle/>
        <a:p>
          <a:endParaRPr lang="en-US"/>
        </a:p>
      </dgm:t>
    </dgm:pt>
    <dgm:pt modelId="{D7531637-1AD5-40C7-B137-76EF02B6779C}" type="sibTrans" cxnId="{2757C0B1-74EF-4E51-A82C-6AE078E9B633}">
      <dgm:prSet/>
      <dgm:spPr/>
      <dgm:t>
        <a:bodyPr/>
        <a:lstStyle/>
        <a:p>
          <a:endParaRPr lang="en-US"/>
        </a:p>
      </dgm:t>
    </dgm:pt>
    <dgm:pt modelId="{257EA187-7E8A-47E3-AA82-B8DF516CCC31}">
      <dgm:prSet phldrT="[Text]" custT="1"/>
      <dgm:spPr>
        <a:solidFill>
          <a:schemeClr val="bg1">
            <a:alpha val="90000"/>
          </a:schemeClr>
        </a:solidFill>
      </dgm:spPr>
      <dgm:t>
        <a:bodyPr/>
        <a:lstStyle/>
        <a:p>
          <a:r>
            <a:rPr lang="es-AR" sz="2000" dirty="0"/>
            <a:t>R^2 </a:t>
          </a:r>
          <a:r>
            <a:rPr lang="es-AR" sz="2000" dirty="0" err="1"/>
            <a:t>ElasticNet</a:t>
          </a:r>
          <a:r>
            <a:rPr lang="es-AR" sz="2000" dirty="0"/>
            <a:t>: 0.7001</a:t>
          </a:r>
          <a:endParaRPr lang="en-US" sz="2000" dirty="0"/>
        </a:p>
      </dgm:t>
    </dgm:pt>
    <dgm:pt modelId="{95CC7778-3334-4D6E-9A5F-8DB083DE041C}" type="parTrans" cxnId="{7D385F48-99E7-4BF9-8CF9-239700C47012}">
      <dgm:prSet/>
      <dgm:spPr/>
      <dgm:t>
        <a:bodyPr/>
        <a:lstStyle/>
        <a:p>
          <a:endParaRPr lang="en-US"/>
        </a:p>
      </dgm:t>
    </dgm:pt>
    <dgm:pt modelId="{0B3A4473-EBC3-4A28-8EE4-C858805063BC}" type="sibTrans" cxnId="{7D385F48-99E7-4BF9-8CF9-239700C47012}">
      <dgm:prSet/>
      <dgm:spPr/>
      <dgm:t>
        <a:bodyPr/>
        <a:lstStyle/>
        <a:p>
          <a:endParaRPr lang="en-US"/>
        </a:p>
      </dgm:t>
    </dgm:pt>
    <dgm:pt modelId="{88FC7657-CDD9-4FF7-A879-72311D81E5AD}">
      <dgm:prSet phldrT="[Text]" custT="1"/>
      <dgm:spPr>
        <a:solidFill>
          <a:schemeClr val="bg1">
            <a:alpha val="90000"/>
          </a:schemeClr>
        </a:solidFill>
      </dgm:spPr>
      <dgm:t>
        <a:bodyPr/>
        <a:lstStyle/>
        <a:p>
          <a:r>
            <a:rPr lang="es-AR" sz="2000" dirty="0"/>
            <a:t>R^2 Ajustado OLS: 0.719</a:t>
          </a:r>
          <a:endParaRPr lang="en-US" sz="2000" dirty="0"/>
        </a:p>
      </dgm:t>
    </dgm:pt>
    <dgm:pt modelId="{B6838634-1E85-44B7-AED7-BA0A7C1E87EB}" type="parTrans" cxnId="{6440BAE6-2C31-4D11-9574-CBF703C7099E}">
      <dgm:prSet/>
      <dgm:spPr/>
      <dgm:t>
        <a:bodyPr/>
        <a:lstStyle/>
        <a:p>
          <a:endParaRPr lang="en-US"/>
        </a:p>
      </dgm:t>
    </dgm:pt>
    <dgm:pt modelId="{41CD0E10-06C1-4911-8B23-01FE4A4C4561}" type="sibTrans" cxnId="{6440BAE6-2C31-4D11-9574-CBF703C7099E}">
      <dgm:prSet/>
      <dgm:spPr/>
      <dgm:t>
        <a:bodyPr/>
        <a:lstStyle/>
        <a:p>
          <a:endParaRPr lang="en-US"/>
        </a:p>
      </dgm:t>
    </dgm:pt>
    <dgm:pt modelId="{8D6BBC50-422D-4565-8FC0-DC8A637113F5}">
      <dgm:prSet phldrT="[Text]" custT="1"/>
      <dgm:spPr>
        <a:solidFill>
          <a:schemeClr val="accent1">
            <a:lumMod val="75000"/>
          </a:schemeClr>
        </a:solidFill>
        <a:ln>
          <a:solidFill>
            <a:schemeClr val="accent1">
              <a:hueOff val="0"/>
              <a:satOff val="0"/>
              <a:lumOff val="0"/>
              <a:alpha val="98000"/>
            </a:schemeClr>
          </a:solidFill>
        </a:ln>
        <a:effectLst>
          <a:softEdge rad="63500"/>
        </a:effectLst>
      </dgm:spPr>
      <dgm:t>
        <a:bodyPr/>
        <a:lstStyle/>
        <a:p>
          <a:r>
            <a:rPr lang="es-AR" sz="2000" dirty="0"/>
            <a:t>Los variables con los coeficientes de mayor impacto en el modelo son:</a:t>
          </a:r>
          <a:endParaRPr lang="en-US" sz="2000" dirty="0"/>
        </a:p>
      </dgm:t>
    </dgm:pt>
    <dgm:pt modelId="{F3368163-1463-4348-8120-5B48280CBE74}" type="parTrans" cxnId="{A993FB1A-B358-4999-B50A-835F2C4CF5B6}">
      <dgm:prSet/>
      <dgm:spPr/>
      <dgm:t>
        <a:bodyPr/>
        <a:lstStyle/>
        <a:p>
          <a:endParaRPr lang="en-US"/>
        </a:p>
      </dgm:t>
    </dgm:pt>
    <dgm:pt modelId="{8ECD677E-6A86-47FC-8B99-C4A588207F63}" type="sibTrans" cxnId="{A993FB1A-B358-4999-B50A-835F2C4CF5B6}">
      <dgm:prSet/>
      <dgm:spPr/>
      <dgm:t>
        <a:bodyPr/>
        <a:lstStyle/>
        <a:p>
          <a:endParaRPr lang="en-US"/>
        </a:p>
      </dgm:t>
    </dgm:pt>
    <dgm:pt modelId="{37EB56FA-1844-4E10-AFE8-6DEB85E15D9A}">
      <dgm:prSet phldrT="[Text]" custT="1"/>
      <dgm:spPr>
        <a:solidFill>
          <a:schemeClr val="bg1">
            <a:alpha val="90000"/>
          </a:schemeClr>
        </a:solidFill>
      </dgm:spPr>
      <dgm:t>
        <a:bodyPr/>
        <a:lstStyle/>
        <a:p>
          <a:r>
            <a:rPr lang="es-AR" sz="1600" dirty="0" err="1"/>
            <a:t>Place_name_pto</a:t>
          </a:r>
          <a:r>
            <a:rPr lang="es-AR" sz="1600" dirty="0"/>
            <a:t> madero: 4107 </a:t>
          </a:r>
          <a:r>
            <a:rPr lang="es-AR" sz="1600" dirty="0" err="1"/>
            <a:t>usd</a:t>
          </a:r>
          <a:r>
            <a:rPr lang="es-AR" sz="1600" dirty="0"/>
            <a:t>/m2</a:t>
          </a:r>
          <a:endParaRPr lang="en-US" sz="1600" dirty="0"/>
        </a:p>
      </dgm:t>
    </dgm:pt>
    <dgm:pt modelId="{3EF00A12-D390-4CAD-9448-5D0F21D0A0AC}" type="parTrans" cxnId="{A74EFEFA-CD26-43CF-87AB-BF552394122A}">
      <dgm:prSet/>
      <dgm:spPr/>
      <dgm:t>
        <a:bodyPr/>
        <a:lstStyle/>
        <a:p>
          <a:endParaRPr lang="en-US"/>
        </a:p>
      </dgm:t>
    </dgm:pt>
    <dgm:pt modelId="{051A76A6-2C6A-4A6E-9E3F-52CE7B4BCC16}" type="sibTrans" cxnId="{A74EFEFA-CD26-43CF-87AB-BF552394122A}">
      <dgm:prSet/>
      <dgm:spPr/>
      <dgm:t>
        <a:bodyPr/>
        <a:lstStyle/>
        <a:p>
          <a:endParaRPr lang="en-US"/>
        </a:p>
      </dgm:t>
    </dgm:pt>
    <dgm:pt modelId="{0BB7DDFF-6B91-4141-8C36-8B8CB7227F11}">
      <dgm:prSet phldrT="[Text]" custT="1"/>
      <dgm:spPr>
        <a:solidFill>
          <a:schemeClr val="accent1">
            <a:lumMod val="60000"/>
            <a:lumOff val="40000"/>
          </a:schemeClr>
        </a:solidFill>
        <a:effectLst>
          <a:softEdge rad="63500"/>
        </a:effectLst>
      </dgm:spPr>
      <dgm:t>
        <a:bodyPr/>
        <a:lstStyle/>
        <a:p>
          <a:r>
            <a:rPr lang="es-AR" sz="2000" dirty="0"/>
            <a:t>El ajuste del modelo estimado con el </a:t>
          </a:r>
          <a:r>
            <a:rPr lang="es-AR" sz="2000" dirty="0" err="1"/>
            <a:t>dataset</a:t>
          </a:r>
          <a:r>
            <a:rPr lang="es-AR" sz="2000" dirty="0"/>
            <a:t> de test nos da lo siguiente:</a:t>
          </a:r>
          <a:endParaRPr lang="en-US" sz="2000" dirty="0"/>
        </a:p>
      </dgm:t>
    </dgm:pt>
    <dgm:pt modelId="{926AA60B-FD17-44F5-BF46-6AD5AB6CF043}" type="parTrans" cxnId="{D3564CBA-2281-4F62-8A9C-249570A2E0D3}">
      <dgm:prSet/>
      <dgm:spPr/>
      <dgm:t>
        <a:bodyPr/>
        <a:lstStyle/>
        <a:p>
          <a:endParaRPr lang="en-US"/>
        </a:p>
      </dgm:t>
    </dgm:pt>
    <dgm:pt modelId="{D0ABDBC6-33BC-47E2-A0B8-2F2FF011F9EC}" type="sibTrans" cxnId="{D3564CBA-2281-4F62-8A9C-249570A2E0D3}">
      <dgm:prSet/>
      <dgm:spPr/>
      <dgm:t>
        <a:bodyPr/>
        <a:lstStyle/>
        <a:p>
          <a:endParaRPr lang="en-US"/>
        </a:p>
      </dgm:t>
    </dgm:pt>
    <dgm:pt modelId="{841E7716-EF70-4810-AA9D-253C2A9CAE5C}">
      <dgm:prSet phldrT="[Text]" custT="1"/>
      <dgm:spPr>
        <a:solidFill>
          <a:schemeClr val="bg1">
            <a:alpha val="90000"/>
          </a:schemeClr>
        </a:solidFill>
      </dgm:spPr>
      <dgm:t>
        <a:bodyPr/>
        <a:lstStyle/>
        <a:p>
          <a:r>
            <a:rPr lang="es-AR" sz="2000" dirty="0"/>
            <a:t>R^2 Test </a:t>
          </a:r>
          <a:r>
            <a:rPr lang="es-AR" sz="2000" dirty="0" err="1"/>
            <a:t>ElasticNet</a:t>
          </a:r>
          <a:r>
            <a:rPr lang="es-AR" sz="2000" dirty="0"/>
            <a:t>: 0.7066</a:t>
          </a:r>
          <a:endParaRPr lang="en-US" sz="2000" dirty="0"/>
        </a:p>
      </dgm:t>
    </dgm:pt>
    <dgm:pt modelId="{5F8A255C-2FF0-442A-8A4A-48AC368F7C57}" type="parTrans" cxnId="{A3743665-4025-4651-B81F-22D329AEC876}">
      <dgm:prSet/>
      <dgm:spPr/>
      <dgm:t>
        <a:bodyPr/>
        <a:lstStyle/>
        <a:p>
          <a:endParaRPr lang="en-US"/>
        </a:p>
      </dgm:t>
    </dgm:pt>
    <dgm:pt modelId="{566BE792-D9B7-442B-90EC-9498B82DFC50}" type="sibTrans" cxnId="{A3743665-4025-4651-B81F-22D329AEC876}">
      <dgm:prSet/>
      <dgm:spPr/>
      <dgm:t>
        <a:bodyPr/>
        <a:lstStyle/>
        <a:p>
          <a:endParaRPr lang="en-US"/>
        </a:p>
      </dgm:t>
    </dgm:pt>
    <dgm:pt modelId="{2A484FAD-F92F-4D4D-AAD4-2FD26B9E966B}">
      <dgm:prSet phldrT="[Text]" custT="1"/>
      <dgm:spPr>
        <a:solidFill>
          <a:schemeClr val="bg1">
            <a:alpha val="90000"/>
          </a:schemeClr>
        </a:solidFill>
      </dgm:spPr>
      <dgm:t>
        <a:bodyPr/>
        <a:lstStyle/>
        <a:p>
          <a:r>
            <a:rPr lang="es-AR" sz="1600" dirty="0"/>
            <a:t>Tipo de propiedad </a:t>
          </a:r>
          <a:r>
            <a:rPr lang="es-AR" sz="1600" dirty="0" err="1"/>
            <a:t>depto</a:t>
          </a:r>
          <a:r>
            <a:rPr lang="es-AR" sz="1600" dirty="0"/>
            <a:t>: 1633 </a:t>
          </a:r>
          <a:r>
            <a:rPr lang="es-AR" sz="1600" dirty="0" err="1"/>
            <a:t>usd</a:t>
          </a:r>
          <a:r>
            <a:rPr lang="es-AR" sz="1600" dirty="0"/>
            <a:t>/m2</a:t>
          </a:r>
          <a:endParaRPr lang="en-US" sz="1600" dirty="0"/>
        </a:p>
      </dgm:t>
    </dgm:pt>
    <dgm:pt modelId="{EAE5F323-5752-49B9-862F-C5A0FEF1C75E}" type="parTrans" cxnId="{7415DEB4-8303-4C9E-BCB9-46821B34EC74}">
      <dgm:prSet/>
      <dgm:spPr/>
      <dgm:t>
        <a:bodyPr/>
        <a:lstStyle/>
        <a:p>
          <a:endParaRPr lang="en-US"/>
        </a:p>
      </dgm:t>
    </dgm:pt>
    <dgm:pt modelId="{9F92A32A-8270-40D4-AF20-D337D82F1819}" type="sibTrans" cxnId="{7415DEB4-8303-4C9E-BCB9-46821B34EC74}">
      <dgm:prSet/>
      <dgm:spPr/>
      <dgm:t>
        <a:bodyPr/>
        <a:lstStyle/>
        <a:p>
          <a:endParaRPr lang="en-US"/>
        </a:p>
      </dgm:t>
    </dgm:pt>
    <dgm:pt modelId="{86D2D376-DA03-454D-8A3F-D65FC8E726F2}">
      <dgm:prSet phldrT="[Text]" custT="1"/>
      <dgm:spPr>
        <a:solidFill>
          <a:schemeClr val="bg1">
            <a:alpha val="90000"/>
          </a:schemeClr>
        </a:solidFill>
      </dgm:spPr>
      <dgm:t>
        <a:bodyPr/>
        <a:lstStyle/>
        <a:p>
          <a:r>
            <a:rPr lang="es-AR" sz="1600" dirty="0"/>
            <a:t>Tipo de propiedad casa: 1578 </a:t>
          </a:r>
          <a:r>
            <a:rPr lang="es-AR" sz="1600" dirty="0" err="1"/>
            <a:t>usd</a:t>
          </a:r>
          <a:r>
            <a:rPr lang="es-AR" sz="1600" dirty="0"/>
            <a:t>/m2</a:t>
          </a:r>
          <a:endParaRPr lang="en-US" sz="1600" dirty="0"/>
        </a:p>
      </dgm:t>
    </dgm:pt>
    <dgm:pt modelId="{5DD7E7B3-B849-495A-9ED9-7DA22D02C293}" type="parTrans" cxnId="{8E923C18-9E4E-4D81-AE44-A414634EDEFF}">
      <dgm:prSet/>
      <dgm:spPr/>
      <dgm:t>
        <a:bodyPr/>
        <a:lstStyle/>
        <a:p>
          <a:endParaRPr lang="en-US"/>
        </a:p>
      </dgm:t>
    </dgm:pt>
    <dgm:pt modelId="{FED5BBBE-FBCE-45A4-B379-8477409DC2A7}" type="sibTrans" cxnId="{8E923C18-9E4E-4D81-AE44-A414634EDEFF}">
      <dgm:prSet/>
      <dgm:spPr/>
      <dgm:t>
        <a:bodyPr/>
        <a:lstStyle/>
        <a:p>
          <a:endParaRPr lang="en-US"/>
        </a:p>
      </dgm:t>
    </dgm:pt>
    <dgm:pt modelId="{5216A9B6-CF2E-49B9-AC29-5BE454242F12}">
      <dgm:prSet phldrT="[Text]" custT="1"/>
      <dgm:spPr>
        <a:solidFill>
          <a:schemeClr val="bg1">
            <a:alpha val="90000"/>
          </a:schemeClr>
        </a:solidFill>
      </dgm:spPr>
      <dgm:t>
        <a:bodyPr/>
        <a:lstStyle/>
        <a:p>
          <a:r>
            <a:rPr lang="es-AR" sz="1600" dirty="0" err="1"/>
            <a:t>Place_name_Recoleta</a:t>
          </a:r>
          <a:r>
            <a:rPr lang="es-AR" sz="1600" dirty="0"/>
            <a:t>: 1719 </a:t>
          </a:r>
          <a:r>
            <a:rPr lang="es-AR" sz="1600" dirty="0" err="1"/>
            <a:t>usd</a:t>
          </a:r>
          <a:r>
            <a:rPr lang="es-AR" sz="1600" dirty="0"/>
            <a:t>/m2</a:t>
          </a:r>
          <a:endParaRPr lang="en-US" sz="1600" dirty="0"/>
        </a:p>
      </dgm:t>
    </dgm:pt>
    <dgm:pt modelId="{6C85254F-7DAF-427D-A5AE-16A42744B90E}" type="parTrans" cxnId="{5AB7485E-8C12-40FD-A428-254D6F97C053}">
      <dgm:prSet/>
      <dgm:spPr/>
    </dgm:pt>
    <dgm:pt modelId="{291EC398-D7E3-4B04-8C31-CB9FA8DA7605}" type="sibTrans" cxnId="{5AB7485E-8C12-40FD-A428-254D6F97C053}">
      <dgm:prSet/>
      <dgm:spPr/>
    </dgm:pt>
    <dgm:pt modelId="{A9954EA5-29AE-4740-8ED6-AF26BBD29E9F}" type="pres">
      <dgm:prSet presAssocID="{AA33B1CA-0BAC-41CA-A7A9-F03A0E5008B6}" presName="Name0" presStyleCnt="0">
        <dgm:presLayoutVars>
          <dgm:dir/>
          <dgm:animLvl val="lvl"/>
          <dgm:resizeHandles val="exact"/>
        </dgm:presLayoutVars>
      </dgm:prSet>
      <dgm:spPr/>
    </dgm:pt>
    <dgm:pt modelId="{8AE2D218-33A1-49B3-97D2-04E3A362CB58}" type="pres">
      <dgm:prSet presAssocID="{1277FFE3-F112-42D7-AFAA-DDA4FD43974B}" presName="composite" presStyleCnt="0"/>
      <dgm:spPr/>
    </dgm:pt>
    <dgm:pt modelId="{662AE74C-F299-4CB5-8693-4B4841C434CC}" type="pres">
      <dgm:prSet presAssocID="{1277FFE3-F112-42D7-AFAA-DDA4FD43974B}" presName="parTx" presStyleLbl="alignNode1" presStyleIdx="0" presStyleCnt="3">
        <dgm:presLayoutVars>
          <dgm:chMax val="0"/>
          <dgm:chPref val="0"/>
          <dgm:bulletEnabled val="1"/>
        </dgm:presLayoutVars>
      </dgm:prSet>
      <dgm:spPr/>
    </dgm:pt>
    <dgm:pt modelId="{980E2BC1-3802-4CB8-AFD0-E400F3F29AB4}" type="pres">
      <dgm:prSet presAssocID="{1277FFE3-F112-42D7-AFAA-DDA4FD43974B}" presName="desTx" presStyleLbl="alignAccFollowNode1" presStyleIdx="0" presStyleCnt="3">
        <dgm:presLayoutVars>
          <dgm:bulletEnabled val="1"/>
        </dgm:presLayoutVars>
      </dgm:prSet>
      <dgm:spPr/>
    </dgm:pt>
    <dgm:pt modelId="{154B6102-F9FA-4C9D-BD1E-631DF1EAE733}" type="pres">
      <dgm:prSet presAssocID="{D7531637-1AD5-40C7-B137-76EF02B6779C}" presName="space" presStyleCnt="0"/>
      <dgm:spPr/>
    </dgm:pt>
    <dgm:pt modelId="{C7AE4BC4-A1B5-4B43-85F9-A4B76440D8E8}" type="pres">
      <dgm:prSet presAssocID="{8D6BBC50-422D-4565-8FC0-DC8A637113F5}" presName="composite" presStyleCnt="0"/>
      <dgm:spPr/>
    </dgm:pt>
    <dgm:pt modelId="{6DE2F335-199F-4D9B-BEE2-53C19458C3EF}" type="pres">
      <dgm:prSet presAssocID="{8D6BBC50-422D-4565-8FC0-DC8A637113F5}" presName="parTx" presStyleLbl="alignNode1" presStyleIdx="1" presStyleCnt="3">
        <dgm:presLayoutVars>
          <dgm:chMax val="0"/>
          <dgm:chPref val="0"/>
          <dgm:bulletEnabled val="1"/>
        </dgm:presLayoutVars>
      </dgm:prSet>
      <dgm:spPr/>
    </dgm:pt>
    <dgm:pt modelId="{88842CA1-1C23-4A21-A8FF-A4D459FA641E}" type="pres">
      <dgm:prSet presAssocID="{8D6BBC50-422D-4565-8FC0-DC8A637113F5}" presName="desTx" presStyleLbl="alignAccFollowNode1" presStyleIdx="1" presStyleCnt="3">
        <dgm:presLayoutVars>
          <dgm:bulletEnabled val="1"/>
        </dgm:presLayoutVars>
      </dgm:prSet>
      <dgm:spPr/>
    </dgm:pt>
    <dgm:pt modelId="{A9AA844B-8F1F-4459-80FB-4FECB91B0C5B}" type="pres">
      <dgm:prSet presAssocID="{8ECD677E-6A86-47FC-8B99-C4A588207F63}" presName="space" presStyleCnt="0"/>
      <dgm:spPr/>
    </dgm:pt>
    <dgm:pt modelId="{E341FD66-908E-42E9-9163-FAB86A369103}" type="pres">
      <dgm:prSet presAssocID="{0BB7DDFF-6B91-4141-8C36-8B8CB7227F11}" presName="composite" presStyleCnt="0"/>
      <dgm:spPr/>
    </dgm:pt>
    <dgm:pt modelId="{F9ED60A1-3727-4C26-9F62-9D1CDFDB6358}" type="pres">
      <dgm:prSet presAssocID="{0BB7DDFF-6B91-4141-8C36-8B8CB7227F11}" presName="parTx" presStyleLbl="alignNode1" presStyleIdx="2" presStyleCnt="3">
        <dgm:presLayoutVars>
          <dgm:chMax val="0"/>
          <dgm:chPref val="0"/>
          <dgm:bulletEnabled val="1"/>
        </dgm:presLayoutVars>
      </dgm:prSet>
      <dgm:spPr/>
    </dgm:pt>
    <dgm:pt modelId="{AF1867AC-1ECA-4016-AB45-CC807E053E41}" type="pres">
      <dgm:prSet presAssocID="{0BB7DDFF-6B91-4141-8C36-8B8CB7227F11}" presName="desTx" presStyleLbl="alignAccFollowNode1" presStyleIdx="2" presStyleCnt="3">
        <dgm:presLayoutVars>
          <dgm:bulletEnabled val="1"/>
        </dgm:presLayoutVars>
      </dgm:prSet>
      <dgm:spPr/>
    </dgm:pt>
  </dgm:ptLst>
  <dgm:cxnLst>
    <dgm:cxn modelId="{BB7C6A04-24E4-47B8-85DC-D225483BEAEB}" type="presOf" srcId="{86D2D376-DA03-454D-8A3F-D65FC8E726F2}" destId="{88842CA1-1C23-4A21-A8FF-A4D459FA641E}" srcOrd="0" destOrd="3" presId="urn:microsoft.com/office/officeart/2005/8/layout/hList1"/>
    <dgm:cxn modelId="{8E923C18-9E4E-4D81-AE44-A414634EDEFF}" srcId="{8D6BBC50-422D-4565-8FC0-DC8A637113F5}" destId="{86D2D376-DA03-454D-8A3F-D65FC8E726F2}" srcOrd="3" destOrd="0" parTransId="{5DD7E7B3-B849-495A-9ED9-7DA22D02C293}" sibTransId="{FED5BBBE-FBCE-45A4-B379-8477409DC2A7}"/>
    <dgm:cxn modelId="{2063B518-8D34-48CB-83A5-2D3D0E1AC9DC}" type="presOf" srcId="{841E7716-EF70-4810-AA9D-253C2A9CAE5C}" destId="{AF1867AC-1ECA-4016-AB45-CC807E053E41}" srcOrd="0" destOrd="0" presId="urn:microsoft.com/office/officeart/2005/8/layout/hList1"/>
    <dgm:cxn modelId="{A993FB1A-B358-4999-B50A-835F2C4CF5B6}" srcId="{AA33B1CA-0BAC-41CA-A7A9-F03A0E5008B6}" destId="{8D6BBC50-422D-4565-8FC0-DC8A637113F5}" srcOrd="1" destOrd="0" parTransId="{F3368163-1463-4348-8120-5B48280CBE74}" sibTransId="{8ECD677E-6A86-47FC-8B99-C4A588207F63}"/>
    <dgm:cxn modelId="{C3522E29-C75E-4703-99B3-38C669C3D72C}" type="presOf" srcId="{88FC7657-CDD9-4FF7-A879-72311D81E5AD}" destId="{980E2BC1-3802-4CB8-AFD0-E400F3F29AB4}" srcOrd="0" destOrd="1" presId="urn:microsoft.com/office/officeart/2005/8/layout/hList1"/>
    <dgm:cxn modelId="{C83E925C-E865-4054-9751-E8D05B88F611}" type="presOf" srcId="{37EB56FA-1844-4E10-AFE8-6DEB85E15D9A}" destId="{88842CA1-1C23-4A21-A8FF-A4D459FA641E}" srcOrd="0" destOrd="0" presId="urn:microsoft.com/office/officeart/2005/8/layout/hList1"/>
    <dgm:cxn modelId="{5AB7485E-8C12-40FD-A428-254D6F97C053}" srcId="{8D6BBC50-422D-4565-8FC0-DC8A637113F5}" destId="{5216A9B6-CF2E-49B9-AC29-5BE454242F12}" srcOrd="1" destOrd="0" parTransId="{6C85254F-7DAF-427D-A5AE-16A42744B90E}" sibTransId="{291EC398-D7E3-4B04-8C31-CB9FA8DA7605}"/>
    <dgm:cxn modelId="{CD26BA44-E919-4E8F-B346-873FA144C9A1}" type="presOf" srcId="{0BB7DDFF-6B91-4141-8C36-8B8CB7227F11}" destId="{F9ED60A1-3727-4C26-9F62-9D1CDFDB6358}" srcOrd="0" destOrd="0" presId="urn:microsoft.com/office/officeart/2005/8/layout/hList1"/>
    <dgm:cxn modelId="{A3743665-4025-4651-B81F-22D329AEC876}" srcId="{0BB7DDFF-6B91-4141-8C36-8B8CB7227F11}" destId="{841E7716-EF70-4810-AA9D-253C2A9CAE5C}" srcOrd="0" destOrd="0" parTransId="{5F8A255C-2FF0-442A-8A4A-48AC368F7C57}" sibTransId="{566BE792-D9B7-442B-90EC-9498B82DFC50}"/>
    <dgm:cxn modelId="{EDF18F47-3FF3-4C7E-BA67-07CCDC05DD14}" type="presOf" srcId="{5216A9B6-CF2E-49B9-AC29-5BE454242F12}" destId="{88842CA1-1C23-4A21-A8FF-A4D459FA641E}" srcOrd="0" destOrd="1" presId="urn:microsoft.com/office/officeart/2005/8/layout/hList1"/>
    <dgm:cxn modelId="{7D385F48-99E7-4BF9-8CF9-239700C47012}" srcId="{1277FFE3-F112-42D7-AFAA-DDA4FD43974B}" destId="{257EA187-7E8A-47E3-AA82-B8DF516CCC31}" srcOrd="0" destOrd="0" parTransId="{95CC7778-3334-4D6E-9A5F-8DB083DE041C}" sibTransId="{0B3A4473-EBC3-4A28-8EE4-C858805063BC}"/>
    <dgm:cxn modelId="{60FEEB4A-6E76-4BD4-AC24-62A02F58E784}" type="presOf" srcId="{257EA187-7E8A-47E3-AA82-B8DF516CCC31}" destId="{980E2BC1-3802-4CB8-AFD0-E400F3F29AB4}" srcOrd="0" destOrd="0" presId="urn:microsoft.com/office/officeart/2005/8/layout/hList1"/>
    <dgm:cxn modelId="{DC49046D-823D-4989-B8CE-88432F66B2C5}" type="presOf" srcId="{8D6BBC50-422D-4565-8FC0-DC8A637113F5}" destId="{6DE2F335-199F-4D9B-BEE2-53C19458C3EF}" srcOrd="0" destOrd="0" presId="urn:microsoft.com/office/officeart/2005/8/layout/hList1"/>
    <dgm:cxn modelId="{EAC86A80-D702-4EBA-B0DE-0334E65EA306}" type="presOf" srcId="{AA33B1CA-0BAC-41CA-A7A9-F03A0E5008B6}" destId="{A9954EA5-29AE-4740-8ED6-AF26BBD29E9F}" srcOrd="0" destOrd="0" presId="urn:microsoft.com/office/officeart/2005/8/layout/hList1"/>
    <dgm:cxn modelId="{A54CEB80-F99D-4FC5-8479-55E2EC717BE1}" type="presOf" srcId="{2A484FAD-F92F-4D4D-AAD4-2FD26B9E966B}" destId="{88842CA1-1C23-4A21-A8FF-A4D459FA641E}" srcOrd="0" destOrd="2" presId="urn:microsoft.com/office/officeart/2005/8/layout/hList1"/>
    <dgm:cxn modelId="{2757C0B1-74EF-4E51-A82C-6AE078E9B633}" srcId="{AA33B1CA-0BAC-41CA-A7A9-F03A0E5008B6}" destId="{1277FFE3-F112-42D7-AFAA-DDA4FD43974B}" srcOrd="0" destOrd="0" parTransId="{2EC61E64-E8D8-4F8C-94BA-A5C3A478938D}" sibTransId="{D7531637-1AD5-40C7-B137-76EF02B6779C}"/>
    <dgm:cxn modelId="{7415DEB4-8303-4C9E-BCB9-46821B34EC74}" srcId="{8D6BBC50-422D-4565-8FC0-DC8A637113F5}" destId="{2A484FAD-F92F-4D4D-AAD4-2FD26B9E966B}" srcOrd="2" destOrd="0" parTransId="{EAE5F323-5752-49B9-862F-C5A0FEF1C75E}" sibTransId="{9F92A32A-8270-40D4-AF20-D337D82F1819}"/>
    <dgm:cxn modelId="{D3564CBA-2281-4F62-8A9C-249570A2E0D3}" srcId="{AA33B1CA-0BAC-41CA-A7A9-F03A0E5008B6}" destId="{0BB7DDFF-6B91-4141-8C36-8B8CB7227F11}" srcOrd="2" destOrd="0" parTransId="{926AA60B-FD17-44F5-BF46-6AD5AB6CF043}" sibTransId="{D0ABDBC6-33BC-47E2-A0B8-2F2FF011F9EC}"/>
    <dgm:cxn modelId="{6440BAE6-2C31-4D11-9574-CBF703C7099E}" srcId="{1277FFE3-F112-42D7-AFAA-DDA4FD43974B}" destId="{88FC7657-CDD9-4FF7-A879-72311D81E5AD}" srcOrd="1" destOrd="0" parTransId="{B6838634-1E85-44B7-AED7-BA0A7C1E87EB}" sibTransId="{41CD0E10-06C1-4911-8B23-01FE4A4C4561}"/>
    <dgm:cxn modelId="{155522E9-36E1-4F23-8B6E-150CD444179D}" type="presOf" srcId="{1277FFE3-F112-42D7-AFAA-DDA4FD43974B}" destId="{662AE74C-F299-4CB5-8693-4B4841C434CC}" srcOrd="0" destOrd="0" presId="urn:microsoft.com/office/officeart/2005/8/layout/hList1"/>
    <dgm:cxn modelId="{A74EFEFA-CD26-43CF-87AB-BF552394122A}" srcId="{8D6BBC50-422D-4565-8FC0-DC8A637113F5}" destId="{37EB56FA-1844-4E10-AFE8-6DEB85E15D9A}" srcOrd="0" destOrd="0" parTransId="{3EF00A12-D390-4CAD-9448-5D0F21D0A0AC}" sibTransId="{051A76A6-2C6A-4A6E-9E3F-52CE7B4BCC16}"/>
    <dgm:cxn modelId="{B796FA0A-013F-4E65-8C77-0380BDCE12FA}" type="presParOf" srcId="{A9954EA5-29AE-4740-8ED6-AF26BBD29E9F}" destId="{8AE2D218-33A1-49B3-97D2-04E3A362CB58}" srcOrd="0" destOrd="0" presId="urn:microsoft.com/office/officeart/2005/8/layout/hList1"/>
    <dgm:cxn modelId="{A0706737-C4B4-4D5D-AA11-12B7CA68C0B4}" type="presParOf" srcId="{8AE2D218-33A1-49B3-97D2-04E3A362CB58}" destId="{662AE74C-F299-4CB5-8693-4B4841C434CC}" srcOrd="0" destOrd="0" presId="urn:microsoft.com/office/officeart/2005/8/layout/hList1"/>
    <dgm:cxn modelId="{D69A167F-1463-4E88-A2E2-BD70CF2D5C7C}" type="presParOf" srcId="{8AE2D218-33A1-49B3-97D2-04E3A362CB58}" destId="{980E2BC1-3802-4CB8-AFD0-E400F3F29AB4}" srcOrd="1" destOrd="0" presId="urn:microsoft.com/office/officeart/2005/8/layout/hList1"/>
    <dgm:cxn modelId="{2CB9B6EE-E9C8-4CB1-92D8-2EC0C8E15EEF}" type="presParOf" srcId="{A9954EA5-29AE-4740-8ED6-AF26BBD29E9F}" destId="{154B6102-F9FA-4C9D-BD1E-631DF1EAE733}" srcOrd="1" destOrd="0" presId="urn:microsoft.com/office/officeart/2005/8/layout/hList1"/>
    <dgm:cxn modelId="{3E4BD69B-CC57-41CC-B87E-1846A7F014E7}" type="presParOf" srcId="{A9954EA5-29AE-4740-8ED6-AF26BBD29E9F}" destId="{C7AE4BC4-A1B5-4B43-85F9-A4B76440D8E8}" srcOrd="2" destOrd="0" presId="urn:microsoft.com/office/officeart/2005/8/layout/hList1"/>
    <dgm:cxn modelId="{7B015524-AD77-4BA6-997E-CA9013E165DD}" type="presParOf" srcId="{C7AE4BC4-A1B5-4B43-85F9-A4B76440D8E8}" destId="{6DE2F335-199F-4D9B-BEE2-53C19458C3EF}" srcOrd="0" destOrd="0" presId="urn:microsoft.com/office/officeart/2005/8/layout/hList1"/>
    <dgm:cxn modelId="{E9F681CD-4ACD-4723-B119-A162F65B1DD3}" type="presParOf" srcId="{C7AE4BC4-A1B5-4B43-85F9-A4B76440D8E8}" destId="{88842CA1-1C23-4A21-A8FF-A4D459FA641E}" srcOrd="1" destOrd="0" presId="urn:microsoft.com/office/officeart/2005/8/layout/hList1"/>
    <dgm:cxn modelId="{B86C7744-D234-4146-9D03-76E9CCFA9352}" type="presParOf" srcId="{A9954EA5-29AE-4740-8ED6-AF26BBD29E9F}" destId="{A9AA844B-8F1F-4459-80FB-4FECB91B0C5B}" srcOrd="3" destOrd="0" presId="urn:microsoft.com/office/officeart/2005/8/layout/hList1"/>
    <dgm:cxn modelId="{C39607E3-ED20-4E4D-BBFF-DC2AFC8CBB2D}" type="presParOf" srcId="{A9954EA5-29AE-4740-8ED6-AF26BBD29E9F}" destId="{E341FD66-908E-42E9-9163-FAB86A369103}" srcOrd="4" destOrd="0" presId="urn:microsoft.com/office/officeart/2005/8/layout/hList1"/>
    <dgm:cxn modelId="{4601D003-0DA9-4D4A-AA2F-2C71D62D81BF}" type="presParOf" srcId="{E341FD66-908E-42E9-9163-FAB86A369103}" destId="{F9ED60A1-3727-4C26-9F62-9D1CDFDB6358}" srcOrd="0" destOrd="0" presId="urn:microsoft.com/office/officeart/2005/8/layout/hList1"/>
    <dgm:cxn modelId="{062CB1CA-725E-40BA-B477-2CB7FAEEA573}" type="presParOf" srcId="{E341FD66-908E-42E9-9163-FAB86A369103}" destId="{AF1867AC-1ECA-4016-AB45-CC807E053E4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C5FCB0-A0ED-4B8B-8436-36F2FE49390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9950DA8-CF2A-4220-A2E5-CB0F167A8F5A}">
      <dgm:prSet phldrT="[Text]" phldr="1"/>
      <dgm:spPr>
        <a:solidFill>
          <a:schemeClr val="accent1">
            <a:lumMod val="50000"/>
          </a:schemeClr>
        </a:solidFill>
      </dgm:spPr>
      <dgm:t>
        <a:bodyPr/>
        <a:lstStyle/>
        <a:p>
          <a:endParaRPr lang="en-US"/>
        </a:p>
      </dgm:t>
    </dgm:pt>
    <dgm:pt modelId="{3EF97904-6056-4D23-B4EF-5375EAAB6040}" type="parTrans" cxnId="{72034CAC-56AC-4E71-9B1E-27F98C259D9B}">
      <dgm:prSet/>
      <dgm:spPr/>
      <dgm:t>
        <a:bodyPr/>
        <a:lstStyle/>
        <a:p>
          <a:endParaRPr lang="en-US"/>
        </a:p>
      </dgm:t>
    </dgm:pt>
    <dgm:pt modelId="{65375621-088E-49D7-AA79-295693F81443}" type="sibTrans" cxnId="{72034CAC-56AC-4E71-9B1E-27F98C259D9B}">
      <dgm:prSet/>
      <dgm:spPr/>
      <dgm:t>
        <a:bodyPr/>
        <a:lstStyle/>
        <a:p>
          <a:endParaRPr lang="en-US"/>
        </a:p>
      </dgm:t>
    </dgm:pt>
    <dgm:pt modelId="{DA211524-7BDC-46A3-B525-51E5240BDE0E}">
      <dgm:prSet phldrT="[Text]"/>
      <dgm:spPr/>
      <dgm:t>
        <a:bodyPr/>
        <a:lstStyle/>
        <a:p>
          <a:r>
            <a:rPr lang="es-AR" dirty="0"/>
            <a:t>De acuerdo al output del modelo, los efectos de localización geográfica son las variables que poseen un mayor impacto sobre el “Precio por m2” de una propiedad. El coeficiente más alto, con un p-valor significativo fue la variable Puerto Madero, con un coeficiente de 4107 </a:t>
          </a:r>
          <a:r>
            <a:rPr lang="es-AR" dirty="0" err="1"/>
            <a:t>usd</a:t>
          </a:r>
          <a:r>
            <a:rPr lang="es-AR" dirty="0"/>
            <a:t>/m2, lo cual es razonable y se condice con la intuición.</a:t>
          </a:r>
          <a:endParaRPr lang="en-US" dirty="0"/>
        </a:p>
      </dgm:t>
    </dgm:pt>
    <dgm:pt modelId="{33568013-0291-4015-A03B-3E2906B1A3BE}" type="parTrans" cxnId="{C736C07B-B610-49E4-A98E-266E54DBFCF3}">
      <dgm:prSet/>
      <dgm:spPr/>
      <dgm:t>
        <a:bodyPr/>
        <a:lstStyle/>
        <a:p>
          <a:endParaRPr lang="en-US"/>
        </a:p>
      </dgm:t>
    </dgm:pt>
    <dgm:pt modelId="{D7FA59D9-92B4-48B9-82F9-9B64ADC932E0}" type="sibTrans" cxnId="{C736C07B-B610-49E4-A98E-266E54DBFCF3}">
      <dgm:prSet/>
      <dgm:spPr/>
      <dgm:t>
        <a:bodyPr/>
        <a:lstStyle/>
        <a:p>
          <a:endParaRPr lang="en-US"/>
        </a:p>
      </dgm:t>
    </dgm:pt>
    <dgm:pt modelId="{58844452-E9CB-441B-AFE1-8BBD27B4FED2}">
      <dgm:prSet phldrT="[Text]" phldr="1"/>
      <dgm:spPr>
        <a:solidFill>
          <a:schemeClr val="accent1">
            <a:lumMod val="75000"/>
          </a:schemeClr>
        </a:solidFill>
      </dgm:spPr>
      <dgm:t>
        <a:bodyPr/>
        <a:lstStyle/>
        <a:p>
          <a:endParaRPr lang="en-US"/>
        </a:p>
      </dgm:t>
    </dgm:pt>
    <dgm:pt modelId="{E0C081AD-32F8-4C97-B609-C31F81D20108}" type="parTrans" cxnId="{295D12F4-A40C-4365-966C-75C0E81FC16A}">
      <dgm:prSet/>
      <dgm:spPr/>
      <dgm:t>
        <a:bodyPr/>
        <a:lstStyle/>
        <a:p>
          <a:endParaRPr lang="en-US"/>
        </a:p>
      </dgm:t>
    </dgm:pt>
    <dgm:pt modelId="{654951B2-7D1F-493A-9B3B-ECAEA2B7A877}" type="sibTrans" cxnId="{295D12F4-A40C-4365-966C-75C0E81FC16A}">
      <dgm:prSet/>
      <dgm:spPr/>
      <dgm:t>
        <a:bodyPr/>
        <a:lstStyle/>
        <a:p>
          <a:endParaRPr lang="en-US"/>
        </a:p>
      </dgm:t>
    </dgm:pt>
    <dgm:pt modelId="{FC995AA2-4375-430D-9E79-28887C74DB46}">
      <dgm:prSet phldrT="[Text]"/>
      <dgm:spPr/>
      <dgm:t>
        <a:bodyPr/>
        <a:lstStyle/>
        <a:p>
          <a:r>
            <a:rPr lang="es-AR" dirty="0"/>
            <a:t>El modelo presenta un comportamiento consistente entre los datos de entrenamiento y testeo, y su ajuste es muy similar para ambos </a:t>
          </a:r>
          <a:r>
            <a:rPr lang="es-AR" dirty="0" err="1"/>
            <a:t>datasets</a:t>
          </a:r>
          <a:r>
            <a:rPr lang="es-AR" dirty="0"/>
            <a:t>. Esto representa una buena señal, ya que el modelo no está sufriendo de grandes problemas de </a:t>
          </a:r>
          <a:r>
            <a:rPr lang="es-AR" dirty="0" err="1"/>
            <a:t>overfitting</a:t>
          </a:r>
          <a:r>
            <a:rPr lang="es-AR" dirty="0"/>
            <a:t> ni </a:t>
          </a:r>
          <a:r>
            <a:rPr lang="es-AR" dirty="0" err="1"/>
            <a:t>underfitting</a:t>
          </a:r>
          <a:r>
            <a:rPr lang="es-AR" dirty="0"/>
            <a:t>.</a:t>
          </a:r>
          <a:endParaRPr lang="en-US" dirty="0"/>
        </a:p>
      </dgm:t>
    </dgm:pt>
    <dgm:pt modelId="{4C6C0A37-6DA2-4819-B465-C5F4F43A3984}" type="parTrans" cxnId="{8E68787F-835C-4271-B741-7C012FBC99ED}">
      <dgm:prSet/>
      <dgm:spPr/>
      <dgm:t>
        <a:bodyPr/>
        <a:lstStyle/>
        <a:p>
          <a:endParaRPr lang="en-US"/>
        </a:p>
      </dgm:t>
    </dgm:pt>
    <dgm:pt modelId="{9AA7DF63-E145-4F29-9768-C9307B6D8140}" type="sibTrans" cxnId="{8E68787F-835C-4271-B741-7C012FBC99ED}">
      <dgm:prSet/>
      <dgm:spPr/>
      <dgm:t>
        <a:bodyPr/>
        <a:lstStyle/>
        <a:p>
          <a:endParaRPr lang="en-US"/>
        </a:p>
      </dgm:t>
    </dgm:pt>
    <dgm:pt modelId="{6D965066-91A3-47F4-B63A-D295AD3E76E1}">
      <dgm:prSet phldrT="[Text]" phldr="1"/>
      <dgm:spPr>
        <a:solidFill>
          <a:schemeClr val="accent1">
            <a:lumMod val="60000"/>
            <a:lumOff val="40000"/>
          </a:schemeClr>
        </a:solidFill>
      </dgm:spPr>
      <dgm:t>
        <a:bodyPr/>
        <a:lstStyle/>
        <a:p>
          <a:endParaRPr lang="en-US"/>
        </a:p>
      </dgm:t>
    </dgm:pt>
    <dgm:pt modelId="{B9BAC9D8-2D6E-4551-ADD4-4A0380F0907A}" type="parTrans" cxnId="{B5087814-71BD-4405-866C-421874923303}">
      <dgm:prSet/>
      <dgm:spPr/>
      <dgm:t>
        <a:bodyPr/>
        <a:lstStyle/>
        <a:p>
          <a:endParaRPr lang="en-US"/>
        </a:p>
      </dgm:t>
    </dgm:pt>
    <dgm:pt modelId="{7FACE250-BEF5-426E-A5D0-3A23D775397A}" type="sibTrans" cxnId="{B5087814-71BD-4405-866C-421874923303}">
      <dgm:prSet/>
      <dgm:spPr/>
      <dgm:t>
        <a:bodyPr/>
        <a:lstStyle/>
        <a:p>
          <a:endParaRPr lang="en-US"/>
        </a:p>
      </dgm:t>
    </dgm:pt>
    <dgm:pt modelId="{DC0490B3-EFFA-4889-A9FB-BFF6976FD8D8}">
      <dgm:prSet phldrT="[Text]"/>
      <dgm:spPr/>
      <dgm:t>
        <a:bodyPr/>
        <a:lstStyle/>
        <a:p>
          <a:r>
            <a:rPr lang="es-AR" dirty="0"/>
            <a:t>El modelo parece estar teniendo mayor dificultad a la hora de predecir “Precios por m2” de gran magnitud. Es necesario realizar un estudio de mayor profundidad sobre el comportamiento de la variable dependiente, para así lograr mejores resultados y entender si este es el límite del modelo o puede mejorar aun más.</a:t>
          </a:r>
          <a:endParaRPr lang="en-US" dirty="0"/>
        </a:p>
      </dgm:t>
    </dgm:pt>
    <dgm:pt modelId="{68E9EF4A-8304-443A-8586-2F8F81FBB935}" type="parTrans" cxnId="{B8529252-2C60-4D9D-A5C3-168D5D0E607F}">
      <dgm:prSet/>
      <dgm:spPr/>
      <dgm:t>
        <a:bodyPr/>
        <a:lstStyle/>
        <a:p>
          <a:endParaRPr lang="en-US"/>
        </a:p>
      </dgm:t>
    </dgm:pt>
    <dgm:pt modelId="{03D5A8C2-B359-4494-A738-7509BD79C351}" type="sibTrans" cxnId="{B8529252-2C60-4D9D-A5C3-168D5D0E607F}">
      <dgm:prSet/>
      <dgm:spPr/>
      <dgm:t>
        <a:bodyPr/>
        <a:lstStyle/>
        <a:p>
          <a:endParaRPr lang="en-US"/>
        </a:p>
      </dgm:t>
    </dgm:pt>
    <dgm:pt modelId="{FBC74357-D24F-46B4-8788-FB8F3B98A940}" type="pres">
      <dgm:prSet presAssocID="{A4C5FCB0-A0ED-4B8B-8436-36F2FE493907}" presName="linearFlow" presStyleCnt="0">
        <dgm:presLayoutVars>
          <dgm:dir/>
          <dgm:animLvl val="lvl"/>
          <dgm:resizeHandles val="exact"/>
        </dgm:presLayoutVars>
      </dgm:prSet>
      <dgm:spPr/>
    </dgm:pt>
    <dgm:pt modelId="{3FE84C62-6208-495A-9C08-E5E1D2899D22}" type="pres">
      <dgm:prSet presAssocID="{19950DA8-CF2A-4220-A2E5-CB0F167A8F5A}" presName="composite" presStyleCnt="0"/>
      <dgm:spPr/>
    </dgm:pt>
    <dgm:pt modelId="{8111EE5A-C89A-4EEB-8FBA-31E761851D6A}" type="pres">
      <dgm:prSet presAssocID="{19950DA8-CF2A-4220-A2E5-CB0F167A8F5A}" presName="parentText" presStyleLbl="alignNode1" presStyleIdx="0" presStyleCnt="3">
        <dgm:presLayoutVars>
          <dgm:chMax val="1"/>
          <dgm:bulletEnabled val="1"/>
        </dgm:presLayoutVars>
      </dgm:prSet>
      <dgm:spPr/>
    </dgm:pt>
    <dgm:pt modelId="{658F2CA3-89D3-46AB-95B5-7F8E8B48740F}" type="pres">
      <dgm:prSet presAssocID="{19950DA8-CF2A-4220-A2E5-CB0F167A8F5A}" presName="descendantText" presStyleLbl="alignAcc1" presStyleIdx="0" presStyleCnt="3">
        <dgm:presLayoutVars>
          <dgm:bulletEnabled val="1"/>
        </dgm:presLayoutVars>
      </dgm:prSet>
      <dgm:spPr/>
    </dgm:pt>
    <dgm:pt modelId="{596E2971-1877-4B88-AECF-49A75683F21E}" type="pres">
      <dgm:prSet presAssocID="{65375621-088E-49D7-AA79-295693F81443}" presName="sp" presStyleCnt="0"/>
      <dgm:spPr/>
    </dgm:pt>
    <dgm:pt modelId="{AF8768E3-733F-489D-BB0E-CB7EE0B7CA65}" type="pres">
      <dgm:prSet presAssocID="{58844452-E9CB-441B-AFE1-8BBD27B4FED2}" presName="composite" presStyleCnt="0"/>
      <dgm:spPr/>
    </dgm:pt>
    <dgm:pt modelId="{AB7DCF8F-35E3-45A8-BA5E-065AA38ABC1A}" type="pres">
      <dgm:prSet presAssocID="{58844452-E9CB-441B-AFE1-8BBD27B4FED2}" presName="parentText" presStyleLbl="alignNode1" presStyleIdx="1" presStyleCnt="3">
        <dgm:presLayoutVars>
          <dgm:chMax val="1"/>
          <dgm:bulletEnabled val="1"/>
        </dgm:presLayoutVars>
      </dgm:prSet>
      <dgm:spPr/>
    </dgm:pt>
    <dgm:pt modelId="{B5B0EC9B-D370-4C07-A35B-3ADEA811E179}" type="pres">
      <dgm:prSet presAssocID="{58844452-E9CB-441B-AFE1-8BBD27B4FED2}" presName="descendantText" presStyleLbl="alignAcc1" presStyleIdx="1" presStyleCnt="3">
        <dgm:presLayoutVars>
          <dgm:bulletEnabled val="1"/>
        </dgm:presLayoutVars>
      </dgm:prSet>
      <dgm:spPr/>
    </dgm:pt>
    <dgm:pt modelId="{DBBF9DAD-15B3-4E1C-9DC4-BEA440C75C85}" type="pres">
      <dgm:prSet presAssocID="{654951B2-7D1F-493A-9B3B-ECAEA2B7A877}" presName="sp" presStyleCnt="0"/>
      <dgm:spPr/>
    </dgm:pt>
    <dgm:pt modelId="{69801A22-6AC1-4A7C-97A7-DBE7397C1464}" type="pres">
      <dgm:prSet presAssocID="{6D965066-91A3-47F4-B63A-D295AD3E76E1}" presName="composite" presStyleCnt="0"/>
      <dgm:spPr/>
    </dgm:pt>
    <dgm:pt modelId="{63E465B6-F203-48BF-BA96-1B5BE36B9681}" type="pres">
      <dgm:prSet presAssocID="{6D965066-91A3-47F4-B63A-D295AD3E76E1}" presName="parentText" presStyleLbl="alignNode1" presStyleIdx="2" presStyleCnt="3">
        <dgm:presLayoutVars>
          <dgm:chMax val="1"/>
          <dgm:bulletEnabled val="1"/>
        </dgm:presLayoutVars>
      </dgm:prSet>
      <dgm:spPr/>
    </dgm:pt>
    <dgm:pt modelId="{95C48982-CA0B-49DE-B1F6-C55864530D93}" type="pres">
      <dgm:prSet presAssocID="{6D965066-91A3-47F4-B63A-D295AD3E76E1}" presName="descendantText" presStyleLbl="alignAcc1" presStyleIdx="2" presStyleCnt="3">
        <dgm:presLayoutVars>
          <dgm:bulletEnabled val="1"/>
        </dgm:presLayoutVars>
      </dgm:prSet>
      <dgm:spPr/>
    </dgm:pt>
  </dgm:ptLst>
  <dgm:cxnLst>
    <dgm:cxn modelId="{6AC09110-B781-41EC-BB70-2591B3BEC930}" type="presOf" srcId="{A4C5FCB0-A0ED-4B8B-8436-36F2FE493907}" destId="{FBC74357-D24F-46B4-8788-FB8F3B98A940}" srcOrd="0" destOrd="0" presId="urn:microsoft.com/office/officeart/2005/8/layout/chevron2"/>
    <dgm:cxn modelId="{B5087814-71BD-4405-866C-421874923303}" srcId="{A4C5FCB0-A0ED-4B8B-8436-36F2FE493907}" destId="{6D965066-91A3-47F4-B63A-D295AD3E76E1}" srcOrd="2" destOrd="0" parTransId="{B9BAC9D8-2D6E-4551-ADD4-4A0380F0907A}" sibTransId="{7FACE250-BEF5-426E-A5D0-3A23D775397A}"/>
    <dgm:cxn modelId="{DAC3805B-36E7-478B-9898-0D0F0D185961}" type="presOf" srcId="{DA211524-7BDC-46A3-B525-51E5240BDE0E}" destId="{658F2CA3-89D3-46AB-95B5-7F8E8B48740F}" srcOrd="0" destOrd="0" presId="urn:microsoft.com/office/officeart/2005/8/layout/chevron2"/>
    <dgm:cxn modelId="{7817A171-8F77-4683-BDA0-8423B995311A}" type="presOf" srcId="{19950DA8-CF2A-4220-A2E5-CB0F167A8F5A}" destId="{8111EE5A-C89A-4EEB-8FBA-31E761851D6A}" srcOrd="0" destOrd="0" presId="urn:microsoft.com/office/officeart/2005/8/layout/chevron2"/>
    <dgm:cxn modelId="{B8529252-2C60-4D9D-A5C3-168D5D0E607F}" srcId="{6D965066-91A3-47F4-B63A-D295AD3E76E1}" destId="{DC0490B3-EFFA-4889-A9FB-BFF6976FD8D8}" srcOrd="0" destOrd="0" parTransId="{68E9EF4A-8304-443A-8586-2F8F81FBB935}" sibTransId="{03D5A8C2-B359-4494-A738-7509BD79C351}"/>
    <dgm:cxn modelId="{061DD652-19F7-49DB-81C6-2B4F80672AE0}" type="presOf" srcId="{6D965066-91A3-47F4-B63A-D295AD3E76E1}" destId="{63E465B6-F203-48BF-BA96-1B5BE36B9681}" srcOrd="0" destOrd="0" presId="urn:microsoft.com/office/officeart/2005/8/layout/chevron2"/>
    <dgm:cxn modelId="{C736C07B-B610-49E4-A98E-266E54DBFCF3}" srcId="{19950DA8-CF2A-4220-A2E5-CB0F167A8F5A}" destId="{DA211524-7BDC-46A3-B525-51E5240BDE0E}" srcOrd="0" destOrd="0" parTransId="{33568013-0291-4015-A03B-3E2906B1A3BE}" sibTransId="{D7FA59D9-92B4-48B9-82F9-9B64ADC932E0}"/>
    <dgm:cxn modelId="{8E68787F-835C-4271-B741-7C012FBC99ED}" srcId="{58844452-E9CB-441B-AFE1-8BBD27B4FED2}" destId="{FC995AA2-4375-430D-9E79-28887C74DB46}" srcOrd="0" destOrd="0" parTransId="{4C6C0A37-6DA2-4819-B465-C5F4F43A3984}" sibTransId="{9AA7DF63-E145-4F29-9768-C9307B6D8140}"/>
    <dgm:cxn modelId="{C8E44D99-369A-47C9-8801-B08996559696}" type="presOf" srcId="{DC0490B3-EFFA-4889-A9FB-BFF6976FD8D8}" destId="{95C48982-CA0B-49DE-B1F6-C55864530D93}" srcOrd="0" destOrd="0" presId="urn:microsoft.com/office/officeart/2005/8/layout/chevron2"/>
    <dgm:cxn modelId="{72034CAC-56AC-4E71-9B1E-27F98C259D9B}" srcId="{A4C5FCB0-A0ED-4B8B-8436-36F2FE493907}" destId="{19950DA8-CF2A-4220-A2E5-CB0F167A8F5A}" srcOrd="0" destOrd="0" parTransId="{3EF97904-6056-4D23-B4EF-5375EAAB6040}" sibTransId="{65375621-088E-49D7-AA79-295693F81443}"/>
    <dgm:cxn modelId="{35FF16BC-241A-4B7F-A215-67655BE27D07}" type="presOf" srcId="{58844452-E9CB-441B-AFE1-8BBD27B4FED2}" destId="{AB7DCF8F-35E3-45A8-BA5E-065AA38ABC1A}" srcOrd="0" destOrd="0" presId="urn:microsoft.com/office/officeart/2005/8/layout/chevron2"/>
    <dgm:cxn modelId="{295D12F4-A40C-4365-966C-75C0E81FC16A}" srcId="{A4C5FCB0-A0ED-4B8B-8436-36F2FE493907}" destId="{58844452-E9CB-441B-AFE1-8BBD27B4FED2}" srcOrd="1" destOrd="0" parTransId="{E0C081AD-32F8-4C97-B609-C31F81D20108}" sibTransId="{654951B2-7D1F-493A-9B3B-ECAEA2B7A877}"/>
    <dgm:cxn modelId="{182B25F9-E635-4101-B350-9C59A305789D}" type="presOf" srcId="{FC995AA2-4375-430D-9E79-28887C74DB46}" destId="{B5B0EC9B-D370-4C07-A35B-3ADEA811E179}" srcOrd="0" destOrd="0" presId="urn:microsoft.com/office/officeart/2005/8/layout/chevron2"/>
    <dgm:cxn modelId="{D6ACC9B4-4A55-4749-8FE9-154F84D4E8F8}" type="presParOf" srcId="{FBC74357-D24F-46B4-8788-FB8F3B98A940}" destId="{3FE84C62-6208-495A-9C08-E5E1D2899D22}" srcOrd="0" destOrd="0" presId="urn:microsoft.com/office/officeart/2005/8/layout/chevron2"/>
    <dgm:cxn modelId="{42A652B5-CC5A-4B68-9628-A6F2173D1EBE}" type="presParOf" srcId="{3FE84C62-6208-495A-9C08-E5E1D2899D22}" destId="{8111EE5A-C89A-4EEB-8FBA-31E761851D6A}" srcOrd="0" destOrd="0" presId="urn:microsoft.com/office/officeart/2005/8/layout/chevron2"/>
    <dgm:cxn modelId="{BEA12C22-A69C-4737-A3E9-3054A90CBAF7}" type="presParOf" srcId="{3FE84C62-6208-495A-9C08-E5E1D2899D22}" destId="{658F2CA3-89D3-46AB-95B5-7F8E8B48740F}" srcOrd="1" destOrd="0" presId="urn:microsoft.com/office/officeart/2005/8/layout/chevron2"/>
    <dgm:cxn modelId="{612B6427-CF6E-4626-8E2D-3D583E9CACA4}" type="presParOf" srcId="{FBC74357-D24F-46B4-8788-FB8F3B98A940}" destId="{596E2971-1877-4B88-AECF-49A75683F21E}" srcOrd="1" destOrd="0" presId="urn:microsoft.com/office/officeart/2005/8/layout/chevron2"/>
    <dgm:cxn modelId="{35ECC178-5039-447B-A6A7-CB73EE144642}" type="presParOf" srcId="{FBC74357-D24F-46B4-8788-FB8F3B98A940}" destId="{AF8768E3-733F-489D-BB0E-CB7EE0B7CA65}" srcOrd="2" destOrd="0" presId="urn:microsoft.com/office/officeart/2005/8/layout/chevron2"/>
    <dgm:cxn modelId="{B8E8B156-57CC-4561-98AD-177BE5DF7C49}" type="presParOf" srcId="{AF8768E3-733F-489D-BB0E-CB7EE0B7CA65}" destId="{AB7DCF8F-35E3-45A8-BA5E-065AA38ABC1A}" srcOrd="0" destOrd="0" presId="urn:microsoft.com/office/officeart/2005/8/layout/chevron2"/>
    <dgm:cxn modelId="{5FF6A790-6113-47C6-906C-33FDB5A02F0C}" type="presParOf" srcId="{AF8768E3-733F-489D-BB0E-CB7EE0B7CA65}" destId="{B5B0EC9B-D370-4C07-A35B-3ADEA811E179}" srcOrd="1" destOrd="0" presId="urn:microsoft.com/office/officeart/2005/8/layout/chevron2"/>
    <dgm:cxn modelId="{D0EFCADA-77E2-47BC-8CF4-DDD9656E7FC8}" type="presParOf" srcId="{FBC74357-D24F-46B4-8788-FB8F3B98A940}" destId="{DBBF9DAD-15B3-4E1C-9DC4-BEA440C75C85}" srcOrd="3" destOrd="0" presId="urn:microsoft.com/office/officeart/2005/8/layout/chevron2"/>
    <dgm:cxn modelId="{027D3E3A-C66B-424A-B33C-846F3D9F8C45}" type="presParOf" srcId="{FBC74357-D24F-46B4-8788-FB8F3B98A940}" destId="{69801A22-6AC1-4A7C-97A7-DBE7397C1464}" srcOrd="4" destOrd="0" presId="urn:microsoft.com/office/officeart/2005/8/layout/chevron2"/>
    <dgm:cxn modelId="{24BE9625-B6F7-4EE5-B7A9-BB98F10FCEAD}" type="presParOf" srcId="{69801A22-6AC1-4A7C-97A7-DBE7397C1464}" destId="{63E465B6-F203-48BF-BA96-1B5BE36B9681}" srcOrd="0" destOrd="0" presId="urn:microsoft.com/office/officeart/2005/8/layout/chevron2"/>
    <dgm:cxn modelId="{2AA49CC8-7187-464C-A77B-E934DE8A2C46}" type="presParOf" srcId="{69801A22-6AC1-4A7C-97A7-DBE7397C1464}" destId="{95C48982-CA0B-49DE-B1F6-C55864530D9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2067EB-2D07-49D1-8B49-D5F63C285873}">
      <dsp:nvSpPr>
        <dsp:cNvPr id="0" name=""/>
        <dsp:cNvSpPr/>
      </dsp:nvSpPr>
      <dsp:spPr>
        <a:xfrm>
          <a:off x="-5315298" y="-814070"/>
          <a:ext cx="6329712" cy="6329712"/>
        </a:xfrm>
        <a:prstGeom prst="blockArc">
          <a:avLst>
            <a:gd name="adj1" fmla="val 18900000"/>
            <a:gd name="adj2" fmla="val 2700000"/>
            <a:gd name="adj3" fmla="val 34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7BC429-34F0-4FAA-8FC3-9CDF1601D5A2}">
      <dsp:nvSpPr>
        <dsp:cNvPr id="0" name=""/>
        <dsp:cNvSpPr/>
      </dsp:nvSpPr>
      <dsp:spPr>
        <a:xfrm>
          <a:off x="652578" y="470157"/>
          <a:ext cx="8360280" cy="940314"/>
        </a:xfrm>
        <a:prstGeom prst="rect">
          <a:avLst/>
        </a:prstGeom>
        <a:solidFill>
          <a:schemeClr val="accent1">
            <a:lumMod val="7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46375" tIns="50800" rIns="50800" bIns="50800" numCol="1" spcCol="1270" anchor="ctr" anchorCtr="0">
          <a:noAutofit/>
        </a:bodyPr>
        <a:lstStyle/>
        <a:p>
          <a:pPr marL="0" lvl="0" indent="0" algn="just" defTabSz="889000">
            <a:lnSpc>
              <a:spcPct val="90000"/>
            </a:lnSpc>
            <a:spcBef>
              <a:spcPct val="0"/>
            </a:spcBef>
            <a:spcAft>
              <a:spcPct val="35000"/>
            </a:spcAft>
            <a:buFontTx/>
            <a:buNone/>
          </a:pPr>
          <a:r>
            <a:rPr lang="es-AR" sz="2000" kern="1200" dirty="0">
              <a:latin typeface="Arial" panose="020B0604020202020204" pitchFamily="34" charset="0"/>
              <a:cs typeface="Arial" panose="020B0604020202020204" pitchFamily="34" charset="0"/>
            </a:rPr>
            <a:t>Realizar un modelo de estimación lineal sobre el </a:t>
          </a:r>
          <a:r>
            <a:rPr lang="es-AR" sz="2000" kern="1200" dirty="0" err="1">
              <a:latin typeface="Arial" panose="020B0604020202020204" pitchFamily="34" charset="0"/>
              <a:cs typeface="Arial" panose="020B0604020202020204" pitchFamily="34" charset="0"/>
            </a:rPr>
            <a:t>dataset</a:t>
          </a:r>
          <a:r>
            <a:rPr lang="es-AR" sz="2000" kern="1200" dirty="0">
              <a:latin typeface="Arial" panose="020B0604020202020204" pitchFamily="34" charset="0"/>
              <a:cs typeface="Arial" panose="020B0604020202020204" pitchFamily="34" charset="0"/>
            </a:rPr>
            <a:t> limpio y ya preparado de </a:t>
          </a:r>
          <a:r>
            <a:rPr lang="es-AR" sz="2000" kern="1200" dirty="0" err="1">
              <a:latin typeface="Arial" panose="020B0604020202020204" pitchFamily="34" charset="0"/>
              <a:cs typeface="Arial" panose="020B0604020202020204" pitchFamily="34" charset="0"/>
            </a:rPr>
            <a:t>Properati</a:t>
          </a:r>
          <a:r>
            <a:rPr lang="es-AR" sz="2000" kern="1200" dirty="0">
              <a:latin typeface="Arial" panose="020B0604020202020204" pitchFamily="34" charset="0"/>
              <a:cs typeface="Arial" panose="020B0604020202020204" pitchFamily="34" charset="0"/>
            </a:rPr>
            <a:t> para predecir valores de propiedades.</a:t>
          </a:r>
          <a:endParaRPr lang="en-US" sz="2000" kern="1200" dirty="0"/>
        </a:p>
      </dsp:txBody>
      <dsp:txXfrm>
        <a:off x="652578" y="470157"/>
        <a:ext cx="8360280" cy="940314"/>
      </dsp:txXfrm>
    </dsp:sp>
    <dsp:sp modelId="{07B98925-5697-4000-8027-6D1496F949C1}">
      <dsp:nvSpPr>
        <dsp:cNvPr id="0" name=""/>
        <dsp:cNvSpPr/>
      </dsp:nvSpPr>
      <dsp:spPr>
        <a:xfrm>
          <a:off x="64881" y="352617"/>
          <a:ext cx="1175392" cy="117539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C59B42-32BB-47A3-A68B-CA3A21AA95D1}">
      <dsp:nvSpPr>
        <dsp:cNvPr id="0" name=""/>
        <dsp:cNvSpPr/>
      </dsp:nvSpPr>
      <dsp:spPr>
        <a:xfrm>
          <a:off x="994382" y="1880628"/>
          <a:ext cx="8018475" cy="94031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46375" tIns="50800" rIns="50800" bIns="50800" numCol="1" spcCol="1270" anchor="ctr" anchorCtr="0">
          <a:noAutofit/>
        </a:bodyPr>
        <a:lstStyle/>
        <a:p>
          <a:pPr marL="0" lvl="0" indent="0" algn="just" defTabSz="889000">
            <a:lnSpc>
              <a:spcPct val="90000"/>
            </a:lnSpc>
            <a:spcBef>
              <a:spcPct val="0"/>
            </a:spcBef>
            <a:spcAft>
              <a:spcPct val="35000"/>
            </a:spcAft>
            <a:buFontTx/>
            <a:buNone/>
          </a:pPr>
          <a:r>
            <a:rPr lang="es-AR" sz="2000" kern="1200" dirty="0">
              <a:latin typeface="Arial" panose="020B0604020202020204" pitchFamily="34" charset="0"/>
              <a:cs typeface="Arial" panose="020B0604020202020204" pitchFamily="34" charset="0"/>
            </a:rPr>
            <a:t>Examinar el/los modelos y sus criterios de ajuste.</a:t>
          </a:r>
          <a:endParaRPr lang="en-US" sz="2000" kern="1200" dirty="0"/>
        </a:p>
      </dsp:txBody>
      <dsp:txXfrm>
        <a:off x="994382" y="1880628"/>
        <a:ext cx="8018475" cy="940314"/>
      </dsp:txXfrm>
    </dsp:sp>
    <dsp:sp modelId="{C910F55F-D8A1-4120-BCDB-5AE95F910B9B}">
      <dsp:nvSpPr>
        <dsp:cNvPr id="0" name=""/>
        <dsp:cNvSpPr/>
      </dsp:nvSpPr>
      <dsp:spPr>
        <a:xfrm>
          <a:off x="406685" y="1763089"/>
          <a:ext cx="1175392" cy="117539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2B88B7-1C94-4B58-80FF-26E676EB6D28}">
      <dsp:nvSpPr>
        <dsp:cNvPr id="0" name=""/>
        <dsp:cNvSpPr/>
      </dsp:nvSpPr>
      <dsp:spPr>
        <a:xfrm>
          <a:off x="652578" y="3291100"/>
          <a:ext cx="8360280" cy="940314"/>
        </a:xfrm>
        <a:prstGeom prst="rect">
          <a:avLst/>
        </a:prstGeom>
        <a:solidFill>
          <a:schemeClr val="accent1">
            <a:lumMod val="60000"/>
            <a:lumOff val="4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46375" tIns="50800" rIns="50800" bIns="50800" numCol="1" spcCol="1270" anchor="ctr" anchorCtr="0">
          <a:noAutofit/>
        </a:bodyPr>
        <a:lstStyle/>
        <a:p>
          <a:pPr marL="0" lvl="0" indent="0" algn="just" defTabSz="889000">
            <a:lnSpc>
              <a:spcPct val="90000"/>
            </a:lnSpc>
            <a:spcBef>
              <a:spcPct val="0"/>
            </a:spcBef>
            <a:spcAft>
              <a:spcPct val="35000"/>
            </a:spcAft>
            <a:buFontTx/>
            <a:buNone/>
          </a:pPr>
          <a:r>
            <a:rPr lang="es-AR" sz="2000" kern="1200" dirty="0">
              <a:latin typeface="Arial" panose="020B0604020202020204" pitchFamily="34" charset="0"/>
              <a:cs typeface="Arial" panose="020B0604020202020204" pitchFamily="34" charset="0"/>
            </a:rPr>
            <a:t>Comparar los resultados del modelo con las observaciones reales del </a:t>
          </a:r>
          <a:r>
            <a:rPr lang="es-AR" sz="2000" kern="1200" dirty="0" err="1">
              <a:latin typeface="Arial" panose="020B0604020202020204" pitchFamily="34" charset="0"/>
              <a:cs typeface="Arial" panose="020B0604020202020204" pitchFamily="34" charset="0"/>
            </a:rPr>
            <a:t>dataset</a:t>
          </a:r>
          <a:r>
            <a:rPr lang="es-AR" sz="2000" kern="1200" dirty="0">
              <a:latin typeface="Arial" panose="020B0604020202020204" pitchFamily="34" charset="0"/>
              <a:cs typeface="Arial" panose="020B0604020202020204" pitchFamily="34" charset="0"/>
            </a:rPr>
            <a:t> para determinar su utilidad. </a:t>
          </a:r>
          <a:endParaRPr lang="en-US" sz="2000" kern="1200" dirty="0"/>
        </a:p>
      </dsp:txBody>
      <dsp:txXfrm>
        <a:off x="652578" y="3291100"/>
        <a:ext cx="8360280" cy="940314"/>
      </dsp:txXfrm>
    </dsp:sp>
    <dsp:sp modelId="{20C02759-4452-424F-B16F-74CE123321BE}">
      <dsp:nvSpPr>
        <dsp:cNvPr id="0" name=""/>
        <dsp:cNvSpPr/>
      </dsp:nvSpPr>
      <dsp:spPr>
        <a:xfrm>
          <a:off x="64881" y="3173561"/>
          <a:ext cx="1175392" cy="117539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517CEB-88E8-41CF-B980-F5B382F65690}">
      <dsp:nvSpPr>
        <dsp:cNvPr id="0" name=""/>
        <dsp:cNvSpPr/>
      </dsp:nvSpPr>
      <dsp:spPr>
        <a:xfrm>
          <a:off x="0" y="0"/>
          <a:ext cx="11867600" cy="1683902"/>
        </a:xfrm>
        <a:prstGeom prst="rect">
          <a:avLst/>
        </a:prstGeom>
        <a:gradFill rotWithShape="0">
          <a:gsLst>
            <a:gs pos="0">
              <a:schemeClr val="accent1">
                <a:lumMod val="50000"/>
              </a:schemeClr>
            </a:gs>
            <a:gs pos="50000">
              <a:schemeClr val="accent1">
                <a:lumMod val="75000"/>
              </a:schemeClr>
            </a:gs>
            <a:gs pos="100000">
              <a:schemeClr val="accent1">
                <a:lumMod val="75000"/>
              </a:schemeClr>
            </a:gs>
          </a:gsLst>
          <a:lin ang="5400000" scaled="0"/>
        </a:gradFill>
        <a:ln>
          <a:noFill/>
        </a:ln>
        <a:effectLst>
          <a:softEdge rad="76200"/>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AR" sz="2400" kern="1200" dirty="0">
              <a:latin typeface="Arial" panose="020B0604020202020204" pitchFamily="34" charset="0"/>
              <a:cs typeface="Arial" panose="020B0604020202020204" pitchFamily="34" charset="0"/>
            </a:rPr>
            <a:t>La creación y validación del modelo será de la siguiente manera:</a:t>
          </a:r>
          <a:endParaRPr lang="en-US" sz="2400" kern="1200" dirty="0">
            <a:latin typeface="Arial" panose="020B0604020202020204" pitchFamily="34" charset="0"/>
            <a:cs typeface="Arial" panose="020B0604020202020204" pitchFamily="34" charset="0"/>
          </a:endParaRPr>
        </a:p>
      </dsp:txBody>
      <dsp:txXfrm>
        <a:off x="0" y="0"/>
        <a:ext cx="11867600" cy="1683902"/>
      </dsp:txXfrm>
    </dsp:sp>
    <dsp:sp modelId="{621EBC09-4B93-4B1D-8A55-E9DA198641D1}">
      <dsp:nvSpPr>
        <dsp:cNvPr id="0" name=""/>
        <dsp:cNvSpPr/>
      </dsp:nvSpPr>
      <dsp:spPr>
        <a:xfrm>
          <a:off x="1448" y="1683902"/>
          <a:ext cx="2372940" cy="3536195"/>
        </a:xfrm>
        <a:prstGeom prst="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AR" sz="1800" kern="1200" dirty="0">
              <a:latin typeface="Arial" panose="020B0604020202020204" pitchFamily="34" charset="0"/>
              <a:cs typeface="Arial" panose="020B0604020202020204" pitchFamily="34" charset="0"/>
            </a:rPr>
            <a:t>Elección de variable dependiente o variable a estimar</a:t>
          </a:r>
          <a:endParaRPr lang="en-US" sz="1800" kern="1200" dirty="0">
            <a:latin typeface="Arial" panose="020B0604020202020204" pitchFamily="34" charset="0"/>
            <a:cs typeface="Arial" panose="020B0604020202020204" pitchFamily="34" charset="0"/>
          </a:endParaRPr>
        </a:p>
      </dsp:txBody>
      <dsp:txXfrm>
        <a:off x="1448" y="1683902"/>
        <a:ext cx="2372940" cy="3536195"/>
      </dsp:txXfrm>
    </dsp:sp>
    <dsp:sp modelId="{F01FD9C3-66B4-415B-A452-32F34C7292BC}">
      <dsp:nvSpPr>
        <dsp:cNvPr id="0" name=""/>
        <dsp:cNvSpPr/>
      </dsp:nvSpPr>
      <dsp:spPr>
        <a:xfrm>
          <a:off x="2374389" y="1683902"/>
          <a:ext cx="2372940" cy="3536195"/>
        </a:xfrm>
        <a:prstGeom prst="rect">
          <a:avLst/>
        </a:prstGeom>
        <a:gradFill rotWithShape="0">
          <a:gsLst>
            <a:gs pos="0">
              <a:schemeClr val="accent1">
                <a:alpha val="90000"/>
                <a:hueOff val="0"/>
                <a:satOff val="0"/>
                <a:lumOff val="0"/>
                <a:alphaOff val="-10000"/>
                <a:satMod val="103000"/>
                <a:lumMod val="102000"/>
                <a:tint val="94000"/>
              </a:schemeClr>
            </a:gs>
            <a:gs pos="50000">
              <a:schemeClr val="accent1">
                <a:alpha val="90000"/>
                <a:hueOff val="0"/>
                <a:satOff val="0"/>
                <a:lumOff val="0"/>
                <a:alphaOff val="-10000"/>
                <a:satMod val="110000"/>
                <a:lumMod val="100000"/>
                <a:shade val="100000"/>
              </a:schemeClr>
            </a:gs>
            <a:gs pos="100000">
              <a:schemeClr val="accent1">
                <a:alpha val="90000"/>
                <a:hueOff val="0"/>
                <a:satOff val="0"/>
                <a:lumOff val="0"/>
                <a:alphaOff val="-10000"/>
                <a:lumMod val="99000"/>
                <a:satMod val="120000"/>
                <a:shade val="78000"/>
              </a:schemeClr>
            </a:gs>
          </a:gsLst>
          <a:lin ang="5400000" scaled="0"/>
        </a:gradFill>
        <a:ln>
          <a:noFill/>
        </a:ln>
        <a:effectLst>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AR" sz="1800" kern="1200" dirty="0">
              <a:latin typeface="Arial" panose="020B0604020202020204" pitchFamily="34" charset="0"/>
              <a:cs typeface="Arial" panose="020B0604020202020204" pitchFamily="34" charset="0"/>
            </a:rPr>
            <a:t>Evaluación de correlación entre la variable dependiente y el resto</a:t>
          </a:r>
          <a:endParaRPr lang="en-US" sz="1800" kern="1200" dirty="0">
            <a:latin typeface="Arial" panose="020B0604020202020204" pitchFamily="34" charset="0"/>
            <a:cs typeface="Arial" panose="020B0604020202020204" pitchFamily="34" charset="0"/>
          </a:endParaRPr>
        </a:p>
      </dsp:txBody>
      <dsp:txXfrm>
        <a:off x="2374389" y="1683902"/>
        <a:ext cx="2372940" cy="3536195"/>
      </dsp:txXfrm>
    </dsp:sp>
    <dsp:sp modelId="{94AAACE9-6C77-4ED0-85CC-BB6150312C03}">
      <dsp:nvSpPr>
        <dsp:cNvPr id="0" name=""/>
        <dsp:cNvSpPr/>
      </dsp:nvSpPr>
      <dsp:spPr>
        <a:xfrm>
          <a:off x="4747330" y="1683902"/>
          <a:ext cx="2372940" cy="3536195"/>
        </a:xfrm>
        <a:prstGeom prst="rect">
          <a:avLst/>
        </a:prstGeom>
        <a:gradFill rotWithShape="0">
          <a:gsLst>
            <a:gs pos="0">
              <a:schemeClr val="accent1">
                <a:alpha val="90000"/>
                <a:hueOff val="0"/>
                <a:satOff val="0"/>
                <a:lumOff val="0"/>
                <a:alphaOff val="-20000"/>
                <a:satMod val="103000"/>
                <a:lumMod val="102000"/>
                <a:tint val="94000"/>
              </a:schemeClr>
            </a:gs>
            <a:gs pos="50000">
              <a:schemeClr val="accent1">
                <a:alpha val="90000"/>
                <a:hueOff val="0"/>
                <a:satOff val="0"/>
                <a:lumOff val="0"/>
                <a:alphaOff val="-20000"/>
                <a:satMod val="110000"/>
                <a:lumMod val="100000"/>
                <a:shade val="100000"/>
              </a:schemeClr>
            </a:gs>
            <a:gs pos="100000">
              <a:schemeClr val="accent1">
                <a:alpha val="90000"/>
                <a:hueOff val="0"/>
                <a:satOff val="0"/>
                <a:lumOff val="0"/>
                <a:alphaOff val="-20000"/>
                <a:lumMod val="99000"/>
                <a:satMod val="120000"/>
                <a:shade val="78000"/>
              </a:schemeClr>
            </a:gs>
          </a:gsLst>
          <a:lin ang="5400000" scaled="0"/>
        </a:gradFill>
        <a:ln>
          <a:noFill/>
        </a:ln>
        <a:effectLst>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AR" sz="1800" kern="1200" dirty="0">
              <a:latin typeface="Arial" panose="020B0604020202020204" pitchFamily="34" charset="0"/>
              <a:cs typeface="Arial" panose="020B0604020202020204" pitchFamily="34" charset="0"/>
            </a:rPr>
            <a:t>Elección de tipo de modelo a utilizar (Ridge, Lasso, </a:t>
          </a:r>
          <a:r>
            <a:rPr lang="es-AR" sz="1800" kern="1200" dirty="0" err="1">
              <a:latin typeface="Arial" panose="020B0604020202020204" pitchFamily="34" charset="0"/>
              <a:cs typeface="Arial" panose="020B0604020202020204" pitchFamily="34" charset="0"/>
            </a:rPr>
            <a:t>ElasticNet</a:t>
          </a:r>
          <a:r>
            <a:rPr lang="es-AR" sz="1800" kern="1200" dirty="0">
              <a:latin typeface="Arial" panose="020B0604020202020204" pitchFamily="34" charset="0"/>
              <a:cs typeface="Arial" panose="020B0604020202020204" pitchFamily="34" charset="0"/>
            </a:rPr>
            <a:t> u OLS), así como división de la data en un training y test </a:t>
          </a:r>
          <a:r>
            <a:rPr lang="es-AR" sz="1800" kern="1200" dirty="0" err="1">
              <a:latin typeface="Arial" panose="020B0604020202020204" pitchFamily="34" charset="0"/>
              <a:cs typeface="Arial" panose="020B0604020202020204" pitchFamily="34" charset="0"/>
            </a:rPr>
            <a:t>dataset</a:t>
          </a:r>
          <a:r>
            <a:rPr lang="es-AR" sz="1800" kern="1200" dirty="0">
              <a:latin typeface="Arial" panose="020B0604020202020204" pitchFamily="34" charset="0"/>
              <a:cs typeface="Arial" panose="020B0604020202020204" pitchFamily="34" charset="0"/>
            </a:rPr>
            <a:t>.</a:t>
          </a:r>
          <a:endParaRPr lang="en-US" sz="1800" kern="1200" dirty="0">
            <a:latin typeface="Arial" panose="020B0604020202020204" pitchFamily="34" charset="0"/>
            <a:cs typeface="Arial" panose="020B0604020202020204" pitchFamily="34" charset="0"/>
          </a:endParaRPr>
        </a:p>
      </dsp:txBody>
      <dsp:txXfrm>
        <a:off x="4747330" y="1683902"/>
        <a:ext cx="2372940" cy="3536195"/>
      </dsp:txXfrm>
    </dsp:sp>
    <dsp:sp modelId="{82AD6D53-BEBA-4062-AB1B-A4C246063FEE}">
      <dsp:nvSpPr>
        <dsp:cNvPr id="0" name=""/>
        <dsp:cNvSpPr/>
      </dsp:nvSpPr>
      <dsp:spPr>
        <a:xfrm>
          <a:off x="7120270" y="1683902"/>
          <a:ext cx="2372940" cy="3536195"/>
        </a:xfrm>
        <a:prstGeom prst="rect">
          <a:avLst/>
        </a:prstGeom>
        <a:gradFill rotWithShape="0">
          <a:gsLst>
            <a:gs pos="0">
              <a:schemeClr val="accent1">
                <a:alpha val="90000"/>
                <a:hueOff val="0"/>
                <a:satOff val="0"/>
                <a:lumOff val="0"/>
                <a:alphaOff val="-30000"/>
                <a:satMod val="103000"/>
                <a:lumMod val="102000"/>
                <a:tint val="94000"/>
              </a:schemeClr>
            </a:gs>
            <a:gs pos="50000">
              <a:schemeClr val="accent1">
                <a:alpha val="90000"/>
                <a:hueOff val="0"/>
                <a:satOff val="0"/>
                <a:lumOff val="0"/>
                <a:alphaOff val="-30000"/>
                <a:satMod val="110000"/>
                <a:lumMod val="100000"/>
                <a:shade val="100000"/>
              </a:schemeClr>
            </a:gs>
            <a:gs pos="100000">
              <a:schemeClr val="accent1">
                <a:alpha val="90000"/>
                <a:hueOff val="0"/>
                <a:satOff val="0"/>
                <a:lumOff val="0"/>
                <a:alphaOff val="-30000"/>
                <a:lumMod val="99000"/>
                <a:satMod val="120000"/>
                <a:shade val="78000"/>
              </a:schemeClr>
            </a:gs>
          </a:gsLst>
          <a:lin ang="5400000" scaled="0"/>
        </a:gradFill>
        <a:ln>
          <a:noFill/>
        </a:ln>
        <a:effectLst>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AR" sz="1800" kern="1200" dirty="0">
              <a:latin typeface="Arial" panose="020B0604020202020204" pitchFamily="34" charset="0"/>
              <a:cs typeface="Arial" panose="020B0604020202020204" pitchFamily="34" charset="0"/>
            </a:rPr>
            <a:t>Creación del modelo a través de la herramienta y evaluación de criterios de ajuste</a:t>
          </a:r>
          <a:endParaRPr lang="en-US" sz="1800" kern="1200" dirty="0">
            <a:latin typeface="Arial" panose="020B0604020202020204" pitchFamily="34" charset="0"/>
            <a:cs typeface="Arial" panose="020B0604020202020204" pitchFamily="34" charset="0"/>
          </a:endParaRPr>
        </a:p>
      </dsp:txBody>
      <dsp:txXfrm>
        <a:off x="7120270" y="1683902"/>
        <a:ext cx="2372940" cy="3536195"/>
      </dsp:txXfrm>
    </dsp:sp>
    <dsp:sp modelId="{F95F936D-7812-4041-9950-183CD2526161}">
      <dsp:nvSpPr>
        <dsp:cNvPr id="0" name=""/>
        <dsp:cNvSpPr/>
      </dsp:nvSpPr>
      <dsp:spPr>
        <a:xfrm>
          <a:off x="9493211" y="1683902"/>
          <a:ext cx="2372940" cy="3536195"/>
        </a:xfrm>
        <a:prstGeom prst="rect">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AR" sz="1800" kern="1200" dirty="0">
              <a:latin typeface="Arial" panose="020B0604020202020204" pitchFamily="34" charset="0"/>
              <a:cs typeface="Arial" panose="020B0604020202020204" pitchFamily="34" charset="0"/>
            </a:rPr>
            <a:t>Comparación de resultados del modelo vs las observaciones del </a:t>
          </a:r>
          <a:r>
            <a:rPr lang="es-AR" sz="1800" kern="1200" dirty="0" err="1">
              <a:latin typeface="Arial" panose="020B0604020202020204" pitchFamily="34" charset="0"/>
              <a:cs typeface="Arial" panose="020B0604020202020204" pitchFamily="34" charset="0"/>
            </a:rPr>
            <a:t>Dataset</a:t>
          </a:r>
          <a:endParaRPr lang="en-US" sz="1800" kern="1200" dirty="0">
            <a:latin typeface="Arial" panose="020B0604020202020204" pitchFamily="34" charset="0"/>
            <a:cs typeface="Arial" panose="020B0604020202020204" pitchFamily="34" charset="0"/>
          </a:endParaRPr>
        </a:p>
      </dsp:txBody>
      <dsp:txXfrm>
        <a:off x="9493211" y="1683902"/>
        <a:ext cx="2372940" cy="3536195"/>
      </dsp:txXfrm>
    </dsp:sp>
    <dsp:sp modelId="{4534AB7A-F6B9-4CEB-84E8-A3ED5F6222B3}">
      <dsp:nvSpPr>
        <dsp:cNvPr id="0" name=""/>
        <dsp:cNvSpPr/>
      </dsp:nvSpPr>
      <dsp:spPr>
        <a:xfrm>
          <a:off x="0" y="5220097"/>
          <a:ext cx="11867600" cy="392910"/>
        </a:xfrm>
        <a:prstGeom prst="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dsp:spPr>
      <dsp:style>
        <a:lnRef idx="0">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EFB020-1088-4415-8246-BD52296DAB13}">
      <dsp:nvSpPr>
        <dsp:cNvPr id="0" name=""/>
        <dsp:cNvSpPr/>
      </dsp:nvSpPr>
      <dsp:spPr>
        <a:xfrm>
          <a:off x="0" y="2713"/>
          <a:ext cx="1183946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3E9650-4AF3-4AD2-A5D9-5BB737A3F914}">
      <dsp:nvSpPr>
        <dsp:cNvPr id="0" name=""/>
        <dsp:cNvSpPr/>
      </dsp:nvSpPr>
      <dsp:spPr>
        <a:xfrm>
          <a:off x="0" y="2713"/>
          <a:ext cx="2367893" cy="5551310"/>
        </a:xfrm>
        <a:prstGeom prst="rect">
          <a:avLst/>
        </a:prstGeom>
        <a:noFill/>
        <a:ln>
          <a:solidFill>
            <a:schemeClr val="tx1"/>
          </a:solid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just" defTabSz="1244600">
            <a:lnSpc>
              <a:spcPct val="90000"/>
            </a:lnSpc>
            <a:spcBef>
              <a:spcPct val="0"/>
            </a:spcBef>
            <a:spcAft>
              <a:spcPct val="35000"/>
            </a:spcAft>
            <a:buNone/>
          </a:pPr>
          <a:endParaRPr lang="es-AR" sz="2800" kern="1200" dirty="0"/>
        </a:p>
        <a:p>
          <a:pPr marL="0" lvl="0" indent="0" algn="just" defTabSz="1244600">
            <a:lnSpc>
              <a:spcPct val="90000"/>
            </a:lnSpc>
            <a:spcBef>
              <a:spcPct val="0"/>
            </a:spcBef>
            <a:spcAft>
              <a:spcPct val="35000"/>
            </a:spcAft>
            <a:buNone/>
          </a:pPr>
          <a:endParaRPr lang="es-AR" sz="2800" kern="1200" dirty="0"/>
        </a:p>
        <a:p>
          <a:pPr marL="0" lvl="0" indent="0" algn="ctr" defTabSz="1244600">
            <a:lnSpc>
              <a:spcPct val="90000"/>
            </a:lnSpc>
            <a:spcBef>
              <a:spcPct val="0"/>
            </a:spcBef>
            <a:spcAft>
              <a:spcPct val="35000"/>
            </a:spcAft>
            <a:buNone/>
          </a:pPr>
          <a:r>
            <a:rPr lang="es-AR" sz="2800" kern="1200" dirty="0"/>
            <a:t>Para pasar a la creación del modelo se definió lo siguiente:</a:t>
          </a:r>
          <a:endParaRPr lang="en-US" sz="2800" kern="1200" dirty="0"/>
        </a:p>
      </dsp:txBody>
      <dsp:txXfrm>
        <a:off x="0" y="2713"/>
        <a:ext cx="2367893" cy="5551310"/>
      </dsp:txXfrm>
    </dsp:sp>
    <dsp:sp modelId="{5A032E94-E241-418A-83A0-6EFF450BA3AD}">
      <dsp:nvSpPr>
        <dsp:cNvPr id="0" name=""/>
        <dsp:cNvSpPr/>
      </dsp:nvSpPr>
      <dsp:spPr>
        <a:xfrm>
          <a:off x="2545485" y="120082"/>
          <a:ext cx="9293980" cy="1785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s-AR" sz="1800" kern="1200" dirty="0"/>
            <a:t>La variable a predecir es el “Precio por m2”. Se considera que esta variable es la ideal para capturar el valor de un inmueble, ya que es una variable más destilada donde se puede eliminar los efectos de superficie en el precio de un inmueble y dejar en principio el efecto de otras variables como la  locación.</a:t>
          </a:r>
        </a:p>
        <a:p>
          <a:pPr marL="0" lvl="0" indent="0" algn="just" defTabSz="800100">
            <a:lnSpc>
              <a:spcPct val="90000"/>
            </a:lnSpc>
            <a:spcBef>
              <a:spcPct val="0"/>
            </a:spcBef>
            <a:spcAft>
              <a:spcPct val="35000"/>
            </a:spcAft>
            <a:buNone/>
          </a:pPr>
          <a:r>
            <a:rPr lang="es-AR" sz="1800" kern="1200" dirty="0"/>
            <a:t>Adicionalmente se filtró por </a:t>
          </a:r>
          <a:r>
            <a:rPr lang="es-AR" sz="1800" kern="1200" dirty="0" err="1"/>
            <a:t>outliers</a:t>
          </a:r>
          <a:r>
            <a:rPr lang="es-AR" sz="1800" kern="1200" dirty="0"/>
            <a:t> en el precio por m2, de acuerdo a límites superiores e inferiores relacionados a los cuantiles de cada zona.</a:t>
          </a:r>
          <a:endParaRPr lang="en-US" sz="1800" kern="1200" dirty="0"/>
        </a:p>
      </dsp:txBody>
      <dsp:txXfrm>
        <a:off x="2545485" y="120082"/>
        <a:ext cx="9293980" cy="1785910"/>
      </dsp:txXfrm>
    </dsp:sp>
    <dsp:sp modelId="{6132EA3B-A8D4-4578-AFA8-6C993A04B152}">
      <dsp:nvSpPr>
        <dsp:cNvPr id="0" name=""/>
        <dsp:cNvSpPr/>
      </dsp:nvSpPr>
      <dsp:spPr>
        <a:xfrm>
          <a:off x="2367893" y="1905992"/>
          <a:ext cx="9471572" cy="0"/>
        </a:xfrm>
        <a:prstGeom prst="line">
          <a:avLst/>
        </a:prstGeom>
        <a:solidFill>
          <a:schemeClr val="accen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5B24A61E-C539-4A8C-AAFB-9609CA6FD43A}">
      <dsp:nvSpPr>
        <dsp:cNvPr id="0" name=""/>
        <dsp:cNvSpPr/>
      </dsp:nvSpPr>
      <dsp:spPr>
        <a:xfrm>
          <a:off x="2545485" y="2023361"/>
          <a:ext cx="9293980" cy="1860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s-AR" sz="1800" kern="1200" dirty="0"/>
            <a:t>En las variables predictoras, se consideraron las variables: </a:t>
          </a:r>
        </a:p>
        <a:p>
          <a:pPr marL="0" lvl="0" indent="0" algn="just" defTabSz="800100">
            <a:lnSpc>
              <a:spcPct val="90000"/>
            </a:lnSpc>
            <a:spcBef>
              <a:spcPct val="0"/>
            </a:spcBef>
            <a:spcAft>
              <a:spcPct val="35000"/>
            </a:spcAft>
            <a:buNone/>
          </a:pPr>
          <a:r>
            <a:rPr lang="es-AR" sz="1800" kern="1200" dirty="0"/>
            <a:t>- De lugares (</a:t>
          </a:r>
          <a:r>
            <a:rPr lang="es-AR" sz="1800" kern="1200" dirty="0" err="1"/>
            <a:t>place_name</a:t>
          </a:r>
          <a:r>
            <a:rPr lang="es-AR" sz="1800" kern="1200" dirty="0"/>
            <a:t>). </a:t>
          </a:r>
        </a:p>
        <a:p>
          <a:pPr marL="0" lvl="0" indent="0" algn="just" defTabSz="800100">
            <a:lnSpc>
              <a:spcPct val="90000"/>
            </a:lnSpc>
            <a:spcBef>
              <a:spcPct val="0"/>
            </a:spcBef>
            <a:spcAft>
              <a:spcPct val="35000"/>
            </a:spcAft>
            <a:buNone/>
          </a:pPr>
          <a:r>
            <a:rPr lang="es-AR" sz="1800" kern="1200" dirty="0"/>
            <a:t>- De </a:t>
          </a:r>
          <a:r>
            <a:rPr lang="es-AR" sz="1800" kern="1200" dirty="0" err="1"/>
            <a:t>amenities</a:t>
          </a:r>
          <a:r>
            <a:rPr lang="es-AR" sz="1800" kern="1200" dirty="0"/>
            <a:t> extraídas del campo URL </a:t>
          </a:r>
        </a:p>
        <a:p>
          <a:pPr marL="0" lvl="0" indent="0" algn="just" defTabSz="800100">
            <a:lnSpc>
              <a:spcPct val="90000"/>
            </a:lnSpc>
            <a:spcBef>
              <a:spcPct val="0"/>
            </a:spcBef>
            <a:spcAft>
              <a:spcPct val="35000"/>
            </a:spcAft>
            <a:buNone/>
          </a:pPr>
          <a:r>
            <a:rPr lang="es-AR" sz="1800" kern="1200" dirty="0"/>
            <a:t>- Los tipos de propiedad extraídos del campo URL. </a:t>
          </a:r>
        </a:p>
        <a:p>
          <a:pPr marL="0" lvl="0" indent="0" algn="just" defTabSz="800100">
            <a:lnSpc>
              <a:spcPct val="90000"/>
            </a:lnSpc>
            <a:spcBef>
              <a:spcPct val="0"/>
            </a:spcBef>
            <a:spcAft>
              <a:spcPct val="35000"/>
            </a:spcAft>
            <a:buNone/>
          </a:pPr>
          <a:r>
            <a:rPr lang="es-AR" sz="1800" kern="1200" dirty="0"/>
            <a:t>- Adicionalmente se agregó categorías de acuerdo al título de la publicación.</a:t>
          </a:r>
        </a:p>
        <a:p>
          <a:pPr marL="0" lvl="0" indent="0" algn="just" defTabSz="800100">
            <a:lnSpc>
              <a:spcPct val="90000"/>
            </a:lnSpc>
            <a:spcBef>
              <a:spcPct val="0"/>
            </a:spcBef>
            <a:spcAft>
              <a:spcPct val="35000"/>
            </a:spcAft>
            <a:buNone/>
          </a:pPr>
          <a:endParaRPr lang="en-US" sz="1800" kern="1200" dirty="0"/>
        </a:p>
      </dsp:txBody>
      <dsp:txXfrm>
        <a:off x="2545485" y="2023361"/>
        <a:ext cx="9293980" cy="1860604"/>
      </dsp:txXfrm>
    </dsp:sp>
    <dsp:sp modelId="{E9D7694B-96A1-472C-8C93-E46624F09A6F}">
      <dsp:nvSpPr>
        <dsp:cNvPr id="0" name=""/>
        <dsp:cNvSpPr/>
      </dsp:nvSpPr>
      <dsp:spPr>
        <a:xfrm>
          <a:off x="2367893" y="3883965"/>
          <a:ext cx="9471572" cy="0"/>
        </a:xfrm>
        <a:prstGeom prst="line">
          <a:avLst/>
        </a:prstGeom>
        <a:solidFill>
          <a:schemeClr val="accen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F530D3E9-C7EC-43C1-BFC7-77EB569EDBAF}">
      <dsp:nvSpPr>
        <dsp:cNvPr id="0" name=""/>
        <dsp:cNvSpPr/>
      </dsp:nvSpPr>
      <dsp:spPr>
        <a:xfrm>
          <a:off x="2545485" y="4001334"/>
          <a:ext cx="9293980" cy="689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AR" sz="1800" kern="1200" dirty="0"/>
            <a:t>Las variables predictoras categóricas como </a:t>
          </a:r>
          <a:r>
            <a:rPr lang="es-AR" sz="1800" kern="1200" dirty="0" err="1"/>
            <a:t>place_name</a:t>
          </a:r>
          <a:r>
            <a:rPr lang="es-AR" sz="1800" kern="1200" dirty="0"/>
            <a:t>, </a:t>
          </a:r>
          <a:r>
            <a:rPr lang="es-AR" sz="1800" kern="1200" dirty="0" err="1"/>
            <a:t>amenities</a:t>
          </a:r>
          <a:r>
            <a:rPr lang="es-AR" sz="1800" kern="1200" dirty="0"/>
            <a:t> y tipos de propiedad fueron convertidas en </a:t>
          </a:r>
          <a:r>
            <a:rPr lang="es-AR" sz="1800" kern="1200" dirty="0" err="1"/>
            <a:t>dummies</a:t>
          </a:r>
          <a:r>
            <a:rPr lang="es-AR" sz="1800" kern="1200" dirty="0"/>
            <a:t> para poder ser ingresadas en el modelo.</a:t>
          </a:r>
          <a:endParaRPr lang="en-US" sz="1800" kern="1200" dirty="0"/>
        </a:p>
      </dsp:txBody>
      <dsp:txXfrm>
        <a:off x="2545485" y="4001334"/>
        <a:ext cx="9293980" cy="689284"/>
      </dsp:txXfrm>
    </dsp:sp>
    <dsp:sp modelId="{84D814AE-CA86-4131-BC22-F5346D2B595A}">
      <dsp:nvSpPr>
        <dsp:cNvPr id="0" name=""/>
        <dsp:cNvSpPr/>
      </dsp:nvSpPr>
      <dsp:spPr>
        <a:xfrm>
          <a:off x="2367893" y="4690619"/>
          <a:ext cx="9471572" cy="0"/>
        </a:xfrm>
        <a:prstGeom prst="line">
          <a:avLst/>
        </a:prstGeom>
        <a:solidFill>
          <a:schemeClr val="accen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F062E5F0-705F-4ACA-9EB8-ACFD5E519A06}">
      <dsp:nvSpPr>
        <dsp:cNvPr id="0" name=""/>
        <dsp:cNvSpPr/>
      </dsp:nvSpPr>
      <dsp:spPr>
        <a:xfrm>
          <a:off x="2545485" y="4807988"/>
          <a:ext cx="9293980" cy="623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AR" sz="1800" kern="1200" dirty="0"/>
            <a:t>Los modelos a utilizar para la estimación son </a:t>
          </a:r>
          <a:r>
            <a:rPr lang="es-AR" sz="1800" kern="1200" dirty="0" err="1"/>
            <a:t>ElasticNet</a:t>
          </a:r>
          <a:r>
            <a:rPr lang="es-AR" sz="1800" kern="1200" dirty="0"/>
            <a:t> y OLS.</a:t>
          </a:r>
          <a:endParaRPr lang="en-US" sz="1800" kern="1200" dirty="0"/>
        </a:p>
      </dsp:txBody>
      <dsp:txXfrm>
        <a:off x="2545485" y="4807988"/>
        <a:ext cx="9293980" cy="623323"/>
      </dsp:txXfrm>
    </dsp:sp>
    <dsp:sp modelId="{C88B100D-C7FD-45F7-B364-22032556ED35}">
      <dsp:nvSpPr>
        <dsp:cNvPr id="0" name=""/>
        <dsp:cNvSpPr/>
      </dsp:nvSpPr>
      <dsp:spPr>
        <a:xfrm>
          <a:off x="2367893" y="5431311"/>
          <a:ext cx="947157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2AE74C-F299-4CB5-8693-4B4841C434CC}">
      <dsp:nvSpPr>
        <dsp:cNvPr id="0" name=""/>
        <dsp:cNvSpPr/>
      </dsp:nvSpPr>
      <dsp:spPr>
        <a:xfrm>
          <a:off x="3682" y="16006"/>
          <a:ext cx="3590192" cy="1436076"/>
        </a:xfrm>
        <a:prstGeom prst="rect">
          <a:avLst/>
        </a:prstGeom>
        <a:solidFill>
          <a:schemeClr val="accent1">
            <a:lumMod val="50000"/>
          </a:schemeClr>
        </a:solidFill>
        <a:ln w="12700" cap="flat" cmpd="sng" algn="ctr">
          <a:solidFill>
            <a:schemeClr val="accent1">
              <a:hueOff val="0"/>
              <a:satOff val="0"/>
              <a:lumOff val="0"/>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s-AR" sz="2000" kern="1200" dirty="0"/>
            <a:t>Los valores de R^2 para cada uno de los modelos son:</a:t>
          </a:r>
          <a:endParaRPr lang="en-US" sz="2000" kern="1200" dirty="0"/>
        </a:p>
      </dsp:txBody>
      <dsp:txXfrm>
        <a:off x="3682" y="16006"/>
        <a:ext cx="3590192" cy="1436076"/>
      </dsp:txXfrm>
    </dsp:sp>
    <dsp:sp modelId="{980E2BC1-3802-4CB8-AFD0-E400F3F29AB4}">
      <dsp:nvSpPr>
        <dsp:cNvPr id="0" name=""/>
        <dsp:cNvSpPr/>
      </dsp:nvSpPr>
      <dsp:spPr>
        <a:xfrm>
          <a:off x="3682" y="1452082"/>
          <a:ext cx="3590192" cy="2415599"/>
        </a:xfrm>
        <a:prstGeom prst="rect">
          <a:avLst/>
        </a:prstGeom>
        <a:solidFill>
          <a:schemeClr val="bg1">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s-AR" sz="2000" kern="1200" dirty="0"/>
            <a:t>R^2 </a:t>
          </a:r>
          <a:r>
            <a:rPr lang="es-AR" sz="2000" kern="1200" dirty="0" err="1"/>
            <a:t>ElasticNet</a:t>
          </a:r>
          <a:r>
            <a:rPr lang="es-AR" sz="2000" kern="1200" dirty="0"/>
            <a:t>: 0.7001</a:t>
          </a:r>
          <a:endParaRPr lang="en-US" sz="2000" kern="1200" dirty="0"/>
        </a:p>
        <a:p>
          <a:pPr marL="228600" lvl="1" indent="-228600" algn="l" defTabSz="889000">
            <a:lnSpc>
              <a:spcPct val="90000"/>
            </a:lnSpc>
            <a:spcBef>
              <a:spcPct val="0"/>
            </a:spcBef>
            <a:spcAft>
              <a:spcPct val="15000"/>
            </a:spcAft>
            <a:buChar char="•"/>
          </a:pPr>
          <a:r>
            <a:rPr lang="es-AR" sz="2000" kern="1200" dirty="0"/>
            <a:t>R^2 Ajustado OLS: 0.719</a:t>
          </a:r>
          <a:endParaRPr lang="en-US" sz="2000" kern="1200" dirty="0"/>
        </a:p>
      </dsp:txBody>
      <dsp:txXfrm>
        <a:off x="3682" y="1452082"/>
        <a:ext cx="3590192" cy="2415599"/>
      </dsp:txXfrm>
    </dsp:sp>
    <dsp:sp modelId="{6DE2F335-199F-4D9B-BEE2-53C19458C3EF}">
      <dsp:nvSpPr>
        <dsp:cNvPr id="0" name=""/>
        <dsp:cNvSpPr/>
      </dsp:nvSpPr>
      <dsp:spPr>
        <a:xfrm>
          <a:off x="4096501" y="16006"/>
          <a:ext cx="3590192" cy="1436076"/>
        </a:xfrm>
        <a:prstGeom prst="rect">
          <a:avLst/>
        </a:prstGeom>
        <a:solidFill>
          <a:schemeClr val="accent1">
            <a:lumMod val="75000"/>
          </a:schemeClr>
        </a:solidFill>
        <a:ln w="12700" cap="flat" cmpd="sng" algn="ctr">
          <a:solidFill>
            <a:schemeClr val="accent1">
              <a:hueOff val="0"/>
              <a:satOff val="0"/>
              <a:lumOff val="0"/>
              <a:alpha val="98000"/>
            </a:schemeClr>
          </a:solid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s-AR" sz="2000" kern="1200" dirty="0"/>
            <a:t>Los variables con los coeficientes de mayor impacto en el modelo son:</a:t>
          </a:r>
          <a:endParaRPr lang="en-US" sz="2000" kern="1200" dirty="0"/>
        </a:p>
      </dsp:txBody>
      <dsp:txXfrm>
        <a:off x="4096501" y="16006"/>
        <a:ext cx="3590192" cy="1436076"/>
      </dsp:txXfrm>
    </dsp:sp>
    <dsp:sp modelId="{88842CA1-1C23-4A21-A8FF-A4D459FA641E}">
      <dsp:nvSpPr>
        <dsp:cNvPr id="0" name=""/>
        <dsp:cNvSpPr/>
      </dsp:nvSpPr>
      <dsp:spPr>
        <a:xfrm>
          <a:off x="4096501" y="1452082"/>
          <a:ext cx="3590192" cy="2415599"/>
        </a:xfrm>
        <a:prstGeom prst="rect">
          <a:avLst/>
        </a:prstGeom>
        <a:solidFill>
          <a:schemeClr val="bg1">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s-AR" sz="1600" kern="1200" dirty="0" err="1"/>
            <a:t>Place_name_pto</a:t>
          </a:r>
          <a:r>
            <a:rPr lang="es-AR" sz="1600" kern="1200" dirty="0"/>
            <a:t> madero: 4107 </a:t>
          </a:r>
          <a:r>
            <a:rPr lang="es-AR" sz="1600" kern="1200" dirty="0" err="1"/>
            <a:t>usd</a:t>
          </a:r>
          <a:r>
            <a:rPr lang="es-AR" sz="1600" kern="1200" dirty="0"/>
            <a:t>/m2</a:t>
          </a:r>
          <a:endParaRPr lang="en-US" sz="1600" kern="1200" dirty="0"/>
        </a:p>
        <a:p>
          <a:pPr marL="171450" lvl="1" indent="-171450" algn="l" defTabSz="711200">
            <a:lnSpc>
              <a:spcPct val="90000"/>
            </a:lnSpc>
            <a:spcBef>
              <a:spcPct val="0"/>
            </a:spcBef>
            <a:spcAft>
              <a:spcPct val="15000"/>
            </a:spcAft>
            <a:buChar char="•"/>
          </a:pPr>
          <a:r>
            <a:rPr lang="es-AR" sz="1600" kern="1200" dirty="0" err="1"/>
            <a:t>Place_name_Recoleta</a:t>
          </a:r>
          <a:r>
            <a:rPr lang="es-AR" sz="1600" kern="1200" dirty="0"/>
            <a:t>: 1719 </a:t>
          </a:r>
          <a:r>
            <a:rPr lang="es-AR" sz="1600" kern="1200" dirty="0" err="1"/>
            <a:t>usd</a:t>
          </a:r>
          <a:r>
            <a:rPr lang="es-AR" sz="1600" kern="1200" dirty="0"/>
            <a:t>/m2</a:t>
          </a:r>
          <a:endParaRPr lang="en-US" sz="1600" kern="1200" dirty="0"/>
        </a:p>
        <a:p>
          <a:pPr marL="171450" lvl="1" indent="-171450" algn="l" defTabSz="711200">
            <a:lnSpc>
              <a:spcPct val="90000"/>
            </a:lnSpc>
            <a:spcBef>
              <a:spcPct val="0"/>
            </a:spcBef>
            <a:spcAft>
              <a:spcPct val="15000"/>
            </a:spcAft>
            <a:buChar char="•"/>
          </a:pPr>
          <a:r>
            <a:rPr lang="es-AR" sz="1600" kern="1200" dirty="0"/>
            <a:t>Tipo de propiedad </a:t>
          </a:r>
          <a:r>
            <a:rPr lang="es-AR" sz="1600" kern="1200" dirty="0" err="1"/>
            <a:t>depto</a:t>
          </a:r>
          <a:r>
            <a:rPr lang="es-AR" sz="1600" kern="1200" dirty="0"/>
            <a:t>: 1633 </a:t>
          </a:r>
          <a:r>
            <a:rPr lang="es-AR" sz="1600" kern="1200" dirty="0" err="1"/>
            <a:t>usd</a:t>
          </a:r>
          <a:r>
            <a:rPr lang="es-AR" sz="1600" kern="1200" dirty="0"/>
            <a:t>/m2</a:t>
          </a:r>
          <a:endParaRPr lang="en-US" sz="1600" kern="1200" dirty="0"/>
        </a:p>
        <a:p>
          <a:pPr marL="171450" lvl="1" indent="-171450" algn="l" defTabSz="711200">
            <a:lnSpc>
              <a:spcPct val="90000"/>
            </a:lnSpc>
            <a:spcBef>
              <a:spcPct val="0"/>
            </a:spcBef>
            <a:spcAft>
              <a:spcPct val="15000"/>
            </a:spcAft>
            <a:buChar char="•"/>
          </a:pPr>
          <a:r>
            <a:rPr lang="es-AR" sz="1600" kern="1200" dirty="0"/>
            <a:t>Tipo de propiedad casa: 1578 </a:t>
          </a:r>
          <a:r>
            <a:rPr lang="es-AR" sz="1600" kern="1200" dirty="0" err="1"/>
            <a:t>usd</a:t>
          </a:r>
          <a:r>
            <a:rPr lang="es-AR" sz="1600" kern="1200" dirty="0"/>
            <a:t>/m2</a:t>
          </a:r>
          <a:endParaRPr lang="en-US" sz="1600" kern="1200" dirty="0"/>
        </a:p>
      </dsp:txBody>
      <dsp:txXfrm>
        <a:off x="4096501" y="1452082"/>
        <a:ext cx="3590192" cy="2415599"/>
      </dsp:txXfrm>
    </dsp:sp>
    <dsp:sp modelId="{F9ED60A1-3727-4C26-9F62-9D1CDFDB6358}">
      <dsp:nvSpPr>
        <dsp:cNvPr id="0" name=""/>
        <dsp:cNvSpPr/>
      </dsp:nvSpPr>
      <dsp:spPr>
        <a:xfrm>
          <a:off x="8189320" y="16006"/>
          <a:ext cx="3590192" cy="1436076"/>
        </a:xfrm>
        <a:prstGeom prst="rect">
          <a:avLst/>
        </a:prstGeom>
        <a:solidFill>
          <a:schemeClr val="accent1">
            <a:lumMod val="60000"/>
            <a:lumOff val="40000"/>
          </a:schemeClr>
        </a:solidFill>
        <a:ln w="12700" cap="flat" cmpd="sng" algn="ctr">
          <a:solidFill>
            <a:schemeClr val="accent1">
              <a:hueOff val="0"/>
              <a:satOff val="0"/>
              <a:lumOff val="0"/>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s-AR" sz="2000" kern="1200" dirty="0"/>
            <a:t>El ajuste del modelo estimado con el </a:t>
          </a:r>
          <a:r>
            <a:rPr lang="es-AR" sz="2000" kern="1200" dirty="0" err="1"/>
            <a:t>dataset</a:t>
          </a:r>
          <a:r>
            <a:rPr lang="es-AR" sz="2000" kern="1200" dirty="0"/>
            <a:t> de test nos da lo siguiente:</a:t>
          </a:r>
          <a:endParaRPr lang="en-US" sz="2000" kern="1200" dirty="0"/>
        </a:p>
      </dsp:txBody>
      <dsp:txXfrm>
        <a:off x="8189320" y="16006"/>
        <a:ext cx="3590192" cy="1436076"/>
      </dsp:txXfrm>
    </dsp:sp>
    <dsp:sp modelId="{AF1867AC-1ECA-4016-AB45-CC807E053E41}">
      <dsp:nvSpPr>
        <dsp:cNvPr id="0" name=""/>
        <dsp:cNvSpPr/>
      </dsp:nvSpPr>
      <dsp:spPr>
        <a:xfrm>
          <a:off x="8189320" y="1452082"/>
          <a:ext cx="3590192" cy="2415599"/>
        </a:xfrm>
        <a:prstGeom prst="rect">
          <a:avLst/>
        </a:prstGeom>
        <a:solidFill>
          <a:schemeClr val="bg1">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s-AR" sz="2000" kern="1200" dirty="0"/>
            <a:t>R^2 Test </a:t>
          </a:r>
          <a:r>
            <a:rPr lang="es-AR" sz="2000" kern="1200" dirty="0" err="1"/>
            <a:t>ElasticNet</a:t>
          </a:r>
          <a:r>
            <a:rPr lang="es-AR" sz="2000" kern="1200" dirty="0"/>
            <a:t>: 0.7066</a:t>
          </a:r>
          <a:endParaRPr lang="en-US" sz="2000" kern="1200" dirty="0"/>
        </a:p>
      </dsp:txBody>
      <dsp:txXfrm>
        <a:off x="8189320" y="1452082"/>
        <a:ext cx="3590192" cy="24155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1EE5A-C89A-4EEB-8FBA-31E761851D6A}">
      <dsp:nvSpPr>
        <dsp:cNvPr id="0" name=""/>
        <dsp:cNvSpPr/>
      </dsp:nvSpPr>
      <dsp:spPr>
        <a:xfrm rot="5400000">
          <a:off x="-266740" y="269064"/>
          <a:ext cx="1778267" cy="1244787"/>
        </a:xfrm>
        <a:prstGeom prst="chevron">
          <a:avLst/>
        </a:prstGeom>
        <a:solidFill>
          <a:schemeClr val="accent1">
            <a:lumMod val="5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rot="-5400000">
        <a:off x="1" y="624718"/>
        <a:ext cx="1244787" cy="533480"/>
      </dsp:txXfrm>
    </dsp:sp>
    <dsp:sp modelId="{658F2CA3-89D3-46AB-95B5-7F8E8B48740F}">
      <dsp:nvSpPr>
        <dsp:cNvPr id="0" name=""/>
        <dsp:cNvSpPr/>
      </dsp:nvSpPr>
      <dsp:spPr>
        <a:xfrm rot="5400000">
          <a:off x="6046403" y="-4799291"/>
          <a:ext cx="1155874" cy="1075910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AR" sz="1800" kern="1200" dirty="0"/>
            <a:t>De acuerdo al output del modelo, los efectos de localización geográfica son las variables que poseen un mayor impacto sobre el “Precio por m2” de una propiedad. El coeficiente más alto, con un p-valor significativo fue la variable Puerto Madero, con un coeficiente de 4107 </a:t>
          </a:r>
          <a:r>
            <a:rPr lang="es-AR" sz="1800" kern="1200" dirty="0" err="1"/>
            <a:t>usd</a:t>
          </a:r>
          <a:r>
            <a:rPr lang="es-AR" sz="1800" kern="1200" dirty="0"/>
            <a:t>/m2, lo cual es razonable y se condice con la intuición.</a:t>
          </a:r>
          <a:endParaRPr lang="en-US" sz="1800" kern="1200" dirty="0"/>
        </a:p>
      </dsp:txBody>
      <dsp:txXfrm rot="-5400000">
        <a:off x="1244788" y="58749"/>
        <a:ext cx="10702681" cy="1043024"/>
      </dsp:txXfrm>
    </dsp:sp>
    <dsp:sp modelId="{AB7DCF8F-35E3-45A8-BA5E-065AA38ABC1A}">
      <dsp:nvSpPr>
        <dsp:cNvPr id="0" name=""/>
        <dsp:cNvSpPr/>
      </dsp:nvSpPr>
      <dsp:spPr>
        <a:xfrm rot="5400000">
          <a:off x="-266740" y="1855084"/>
          <a:ext cx="1778267" cy="1244787"/>
        </a:xfrm>
        <a:prstGeom prst="chevron">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rot="-5400000">
        <a:off x="1" y="2210738"/>
        <a:ext cx="1244787" cy="533480"/>
      </dsp:txXfrm>
    </dsp:sp>
    <dsp:sp modelId="{B5B0EC9B-D370-4C07-A35B-3ADEA811E179}">
      <dsp:nvSpPr>
        <dsp:cNvPr id="0" name=""/>
        <dsp:cNvSpPr/>
      </dsp:nvSpPr>
      <dsp:spPr>
        <a:xfrm rot="5400000">
          <a:off x="6046403" y="-3213272"/>
          <a:ext cx="1155874" cy="1075910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AR" sz="1800" kern="1200" dirty="0"/>
            <a:t>El modelo presenta un comportamiento consistente entre los datos de entrenamiento y testeo, y su ajuste es muy similar para ambos </a:t>
          </a:r>
          <a:r>
            <a:rPr lang="es-AR" sz="1800" kern="1200" dirty="0" err="1"/>
            <a:t>datasets</a:t>
          </a:r>
          <a:r>
            <a:rPr lang="es-AR" sz="1800" kern="1200" dirty="0"/>
            <a:t>. Esto representa una buena señal, ya que el modelo no está sufriendo de grandes problemas de </a:t>
          </a:r>
          <a:r>
            <a:rPr lang="es-AR" sz="1800" kern="1200" dirty="0" err="1"/>
            <a:t>overfitting</a:t>
          </a:r>
          <a:r>
            <a:rPr lang="es-AR" sz="1800" kern="1200" dirty="0"/>
            <a:t> ni </a:t>
          </a:r>
          <a:r>
            <a:rPr lang="es-AR" sz="1800" kern="1200" dirty="0" err="1"/>
            <a:t>underfitting</a:t>
          </a:r>
          <a:r>
            <a:rPr lang="es-AR" sz="1800" kern="1200" dirty="0"/>
            <a:t>.</a:t>
          </a:r>
          <a:endParaRPr lang="en-US" sz="1800" kern="1200" dirty="0"/>
        </a:p>
      </dsp:txBody>
      <dsp:txXfrm rot="-5400000">
        <a:off x="1244788" y="1644768"/>
        <a:ext cx="10702681" cy="1043024"/>
      </dsp:txXfrm>
    </dsp:sp>
    <dsp:sp modelId="{63E465B6-F203-48BF-BA96-1B5BE36B9681}">
      <dsp:nvSpPr>
        <dsp:cNvPr id="0" name=""/>
        <dsp:cNvSpPr/>
      </dsp:nvSpPr>
      <dsp:spPr>
        <a:xfrm rot="5400000">
          <a:off x="-266740" y="3441103"/>
          <a:ext cx="1778267" cy="1244787"/>
        </a:xfrm>
        <a:prstGeom prst="chevron">
          <a:avLst/>
        </a:prstGeom>
        <a:solidFill>
          <a:schemeClr val="accent1">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rot="-5400000">
        <a:off x="1" y="3796757"/>
        <a:ext cx="1244787" cy="533480"/>
      </dsp:txXfrm>
    </dsp:sp>
    <dsp:sp modelId="{95C48982-CA0B-49DE-B1F6-C55864530D93}">
      <dsp:nvSpPr>
        <dsp:cNvPr id="0" name=""/>
        <dsp:cNvSpPr/>
      </dsp:nvSpPr>
      <dsp:spPr>
        <a:xfrm rot="5400000">
          <a:off x="6046403" y="-1627252"/>
          <a:ext cx="1155874" cy="1075910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AR" sz="1800" kern="1200" dirty="0"/>
            <a:t>El modelo parece estar teniendo mayor dificultad a la hora de predecir “Precios por m2” de gran magnitud. Es necesario realizar un estudio de mayor profundidad sobre el comportamiento de la variable dependiente, para así lograr mejores resultados y entender si este es el límite del modelo o puede mejorar aun más.</a:t>
          </a:r>
          <a:endParaRPr lang="en-US" sz="1800" kern="1200" dirty="0"/>
        </a:p>
      </dsp:txBody>
      <dsp:txXfrm rot="-5400000">
        <a:off x="1244788" y="3230788"/>
        <a:ext cx="10702681" cy="1043024"/>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1F58-B396-4E9B-9671-93AC33CCFF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D5AF85-7270-4C09-9DBE-68AC236023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618654-BC95-4CDC-A54B-2AE9A46E5C13}"/>
              </a:ext>
            </a:extLst>
          </p:cNvPr>
          <p:cNvSpPr>
            <a:spLocks noGrp="1"/>
          </p:cNvSpPr>
          <p:nvPr>
            <p:ph type="dt" sz="half" idx="10"/>
          </p:nvPr>
        </p:nvSpPr>
        <p:spPr/>
        <p:txBody>
          <a:bodyPr/>
          <a:lstStyle/>
          <a:p>
            <a:fld id="{94E28A0F-940C-4FA8-AEED-3D75F74D545D}" type="datetimeFigureOut">
              <a:rPr lang="en-US" smtClean="0"/>
              <a:t>12/22/2020</a:t>
            </a:fld>
            <a:endParaRPr lang="en-US"/>
          </a:p>
        </p:txBody>
      </p:sp>
      <p:sp>
        <p:nvSpPr>
          <p:cNvPr id="5" name="Footer Placeholder 4">
            <a:extLst>
              <a:ext uri="{FF2B5EF4-FFF2-40B4-BE49-F238E27FC236}">
                <a16:creationId xmlns:a16="http://schemas.microsoft.com/office/drawing/2014/main" id="{B5FA4E7E-6208-48E7-BC2F-DE97447061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4536F-04F2-4516-9312-B2BB55F65700}"/>
              </a:ext>
            </a:extLst>
          </p:cNvPr>
          <p:cNvSpPr>
            <a:spLocks noGrp="1"/>
          </p:cNvSpPr>
          <p:nvPr>
            <p:ph type="sldNum" sz="quarter" idx="12"/>
          </p:nvPr>
        </p:nvSpPr>
        <p:spPr/>
        <p:txBody>
          <a:bodyPr/>
          <a:lstStyle/>
          <a:p>
            <a:fld id="{C135FF81-0E95-4B70-96B8-7B9C5032BB48}" type="slidenum">
              <a:rPr lang="en-US" smtClean="0"/>
              <a:t>‹#›</a:t>
            </a:fld>
            <a:endParaRPr lang="en-US"/>
          </a:p>
        </p:txBody>
      </p:sp>
    </p:spTree>
    <p:extLst>
      <p:ext uri="{BB962C8B-B14F-4D97-AF65-F5344CB8AC3E}">
        <p14:creationId xmlns:p14="http://schemas.microsoft.com/office/powerpoint/2010/main" val="4111848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7A30-906E-4182-91CE-A4FBE1DB41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EF0013-0B50-4BFC-B2E9-75004F46C8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613741-364B-46AA-8776-2AE717B8F9F2}"/>
              </a:ext>
            </a:extLst>
          </p:cNvPr>
          <p:cNvSpPr>
            <a:spLocks noGrp="1"/>
          </p:cNvSpPr>
          <p:nvPr>
            <p:ph type="dt" sz="half" idx="10"/>
          </p:nvPr>
        </p:nvSpPr>
        <p:spPr/>
        <p:txBody>
          <a:bodyPr/>
          <a:lstStyle/>
          <a:p>
            <a:fld id="{94E28A0F-940C-4FA8-AEED-3D75F74D545D}" type="datetimeFigureOut">
              <a:rPr lang="en-US" smtClean="0"/>
              <a:t>12/22/2020</a:t>
            </a:fld>
            <a:endParaRPr lang="en-US"/>
          </a:p>
        </p:txBody>
      </p:sp>
      <p:sp>
        <p:nvSpPr>
          <p:cNvPr id="5" name="Footer Placeholder 4">
            <a:extLst>
              <a:ext uri="{FF2B5EF4-FFF2-40B4-BE49-F238E27FC236}">
                <a16:creationId xmlns:a16="http://schemas.microsoft.com/office/drawing/2014/main" id="{27A29E1E-3C14-4EEE-B956-D9044E267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74786-E1BA-415C-9D49-24C644FE009B}"/>
              </a:ext>
            </a:extLst>
          </p:cNvPr>
          <p:cNvSpPr>
            <a:spLocks noGrp="1"/>
          </p:cNvSpPr>
          <p:nvPr>
            <p:ph type="sldNum" sz="quarter" idx="12"/>
          </p:nvPr>
        </p:nvSpPr>
        <p:spPr/>
        <p:txBody>
          <a:bodyPr/>
          <a:lstStyle/>
          <a:p>
            <a:fld id="{C135FF81-0E95-4B70-96B8-7B9C5032BB48}" type="slidenum">
              <a:rPr lang="en-US" smtClean="0"/>
              <a:t>‹#›</a:t>
            </a:fld>
            <a:endParaRPr lang="en-US"/>
          </a:p>
        </p:txBody>
      </p:sp>
    </p:spTree>
    <p:extLst>
      <p:ext uri="{BB962C8B-B14F-4D97-AF65-F5344CB8AC3E}">
        <p14:creationId xmlns:p14="http://schemas.microsoft.com/office/powerpoint/2010/main" val="309218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E2D605-6B31-4018-8724-15C97A5B4A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3272B5-576C-494F-88CB-3D1F6E297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89F9F6-FEF9-4560-9846-CC44312D797B}"/>
              </a:ext>
            </a:extLst>
          </p:cNvPr>
          <p:cNvSpPr>
            <a:spLocks noGrp="1"/>
          </p:cNvSpPr>
          <p:nvPr>
            <p:ph type="dt" sz="half" idx="10"/>
          </p:nvPr>
        </p:nvSpPr>
        <p:spPr/>
        <p:txBody>
          <a:bodyPr/>
          <a:lstStyle/>
          <a:p>
            <a:fld id="{94E28A0F-940C-4FA8-AEED-3D75F74D545D}" type="datetimeFigureOut">
              <a:rPr lang="en-US" smtClean="0"/>
              <a:t>12/22/2020</a:t>
            </a:fld>
            <a:endParaRPr lang="en-US"/>
          </a:p>
        </p:txBody>
      </p:sp>
      <p:sp>
        <p:nvSpPr>
          <p:cNvPr id="5" name="Footer Placeholder 4">
            <a:extLst>
              <a:ext uri="{FF2B5EF4-FFF2-40B4-BE49-F238E27FC236}">
                <a16:creationId xmlns:a16="http://schemas.microsoft.com/office/drawing/2014/main" id="{8ABCA109-5080-47EC-9A3A-4B79FC5F67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98415-985C-45EF-AB68-5E10D2F90212}"/>
              </a:ext>
            </a:extLst>
          </p:cNvPr>
          <p:cNvSpPr>
            <a:spLocks noGrp="1"/>
          </p:cNvSpPr>
          <p:nvPr>
            <p:ph type="sldNum" sz="quarter" idx="12"/>
          </p:nvPr>
        </p:nvSpPr>
        <p:spPr/>
        <p:txBody>
          <a:bodyPr/>
          <a:lstStyle/>
          <a:p>
            <a:fld id="{C135FF81-0E95-4B70-96B8-7B9C5032BB48}" type="slidenum">
              <a:rPr lang="en-US" smtClean="0"/>
              <a:t>‹#›</a:t>
            </a:fld>
            <a:endParaRPr lang="en-US"/>
          </a:p>
        </p:txBody>
      </p:sp>
    </p:spTree>
    <p:extLst>
      <p:ext uri="{BB962C8B-B14F-4D97-AF65-F5344CB8AC3E}">
        <p14:creationId xmlns:p14="http://schemas.microsoft.com/office/powerpoint/2010/main" val="1865696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43DB5-8475-433D-867C-BA4FCDE0F7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554DD1-91D3-48A7-876C-8BECC51C80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3C7E9E-614F-47BD-A5D5-DAF5DD5585B4}"/>
              </a:ext>
            </a:extLst>
          </p:cNvPr>
          <p:cNvSpPr>
            <a:spLocks noGrp="1"/>
          </p:cNvSpPr>
          <p:nvPr>
            <p:ph type="dt" sz="half" idx="10"/>
          </p:nvPr>
        </p:nvSpPr>
        <p:spPr/>
        <p:txBody>
          <a:bodyPr/>
          <a:lstStyle/>
          <a:p>
            <a:fld id="{94E28A0F-940C-4FA8-AEED-3D75F74D545D}" type="datetimeFigureOut">
              <a:rPr lang="en-US" smtClean="0"/>
              <a:t>12/22/2020</a:t>
            </a:fld>
            <a:endParaRPr lang="en-US"/>
          </a:p>
        </p:txBody>
      </p:sp>
      <p:sp>
        <p:nvSpPr>
          <p:cNvPr id="5" name="Footer Placeholder 4">
            <a:extLst>
              <a:ext uri="{FF2B5EF4-FFF2-40B4-BE49-F238E27FC236}">
                <a16:creationId xmlns:a16="http://schemas.microsoft.com/office/drawing/2014/main" id="{27D42483-4BCE-40A6-A060-88FACA119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1C934-C69A-41FD-951F-56568AD7A668}"/>
              </a:ext>
            </a:extLst>
          </p:cNvPr>
          <p:cNvSpPr>
            <a:spLocks noGrp="1"/>
          </p:cNvSpPr>
          <p:nvPr>
            <p:ph type="sldNum" sz="quarter" idx="12"/>
          </p:nvPr>
        </p:nvSpPr>
        <p:spPr/>
        <p:txBody>
          <a:bodyPr/>
          <a:lstStyle/>
          <a:p>
            <a:fld id="{C135FF81-0E95-4B70-96B8-7B9C5032BB48}" type="slidenum">
              <a:rPr lang="en-US" smtClean="0"/>
              <a:t>‹#›</a:t>
            </a:fld>
            <a:endParaRPr lang="en-US"/>
          </a:p>
        </p:txBody>
      </p:sp>
    </p:spTree>
    <p:extLst>
      <p:ext uri="{BB962C8B-B14F-4D97-AF65-F5344CB8AC3E}">
        <p14:creationId xmlns:p14="http://schemas.microsoft.com/office/powerpoint/2010/main" val="1023024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BC485-2D04-4256-B9B5-EB139B7BE7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36E978-5FAC-4243-AFF4-56D29902B6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534EC9-32B4-4CE8-BFAD-38DA7C3E25F4}"/>
              </a:ext>
            </a:extLst>
          </p:cNvPr>
          <p:cNvSpPr>
            <a:spLocks noGrp="1"/>
          </p:cNvSpPr>
          <p:nvPr>
            <p:ph type="dt" sz="half" idx="10"/>
          </p:nvPr>
        </p:nvSpPr>
        <p:spPr/>
        <p:txBody>
          <a:bodyPr/>
          <a:lstStyle/>
          <a:p>
            <a:fld id="{94E28A0F-940C-4FA8-AEED-3D75F74D545D}" type="datetimeFigureOut">
              <a:rPr lang="en-US" smtClean="0"/>
              <a:t>12/22/2020</a:t>
            </a:fld>
            <a:endParaRPr lang="en-US"/>
          </a:p>
        </p:txBody>
      </p:sp>
      <p:sp>
        <p:nvSpPr>
          <p:cNvPr id="5" name="Footer Placeholder 4">
            <a:extLst>
              <a:ext uri="{FF2B5EF4-FFF2-40B4-BE49-F238E27FC236}">
                <a16:creationId xmlns:a16="http://schemas.microsoft.com/office/drawing/2014/main" id="{58EEF3FD-B771-4308-AF27-73343E888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E3B1A-3E3A-47F1-900A-2A33E6874C5E}"/>
              </a:ext>
            </a:extLst>
          </p:cNvPr>
          <p:cNvSpPr>
            <a:spLocks noGrp="1"/>
          </p:cNvSpPr>
          <p:nvPr>
            <p:ph type="sldNum" sz="quarter" idx="12"/>
          </p:nvPr>
        </p:nvSpPr>
        <p:spPr/>
        <p:txBody>
          <a:bodyPr/>
          <a:lstStyle/>
          <a:p>
            <a:fld id="{C135FF81-0E95-4B70-96B8-7B9C5032BB48}" type="slidenum">
              <a:rPr lang="en-US" smtClean="0"/>
              <a:t>‹#›</a:t>
            </a:fld>
            <a:endParaRPr lang="en-US"/>
          </a:p>
        </p:txBody>
      </p:sp>
    </p:spTree>
    <p:extLst>
      <p:ext uri="{BB962C8B-B14F-4D97-AF65-F5344CB8AC3E}">
        <p14:creationId xmlns:p14="http://schemas.microsoft.com/office/powerpoint/2010/main" val="222328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FCE49-1E17-4135-94CD-DCF8BE6988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6EE063-7D26-407A-A7E9-8B0B505EE2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D2B415-5671-4021-92EE-5EAA1BE142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E0805C-1317-457A-9635-3DB504FD9E76}"/>
              </a:ext>
            </a:extLst>
          </p:cNvPr>
          <p:cNvSpPr>
            <a:spLocks noGrp="1"/>
          </p:cNvSpPr>
          <p:nvPr>
            <p:ph type="dt" sz="half" idx="10"/>
          </p:nvPr>
        </p:nvSpPr>
        <p:spPr/>
        <p:txBody>
          <a:bodyPr/>
          <a:lstStyle/>
          <a:p>
            <a:fld id="{94E28A0F-940C-4FA8-AEED-3D75F74D545D}" type="datetimeFigureOut">
              <a:rPr lang="en-US" smtClean="0"/>
              <a:t>12/22/2020</a:t>
            </a:fld>
            <a:endParaRPr lang="en-US"/>
          </a:p>
        </p:txBody>
      </p:sp>
      <p:sp>
        <p:nvSpPr>
          <p:cNvPr id="6" name="Footer Placeholder 5">
            <a:extLst>
              <a:ext uri="{FF2B5EF4-FFF2-40B4-BE49-F238E27FC236}">
                <a16:creationId xmlns:a16="http://schemas.microsoft.com/office/drawing/2014/main" id="{33C7A7DC-6B74-45A2-BEED-A5088DBC88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8A56C-EE6C-48B2-81FC-47CC7108313E}"/>
              </a:ext>
            </a:extLst>
          </p:cNvPr>
          <p:cNvSpPr>
            <a:spLocks noGrp="1"/>
          </p:cNvSpPr>
          <p:nvPr>
            <p:ph type="sldNum" sz="quarter" idx="12"/>
          </p:nvPr>
        </p:nvSpPr>
        <p:spPr/>
        <p:txBody>
          <a:bodyPr/>
          <a:lstStyle/>
          <a:p>
            <a:fld id="{C135FF81-0E95-4B70-96B8-7B9C5032BB48}" type="slidenum">
              <a:rPr lang="en-US" smtClean="0"/>
              <a:t>‹#›</a:t>
            </a:fld>
            <a:endParaRPr lang="en-US"/>
          </a:p>
        </p:txBody>
      </p:sp>
    </p:spTree>
    <p:extLst>
      <p:ext uri="{BB962C8B-B14F-4D97-AF65-F5344CB8AC3E}">
        <p14:creationId xmlns:p14="http://schemas.microsoft.com/office/powerpoint/2010/main" val="264227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7C8B-BA26-43E5-8878-01A7A2A82A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87BAA2-DAB9-4134-9F5F-6CE0EA788D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1F28E9-7350-4E24-BA4B-F752597B71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04E080-E598-41B3-AA4B-2838FC231A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268ADB-268E-4ACA-BE99-F554023F63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7ED496-6D48-496C-8A72-D168C4BABA22}"/>
              </a:ext>
            </a:extLst>
          </p:cNvPr>
          <p:cNvSpPr>
            <a:spLocks noGrp="1"/>
          </p:cNvSpPr>
          <p:nvPr>
            <p:ph type="dt" sz="half" idx="10"/>
          </p:nvPr>
        </p:nvSpPr>
        <p:spPr/>
        <p:txBody>
          <a:bodyPr/>
          <a:lstStyle/>
          <a:p>
            <a:fld id="{94E28A0F-940C-4FA8-AEED-3D75F74D545D}" type="datetimeFigureOut">
              <a:rPr lang="en-US" smtClean="0"/>
              <a:t>12/22/2020</a:t>
            </a:fld>
            <a:endParaRPr lang="en-US"/>
          </a:p>
        </p:txBody>
      </p:sp>
      <p:sp>
        <p:nvSpPr>
          <p:cNvPr id="8" name="Footer Placeholder 7">
            <a:extLst>
              <a:ext uri="{FF2B5EF4-FFF2-40B4-BE49-F238E27FC236}">
                <a16:creationId xmlns:a16="http://schemas.microsoft.com/office/drawing/2014/main" id="{CB9318E6-9227-4000-9F0D-0B0E6B0BD0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74935C-4EBE-47B1-88A4-DE9FFCFAC1C5}"/>
              </a:ext>
            </a:extLst>
          </p:cNvPr>
          <p:cNvSpPr>
            <a:spLocks noGrp="1"/>
          </p:cNvSpPr>
          <p:nvPr>
            <p:ph type="sldNum" sz="quarter" idx="12"/>
          </p:nvPr>
        </p:nvSpPr>
        <p:spPr/>
        <p:txBody>
          <a:bodyPr/>
          <a:lstStyle/>
          <a:p>
            <a:fld id="{C135FF81-0E95-4B70-96B8-7B9C5032BB48}" type="slidenum">
              <a:rPr lang="en-US" smtClean="0"/>
              <a:t>‹#›</a:t>
            </a:fld>
            <a:endParaRPr lang="en-US"/>
          </a:p>
        </p:txBody>
      </p:sp>
    </p:spTree>
    <p:extLst>
      <p:ext uri="{BB962C8B-B14F-4D97-AF65-F5344CB8AC3E}">
        <p14:creationId xmlns:p14="http://schemas.microsoft.com/office/powerpoint/2010/main" val="779773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36F4C-5ADE-4475-A653-A4A355889B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55E5BD-8039-4CAB-8CAB-6A2CB7D76358}"/>
              </a:ext>
            </a:extLst>
          </p:cNvPr>
          <p:cNvSpPr>
            <a:spLocks noGrp="1"/>
          </p:cNvSpPr>
          <p:nvPr>
            <p:ph type="dt" sz="half" idx="10"/>
          </p:nvPr>
        </p:nvSpPr>
        <p:spPr/>
        <p:txBody>
          <a:bodyPr/>
          <a:lstStyle/>
          <a:p>
            <a:fld id="{94E28A0F-940C-4FA8-AEED-3D75F74D545D}" type="datetimeFigureOut">
              <a:rPr lang="en-US" smtClean="0"/>
              <a:t>12/22/2020</a:t>
            </a:fld>
            <a:endParaRPr lang="en-US"/>
          </a:p>
        </p:txBody>
      </p:sp>
      <p:sp>
        <p:nvSpPr>
          <p:cNvPr id="4" name="Footer Placeholder 3">
            <a:extLst>
              <a:ext uri="{FF2B5EF4-FFF2-40B4-BE49-F238E27FC236}">
                <a16:creationId xmlns:a16="http://schemas.microsoft.com/office/drawing/2014/main" id="{4DBFEFB8-0F8C-4F6C-9C4E-AEDFE8D6B8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7DAE1B-5A6C-42E2-B2A0-5A01BC401DDA}"/>
              </a:ext>
            </a:extLst>
          </p:cNvPr>
          <p:cNvSpPr>
            <a:spLocks noGrp="1"/>
          </p:cNvSpPr>
          <p:nvPr>
            <p:ph type="sldNum" sz="quarter" idx="12"/>
          </p:nvPr>
        </p:nvSpPr>
        <p:spPr/>
        <p:txBody>
          <a:bodyPr/>
          <a:lstStyle/>
          <a:p>
            <a:fld id="{C135FF81-0E95-4B70-96B8-7B9C5032BB48}" type="slidenum">
              <a:rPr lang="en-US" smtClean="0"/>
              <a:t>‹#›</a:t>
            </a:fld>
            <a:endParaRPr lang="en-US"/>
          </a:p>
        </p:txBody>
      </p:sp>
    </p:spTree>
    <p:extLst>
      <p:ext uri="{BB962C8B-B14F-4D97-AF65-F5344CB8AC3E}">
        <p14:creationId xmlns:p14="http://schemas.microsoft.com/office/powerpoint/2010/main" val="2257260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26E4D4-D39B-444B-AFDC-BC8B3AB5202D}"/>
              </a:ext>
            </a:extLst>
          </p:cNvPr>
          <p:cNvSpPr>
            <a:spLocks noGrp="1"/>
          </p:cNvSpPr>
          <p:nvPr>
            <p:ph type="dt" sz="half" idx="10"/>
          </p:nvPr>
        </p:nvSpPr>
        <p:spPr/>
        <p:txBody>
          <a:bodyPr/>
          <a:lstStyle/>
          <a:p>
            <a:fld id="{94E28A0F-940C-4FA8-AEED-3D75F74D545D}" type="datetimeFigureOut">
              <a:rPr lang="en-US" smtClean="0"/>
              <a:t>12/22/2020</a:t>
            </a:fld>
            <a:endParaRPr lang="en-US"/>
          </a:p>
        </p:txBody>
      </p:sp>
      <p:sp>
        <p:nvSpPr>
          <p:cNvPr id="3" name="Footer Placeholder 2">
            <a:extLst>
              <a:ext uri="{FF2B5EF4-FFF2-40B4-BE49-F238E27FC236}">
                <a16:creationId xmlns:a16="http://schemas.microsoft.com/office/drawing/2014/main" id="{CBC77B6A-852B-4308-8C50-E933A90076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01F518-75B5-47B1-A1F1-AE8D9A42AE82}"/>
              </a:ext>
            </a:extLst>
          </p:cNvPr>
          <p:cNvSpPr>
            <a:spLocks noGrp="1"/>
          </p:cNvSpPr>
          <p:nvPr>
            <p:ph type="sldNum" sz="quarter" idx="12"/>
          </p:nvPr>
        </p:nvSpPr>
        <p:spPr/>
        <p:txBody>
          <a:bodyPr/>
          <a:lstStyle/>
          <a:p>
            <a:fld id="{C135FF81-0E95-4B70-96B8-7B9C5032BB48}" type="slidenum">
              <a:rPr lang="en-US" smtClean="0"/>
              <a:t>‹#›</a:t>
            </a:fld>
            <a:endParaRPr lang="en-US"/>
          </a:p>
        </p:txBody>
      </p:sp>
    </p:spTree>
    <p:extLst>
      <p:ext uri="{BB962C8B-B14F-4D97-AF65-F5344CB8AC3E}">
        <p14:creationId xmlns:p14="http://schemas.microsoft.com/office/powerpoint/2010/main" val="220029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4CD2-DAD1-4A30-8CDC-76AE86B557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C91760-7202-4F61-9757-29A1364434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CB06A3-E76B-4CE9-B237-A459D036E4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4B50C0-4FA2-46E6-AEF6-8E7C5820E774}"/>
              </a:ext>
            </a:extLst>
          </p:cNvPr>
          <p:cNvSpPr>
            <a:spLocks noGrp="1"/>
          </p:cNvSpPr>
          <p:nvPr>
            <p:ph type="dt" sz="half" idx="10"/>
          </p:nvPr>
        </p:nvSpPr>
        <p:spPr/>
        <p:txBody>
          <a:bodyPr/>
          <a:lstStyle/>
          <a:p>
            <a:fld id="{94E28A0F-940C-4FA8-AEED-3D75F74D545D}" type="datetimeFigureOut">
              <a:rPr lang="en-US" smtClean="0"/>
              <a:t>12/22/2020</a:t>
            </a:fld>
            <a:endParaRPr lang="en-US"/>
          </a:p>
        </p:txBody>
      </p:sp>
      <p:sp>
        <p:nvSpPr>
          <p:cNvPr id="6" name="Footer Placeholder 5">
            <a:extLst>
              <a:ext uri="{FF2B5EF4-FFF2-40B4-BE49-F238E27FC236}">
                <a16:creationId xmlns:a16="http://schemas.microsoft.com/office/drawing/2014/main" id="{8F97CC32-0872-489F-A89B-DDADEA4ABA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C0EEEC-CB4B-4D11-A081-21DD8BE0D31A}"/>
              </a:ext>
            </a:extLst>
          </p:cNvPr>
          <p:cNvSpPr>
            <a:spLocks noGrp="1"/>
          </p:cNvSpPr>
          <p:nvPr>
            <p:ph type="sldNum" sz="quarter" idx="12"/>
          </p:nvPr>
        </p:nvSpPr>
        <p:spPr/>
        <p:txBody>
          <a:bodyPr/>
          <a:lstStyle/>
          <a:p>
            <a:fld id="{C135FF81-0E95-4B70-96B8-7B9C5032BB48}" type="slidenum">
              <a:rPr lang="en-US" smtClean="0"/>
              <a:t>‹#›</a:t>
            </a:fld>
            <a:endParaRPr lang="en-US"/>
          </a:p>
        </p:txBody>
      </p:sp>
    </p:spTree>
    <p:extLst>
      <p:ext uri="{BB962C8B-B14F-4D97-AF65-F5344CB8AC3E}">
        <p14:creationId xmlns:p14="http://schemas.microsoft.com/office/powerpoint/2010/main" val="3198668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46B9-CEFF-49E5-89E0-248202E892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1A14B8-C84B-4A50-A51F-347DBF9961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664998-8603-483C-AF04-224FB9962F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A3DFC9-FC5C-4ADC-A565-ADAFC2424D7D}"/>
              </a:ext>
            </a:extLst>
          </p:cNvPr>
          <p:cNvSpPr>
            <a:spLocks noGrp="1"/>
          </p:cNvSpPr>
          <p:nvPr>
            <p:ph type="dt" sz="half" idx="10"/>
          </p:nvPr>
        </p:nvSpPr>
        <p:spPr/>
        <p:txBody>
          <a:bodyPr/>
          <a:lstStyle/>
          <a:p>
            <a:fld id="{94E28A0F-940C-4FA8-AEED-3D75F74D545D}" type="datetimeFigureOut">
              <a:rPr lang="en-US" smtClean="0"/>
              <a:t>12/22/2020</a:t>
            </a:fld>
            <a:endParaRPr lang="en-US"/>
          </a:p>
        </p:txBody>
      </p:sp>
      <p:sp>
        <p:nvSpPr>
          <p:cNvPr id="6" name="Footer Placeholder 5">
            <a:extLst>
              <a:ext uri="{FF2B5EF4-FFF2-40B4-BE49-F238E27FC236}">
                <a16:creationId xmlns:a16="http://schemas.microsoft.com/office/drawing/2014/main" id="{F3F56167-452D-4CD3-A911-93513EFA90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5195FC-18F0-47BF-BC46-CCB3DBFA065F}"/>
              </a:ext>
            </a:extLst>
          </p:cNvPr>
          <p:cNvSpPr>
            <a:spLocks noGrp="1"/>
          </p:cNvSpPr>
          <p:nvPr>
            <p:ph type="sldNum" sz="quarter" idx="12"/>
          </p:nvPr>
        </p:nvSpPr>
        <p:spPr/>
        <p:txBody>
          <a:bodyPr/>
          <a:lstStyle/>
          <a:p>
            <a:fld id="{C135FF81-0E95-4B70-96B8-7B9C5032BB48}" type="slidenum">
              <a:rPr lang="en-US" smtClean="0"/>
              <a:t>‹#›</a:t>
            </a:fld>
            <a:endParaRPr lang="en-US"/>
          </a:p>
        </p:txBody>
      </p:sp>
    </p:spTree>
    <p:extLst>
      <p:ext uri="{BB962C8B-B14F-4D97-AF65-F5344CB8AC3E}">
        <p14:creationId xmlns:p14="http://schemas.microsoft.com/office/powerpoint/2010/main" val="2061160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717206-4CF9-4B07-82BC-0E74B37B6E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8A76BD-A48A-4392-94B7-3FE5CD94ED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93FAFE-2B43-4CDC-A12D-EDE21EA2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E28A0F-940C-4FA8-AEED-3D75F74D545D}" type="datetimeFigureOut">
              <a:rPr lang="en-US" smtClean="0"/>
              <a:t>12/22/2020</a:t>
            </a:fld>
            <a:endParaRPr lang="en-US"/>
          </a:p>
        </p:txBody>
      </p:sp>
      <p:sp>
        <p:nvSpPr>
          <p:cNvPr id="5" name="Footer Placeholder 4">
            <a:extLst>
              <a:ext uri="{FF2B5EF4-FFF2-40B4-BE49-F238E27FC236}">
                <a16:creationId xmlns:a16="http://schemas.microsoft.com/office/drawing/2014/main" id="{E7213934-89F0-46C1-B64C-44CCF156C7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EB268C-EFBF-4B7C-AED5-75F820FB83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5FF81-0E95-4B70-96B8-7B9C5032BB48}" type="slidenum">
              <a:rPr lang="en-US" smtClean="0"/>
              <a:t>‹#›</a:t>
            </a:fld>
            <a:endParaRPr lang="en-US"/>
          </a:p>
        </p:txBody>
      </p:sp>
    </p:spTree>
    <p:extLst>
      <p:ext uri="{BB962C8B-B14F-4D97-AF65-F5344CB8AC3E}">
        <p14:creationId xmlns:p14="http://schemas.microsoft.com/office/powerpoint/2010/main" val="1460445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64" name="Freeform: Shape 63">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5" name="Freeform: Shape 64">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6" name="Freeform: Shape 65">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7" name="Freeform: Shape 66">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8" name="Freeform: Shape 67">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69" name="Freeform: Shape 68">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0" name="Freeform: Shape 69">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Rectangle 3">
            <a:extLst>
              <a:ext uri="{FF2B5EF4-FFF2-40B4-BE49-F238E27FC236}">
                <a16:creationId xmlns:a16="http://schemas.microsoft.com/office/drawing/2014/main" id="{7FD1A200-DC2A-44E3-9CE6-D724FFDCFC31}"/>
              </a:ext>
            </a:extLst>
          </p:cNvPr>
          <p:cNvSpPr/>
          <p:nvPr/>
        </p:nvSpPr>
        <p:spPr>
          <a:xfrm>
            <a:off x="0" y="534572"/>
            <a:ext cx="12191999" cy="5725551"/>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506A8-692E-4990-BD99-686E09A005AF}"/>
              </a:ext>
            </a:extLst>
          </p:cNvPr>
          <p:cNvSpPr>
            <a:spLocks noGrp="1"/>
          </p:cNvSpPr>
          <p:nvPr>
            <p:ph type="ctrTitle"/>
          </p:nvPr>
        </p:nvSpPr>
        <p:spPr>
          <a:xfrm>
            <a:off x="152117" y="2098206"/>
            <a:ext cx="5760846" cy="1001233"/>
          </a:xfrm>
        </p:spPr>
        <p:txBody>
          <a:bodyPr>
            <a:normAutofit/>
          </a:bodyPr>
          <a:lstStyle/>
          <a:p>
            <a:r>
              <a:rPr lang="es-AR" sz="5200" b="1" dirty="0">
                <a:solidFill>
                  <a:schemeClr val="accent1">
                    <a:lumMod val="75000"/>
                  </a:schemeClr>
                </a:solidFill>
                <a:latin typeface="Arial" panose="020B0604020202020204" pitchFamily="34" charset="0"/>
                <a:cs typeface="Arial" panose="020B0604020202020204" pitchFamily="34" charset="0"/>
              </a:rPr>
              <a:t>Desafío </a:t>
            </a:r>
            <a:r>
              <a:rPr lang="es-AR" sz="5200" b="1" dirty="0" err="1">
                <a:solidFill>
                  <a:schemeClr val="accent1">
                    <a:lumMod val="75000"/>
                  </a:schemeClr>
                </a:solidFill>
                <a:latin typeface="Arial" panose="020B0604020202020204" pitchFamily="34" charset="0"/>
                <a:cs typeface="Arial" panose="020B0604020202020204" pitchFamily="34" charset="0"/>
              </a:rPr>
              <a:t>Properati</a:t>
            </a:r>
            <a:endParaRPr lang="en-US" sz="5200" b="1" dirty="0">
              <a:solidFill>
                <a:schemeClr val="accent1">
                  <a:lumMod val="75000"/>
                </a:schemeClr>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6BBB6449-B227-4AD9-BFF0-1A7ED1A8F450}"/>
              </a:ext>
            </a:extLst>
          </p:cNvPr>
          <p:cNvSpPr>
            <a:spLocks noGrp="1"/>
          </p:cNvSpPr>
          <p:nvPr>
            <p:ph type="subTitle" idx="1"/>
          </p:nvPr>
        </p:nvSpPr>
        <p:spPr>
          <a:xfrm>
            <a:off x="3032540" y="3429000"/>
            <a:ext cx="5760846" cy="682079"/>
          </a:xfrm>
        </p:spPr>
        <p:txBody>
          <a:bodyPr>
            <a:normAutofit/>
          </a:bodyPr>
          <a:lstStyle/>
          <a:p>
            <a:r>
              <a:rPr lang="es-AR" sz="3200" dirty="0">
                <a:solidFill>
                  <a:schemeClr val="accent1">
                    <a:lumMod val="75000"/>
                  </a:schemeClr>
                </a:solidFill>
                <a:latin typeface="Arial" panose="020B0604020202020204" pitchFamily="34" charset="0"/>
                <a:cs typeface="Arial" panose="020B0604020202020204" pitchFamily="34" charset="0"/>
              </a:rPr>
              <a:t>Modelo Lineal</a:t>
            </a:r>
            <a:endParaRPr lang="en-US" sz="3200" dirty="0">
              <a:solidFill>
                <a:schemeClr val="accent1">
                  <a:lumMod val="75000"/>
                </a:schemeClr>
              </a:solidFill>
              <a:latin typeface="Arial" panose="020B06040202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2D57BFB3-C267-4E81-9F9B-222DAB1FB249}"/>
              </a:ext>
            </a:extLst>
          </p:cNvPr>
          <p:cNvCxnSpPr>
            <a:cxnSpLocks/>
          </p:cNvCxnSpPr>
          <p:nvPr/>
        </p:nvCxnSpPr>
        <p:spPr>
          <a:xfrm>
            <a:off x="0" y="3099439"/>
            <a:ext cx="11619914"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Subtitle 2">
            <a:extLst>
              <a:ext uri="{FF2B5EF4-FFF2-40B4-BE49-F238E27FC236}">
                <a16:creationId xmlns:a16="http://schemas.microsoft.com/office/drawing/2014/main" id="{3CCBDDB0-ABCD-448D-9F85-134E74D9036F}"/>
              </a:ext>
            </a:extLst>
          </p:cNvPr>
          <p:cNvSpPr txBox="1">
            <a:spLocks/>
          </p:cNvSpPr>
          <p:nvPr/>
        </p:nvSpPr>
        <p:spPr>
          <a:xfrm>
            <a:off x="-27188" y="6491208"/>
            <a:ext cx="12191695" cy="354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AR" sz="1600" dirty="0">
                <a:solidFill>
                  <a:schemeClr val="tx2"/>
                </a:solidFill>
                <a:latin typeface="Arial" panose="020B0604020202020204" pitchFamily="34" charset="0"/>
                <a:cs typeface="Arial" panose="020B0604020202020204" pitchFamily="34" charset="0"/>
              </a:rPr>
              <a:t>Integrantes: Tomás </a:t>
            </a:r>
            <a:r>
              <a:rPr lang="es-AR" sz="1600" dirty="0" err="1">
                <a:solidFill>
                  <a:schemeClr val="tx2"/>
                </a:solidFill>
                <a:latin typeface="Arial" panose="020B0604020202020204" pitchFamily="34" charset="0"/>
                <a:cs typeface="Arial" panose="020B0604020202020204" pitchFamily="34" charset="0"/>
              </a:rPr>
              <a:t>Zawislak</a:t>
            </a:r>
            <a:r>
              <a:rPr lang="es-AR" sz="1600" dirty="0">
                <a:solidFill>
                  <a:schemeClr val="tx2"/>
                </a:solidFill>
                <a:latin typeface="Arial" panose="020B0604020202020204" pitchFamily="34" charset="0"/>
                <a:cs typeface="Arial" panose="020B0604020202020204" pitchFamily="34" charset="0"/>
              </a:rPr>
              <a:t>, Joaquín </a:t>
            </a:r>
            <a:r>
              <a:rPr lang="es-AR" sz="1600" dirty="0" err="1">
                <a:solidFill>
                  <a:schemeClr val="tx2"/>
                </a:solidFill>
                <a:latin typeface="Arial" panose="020B0604020202020204" pitchFamily="34" charset="0"/>
                <a:cs typeface="Arial" panose="020B0604020202020204" pitchFamily="34" charset="0"/>
              </a:rPr>
              <a:t>Bottaro</a:t>
            </a:r>
            <a:r>
              <a:rPr lang="es-AR" sz="1600" dirty="0">
                <a:solidFill>
                  <a:schemeClr val="tx2"/>
                </a:solidFill>
                <a:latin typeface="Arial" panose="020B0604020202020204" pitchFamily="34" charset="0"/>
                <a:cs typeface="Arial" panose="020B0604020202020204" pitchFamily="34" charset="0"/>
              </a:rPr>
              <a:t>, Gustavo Gómez, Angel Carrasco</a:t>
            </a:r>
            <a:endParaRPr lang="en-US" sz="16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6297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88EB6E95-9C89-4CFF-A598-F278D0DFB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74CD0F4-EA2A-4E5D-AE73-1112C1CA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 name="Rectangle: Rounded Corners 2">
            <a:extLst>
              <a:ext uri="{FF2B5EF4-FFF2-40B4-BE49-F238E27FC236}">
                <a16:creationId xmlns:a16="http://schemas.microsoft.com/office/drawing/2014/main" id="{5E591EC4-66F6-4B88-A402-4E016BFF8237}"/>
              </a:ext>
            </a:extLst>
          </p:cNvPr>
          <p:cNvSpPr/>
          <p:nvPr/>
        </p:nvSpPr>
        <p:spPr>
          <a:xfrm>
            <a:off x="0" y="0"/>
            <a:ext cx="12191695" cy="886265"/>
          </a:xfrm>
          <a:prstGeom prst="roundRect">
            <a:avLst/>
          </a:prstGeom>
          <a:solidFill>
            <a:schemeClr val="tx1">
              <a:alpha val="74000"/>
            </a:schemeClr>
          </a:solidFill>
          <a:ln>
            <a:solidFill>
              <a:schemeClr val="accent1">
                <a:shade val="50000"/>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BEB39-F530-4BFA-8380-39CC5A843094}"/>
              </a:ext>
            </a:extLst>
          </p:cNvPr>
          <p:cNvSpPr>
            <a:spLocks noGrp="1"/>
          </p:cNvSpPr>
          <p:nvPr>
            <p:ph type="title"/>
          </p:nvPr>
        </p:nvSpPr>
        <p:spPr>
          <a:xfrm>
            <a:off x="188411" y="21693"/>
            <a:ext cx="3933423" cy="864572"/>
          </a:xfrm>
        </p:spPr>
        <p:txBody>
          <a:bodyPr vert="horz" lIns="91440" tIns="45720" rIns="91440" bIns="45720" rtlCol="0" anchor="ctr">
            <a:normAutofit/>
          </a:bodyPr>
          <a:lstStyle/>
          <a:p>
            <a:r>
              <a:rPr lang="es-AR" sz="5200" kern="1200" dirty="0">
                <a:solidFill>
                  <a:schemeClr val="accent1">
                    <a:lumMod val="40000"/>
                    <a:lumOff val="60000"/>
                  </a:schemeClr>
                </a:solidFill>
                <a:latin typeface="Arial" panose="020B0604020202020204" pitchFamily="34" charset="0"/>
                <a:cs typeface="Arial" panose="020B0604020202020204" pitchFamily="34" charset="0"/>
              </a:rPr>
              <a:t>Objetivo</a:t>
            </a:r>
            <a:endParaRPr lang="en-US" sz="5200" kern="1200" dirty="0">
              <a:solidFill>
                <a:schemeClr val="accent1">
                  <a:lumMod val="40000"/>
                  <a:lumOff val="60000"/>
                </a:schemeClr>
              </a:solidFill>
              <a:latin typeface="Arial" panose="020B0604020202020204" pitchFamily="34" charset="0"/>
              <a:cs typeface="Arial" panose="020B0604020202020204" pitchFamily="34" charset="0"/>
            </a:endParaRPr>
          </a:p>
        </p:txBody>
      </p:sp>
      <p:grpSp>
        <p:nvGrpSpPr>
          <p:cNvPr id="61" name="Group 60">
            <a:extLst>
              <a:ext uri="{FF2B5EF4-FFF2-40B4-BE49-F238E27FC236}">
                <a16:creationId xmlns:a16="http://schemas.microsoft.com/office/drawing/2014/main" id="{A1EDC8FC-C3D1-4FE4-8E66-29767478DB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62" name="Freeform: Shape 61">
              <a:extLst>
                <a:ext uri="{FF2B5EF4-FFF2-40B4-BE49-F238E27FC236}">
                  <a16:creationId xmlns:a16="http://schemas.microsoft.com/office/drawing/2014/main" id="{51638344-E7F0-4958-8208-ADCB82256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4E1970FB-4D97-4834-84EC-E48B27CC1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CEA7D5D6-1774-4826-A365-56CA591C9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C9CE5CDD-EDFB-416F-889C-A7DB46AA9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1BC136B2-4D8D-4561-95D5-56167F411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114799"/>
            <a:ext cx="3655725" cy="2743201"/>
            <a:chOff x="-305" y="-1"/>
            <a:chExt cx="3832880" cy="2876136"/>
          </a:xfrm>
        </p:grpSpPr>
        <p:sp>
          <p:nvSpPr>
            <p:cNvPr id="68" name="Freeform: Shape 67">
              <a:extLst>
                <a:ext uri="{FF2B5EF4-FFF2-40B4-BE49-F238E27FC236}">
                  <a16:creationId xmlns:a16="http://schemas.microsoft.com/office/drawing/2014/main" id="{2C3B060E-7597-4B31-9EBE-16DBC974C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937A35E4-8449-4A65-9CFF-F87916203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25774B36-1747-45AE-82C4-C5BA90C51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0022F94E-D4FB-4369-A3EE-7D82330BA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32F9EF2C-DB71-4549-B913-023C64806F89}"/>
              </a:ext>
            </a:extLst>
          </p:cNvPr>
          <p:cNvSpPr txBox="1"/>
          <p:nvPr/>
        </p:nvSpPr>
        <p:spPr>
          <a:xfrm>
            <a:off x="26096" y="1100306"/>
            <a:ext cx="12003589" cy="923330"/>
          </a:xfrm>
          <a:prstGeom prst="rect">
            <a:avLst/>
          </a:prstGeom>
          <a:noFill/>
          <a:ln>
            <a:noFill/>
          </a:ln>
        </p:spPr>
        <p:txBody>
          <a:bodyPr wrap="square" rtlCol="0">
            <a:spAutoFit/>
          </a:bodyPr>
          <a:lstStyle/>
          <a:p>
            <a:r>
              <a:rPr lang="es-AR" dirty="0">
                <a:latin typeface="Arial" panose="020B0604020202020204" pitchFamily="34" charset="0"/>
                <a:cs typeface="Arial" panose="020B0604020202020204" pitchFamily="34" charset="0"/>
              </a:rPr>
              <a:t>El equipo recibió un </a:t>
            </a:r>
            <a:r>
              <a:rPr lang="es-AR" dirty="0" err="1">
                <a:latin typeface="Arial" panose="020B0604020202020204" pitchFamily="34" charset="0"/>
                <a:cs typeface="Arial" panose="020B0604020202020204" pitchFamily="34" charset="0"/>
              </a:rPr>
              <a:t>dataset</a:t>
            </a:r>
            <a:r>
              <a:rPr lang="es-AR" dirty="0">
                <a:latin typeface="Arial" panose="020B0604020202020204" pitchFamily="34" charset="0"/>
                <a:cs typeface="Arial" panose="020B0604020202020204" pitchFamily="34" charset="0"/>
              </a:rPr>
              <a:t> de la inmobiliaria </a:t>
            </a:r>
            <a:r>
              <a:rPr lang="es-AR" dirty="0" err="1">
                <a:latin typeface="Arial" panose="020B0604020202020204" pitchFamily="34" charset="0"/>
                <a:cs typeface="Arial" panose="020B0604020202020204" pitchFamily="34" charset="0"/>
              </a:rPr>
              <a:t>Properati</a:t>
            </a:r>
            <a:r>
              <a:rPr lang="es-AR" dirty="0">
                <a:latin typeface="Arial" panose="020B0604020202020204" pitchFamily="34" charset="0"/>
                <a:cs typeface="Arial" panose="020B0604020202020204" pitchFamily="34" charset="0"/>
              </a:rPr>
              <a:t> con información acerca de diferentes inmuebles a la venta.</a:t>
            </a:r>
          </a:p>
          <a:p>
            <a:endParaRPr lang="es-AR" dirty="0">
              <a:latin typeface="Arial" panose="020B0604020202020204" pitchFamily="34" charset="0"/>
              <a:cs typeface="Arial" panose="020B0604020202020204" pitchFamily="34" charset="0"/>
            </a:endParaRPr>
          </a:p>
          <a:p>
            <a:r>
              <a:rPr lang="es-AR" dirty="0">
                <a:latin typeface="Arial" panose="020B0604020202020204" pitchFamily="34" charset="0"/>
                <a:cs typeface="Arial" panose="020B0604020202020204" pitchFamily="34" charset="0"/>
              </a:rPr>
              <a:t>Los principales objetivos de esta etapa son los siguientes:</a:t>
            </a:r>
          </a:p>
        </p:txBody>
      </p:sp>
      <p:cxnSp>
        <p:nvCxnSpPr>
          <p:cNvPr id="6" name="Straight Connector 5">
            <a:extLst>
              <a:ext uri="{FF2B5EF4-FFF2-40B4-BE49-F238E27FC236}">
                <a16:creationId xmlns:a16="http://schemas.microsoft.com/office/drawing/2014/main" id="{07A9B209-BBA2-41B3-967C-C871D3350281}"/>
              </a:ext>
            </a:extLst>
          </p:cNvPr>
          <p:cNvCxnSpPr>
            <a:cxnSpLocks/>
          </p:cNvCxnSpPr>
          <p:nvPr/>
        </p:nvCxnSpPr>
        <p:spPr>
          <a:xfrm flipV="1">
            <a:off x="-305" y="2065619"/>
            <a:ext cx="12003894" cy="678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Diagram 9">
            <a:extLst>
              <a:ext uri="{FF2B5EF4-FFF2-40B4-BE49-F238E27FC236}">
                <a16:creationId xmlns:a16="http://schemas.microsoft.com/office/drawing/2014/main" id="{B4FFA28B-6456-4B0A-83FE-894F1B05A1C1}"/>
              </a:ext>
            </a:extLst>
          </p:cNvPr>
          <p:cNvGraphicFramePr/>
          <p:nvPr>
            <p:extLst>
              <p:ext uri="{D42A27DB-BD31-4B8C-83A1-F6EECF244321}">
                <p14:modId xmlns:p14="http://schemas.microsoft.com/office/powerpoint/2010/main" val="1279336733"/>
              </p:ext>
            </p:extLst>
          </p:nvPr>
        </p:nvGraphicFramePr>
        <p:xfrm>
          <a:off x="1616764" y="2134735"/>
          <a:ext cx="9077740" cy="47015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3299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E591EC4-66F6-4B88-A402-4E016BFF8237}"/>
              </a:ext>
            </a:extLst>
          </p:cNvPr>
          <p:cNvSpPr/>
          <p:nvPr/>
        </p:nvSpPr>
        <p:spPr>
          <a:xfrm>
            <a:off x="0" y="0"/>
            <a:ext cx="12191695" cy="886265"/>
          </a:xfrm>
          <a:prstGeom prst="roundRect">
            <a:avLst/>
          </a:prstGeom>
          <a:solidFill>
            <a:schemeClr val="tx1">
              <a:alpha val="74000"/>
            </a:schemeClr>
          </a:solidFill>
          <a:ln>
            <a:solidFill>
              <a:schemeClr val="accent1">
                <a:shade val="50000"/>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BEB39-F530-4BFA-8380-39CC5A843094}"/>
              </a:ext>
            </a:extLst>
          </p:cNvPr>
          <p:cNvSpPr>
            <a:spLocks noGrp="1"/>
          </p:cNvSpPr>
          <p:nvPr>
            <p:ph type="title"/>
          </p:nvPr>
        </p:nvSpPr>
        <p:spPr>
          <a:xfrm>
            <a:off x="188411" y="21693"/>
            <a:ext cx="4425792" cy="864572"/>
          </a:xfrm>
        </p:spPr>
        <p:txBody>
          <a:bodyPr vert="horz" lIns="91440" tIns="45720" rIns="91440" bIns="45720" rtlCol="0" anchor="ctr">
            <a:normAutofit fontScale="90000"/>
          </a:bodyPr>
          <a:lstStyle/>
          <a:p>
            <a:r>
              <a:rPr lang="es-AR" sz="5200" kern="1200" dirty="0">
                <a:solidFill>
                  <a:schemeClr val="accent1">
                    <a:lumMod val="40000"/>
                    <a:lumOff val="60000"/>
                  </a:schemeClr>
                </a:solidFill>
                <a:latin typeface="Arial" panose="020B0604020202020204" pitchFamily="34" charset="0"/>
                <a:cs typeface="Arial" panose="020B0604020202020204" pitchFamily="34" charset="0"/>
              </a:rPr>
              <a:t>Plan de Trabajo</a:t>
            </a:r>
            <a:endParaRPr lang="en-US" sz="5200" kern="1200" dirty="0">
              <a:solidFill>
                <a:schemeClr val="accent1">
                  <a:lumMod val="40000"/>
                  <a:lumOff val="60000"/>
                </a:schemeClr>
              </a:solidFill>
              <a:latin typeface="Arial" panose="020B0604020202020204" pitchFamily="34" charset="0"/>
              <a:cs typeface="Arial" panose="020B0604020202020204" pitchFamily="34" charset="0"/>
            </a:endParaRPr>
          </a:p>
        </p:txBody>
      </p:sp>
      <p:graphicFrame>
        <p:nvGraphicFramePr>
          <p:cNvPr id="5" name="Diagram 4">
            <a:extLst>
              <a:ext uri="{FF2B5EF4-FFF2-40B4-BE49-F238E27FC236}">
                <a16:creationId xmlns:a16="http://schemas.microsoft.com/office/drawing/2014/main" id="{D95EFA8D-1AF2-4061-99DB-6ABD15790BF8}"/>
              </a:ext>
            </a:extLst>
          </p:cNvPr>
          <p:cNvGraphicFramePr/>
          <p:nvPr>
            <p:extLst>
              <p:ext uri="{D42A27DB-BD31-4B8C-83A1-F6EECF244321}">
                <p14:modId xmlns:p14="http://schemas.microsoft.com/office/powerpoint/2010/main" val="1327340745"/>
              </p:ext>
            </p:extLst>
          </p:nvPr>
        </p:nvGraphicFramePr>
        <p:xfrm>
          <a:off x="188410" y="1041010"/>
          <a:ext cx="11867601" cy="561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8903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E591EC4-66F6-4B88-A402-4E016BFF8237}"/>
              </a:ext>
            </a:extLst>
          </p:cNvPr>
          <p:cNvSpPr/>
          <p:nvPr/>
        </p:nvSpPr>
        <p:spPr>
          <a:xfrm>
            <a:off x="0" y="0"/>
            <a:ext cx="12191695" cy="886265"/>
          </a:xfrm>
          <a:prstGeom prst="roundRect">
            <a:avLst/>
          </a:prstGeom>
          <a:solidFill>
            <a:schemeClr val="tx1">
              <a:alpha val="74000"/>
            </a:schemeClr>
          </a:solidFill>
          <a:ln>
            <a:solidFill>
              <a:schemeClr val="accent1">
                <a:shade val="50000"/>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BEB39-F530-4BFA-8380-39CC5A843094}"/>
              </a:ext>
            </a:extLst>
          </p:cNvPr>
          <p:cNvSpPr>
            <a:spLocks noGrp="1"/>
          </p:cNvSpPr>
          <p:nvPr>
            <p:ph type="title"/>
          </p:nvPr>
        </p:nvSpPr>
        <p:spPr>
          <a:xfrm>
            <a:off x="188411" y="21693"/>
            <a:ext cx="4425792" cy="864572"/>
          </a:xfrm>
        </p:spPr>
        <p:txBody>
          <a:bodyPr vert="horz" lIns="91440" tIns="45720" rIns="91440" bIns="45720" rtlCol="0" anchor="ctr">
            <a:normAutofit/>
          </a:bodyPr>
          <a:lstStyle/>
          <a:p>
            <a:r>
              <a:rPr lang="es-AR" sz="5200" kern="1200" dirty="0">
                <a:solidFill>
                  <a:schemeClr val="accent1">
                    <a:lumMod val="40000"/>
                    <a:lumOff val="60000"/>
                  </a:schemeClr>
                </a:solidFill>
                <a:latin typeface="Arial" panose="020B0604020202020204" pitchFamily="34" charset="0"/>
                <a:cs typeface="Arial" panose="020B0604020202020204" pitchFamily="34" charset="0"/>
              </a:rPr>
              <a:t>Definiciones</a:t>
            </a:r>
            <a:endParaRPr lang="en-US" sz="5200" kern="1200" dirty="0">
              <a:solidFill>
                <a:schemeClr val="accent1">
                  <a:lumMod val="40000"/>
                  <a:lumOff val="60000"/>
                </a:schemeClr>
              </a:solidFill>
              <a:latin typeface="Arial" panose="020B0604020202020204" pitchFamily="34" charset="0"/>
              <a:cs typeface="Arial" panose="020B0604020202020204" pitchFamily="34" charset="0"/>
            </a:endParaRPr>
          </a:p>
        </p:txBody>
      </p:sp>
      <p:graphicFrame>
        <p:nvGraphicFramePr>
          <p:cNvPr id="4" name="Diagram 3">
            <a:extLst>
              <a:ext uri="{FF2B5EF4-FFF2-40B4-BE49-F238E27FC236}">
                <a16:creationId xmlns:a16="http://schemas.microsoft.com/office/drawing/2014/main" id="{3F844A59-055F-471C-892E-4DAEECA2F9A3}"/>
              </a:ext>
            </a:extLst>
          </p:cNvPr>
          <p:cNvGraphicFramePr/>
          <p:nvPr>
            <p:extLst>
              <p:ext uri="{D42A27DB-BD31-4B8C-83A1-F6EECF244321}">
                <p14:modId xmlns:p14="http://schemas.microsoft.com/office/powerpoint/2010/main" val="2400682608"/>
              </p:ext>
            </p:extLst>
          </p:nvPr>
        </p:nvGraphicFramePr>
        <p:xfrm>
          <a:off x="188411" y="1069145"/>
          <a:ext cx="11839466" cy="5556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Connector 5">
            <a:extLst>
              <a:ext uri="{FF2B5EF4-FFF2-40B4-BE49-F238E27FC236}">
                <a16:creationId xmlns:a16="http://schemas.microsoft.com/office/drawing/2014/main" id="{6C9BD4CA-16A2-4262-822D-7AEF7F177904}"/>
              </a:ext>
            </a:extLst>
          </p:cNvPr>
          <p:cNvCxnSpPr>
            <a:cxnSpLocks/>
          </p:cNvCxnSpPr>
          <p:nvPr/>
        </p:nvCxnSpPr>
        <p:spPr>
          <a:xfrm flipV="1">
            <a:off x="164123" y="4960557"/>
            <a:ext cx="2353994"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01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E591EC4-66F6-4B88-A402-4E016BFF8237}"/>
              </a:ext>
            </a:extLst>
          </p:cNvPr>
          <p:cNvSpPr/>
          <p:nvPr/>
        </p:nvSpPr>
        <p:spPr>
          <a:xfrm>
            <a:off x="0" y="0"/>
            <a:ext cx="12191695" cy="886265"/>
          </a:xfrm>
          <a:prstGeom prst="roundRect">
            <a:avLst/>
          </a:prstGeom>
          <a:solidFill>
            <a:schemeClr val="tx1">
              <a:alpha val="74000"/>
            </a:schemeClr>
          </a:solidFill>
          <a:ln>
            <a:solidFill>
              <a:schemeClr val="accent1">
                <a:shade val="50000"/>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BEB39-F530-4BFA-8380-39CC5A843094}"/>
              </a:ext>
            </a:extLst>
          </p:cNvPr>
          <p:cNvSpPr>
            <a:spLocks noGrp="1"/>
          </p:cNvSpPr>
          <p:nvPr>
            <p:ph type="title"/>
          </p:nvPr>
        </p:nvSpPr>
        <p:spPr>
          <a:xfrm>
            <a:off x="188411" y="21693"/>
            <a:ext cx="6451540" cy="864572"/>
          </a:xfrm>
        </p:spPr>
        <p:txBody>
          <a:bodyPr vert="horz" lIns="91440" tIns="45720" rIns="91440" bIns="45720" rtlCol="0" anchor="ctr">
            <a:normAutofit/>
          </a:bodyPr>
          <a:lstStyle/>
          <a:p>
            <a:r>
              <a:rPr lang="es-AR" kern="1200" dirty="0">
                <a:solidFill>
                  <a:schemeClr val="accent1">
                    <a:lumMod val="40000"/>
                    <a:lumOff val="60000"/>
                  </a:schemeClr>
                </a:solidFill>
                <a:latin typeface="Arial" panose="020B0604020202020204" pitchFamily="34" charset="0"/>
                <a:cs typeface="Arial" panose="020B0604020202020204" pitchFamily="34" charset="0"/>
              </a:rPr>
              <a:t>Correlaciones</a:t>
            </a:r>
            <a:endParaRPr lang="en-US" kern="1200" dirty="0">
              <a:solidFill>
                <a:schemeClr val="accent1">
                  <a:lumMod val="40000"/>
                  <a:lumOff val="60000"/>
                </a:schemeClr>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F94BC2ED-D6BE-4511-AB7A-BA73D2478677}"/>
              </a:ext>
            </a:extLst>
          </p:cNvPr>
          <p:cNvSpPr/>
          <p:nvPr/>
        </p:nvSpPr>
        <p:spPr>
          <a:xfrm>
            <a:off x="4445392" y="886265"/>
            <a:ext cx="7746304" cy="597173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C031C66-0218-4353-9092-10EE0552B6F5}"/>
              </a:ext>
            </a:extLst>
          </p:cNvPr>
          <p:cNvSpPr/>
          <p:nvPr/>
        </p:nvSpPr>
        <p:spPr>
          <a:xfrm>
            <a:off x="188411" y="985329"/>
            <a:ext cx="4006997" cy="1825283"/>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AR" sz="1600" dirty="0">
                <a:latin typeface="Arial" panose="020B0604020202020204" pitchFamily="34" charset="0"/>
                <a:cs typeface="Arial" panose="020B0604020202020204" pitchFamily="34" charset="0"/>
              </a:rPr>
              <a:t>En la imagen se puede observar que  </a:t>
            </a:r>
            <a:r>
              <a:rPr lang="es-AR" sz="1600" dirty="0" err="1">
                <a:latin typeface="Arial" panose="020B0604020202020204" pitchFamily="34" charset="0"/>
                <a:cs typeface="Arial" panose="020B0604020202020204" pitchFamily="34" charset="0"/>
              </a:rPr>
              <a:t>que</a:t>
            </a:r>
            <a:r>
              <a:rPr lang="es-AR" sz="1600" dirty="0">
                <a:latin typeface="Arial" panose="020B0604020202020204" pitchFamily="34" charset="0"/>
                <a:cs typeface="Arial" panose="020B0604020202020204" pitchFamily="34" charset="0"/>
              </a:rPr>
              <a:t> los </a:t>
            </a:r>
            <a:r>
              <a:rPr lang="es-AR" sz="1600" dirty="0" err="1">
                <a:latin typeface="Arial" panose="020B0604020202020204" pitchFamily="34" charset="0"/>
                <a:cs typeface="Arial" panose="020B0604020202020204" pitchFamily="34" charset="0"/>
              </a:rPr>
              <a:t>Place_name</a:t>
            </a:r>
            <a:r>
              <a:rPr lang="es-AR" sz="1600" dirty="0">
                <a:latin typeface="Arial" panose="020B0604020202020204" pitchFamily="34" charset="0"/>
                <a:cs typeface="Arial" panose="020B0604020202020204" pitchFamily="34" charset="0"/>
              </a:rPr>
              <a:t>  muestra mayor intensidad Rosario, Córdoba, lo cual es entendible, pues son localidades fuera de la provincia de Buenos Aires.</a:t>
            </a:r>
            <a:endParaRPr lang="en-US" sz="1600" dirty="0">
              <a:latin typeface="Arial" panose="020B0604020202020204" pitchFamily="34" charset="0"/>
              <a:cs typeface="Arial" panose="020B0604020202020204" pitchFamily="34" charset="0"/>
            </a:endParaRPr>
          </a:p>
        </p:txBody>
      </p:sp>
      <p:sp>
        <p:nvSpPr>
          <p:cNvPr id="13" name="Rectangle: Rounded Corners 12">
            <a:extLst>
              <a:ext uri="{FF2B5EF4-FFF2-40B4-BE49-F238E27FC236}">
                <a16:creationId xmlns:a16="http://schemas.microsoft.com/office/drawing/2014/main" id="{9E64C770-DCCC-4FB0-891E-FCC35038622B}"/>
              </a:ext>
            </a:extLst>
          </p:cNvPr>
          <p:cNvSpPr/>
          <p:nvPr/>
        </p:nvSpPr>
        <p:spPr>
          <a:xfrm>
            <a:off x="188410" y="2980591"/>
            <a:ext cx="4006997" cy="1825283"/>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AR" sz="1600" dirty="0">
                <a:latin typeface="Arial" panose="020B0604020202020204" pitchFamily="34" charset="0"/>
                <a:cs typeface="Arial" panose="020B0604020202020204" pitchFamily="34" charset="0"/>
              </a:rPr>
              <a:t>También se observa que la mayoría de las correlaciones lineales con el “Precio por m2” son de leves a medianas, siendo la más intensa de estas “</a:t>
            </a:r>
            <a:r>
              <a:rPr lang="es-AR" sz="1600" dirty="0" err="1">
                <a:latin typeface="Arial" panose="020B0604020202020204" pitchFamily="34" charset="0"/>
                <a:cs typeface="Arial" panose="020B0604020202020204" pitchFamily="34" charset="0"/>
              </a:rPr>
              <a:t>place_name</a:t>
            </a:r>
            <a:r>
              <a:rPr lang="es-AR" sz="1600" dirty="0">
                <a:latin typeface="Arial" panose="020B0604020202020204" pitchFamily="34" charset="0"/>
                <a:cs typeface="Arial" panose="020B0604020202020204" pitchFamily="34" charset="0"/>
              </a:rPr>
              <a:t> Rosario” con 0.29.</a:t>
            </a:r>
            <a:endParaRPr lang="en-US" sz="1600" dirty="0">
              <a:latin typeface="Arial" panose="020B0604020202020204" pitchFamily="34" charset="0"/>
              <a:cs typeface="Arial" panose="020B0604020202020204" pitchFamily="34" charset="0"/>
            </a:endParaRPr>
          </a:p>
        </p:txBody>
      </p:sp>
      <p:sp>
        <p:nvSpPr>
          <p:cNvPr id="14" name="Rectangle: Rounded Corners 13">
            <a:extLst>
              <a:ext uri="{FF2B5EF4-FFF2-40B4-BE49-F238E27FC236}">
                <a16:creationId xmlns:a16="http://schemas.microsoft.com/office/drawing/2014/main" id="{663B90E7-F97C-4C38-A633-5929232E3191}"/>
              </a:ext>
            </a:extLst>
          </p:cNvPr>
          <p:cNvSpPr/>
          <p:nvPr/>
        </p:nvSpPr>
        <p:spPr>
          <a:xfrm>
            <a:off x="188410" y="4994031"/>
            <a:ext cx="4006997" cy="1477107"/>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AR" sz="1600" dirty="0">
                <a:latin typeface="Arial" panose="020B0604020202020204" pitchFamily="34" charset="0"/>
                <a:cs typeface="Arial" panose="020B0604020202020204" pitchFamily="34" charset="0"/>
              </a:rPr>
              <a:t>Al parecer, existe también cierta correlación entre las propiedades con descripción “exclusiva” y el “Precio por m2”.</a:t>
            </a:r>
            <a:endParaRPr lang="en-US" sz="1600" dirty="0">
              <a:latin typeface="Arial" panose="020B0604020202020204" pitchFamily="34" charset="0"/>
              <a:cs typeface="Arial" panose="020B0604020202020204" pitchFamily="34" charset="0"/>
            </a:endParaRPr>
          </a:p>
        </p:txBody>
      </p:sp>
      <p:pic>
        <p:nvPicPr>
          <p:cNvPr id="16" name="Picture 15" descr="A picture containing treemap chart&#10;&#10;Description automatically generated">
            <a:extLst>
              <a:ext uri="{FF2B5EF4-FFF2-40B4-BE49-F238E27FC236}">
                <a16:creationId xmlns:a16="http://schemas.microsoft.com/office/drawing/2014/main" id="{8D663741-0F5A-43D0-9CF9-EDDA52226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067" y="1044383"/>
            <a:ext cx="1914525" cy="5381625"/>
          </a:xfrm>
          <a:prstGeom prst="rect">
            <a:avLst/>
          </a:prstGeom>
        </p:spPr>
      </p:pic>
      <p:pic>
        <p:nvPicPr>
          <p:cNvPr id="18" name="Picture 17" descr="A picture containing treemap chart&#10;&#10;Description automatically generated">
            <a:extLst>
              <a:ext uri="{FF2B5EF4-FFF2-40B4-BE49-F238E27FC236}">
                <a16:creationId xmlns:a16="http://schemas.microsoft.com/office/drawing/2014/main" id="{C499DABD-2696-4E71-9590-A48F4EB68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8875" y="1048925"/>
            <a:ext cx="1762125" cy="5334000"/>
          </a:xfrm>
          <a:prstGeom prst="rect">
            <a:avLst/>
          </a:prstGeom>
        </p:spPr>
      </p:pic>
      <p:pic>
        <p:nvPicPr>
          <p:cNvPr id="20" name="Picture 19" descr="A picture containing timeline&#10;&#10;Description automatically generated">
            <a:extLst>
              <a:ext uri="{FF2B5EF4-FFF2-40B4-BE49-F238E27FC236}">
                <a16:creationId xmlns:a16="http://schemas.microsoft.com/office/drawing/2014/main" id="{25754FF0-AA7F-4614-AE98-616F219474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9709" y="1044382"/>
            <a:ext cx="1762125" cy="5411495"/>
          </a:xfrm>
          <a:prstGeom prst="rect">
            <a:avLst/>
          </a:prstGeom>
        </p:spPr>
      </p:pic>
    </p:spTree>
    <p:extLst>
      <p:ext uri="{BB962C8B-B14F-4D97-AF65-F5344CB8AC3E}">
        <p14:creationId xmlns:p14="http://schemas.microsoft.com/office/powerpoint/2010/main" val="246892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E591EC4-66F6-4B88-A402-4E016BFF8237}"/>
              </a:ext>
            </a:extLst>
          </p:cNvPr>
          <p:cNvSpPr/>
          <p:nvPr/>
        </p:nvSpPr>
        <p:spPr>
          <a:xfrm>
            <a:off x="0" y="0"/>
            <a:ext cx="12191695" cy="886265"/>
          </a:xfrm>
          <a:prstGeom prst="roundRect">
            <a:avLst/>
          </a:prstGeom>
          <a:solidFill>
            <a:schemeClr val="tx1">
              <a:alpha val="74000"/>
            </a:schemeClr>
          </a:solidFill>
          <a:ln>
            <a:solidFill>
              <a:schemeClr val="accent1">
                <a:shade val="50000"/>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BEB39-F530-4BFA-8380-39CC5A843094}"/>
              </a:ext>
            </a:extLst>
          </p:cNvPr>
          <p:cNvSpPr>
            <a:spLocks noGrp="1"/>
          </p:cNvSpPr>
          <p:nvPr>
            <p:ph type="title"/>
          </p:nvPr>
        </p:nvSpPr>
        <p:spPr>
          <a:xfrm>
            <a:off x="188411" y="21693"/>
            <a:ext cx="6521878" cy="864572"/>
          </a:xfrm>
        </p:spPr>
        <p:txBody>
          <a:bodyPr vert="horz" lIns="91440" tIns="45720" rIns="91440" bIns="45720" rtlCol="0" anchor="ctr">
            <a:normAutofit fontScale="90000"/>
          </a:bodyPr>
          <a:lstStyle/>
          <a:p>
            <a:r>
              <a:rPr lang="es-AR" sz="5200" dirty="0">
                <a:solidFill>
                  <a:schemeClr val="accent1">
                    <a:lumMod val="40000"/>
                    <a:lumOff val="60000"/>
                  </a:schemeClr>
                </a:solidFill>
                <a:latin typeface="Arial" panose="020B0604020202020204" pitchFamily="34" charset="0"/>
                <a:cs typeface="Arial" panose="020B0604020202020204" pitchFamily="34" charset="0"/>
              </a:rPr>
              <a:t>Resultados del Modelo</a:t>
            </a:r>
            <a:endParaRPr lang="en-US" sz="5200" kern="1200" dirty="0">
              <a:solidFill>
                <a:schemeClr val="accent1">
                  <a:lumMod val="40000"/>
                  <a:lumOff val="60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15B86E1-D59F-4575-B835-FD1D116469E0}"/>
              </a:ext>
            </a:extLst>
          </p:cNvPr>
          <p:cNvSpPr txBox="1"/>
          <p:nvPr/>
        </p:nvSpPr>
        <p:spPr>
          <a:xfrm>
            <a:off x="188411" y="1462957"/>
            <a:ext cx="11783195" cy="369332"/>
          </a:xfrm>
          <a:prstGeom prst="rect">
            <a:avLst/>
          </a:prstGeom>
          <a:noFill/>
          <a:ln>
            <a:noFill/>
          </a:ln>
        </p:spPr>
        <p:txBody>
          <a:bodyPr wrap="square" rtlCol="0">
            <a:spAutoFit/>
          </a:bodyPr>
          <a:lstStyle>
            <a:defPPr>
              <a:defRPr lang="en-US"/>
            </a:defPPr>
            <a:lvl1pPr>
              <a:defRPr>
                <a:latin typeface="Arial" panose="020B0604020202020204" pitchFamily="34" charset="0"/>
                <a:cs typeface="Arial" panose="020B0604020202020204" pitchFamily="34" charset="0"/>
              </a:defRPr>
            </a:lvl1pPr>
          </a:lstStyle>
          <a:p>
            <a:r>
              <a:rPr lang="es-AR" dirty="0"/>
              <a:t>Una vez realizado el modelo utilizando las herramientas de OLS y </a:t>
            </a:r>
            <a:r>
              <a:rPr lang="es-AR" dirty="0" err="1"/>
              <a:t>ElasticNet</a:t>
            </a:r>
            <a:r>
              <a:rPr lang="es-AR" dirty="0"/>
              <a:t>, obtenemos los siguientes resultados</a:t>
            </a:r>
            <a:endParaRPr lang="en-US" dirty="0"/>
          </a:p>
        </p:txBody>
      </p:sp>
      <p:graphicFrame>
        <p:nvGraphicFramePr>
          <p:cNvPr id="10" name="Diagram 9">
            <a:extLst>
              <a:ext uri="{FF2B5EF4-FFF2-40B4-BE49-F238E27FC236}">
                <a16:creationId xmlns:a16="http://schemas.microsoft.com/office/drawing/2014/main" id="{9FC9A1C4-FD8F-4EBB-BB5D-048A2F73FD0F}"/>
              </a:ext>
            </a:extLst>
          </p:cNvPr>
          <p:cNvGraphicFramePr/>
          <p:nvPr>
            <p:extLst>
              <p:ext uri="{D42A27DB-BD31-4B8C-83A1-F6EECF244321}">
                <p14:modId xmlns:p14="http://schemas.microsoft.com/office/powerpoint/2010/main" val="2251884891"/>
              </p:ext>
            </p:extLst>
          </p:nvPr>
        </p:nvGraphicFramePr>
        <p:xfrm>
          <a:off x="188411" y="2685922"/>
          <a:ext cx="11783195" cy="38836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Straight Connector 10">
            <a:extLst>
              <a:ext uri="{FF2B5EF4-FFF2-40B4-BE49-F238E27FC236}">
                <a16:creationId xmlns:a16="http://schemas.microsoft.com/office/drawing/2014/main" id="{7BCAB9C1-8050-4E51-9BD5-FB8A1B1B0CBE}"/>
              </a:ext>
            </a:extLst>
          </p:cNvPr>
          <p:cNvCxnSpPr>
            <a:cxnSpLocks/>
          </p:cNvCxnSpPr>
          <p:nvPr/>
        </p:nvCxnSpPr>
        <p:spPr>
          <a:xfrm flipV="1">
            <a:off x="-305" y="2065619"/>
            <a:ext cx="12003894" cy="67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590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E591EC4-66F6-4B88-A402-4E016BFF8237}"/>
              </a:ext>
            </a:extLst>
          </p:cNvPr>
          <p:cNvSpPr/>
          <p:nvPr/>
        </p:nvSpPr>
        <p:spPr>
          <a:xfrm>
            <a:off x="0" y="0"/>
            <a:ext cx="12191695" cy="886265"/>
          </a:xfrm>
          <a:prstGeom prst="roundRect">
            <a:avLst/>
          </a:prstGeom>
          <a:solidFill>
            <a:schemeClr val="tx1">
              <a:alpha val="74000"/>
            </a:schemeClr>
          </a:solidFill>
          <a:ln>
            <a:solidFill>
              <a:schemeClr val="accent1">
                <a:shade val="50000"/>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BEB39-F530-4BFA-8380-39CC5A843094}"/>
              </a:ext>
            </a:extLst>
          </p:cNvPr>
          <p:cNvSpPr>
            <a:spLocks noGrp="1"/>
          </p:cNvSpPr>
          <p:nvPr>
            <p:ph type="title"/>
          </p:nvPr>
        </p:nvSpPr>
        <p:spPr>
          <a:xfrm>
            <a:off x="188410" y="21693"/>
            <a:ext cx="9884057" cy="864572"/>
          </a:xfrm>
        </p:spPr>
        <p:txBody>
          <a:bodyPr vert="horz" lIns="91440" tIns="45720" rIns="91440" bIns="45720" rtlCol="0" anchor="ctr">
            <a:noAutofit/>
          </a:bodyPr>
          <a:lstStyle/>
          <a:p>
            <a:r>
              <a:rPr lang="es-AR" sz="4000" dirty="0">
                <a:solidFill>
                  <a:schemeClr val="accent1">
                    <a:lumMod val="40000"/>
                    <a:lumOff val="60000"/>
                  </a:schemeClr>
                </a:solidFill>
                <a:latin typeface="Arial" panose="020B0604020202020204" pitchFamily="34" charset="0"/>
                <a:cs typeface="Arial" panose="020B0604020202020204" pitchFamily="34" charset="0"/>
              </a:rPr>
              <a:t>Predicción vs Datos Reales – Training Set </a:t>
            </a:r>
            <a:endParaRPr lang="en-US" sz="4000" kern="1200" dirty="0">
              <a:solidFill>
                <a:schemeClr val="accent1">
                  <a:lumMod val="40000"/>
                  <a:lumOff val="60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15B86E1-D59F-4575-B835-FD1D116469E0}"/>
              </a:ext>
            </a:extLst>
          </p:cNvPr>
          <p:cNvSpPr txBox="1"/>
          <p:nvPr/>
        </p:nvSpPr>
        <p:spPr>
          <a:xfrm>
            <a:off x="-305" y="974753"/>
            <a:ext cx="12191695" cy="830997"/>
          </a:xfrm>
          <a:prstGeom prst="rect">
            <a:avLst/>
          </a:prstGeom>
          <a:noFill/>
          <a:ln>
            <a:noFill/>
          </a:ln>
        </p:spPr>
        <p:txBody>
          <a:bodyPr wrap="square" rtlCol="0">
            <a:spAutoFit/>
          </a:bodyPr>
          <a:lstStyle>
            <a:defPPr>
              <a:defRPr lang="en-US"/>
            </a:defPPr>
            <a:lvl1pPr>
              <a:defRPr>
                <a:latin typeface="Arial" panose="020B0604020202020204" pitchFamily="34" charset="0"/>
                <a:cs typeface="Arial" panose="020B0604020202020204" pitchFamily="34" charset="0"/>
              </a:defRPr>
            </a:lvl1pPr>
          </a:lstStyle>
          <a:p>
            <a:pPr algn="just"/>
            <a:r>
              <a:rPr lang="es-AR" sz="1600" dirty="0"/>
              <a:t>En la comparación visual del modelo, podemos observar que para los montos de “Precio por m2” </a:t>
            </a:r>
            <a:r>
              <a:rPr lang="es-AR" sz="1600" dirty="0" err="1"/>
              <a:t>predecidos</a:t>
            </a:r>
            <a:r>
              <a:rPr lang="es-AR" sz="1600" dirty="0"/>
              <a:t> por el modelo, existe cierto incremento de varianza a lo largo que aumenta el “Precio por m2” real. Al parecer, el modelo presenta un poco más de dificultad a la hora de predecir grandes valores de la variable precio. Sin embargo su ajuste parece ser razonable.</a:t>
            </a:r>
            <a:endParaRPr lang="en-US" sz="1600" dirty="0"/>
          </a:p>
        </p:txBody>
      </p:sp>
      <p:cxnSp>
        <p:nvCxnSpPr>
          <p:cNvPr id="11" name="Straight Connector 10">
            <a:extLst>
              <a:ext uri="{FF2B5EF4-FFF2-40B4-BE49-F238E27FC236}">
                <a16:creationId xmlns:a16="http://schemas.microsoft.com/office/drawing/2014/main" id="{7BCAB9C1-8050-4E51-9BD5-FB8A1B1B0CBE}"/>
              </a:ext>
            </a:extLst>
          </p:cNvPr>
          <p:cNvCxnSpPr>
            <a:cxnSpLocks/>
          </p:cNvCxnSpPr>
          <p:nvPr/>
        </p:nvCxnSpPr>
        <p:spPr>
          <a:xfrm flipV="1">
            <a:off x="-305" y="1953086"/>
            <a:ext cx="12003894" cy="6783"/>
          </a:xfrm>
          <a:prstGeom prst="line">
            <a:avLst/>
          </a:prstGeom>
        </p:spPr>
        <p:style>
          <a:lnRef idx="1">
            <a:schemeClr val="accent1"/>
          </a:lnRef>
          <a:fillRef idx="0">
            <a:schemeClr val="accent1"/>
          </a:fillRef>
          <a:effectRef idx="0">
            <a:schemeClr val="accent1"/>
          </a:effectRef>
          <a:fontRef idx="minor">
            <a:schemeClr val="tx1"/>
          </a:fontRef>
        </p:style>
      </p:cxnSp>
      <p:pic>
        <p:nvPicPr>
          <p:cNvPr id="1036" name="Picture 12">
            <a:extLst>
              <a:ext uri="{FF2B5EF4-FFF2-40B4-BE49-F238E27FC236}">
                <a16:creationId xmlns:a16="http://schemas.microsoft.com/office/drawing/2014/main" id="{71E9C1F3-66D0-49B6-B3C6-4028791013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10" y="2014872"/>
            <a:ext cx="5090884" cy="4824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BE6CBC1-A502-406E-B876-3509E0AAE7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9151" y="2012307"/>
            <a:ext cx="4902167" cy="48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339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E591EC4-66F6-4B88-A402-4E016BFF8237}"/>
              </a:ext>
            </a:extLst>
          </p:cNvPr>
          <p:cNvSpPr/>
          <p:nvPr/>
        </p:nvSpPr>
        <p:spPr>
          <a:xfrm>
            <a:off x="0" y="0"/>
            <a:ext cx="12191695" cy="886265"/>
          </a:xfrm>
          <a:prstGeom prst="roundRect">
            <a:avLst/>
          </a:prstGeom>
          <a:solidFill>
            <a:schemeClr val="tx1">
              <a:alpha val="74000"/>
            </a:schemeClr>
          </a:solidFill>
          <a:ln>
            <a:solidFill>
              <a:schemeClr val="accent1">
                <a:shade val="50000"/>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BEB39-F530-4BFA-8380-39CC5A843094}"/>
              </a:ext>
            </a:extLst>
          </p:cNvPr>
          <p:cNvSpPr>
            <a:spLocks noGrp="1"/>
          </p:cNvSpPr>
          <p:nvPr>
            <p:ph type="title"/>
          </p:nvPr>
        </p:nvSpPr>
        <p:spPr>
          <a:xfrm>
            <a:off x="188410" y="21693"/>
            <a:ext cx="9884057" cy="864572"/>
          </a:xfrm>
        </p:spPr>
        <p:txBody>
          <a:bodyPr vert="horz" lIns="91440" tIns="45720" rIns="91440" bIns="45720" rtlCol="0" anchor="ctr">
            <a:noAutofit/>
          </a:bodyPr>
          <a:lstStyle/>
          <a:p>
            <a:r>
              <a:rPr lang="es-AR" sz="4000" dirty="0">
                <a:solidFill>
                  <a:schemeClr val="accent1">
                    <a:lumMod val="40000"/>
                    <a:lumOff val="60000"/>
                  </a:schemeClr>
                </a:solidFill>
                <a:latin typeface="Arial" panose="020B0604020202020204" pitchFamily="34" charset="0"/>
                <a:cs typeface="Arial" panose="020B0604020202020204" pitchFamily="34" charset="0"/>
              </a:rPr>
              <a:t>Predicción vs Datos Reales – Test Set </a:t>
            </a:r>
            <a:endParaRPr lang="en-US" sz="4000" kern="1200" dirty="0">
              <a:solidFill>
                <a:schemeClr val="accent1">
                  <a:lumMod val="40000"/>
                  <a:lumOff val="60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15B86E1-D59F-4575-B835-FD1D116469E0}"/>
              </a:ext>
            </a:extLst>
          </p:cNvPr>
          <p:cNvSpPr txBox="1"/>
          <p:nvPr/>
        </p:nvSpPr>
        <p:spPr>
          <a:xfrm>
            <a:off x="-305" y="974753"/>
            <a:ext cx="12191695" cy="830997"/>
          </a:xfrm>
          <a:prstGeom prst="rect">
            <a:avLst/>
          </a:prstGeom>
          <a:noFill/>
          <a:ln>
            <a:noFill/>
          </a:ln>
        </p:spPr>
        <p:txBody>
          <a:bodyPr wrap="square" rtlCol="0">
            <a:spAutoFit/>
          </a:bodyPr>
          <a:lstStyle>
            <a:defPPr>
              <a:defRPr lang="en-US"/>
            </a:defPPr>
            <a:lvl1pPr>
              <a:defRPr>
                <a:latin typeface="Arial" panose="020B0604020202020204" pitchFamily="34" charset="0"/>
                <a:cs typeface="Arial" panose="020B0604020202020204" pitchFamily="34" charset="0"/>
              </a:defRPr>
            </a:lvl1pPr>
          </a:lstStyle>
          <a:p>
            <a:pPr algn="just"/>
            <a:r>
              <a:rPr lang="es-AR" sz="1600" dirty="0"/>
              <a:t>Para el Test Set, podemos observar el mismo comportamiento que con el training set. Aunque por un lado el modelo parece presentar el mismo incremento de varianza antes mencionado, también podemos mencionar que el modelo se comporta de forma consistente al encontrarse con datos desconocidos. El resultado de su ajuste se encuentra en la zona media-alta.</a:t>
            </a:r>
            <a:endParaRPr lang="en-US" sz="1600" dirty="0"/>
          </a:p>
        </p:txBody>
      </p:sp>
      <p:cxnSp>
        <p:nvCxnSpPr>
          <p:cNvPr id="11" name="Straight Connector 10">
            <a:extLst>
              <a:ext uri="{FF2B5EF4-FFF2-40B4-BE49-F238E27FC236}">
                <a16:creationId xmlns:a16="http://schemas.microsoft.com/office/drawing/2014/main" id="{7BCAB9C1-8050-4E51-9BD5-FB8A1B1B0CBE}"/>
              </a:ext>
            </a:extLst>
          </p:cNvPr>
          <p:cNvCxnSpPr>
            <a:cxnSpLocks/>
          </p:cNvCxnSpPr>
          <p:nvPr/>
        </p:nvCxnSpPr>
        <p:spPr>
          <a:xfrm flipV="1">
            <a:off x="-305" y="1953086"/>
            <a:ext cx="12003894" cy="6783"/>
          </a:xfrm>
          <a:prstGeom prst="line">
            <a:avLst/>
          </a:prstGeom>
        </p:spPr>
        <p:style>
          <a:lnRef idx="1">
            <a:schemeClr val="accent1"/>
          </a:lnRef>
          <a:fillRef idx="0">
            <a:schemeClr val="accent1"/>
          </a:fillRef>
          <a:effectRef idx="0">
            <a:schemeClr val="accent1"/>
          </a:effectRef>
          <a:fontRef idx="minor">
            <a:schemeClr val="tx1"/>
          </a:fontRef>
        </p:style>
      </p:cxnSp>
      <p:pic>
        <p:nvPicPr>
          <p:cNvPr id="2054" name="Picture 6">
            <a:extLst>
              <a:ext uri="{FF2B5EF4-FFF2-40B4-BE49-F238E27FC236}">
                <a16:creationId xmlns:a16="http://schemas.microsoft.com/office/drawing/2014/main" id="{AB497086-FBA1-4F41-A54F-70B64EA9F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4617" y="2034000"/>
            <a:ext cx="5061850" cy="48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68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E591EC4-66F6-4B88-A402-4E016BFF8237}"/>
              </a:ext>
            </a:extLst>
          </p:cNvPr>
          <p:cNvSpPr/>
          <p:nvPr/>
        </p:nvSpPr>
        <p:spPr>
          <a:xfrm>
            <a:off x="0" y="0"/>
            <a:ext cx="12191695" cy="886265"/>
          </a:xfrm>
          <a:prstGeom prst="roundRect">
            <a:avLst/>
          </a:prstGeom>
          <a:solidFill>
            <a:schemeClr val="tx1">
              <a:alpha val="74000"/>
            </a:schemeClr>
          </a:solidFill>
          <a:ln>
            <a:solidFill>
              <a:schemeClr val="accent1">
                <a:shade val="50000"/>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BEB39-F530-4BFA-8380-39CC5A843094}"/>
              </a:ext>
            </a:extLst>
          </p:cNvPr>
          <p:cNvSpPr>
            <a:spLocks noGrp="1"/>
          </p:cNvSpPr>
          <p:nvPr>
            <p:ph type="title"/>
          </p:nvPr>
        </p:nvSpPr>
        <p:spPr>
          <a:xfrm>
            <a:off x="188410" y="21693"/>
            <a:ext cx="9982531" cy="864572"/>
          </a:xfrm>
        </p:spPr>
        <p:txBody>
          <a:bodyPr vert="horz" lIns="91440" tIns="45720" rIns="91440" bIns="45720" rtlCol="0" anchor="ctr">
            <a:normAutofit/>
          </a:bodyPr>
          <a:lstStyle/>
          <a:p>
            <a:r>
              <a:rPr lang="es-AR" sz="5200" kern="1200" dirty="0">
                <a:solidFill>
                  <a:schemeClr val="accent1">
                    <a:lumMod val="40000"/>
                    <a:lumOff val="60000"/>
                  </a:schemeClr>
                </a:solidFill>
                <a:latin typeface="Arial" panose="020B0604020202020204" pitchFamily="34" charset="0"/>
                <a:cs typeface="Arial" panose="020B0604020202020204" pitchFamily="34" charset="0"/>
              </a:rPr>
              <a:t>Conclusiones y Hallazgos</a:t>
            </a:r>
            <a:endParaRPr lang="en-US" sz="5200" kern="1200" dirty="0">
              <a:solidFill>
                <a:schemeClr val="accent1">
                  <a:lumMod val="40000"/>
                  <a:lumOff val="60000"/>
                </a:schemeClr>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5A8564A-8343-4468-A63C-F1DD556F4BA6}"/>
              </a:ext>
            </a:extLst>
          </p:cNvPr>
          <p:cNvSpPr txBox="1"/>
          <p:nvPr/>
        </p:nvSpPr>
        <p:spPr>
          <a:xfrm>
            <a:off x="295422" y="1195751"/>
            <a:ext cx="11676184" cy="369332"/>
          </a:xfrm>
          <a:prstGeom prst="rect">
            <a:avLst/>
          </a:prstGeom>
          <a:noFill/>
        </p:spPr>
        <p:txBody>
          <a:bodyPr wrap="square" rtlCol="0">
            <a:spAutoFit/>
          </a:bodyPr>
          <a:lstStyle/>
          <a:p>
            <a:r>
              <a:rPr lang="es-AR" dirty="0">
                <a:latin typeface="Arial" panose="020B0604020202020204" pitchFamily="34" charset="0"/>
                <a:cs typeface="Arial" panose="020B0604020202020204" pitchFamily="34" charset="0"/>
              </a:rPr>
              <a:t>Con lo ya observado anteriormente, podemos mencionar lo siguiente:</a:t>
            </a:r>
            <a:endParaRPr lang="en-US" dirty="0">
              <a:latin typeface="Arial" panose="020B06040202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3963FC3-E043-4010-A427-8EB452818BB8}"/>
              </a:ext>
            </a:extLst>
          </p:cNvPr>
          <p:cNvCxnSpPr>
            <a:cxnSpLocks/>
          </p:cNvCxnSpPr>
          <p:nvPr/>
        </p:nvCxnSpPr>
        <p:spPr>
          <a:xfrm flipV="1">
            <a:off x="-305" y="1756134"/>
            <a:ext cx="12003894" cy="678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Diagram 6">
            <a:extLst>
              <a:ext uri="{FF2B5EF4-FFF2-40B4-BE49-F238E27FC236}">
                <a16:creationId xmlns:a16="http://schemas.microsoft.com/office/drawing/2014/main" id="{10EA11B4-AE1C-407C-BB4E-6B7FFF5D79DF}"/>
              </a:ext>
            </a:extLst>
          </p:cNvPr>
          <p:cNvGraphicFramePr/>
          <p:nvPr>
            <p:extLst>
              <p:ext uri="{D42A27DB-BD31-4B8C-83A1-F6EECF244321}">
                <p14:modId xmlns:p14="http://schemas.microsoft.com/office/powerpoint/2010/main" val="2830987078"/>
              </p:ext>
            </p:extLst>
          </p:nvPr>
        </p:nvGraphicFramePr>
        <p:xfrm>
          <a:off x="103396" y="1881351"/>
          <a:ext cx="12003894" cy="4954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5625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TotalTime>
  <Words>914</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Desafío Properati</vt:lpstr>
      <vt:lpstr>Objetivo</vt:lpstr>
      <vt:lpstr>Plan de Trabajo</vt:lpstr>
      <vt:lpstr>Definiciones</vt:lpstr>
      <vt:lpstr>Correlaciones</vt:lpstr>
      <vt:lpstr>Resultados del Modelo</vt:lpstr>
      <vt:lpstr>Predicción vs Datos Reales – Training Set </vt:lpstr>
      <vt:lpstr>Predicción vs Datos Reales – Test Set </vt:lpstr>
      <vt:lpstr>Conclusiones y Hallazgos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Carrasco Osorio, Angel</dc:creator>
  <cp:lastModifiedBy>Carrasco Osorio, Angel</cp:lastModifiedBy>
  <cp:revision>47</cp:revision>
  <dcterms:created xsi:type="dcterms:W3CDTF">2020-12-22T04:12:08Z</dcterms:created>
  <dcterms:modified xsi:type="dcterms:W3CDTF">2020-12-22T23:11:31Z</dcterms:modified>
</cp:coreProperties>
</file>