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5" r:id="rId6"/>
    <p:sldId id="262" r:id="rId7"/>
    <p:sldId id="268" r:id="rId8"/>
    <p:sldId id="26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rasco Osorio, Angel" initials="COA" lastIdx="1" clrIdx="0">
    <p:extLst>
      <p:ext uri="{19B8F6BF-5375-455C-9EA6-DF929625EA0E}">
        <p15:presenceInfo xmlns:p15="http://schemas.microsoft.com/office/powerpoint/2012/main" userId="S::angel.carrasco@centurylink.com::eb485adc-5275-4985-9d8f-f3e05b73f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0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A43DE-9331-475E-ADE3-B77C283D6A34}"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82C990EA-9331-4C47-B7E5-0A9FB056B8FA}">
      <dgm:prSet phldrT="[Text]" custT="1"/>
      <dgm:spPr>
        <a:solidFill>
          <a:schemeClr val="accent1">
            <a:lumMod val="75000"/>
          </a:schemeClr>
        </a:solidFill>
      </dgm:spPr>
      <dgm:t>
        <a:bodyPr/>
        <a:lstStyle/>
        <a:p>
          <a:pPr algn="just">
            <a:buFontTx/>
            <a:buChar char="-"/>
          </a:pPr>
          <a:r>
            <a:rPr lang="es-AR" sz="2000" dirty="0">
              <a:latin typeface="Arial" panose="020B0604020202020204" pitchFamily="34" charset="0"/>
              <a:cs typeface="Arial" panose="020B0604020202020204" pitchFamily="34" charset="0"/>
            </a:rPr>
            <a:t>Realizar un modelo de estimación lineal sobre el </a:t>
          </a:r>
          <a:r>
            <a:rPr lang="es-AR" sz="2000" dirty="0" err="1">
              <a:latin typeface="Arial" panose="020B0604020202020204" pitchFamily="34" charset="0"/>
              <a:cs typeface="Arial" panose="020B0604020202020204" pitchFamily="34" charset="0"/>
            </a:rPr>
            <a:t>dataset</a:t>
          </a:r>
          <a:r>
            <a:rPr lang="es-AR" sz="2000" dirty="0">
              <a:latin typeface="Arial" panose="020B0604020202020204" pitchFamily="34" charset="0"/>
              <a:cs typeface="Arial" panose="020B0604020202020204" pitchFamily="34" charset="0"/>
            </a:rPr>
            <a:t> limpio y ya preparado de </a:t>
          </a:r>
          <a:r>
            <a:rPr lang="es-AR" sz="2000" dirty="0" err="1">
              <a:latin typeface="Arial" panose="020B0604020202020204" pitchFamily="34" charset="0"/>
              <a:cs typeface="Arial" panose="020B0604020202020204" pitchFamily="34" charset="0"/>
            </a:rPr>
            <a:t>Properati</a:t>
          </a:r>
          <a:r>
            <a:rPr lang="es-AR" sz="2000" dirty="0">
              <a:latin typeface="Arial" panose="020B0604020202020204" pitchFamily="34" charset="0"/>
              <a:cs typeface="Arial" panose="020B0604020202020204" pitchFamily="34" charset="0"/>
            </a:rPr>
            <a:t>.</a:t>
          </a:r>
          <a:endParaRPr lang="en-US" sz="2000" dirty="0"/>
        </a:p>
      </dgm:t>
    </dgm:pt>
    <dgm:pt modelId="{4CF0670B-135C-4D05-90F0-C2B142344B64}" type="parTrans" cxnId="{68DA945C-AE97-476A-B646-810532AF8380}">
      <dgm:prSet/>
      <dgm:spPr/>
      <dgm:t>
        <a:bodyPr/>
        <a:lstStyle/>
        <a:p>
          <a:endParaRPr lang="en-US"/>
        </a:p>
      </dgm:t>
    </dgm:pt>
    <dgm:pt modelId="{35928460-6D15-4776-BB69-55E94D48AA5C}" type="sibTrans" cxnId="{68DA945C-AE97-476A-B646-810532AF8380}">
      <dgm:prSet/>
      <dgm:spPr/>
      <dgm:t>
        <a:bodyPr/>
        <a:lstStyle/>
        <a:p>
          <a:endParaRPr lang="en-US"/>
        </a:p>
      </dgm:t>
    </dgm:pt>
    <dgm:pt modelId="{8AFF0496-BB02-4320-A37E-2AA5102C498C}">
      <dgm:prSet phldrT="[Text]" custT="1"/>
      <dgm:spPr/>
      <dgm:t>
        <a:bodyPr/>
        <a:lstStyle/>
        <a:p>
          <a:pPr algn="just">
            <a:buFontTx/>
            <a:buChar char="-"/>
          </a:pPr>
          <a:r>
            <a:rPr lang="es-AR" sz="2000" dirty="0">
              <a:latin typeface="Arial" panose="020B0604020202020204" pitchFamily="34" charset="0"/>
              <a:cs typeface="Arial" panose="020B0604020202020204" pitchFamily="34" charset="0"/>
            </a:rPr>
            <a:t>Examinar el/los modelos y sus criterios de ajuste.</a:t>
          </a:r>
          <a:endParaRPr lang="en-US" sz="2000" dirty="0"/>
        </a:p>
      </dgm:t>
    </dgm:pt>
    <dgm:pt modelId="{69F11541-509E-4002-A4B3-F85937490959}" type="parTrans" cxnId="{0CA0F321-9C43-41E4-AF88-D50ED577AC68}">
      <dgm:prSet/>
      <dgm:spPr/>
      <dgm:t>
        <a:bodyPr/>
        <a:lstStyle/>
        <a:p>
          <a:endParaRPr lang="en-US"/>
        </a:p>
      </dgm:t>
    </dgm:pt>
    <dgm:pt modelId="{E9D30D6A-B103-4826-A1D4-F39E560CE164}" type="sibTrans" cxnId="{0CA0F321-9C43-41E4-AF88-D50ED577AC68}">
      <dgm:prSet/>
      <dgm:spPr/>
      <dgm:t>
        <a:bodyPr/>
        <a:lstStyle/>
        <a:p>
          <a:endParaRPr lang="en-US"/>
        </a:p>
      </dgm:t>
    </dgm:pt>
    <dgm:pt modelId="{D4A9494F-95CC-4411-AA6B-E212EB11EF78}">
      <dgm:prSet phldrT="[Text]" custT="1"/>
      <dgm:spPr>
        <a:solidFill>
          <a:schemeClr val="accent1">
            <a:lumMod val="60000"/>
            <a:lumOff val="40000"/>
          </a:schemeClr>
        </a:solidFill>
      </dgm:spPr>
      <dgm:t>
        <a:bodyPr/>
        <a:lstStyle/>
        <a:p>
          <a:pPr algn="just">
            <a:buFontTx/>
            <a:buChar char="-"/>
          </a:pPr>
          <a:r>
            <a:rPr lang="es-AR" sz="2000" dirty="0">
              <a:latin typeface="Arial" panose="020B0604020202020204" pitchFamily="34" charset="0"/>
              <a:cs typeface="Arial" panose="020B0604020202020204" pitchFamily="34" charset="0"/>
            </a:rPr>
            <a:t>Comparar los resultados del modelo con las observaciones reales del </a:t>
          </a:r>
          <a:r>
            <a:rPr lang="es-AR" sz="2000" dirty="0" err="1">
              <a:latin typeface="Arial" panose="020B0604020202020204" pitchFamily="34" charset="0"/>
              <a:cs typeface="Arial" panose="020B0604020202020204" pitchFamily="34" charset="0"/>
            </a:rPr>
            <a:t>dataset</a:t>
          </a:r>
          <a:r>
            <a:rPr lang="es-AR" sz="2000" dirty="0">
              <a:latin typeface="Arial" panose="020B0604020202020204" pitchFamily="34" charset="0"/>
              <a:cs typeface="Arial" panose="020B0604020202020204" pitchFamily="34" charset="0"/>
            </a:rPr>
            <a:t>. </a:t>
          </a:r>
          <a:endParaRPr lang="en-US" sz="2000" dirty="0"/>
        </a:p>
      </dgm:t>
    </dgm:pt>
    <dgm:pt modelId="{2EC6E179-5D94-460E-814A-622A1CECDC77}" type="parTrans" cxnId="{728A973C-B523-478E-B6DA-F44FE5EC8A39}">
      <dgm:prSet/>
      <dgm:spPr/>
      <dgm:t>
        <a:bodyPr/>
        <a:lstStyle/>
        <a:p>
          <a:endParaRPr lang="en-US"/>
        </a:p>
      </dgm:t>
    </dgm:pt>
    <dgm:pt modelId="{AFB2936F-5040-49C4-BC4A-2627B00C9FA4}" type="sibTrans" cxnId="{728A973C-B523-478E-B6DA-F44FE5EC8A39}">
      <dgm:prSet/>
      <dgm:spPr/>
      <dgm:t>
        <a:bodyPr/>
        <a:lstStyle/>
        <a:p>
          <a:endParaRPr lang="en-US"/>
        </a:p>
      </dgm:t>
    </dgm:pt>
    <dgm:pt modelId="{778EE205-F7FF-424B-A780-C2CD61BD8615}" type="pres">
      <dgm:prSet presAssocID="{31AA43DE-9331-475E-ADE3-B77C283D6A34}" presName="Name0" presStyleCnt="0">
        <dgm:presLayoutVars>
          <dgm:chMax val="7"/>
          <dgm:chPref val="7"/>
          <dgm:dir/>
        </dgm:presLayoutVars>
      </dgm:prSet>
      <dgm:spPr/>
    </dgm:pt>
    <dgm:pt modelId="{1A087527-B4D2-461A-80DD-EEBCD3FE8D63}" type="pres">
      <dgm:prSet presAssocID="{31AA43DE-9331-475E-ADE3-B77C283D6A34}" presName="Name1" presStyleCnt="0"/>
      <dgm:spPr/>
    </dgm:pt>
    <dgm:pt modelId="{F20B4530-76E8-4E7F-ACED-9030F0B0A05B}" type="pres">
      <dgm:prSet presAssocID="{31AA43DE-9331-475E-ADE3-B77C283D6A34}" presName="cycle" presStyleCnt="0"/>
      <dgm:spPr/>
    </dgm:pt>
    <dgm:pt modelId="{95BA0D60-52A8-43B5-8F22-179AE8229407}" type="pres">
      <dgm:prSet presAssocID="{31AA43DE-9331-475E-ADE3-B77C283D6A34}" presName="srcNode" presStyleLbl="node1" presStyleIdx="0" presStyleCnt="3"/>
      <dgm:spPr/>
    </dgm:pt>
    <dgm:pt modelId="{732067EB-2D07-49D1-8B49-D5F63C285873}" type="pres">
      <dgm:prSet presAssocID="{31AA43DE-9331-475E-ADE3-B77C283D6A34}" presName="conn" presStyleLbl="parChTrans1D2" presStyleIdx="0" presStyleCnt="1"/>
      <dgm:spPr/>
    </dgm:pt>
    <dgm:pt modelId="{866C00B9-8547-43D2-9535-7168D78F7016}" type="pres">
      <dgm:prSet presAssocID="{31AA43DE-9331-475E-ADE3-B77C283D6A34}" presName="extraNode" presStyleLbl="node1" presStyleIdx="0" presStyleCnt="3"/>
      <dgm:spPr/>
    </dgm:pt>
    <dgm:pt modelId="{1E017C58-4898-412F-B9F7-A515DFD07F85}" type="pres">
      <dgm:prSet presAssocID="{31AA43DE-9331-475E-ADE3-B77C283D6A34}" presName="dstNode" presStyleLbl="node1" presStyleIdx="0" presStyleCnt="3"/>
      <dgm:spPr/>
    </dgm:pt>
    <dgm:pt modelId="{9E7BC429-34F0-4FAA-8FC3-9CDF1601D5A2}" type="pres">
      <dgm:prSet presAssocID="{82C990EA-9331-4C47-B7E5-0A9FB056B8FA}" presName="text_1" presStyleLbl="node1" presStyleIdx="0" presStyleCnt="3">
        <dgm:presLayoutVars>
          <dgm:bulletEnabled val="1"/>
        </dgm:presLayoutVars>
      </dgm:prSet>
      <dgm:spPr/>
    </dgm:pt>
    <dgm:pt modelId="{DBA06E7B-4A37-4BE0-ADDA-6F6EC629D7C4}" type="pres">
      <dgm:prSet presAssocID="{82C990EA-9331-4C47-B7E5-0A9FB056B8FA}" presName="accent_1" presStyleCnt="0"/>
      <dgm:spPr/>
    </dgm:pt>
    <dgm:pt modelId="{07B98925-5697-4000-8027-6D1496F949C1}" type="pres">
      <dgm:prSet presAssocID="{82C990EA-9331-4C47-B7E5-0A9FB056B8FA}" presName="accentRepeatNode" presStyleLbl="solidFgAcc1" presStyleIdx="0" presStyleCnt="3"/>
      <dgm:spPr/>
    </dgm:pt>
    <dgm:pt modelId="{E4C59B42-32BB-47A3-A68B-CA3A21AA95D1}" type="pres">
      <dgm:prSet presAssocID="{8AFF0496-BB02-4320-A37E-2AA5102C498C}" presName="text_2" presStyleLbl="node1" presStyleIdx="1" presStyleCnt="3">
        <dgm:presLayoutVars>
          <dgm:bulletEnabled val="1"/>
        </dgm:presLayoutVars>
      </dgm:prSet>
      <dgm:spPr/>
    </dgm:pt>
    <dgm:pt modelId="{84FC44E8-12F8-4E91-B3A4-C7C850F1AF78}" type="pres">
      <dgm:prSet presAssocID="{8AFF0496-BB02-4320-A37E-2AA5102C498C}" presName="accent_2" presStyleCnt="0"/>
      <dgm:spPr/>
    </dgm:pt>
    <dgm:pt modelId="{C910F55F-D8A1-4120-BCDB-5AE95F910B9B}" type="pres">
      <dgm:prSet presAssocID="{8AFF0496-BB02-4320-A37E-2AA5102C498C}" presName="accentRepeatNode" presStyleLbl="solidFgAcc1" presStyleIdx="1" presStyleCnt="3"/>
      <dgm:spPr/>
    </dgm:pt>
    <dgm:pt modelId="{7C2B88B7-1C94-4B58-80FF-26E676EB6D28}" type="pres">
      <dgm:prSet presAssocID="{D4A9494F-95CC-4411-AA6B-E212EB11EF78}" presName="text_3" presStyleLbl="node1" presStyleIdx="2" presStyleCnt="3">
        <dgm:presLayoutVars>
          <dgm:bulletEnabled val="1"/>
        </dgm:presLayoutVars>
      </dgm:prSet>
      <dgm:spPr/>
    </dgm:pt>
    <dgm:pt modelId="{F61A0DAD-623D-4DFF-B575-CAF7C564AEF3}" type="pres">
      <dgm:prSet presAssocID="{D4A9494F-95CC-4411-AA6B-E212EB11EF78}" presName="accent_3" presStyleCnt="0"/>
      <dgm:spPr/>
    </dgm:pt>
    <dgm:pt modelId="{20C02759-4452-424F-B16F-74CE123321BE}" type="pres">
      <dgm:prSet presAssocID="{D4A9494F-95CC-4411-AA6B-E212EB11EF78}" presName="accentRepeatNode" presStyleLbl="solidFgAcc1" presStyleIdx="2" presStyleCnt="3"/>
      <dgm:spPr/>
    </dgm:pt>
  </dgm:ptLst>
  <dgm:cxnLst>
    <dgm:cxn modelId="{2FC5EE1F-CE3E-48E2-82D0-899B03820281}" type="presOf" srcId="{82C990EA-9331-4C47-B7E5-0A9FB056B8FA}" destId="{9E7BC429-34F0-4FAA-8FC3-9CDF1601D5A2}" srcOrd="0" destOrd="0" presId="urn:microsoft.com/office/officeart/2008/layout/VerticalCurvedList"/>
    <dgm:cxn modelId="{0CA0F321-9C43-41E4-AF88-D50ED577AC68}" srcId="{31AA43DE-9331-475E-ADE3-B77C283D6A34}" destId="{8AFF0496-BB02-4320-A37E-2AA5102C498C}" srcOrd="1" destOrd="0" parTransId="{69F11541-509E-4002-A4B3-F85937490959}" sibTransId="{E9D30D6A-B103-4826-A1D4-F39E560CE164}"/>
    <dgm:cxn modelId="{728A973C-B523-478E-B6DA-F44FE5EC8A39}" srcId="{31AA43DE-9331-475E-ADE3-B77C283D6A34}" destId="{D4A9494F-95CC-4411-AA6B-E212EB11EF78}" srcOrd="2" destOrd="0" parTransId="{2EC6E179-5D94-460E-814A-622A1CECDC77}" sibTransId="{AFB2936F-5040-49C4-BC4A-2627B00C9FA4}"/>
    <dgm:cxn modelId="{68DA945C-AE97-476A-B646-810532AF8380}" srcId="{31AA43DE-9331-475E-ADE3-B77C283D6A34}" destId="{82C990EA-9331-4C47-B7E5-0A9FB056B8FA}" srcOrd="0" destOrd="0" parTransId="{4CF0670B-135C-4D05-90F0-C2B142344B64}" sibTransId="{35928460-6D15-4776-BB69-55E94D48AA5C}"/>
    <dgm:cxn modelId="{5D6C634A-2183-4E9E-8BE4-0C85E555EAF6}" type="presOf" srcId="{8AFF0496-BB02-4320-A37E-2AA5102C498C}" destId="{E4C59B42-32BB-47A3-A68B-CA3A21AA95D1}" srcOrd="0" destOrd="0" presId="urn:microsoft.com/office/officeart/2008/layout/VerticalCurvedList"/>
    <dgm:cxn modelId="{85F18BA7-6C5A-4FA5-8DC3-4E5C8B79951F}" type="presOf" srcId="{31AA43DE-9331-475E-ADE3-B77C283D6A34}" destId="{778EE205-F7FF-424B-A780-C2CD61BD8615}" srcOrd="0" destOrd="0" presId="urn:microsoft.com/office/officeart/2008/layout/VerticalCurvedList"/>
    <dgm:cxn modelId="{7CE61CBC-20A2-400B-B810-3B409081D766}" type="presOf" srcId="{D4A9494F-95CC-4411-AA6B-E212EB11EF78}" destId="{7C2B88B7-1C94-4B58-80FF-26E676EB6D28}" srcOrd="0" destOrd="0" presId="urn:microsoft.com/office/officeart/2008/layout/VerticalCurvedList"/>
    <dgm:cxn modelId="{AFA933E4-D107-4893-B7E4-DC994599FE0C}" type="presOf" srcId="{35928460-6D15-4776-BB69-55E94D48AA5C}" destId="{732067EB-2D07-49D1-8B49-D5F63C285873}" srcOrd="0" destOrd="0" presId="urn:microsoft.com/office/officeart/2008/layout/VerticalCurvedList"/>
    <dgm:cxn modelId="{22FD0D9E-2D75-450F-A57E-66ACE4D76D0E}" type="presParOf" srcId="{778EE205-F7FF-424B-A780-C2CD61BD8615}" destId="{1A087527-B4D2-461A-80DD-EEBCD3FE8D63}" srcOrd="0" destOrd="0" presId="urn:microsoft.com/office/officeart/2008/layout/VerticalCurvedList"/>
    <dgm:cxn modelId="{F56B268A-45A0-41C0-B619-9C7260841EF2}" type="presParOf" srcId="{1A087527-B4D2-461A-80DD-EEBCD3FE8D63}" destId="{F20B4530-76E8-4E7F-ACED-9030F0B0A05B}" srcOrd="0" destOrd="0" presId="urn:microsoft.com/office/officeart/2008/layout/VerticalCurvedList"/>
    <dgm:cxn modelId="{5DEDAF75-85F1-4125-8047-03F18A5F0017}" type="presParOf" srcId="{F20B4530-76E8-4E7F-ACED-9030F0B0A05B}" destId="{95BA0D60-52A8-43B5-8F22-179AE8229407}" srcOrd="0" destOrd="0" presId="urn:microsoft.com/office/officeart/2008/layout/VerticalCurvedList"/>
    <dgm:cxn modelId="{62F2B7C0-4C78-4C98-A3EE-50EEDCA1C5B5}" type="presParOf" srcId="{F20B4530-76E8-4E7F-ACED-9030F0B0A05B}" destId="{732067EB-2D07-49D1-8B49-D5F63C285873}" srcOrd="1" destOrd="0" presId="urn:microsoft.com/office/officeart/2008/layout/VerticalCurvedList"/>
    <dgm:cxn modelId="{E8363E0E-5B59-47FB-BCE8-DECB044F7718}" type="presParOf" srcId="{F20B4530-76E8-4E7F-ACED-9030F0B0A05B}" destId="{866C00B9-8547-43D2-9535-7168D78F7016}" srcOrd="2" destOrd="0" presId="urn:microsoft.com/office/officeart/2008/layout/VerticalCurvedList"/>
    <dgm:cxn modelId="{7700C347-4C54-4944-A3C2-712EB366B53B}" type="presParOf" srcId="{F20B4530-76E8-4E7F-ACED-9030F0B0A05B}" destId="{1E017C58-4898-412F-B9F7-A515DFD07F85}" srcOrd="3" destOrd="0" presId="urn:microsoft.com/office/officeart/2008/layout/VerticalCurvedList"/>
    <dgm:cxn modelId="{6A2BA88C-D11F-4662-9B26-97B902C15961}" type="presParOf" srcId="{1A087527-B4D2-461A-80DD-EEBCD3FE8D63}" destId="{9E7BC429-34F0-4FAA-8FC3-9CDF1601D5A2}" srcOrd="1" destOrd="0" presId="urn:microsoft.com/office/officeart/2008/layout/VerticalCurvedList"/>
    <dgm:cxn modelId="{DAB0DE77-AE9D-45A4-8492-AF5F9E205BBD}" type="presParOf" srcId="{1A087527-B4D2-461A-80DD-EEBCD3FE8D63}" destId="{DBA06E7B-4A37-4BE0-ADDA-6F6EC629D7C4}" srcOrd="2" destOrd="0" presId="urn:microsoft.com/office/officeart/2008/layout/VerticalCurvedList"/>
    <dgm:cxn modelId="{7D1EAEE5-249B-4D22-BD68-8CA270CFC026}" type="presParOf" srcId="{DBA06E7B-4A37-4BE0-ADDA-6F6EC629D7C4}" destId="{07B98925-5697-4000-8027-6D1496F949C1}" srcOrd="0" destOrd="0" presId="urn:microsoft.com/office/officeart/2008/layout/VerticalCurvedList"/>
    <dgm:cxn modelId="{4FA7D237-2CDA-47E3-8CCE-686F41511263}" type="presParOf" srcId="{1A087527-B4D2-461A-80DD-EEBCD3FE8D63}" destId="{E4C59B42-32BB-47A3-A68B-CA3A21AA95D1}" srcOrd="3" destOrd="0" presId="urn:microsoft.com/office/officeart/2008/layout/VerticalCurvedList"/>
    <dgm:cxn modelId="{DC39FA2B-DDA0-4182-ABAC-9D928A91DD3C}" type="presParOf" srcId="{1A087527-B4D2-461A-80DD-EEBCD3FE8D63}" destId="{84FC44E8-12F8-4E91-B3A4-C7C850F1AF78}" srcOrd="4" destOrd="0" presId="urn:microsoft.com/office/officeart/2008/layout/VerticalCurvedList"/>
    <dgm:cxn modelId="{CA561211-6CD1-4075-ACE7-0C2704AB9D8A}" type="presParOf" srcId="{84FC44E8-12F8-4E91-B3A4-C7C850F1AF78}" destId="{C910F55F-D8A1-4120-BCDB-5AE95F910B9B}" srcOrd="0" destOrd="0" presId="urn:microsoft.com/office/officeart/2008/layout/VerticalCurvedList"/>
    <dgm:cxn modelId="{C6EE397D-337F-41C5-A5CC-188EB4F47FEC}" type="presParOf" srcId="{1A087527-B4D2-461A-80DD-EEBCD3FE8D63}" destId="{7C2B88B7-1C94-4B58-80FF-26E676EB6D28}" srcOrd="5" destOrd="0" presId="urn:microsoft.com/office/officeart/2008/layout/VerticalCurvedList"/>
    <dgm:cxn modelId="{0940D072-0F95-40C7-9038-BECEACBC63E4}" type="presParOf" srcId="{1A087527-B4D2-461A-80DD-EEBCD3FE8D63}" destId="{F61A0DAD-623D-4DFF-B575-CAF7C564AEF3}" srcOrd="6" destOrd="0" presId="urn:microsoft.com/office/officeart/2008/layout/VerticalCurvedList"/>
    <dgm:cxn modelId="{F76B272B-5740-440C-AB42-66C9CAAED67A}" type="presParOf" srcId="{F61A0DAD-623D-4DFF-B575-CAF7C564AEF3}" destId="{20C02759-4452-424F-B16F-74CE123321BE}"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25CBAA-C25D-41EB-936C-A956A7342578}" type="doc">
      <dgm:prSet loTypeId="urn:microsoft.com/office/officeart/2005/8/layout/hList3" loCatId="list" qsTypeId="urn:microsoft.com/office/officeart/2005/8/quickstyle/simple4" qsCatId="simple" csTypeId="urn:microsoft.com/office/officeart/2005/8/colors/accent1_5" csCatId="accent1" phldr="1"/>
      <dgm:spPr/>
      <dgm:t>
        <a:bodyPr/>
        <a:lstStyle/>
        <a:p>
          <a:endParaRPr lang="en-US"/>
        </a:p>
      </dgm:t>
    </dgm:pt>
    <dgm:pt modelId="{432A9768-D6ED-49AE-A4B4-65941024609B}">
      <dgm:prSet phldrT="[Text]" custT="1"/>
      <dgm:spPr>
        <a:gradFill rotWithShape="0">
          <a:gsLst>
            <a:gs pos="0">
              <a:schemeClr val="accent1">
                <a:lumMod val="50000"/>
              </a:schemeClr>
            </a:gs>
            <a:gs pos="50000">
              <a:schemeClr val="accent1">
                <a:lumMod val="75000"/>
              </a:schemeClr>
            </a:gs>
            <a:gs pos="100000">
              <a:schemeClr val="accent1">
                <a:lumMod val="75000"/>
              </a:schemeClr>
            </a:gs>
          </a:gsLst>
          <a:lin ang="5400000" scaled="0"/>
        </a:gradFill>
        <a:effectLst>
          <a:softEdge rad="76200"/>
        </a:effectLst>
      </dgm:spPr>
      <dgm:t>
        <a:bodyPr/>
        <a:lstStyle/>
        <a:p>
          <a:r>
            <a:rPr lang="es-AR" sz="2400" dirty="0">
              <a:latin typeface="Arial" panose="020B0604020202020204" pitchFamily="34" charset="0"/>
              <a:cs typeface="Arial" panose="020B0604020202020204" pitchFamily="34" charset="0"/>
            </a:rPr>
            <a:t>La creación y validación del modelo será de la siguiente manera:</a:t>
          </a:r>
          <a:endParaRPr lang="en-US" sz="2400" dirty="0">
            <a:latin typeface="Arial" panose="020B0604020202020204" pitchFamily="34" charset="0"/>
            <a:cs typeface="Arial" panose="020B0604020202020204" pitchFamily="34" charset="0"/>
          </a:endParaRPr>
        </a:p>
      </dgm:t>
    </dgm:pt>
    <dgm:pt modelId="{BEB4345C-9CBD-4598-A096-A5BCFF872305}" type="parTrans" cxnId="{94F3EA03-769A-47FD-B72B-C607C9A53E63}">
      <dgm:prSet/>
      <dgm:spPr/>
      <dgm:t>
        <a:bodyPr/>
        <a:lstStyle/>
        <a:p>
          <a:endParaRPr lang="en-US"/>
        </a:p>
      </dgm:t>
    </dgm:pt>
    <dgm:pt modelId="{5FA2102B-DDCC-4034-B00F-971B0753F2EE}" type="sibTrans" cxnId="{94F3EA03-769A-47FD-B72B-C607C9A53E63}">
      <dgm:prSet/>
      <dgm:spPr/>
      <dgm:t>
        <a:bodyPr/>
        <a:lstStyle/>
        <a:p>
          <a:endParaRPr lang="en-US"/>
        </a:p>
      </dgm:t>
    </dgm:pt>
    <dgm:pt modelId="{F9CE8B0E-E4DA-40A5-8B78-833728515E6D}">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Elección de variable dependiente o variable a estimar</a:t>
          </a:r>
          <a:endParaRPr lang="en-US" sz="1800" dirty="0">
            <a:latin typeface="Arial" panose="020B0604020202020204" pitchFamily="34" charset="0"/>
            <a:cs typeface="Arial" panose="020B0604020202020204" pitchFamily="34" charset="0"/>
          </a:endParaRPr>
        </a:p>
      </dgm:t>
    </dgm:pt>
    <dgm:pt modelId="{99F7C04E-F51E-4385-819E-21ACF1A7E404}" type="parTrans" cxnId="{3341A063-AE3D-429B-8D64-176FD133461D}">
      <dgm:prSet/>
      <dgm:spPr/>
      <dgm:t>
        <a:bodyPr/>
        <a:lstStyle/>
        <a:p>
          <a:endParaRPr lang="en-US"/>
        </a:p>
      </dgm:t>
    </dgm:pt>
    <dgm:pt modelId="{FBD6D4C2-CFA7-4012-B35B-7D27C127E395}" type="sibTrans" cxnId="{3341A063-AE3D-429B-8D64-176FD133461D}">
      <dgm:prSet/>
      <dgm:spPr/>
      <dgm:t>
        <a:bodyPr/>
        <a:lstStyle/>
        <a:p>
          <a:endParaRPr lang="en-US"/>
        </a:p>
      </dgm:t>
    </dgm:pt>
    <dgm:pt modelId="{168C8831-3B9D-43AB-BB06-BFFC768A4D5F}">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Evaluación de correlación entre la variable dependiente y el resto</a:t>
          </a:r>
          <a:endParaRPr lang="en-US" sz="1800" dirty="0">
            <a:latin typeface="Arial" panose="020B0604020202020204" pitchFamily="34" charset="0"/>
            <a:cs typeface="Arial" panose="020B0604020202020204" pitchFamily="34" charset="0"/>
          </a:endParaRPr>
        </a:p>
      </dgm:t>
    </dgm:pt>
    <dgm:pt modelId="{1E2A0D22-92B1-4B18-8E28-F58567CC26E9}" type="parTrans" cxnId="{B0134CE4-26BE-4666-8E72-56F3DFCCC06F}">
      <dgm:prSet/>
      <dgm:spPr/>
      <dgm:t>
        <a:bodyPr/>
        <a:lstStyle/>
        <a:p>
          <a:endParaRPr lang="en-US"/>
        </a:p>
      </dgm:t>
    </dgm:pt>
    <dgm:pt modelId="{A876079C-18B3-4A1D-92C7-AB15D9270D54}" type="sibTrans" cxnId="{B0134CE4-26BE-4666-8E72-56F3DFCCC06F}">
      <dgm:prSet/>
      <dgm:spPr/>
      <dgm:t>
        <a:bodyPr/>
        <a:lstStyle/>
        <a:p>
          <a:endParaRPr lang="en-US"/>
        </a:p>
      </dgm:t>
    </dgm:pt>
    <dgm:pt modelId="{CAB6D2E1-612F-47C5-9D0E-BF4977D82730}">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Elección de tipo de modelo a utilizar (Ridge, Lasso, </a:t>
          </a:r>
          <a:r>
            <a:rPr lang="es-AR" sz="1800" dirty="0" err="1">
              <a:latin typeface="Arial" panose="020B0604020202020204" pitchFamily="34" charset="0"/>
              <a:cs typeface="Arial" panose="020B0604020202020204" pitchFamily="34" charset="0"/>
            </a:rPr>
            <a:t>ElasticNet</a:t>
          </a:r>
          <a:r>
            <a:rPr lang="es-AR" sz="1800" dirty="0">
              <a:latin typeface="Arial" panose="020B0604020202020204" pitchFamily="34" charset="0"/>
              <a:cs typeface="Arial" panose="020B0604020202020204" pitchFamily="34" charset="0"/>
            </a:rPr>
            <a:t> u OLS), así como división de la data en un training y test </a:t>
          </a:r>
          <a:r>
            <a:rPr lang="es-AR" sz="1800" dirty="0" err="1">
              <a:latin typeface="Arial" panose="020B0604020202020204" pitchFamily="34" charset="0"/>
              <a:cs typeface="Arial" panose="020B0604020202020204" pitchFamily="34" charset="0"/>
            </a:rPr>
            <a:t>dataset</a:t>
          </a:r>
          <a:r>
            <a:rPr lang="es-AR"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dgm:t>
    </dgm:pt>
    <dgm:pt modelId="{4A64A121-9DF7-4DFF-BA20-A41CDAC3C983}" type="parTrans" cxnId="{BC445416-80A8-4AAF-8123-AD4E4343ECDB}">
      <dgm:prSet/>
      <dgm:spPr/>
      <dgm:t>
        <a:bodyPr/>
        <a:lstStyle/>
        <a:p>
          <a:endParaRPr lang="en-US"/>
        </a:p>
      </dgm:t>
    </dgm:pt>
    <dgm:pt modelId="{4DC689E7-DE81-41C4-96B0-A84E35A6B1F9}" type="sibTrans" cxnId="{BC445416-80A8-4AAF-8123-AD4E4343ECDB}">
      <dgm:prSet/>
      <dgm:spPr/>
      <dgm:t>
        <a:bodyPr/>
        <a:lstStyle/>
        <a:p>
          <a:endParaRPr lang="en-US"/>
        </a:p>
      </dgm:t>
    </dgm:pt>
    <dgm:pt modelId="{2713CD45-C91F-4778-9C2A-476FC30640D6}">
      <dgm:prSet custT="1"/>
      <dgm:spPr>
        <a:effectLst>
          <a:softEdge rad="88900"/>
        </a:effectLst>
      </dgm:spPr>
      <dgm:t>
        <a:bodyPr/>
        <a:lstStyle/>
        <a:p>
          <a:r>
            <a:rPr lang="es-AR" sz="1800" dirty="0">
              <a:latin typeface="Arial" panose="020B0604020202020204" pitchFamily="34" charset="0"/>
              <a:cs typeface="Arial" panose="020B0604020202020204" pitchFamily="34" charset="0"/>
            </a:rPr>
            <a:t>Comparación de resultados del modelo vs las observaciones del </a:t>
          </a:r>
          <a:r>
            <a:rPr lang="es-AR" sz="1800" dirty="0" err="1">
              <a:latin typeface="Arial" panose="020B0604020202020204" pitchFamily="34" charset="0"/>
              <a:cs typeface="Arial" panose="020B0604020202020204" pitchFamily="34" charset="0"/>
            </a:rPr>
            <a:t>Dataset</a:t>
          </a:r>
          <a:endParaRPr lang="en-US" sz="1800" dirty="0">
            <a:latin typeface="Arial" panose="020B0604020202020204" pitchFamily="34" charset="0"/>
            <a:cs typeface="Arial" panose="020B0604020202020204" pitchFamily="34" charset="0"/>
          </a:endParaRPr>
        </a:p>
      </dgm:t>
    </dgm:pt>
    <dgm:pt modelId="{23DF2ED7-DAD3-4EFC-84F7-437FB2BD5896}" type="parTrans" cxnId="{4E54CD73-C0C7-420C-B3B5-2BEB3217929B}">
      <dgm:prSet/>
      <dgm:spPr/>
      <dgm:t>
        <a:bodyPr/>
        <a:lstStyle/>
        <a:p>
          <a:endParaRPr lang="en-US"/>
        </a:p>
      </dgm:t>
    </dgm:pt>
    <dgm:pt modelId="{7529D96C-1BB9-4000-8967-0F2E96158930}" type="sibTrans" cxnId="{4E54CD73-C0C7-420C-B3B5-2BEB3217929B}">
      <dgm:prSet/>
      <dgm:spPr/>
      <dgm:t>
        <a:bodyPr/>
        <a:lstStyle/>
        <a:p>
          <a:endParaRPr lang="en-US"/>
        </a:p>
      </dgm:t>
    </dgm:pt>
    <dgm:pt modelId="{E4A24DF3-AD31-4E5B-B2EF-08347BCB13C3}">
      <dgm:prSet custT="1"/>
      <dgm:spPr>
        <a:effectLst>
          <a:softEdge rad="88900"/>
        </a:effectLst>
      </dgm:spPr>
      <dgm:t>
        <a:bodyPr/>
        <a:lstStyle/>
        <a:p>
          <a:r>
            <a:rPr lang="es-AR" sz="1800" dirty="0">
              <a:latin typeface="Arial" panose="020B0604020202020204" pitchFamily="34" charset="0"/>
              <a:cs typeface="Arial" panose="020B0604020202020204" pitchFamily="34" charset="0"/>
            </a:rPr>
            <a:t>Creación del modelo a través de la herramienta y evaluación de criterios de ajuste</a:t>
          </a:r>
          <a:endParaRPr lang="en-US" sz="1800" dirty="0">
            <a:latin typeface="Arial" panose="020B0604020202020204" pitchFamily="34" charset="0"/>
            <a:cs typeface="Arial" panose="020B0604020202020204" pitchFamily="34" charset="0"/>
          </a:endParaRPr>
        </a:p>
      </dgm:t>
    </dgm:pt>
    <dgm:pt modelId="{F783676F-75C7-4B87-B219-30493509707B}" type="parTrans" cxnId="{69492A6E-2BF8-47CC-AF09-7A7DBEB65AA4}">
      <dgm:prSet/>
      <dgm:spPr/>
      <dgm:t>
        <a:bodyPr/>
        <a:lstStyle/>
        <a:p>
          <a:endParaRPr lang="en-US"/>
        </a:p>
      </dgm:t>
    </dgm:pt>
    <dgm:pt modelId="{8FC82D64-0F1A-4521-918A-360E8CC396C6}" type="sibTrans" cxnId="{69492A6E-2BF8-47CC-AF09-7A7DBEB65AA4}">
      <dgm:prSet/>
      <dgm:spPr/>
      <dgm:t>
        <a:bodyPr/>
        <a:lstStyle/>
        <a:p>
          <a:endParaRPr lang="en-US"/>
        </a:p>
      </dgm:t>
    </dgm:pt>
    <dgm:pt modelId="{37C9BEDE-F36A-4F6F-815E-095CDE7B6C35}" type="pres">
      <dgm:prSet presAssocID="{9F25CBAA-C25D-41EB-936C-A956A7342578}" presName="composite" presStyleCnt="0">
        <dgm:presLayoutVars>
          <dgm:chMax val="1"/>
          <dgm:dir/>
          <dgm:resizeHandles val="exact"/>
        </dgm:presLayoutVars>
      </dgm:prSet>
      <dgm:spPr/>
    </dgm:pt>
    <dgm:pt modelId="{6F517CEB-88E8-41CF-B980-F5B382F65690}" type="pres">
      <dgm:prSet presAssocID="{432A9768-D6ED-49AE-A4B4-65941024609B}" presName="roof" presStyleLbl="dkBgShp" presStyleIdx="0" presStyleCnt="2"/>
      <dgm:spPr/>
    </dgm:pt>
    <dgm:pt modelId="{7BFA3EFF-B76B-4642-BDAC-A2187F5D9005}" type="pres">
      <dgm:prSet presAssocID="{432A9768-D6ED-49AE-A4B4-65941024609B}" presName="pillars" presStyleCnt="0"/>
      <dgm:spPr/>
    </dgm:pt>
    <dgm:pt modelId="{621EBC09-4B93-4B1D-8A55-E9DA198641D1}" type="pres">
      <dgm:prSet presAssocID="{432A9768-D6ED-49AE-A4B4-65941024609B}" presName="pillar1" presStyleLbl="node1" presStyleIdx="0" presStyleCnt="5">
        <dgm:presLayoutVars>
          <dgm:bulletEnabled val="1"/>
        </dgm:presLayoutVars>
      </dgm:prSet>
      <dgm:spPr/>
    </dgm:pt>
    <dgm:pt modelId="{F01FD9C3-66B4-415B-A452-32F34C7292BC}" type="pres">
      <dgm:prSet presAssocID="{168C8831-3B9D-43AB-BB06-BFFC768A4D5F}" presName="pillarX" presStyleLbl="node1" presStyleIdx="1" presStyleCnt="5">
        <dgm:presLayoutVars>
          <dgm:bulletEnabled val="1"/>
        </dgm:presLayoutVars>
      </dgm:prSet>
      <dgm:spPr/>
    </dgm:pt>
    <dgm:pt modelId="{94AAACE9-6C77-4ED0-85CC-BB6150312C03}" type="pres">
      <dgm:prSet presAssocID="{CAB6D2E1-612F-47C5-9D0E-BF4977D82730}" presName="pillarX" presStyleLbl="node1" presStyleIdx="2" presStyleCnt="5">
        <dgm:presLayoutVars>
          <dgm:bulletEnabled val="1"/>
        </dgm:presLayoutVars>
      </dgm:prSet>
      <dgm:spPr/>
    </dgm:pt>
    <dgm:pt modelId="{82AD6D53-BEBA-4062-AB1B-A4C246063FEE}" type="pres">
      <dgm:prSet presAssocID="{E4A24DF3-AD31-4E5B-B2EF-08347BCB13C3}" presName="pillarX" presStyleLbl="node1" presStyleIdx="3" presStyleCnt="5">
        <dgm:presLayoutVars>
          <dgm:bulletEnabled val="1"/>
        </dgm:presLayoutVars>
      </dgm:prSet>
      <dgm:spPr/>
    </dgm:pt>
    <dgm:pt modelId="{F95F936D-7812-4041-9950-183CD2526161}" type="pres">
      <dgm:prSet presAssocID="{2713CD45-C91F-4778-9C2A-476FC30640D6}" presName="pillarX" presStyleLbl="node1" presStyleIdx="4" presStyleCnt="5">
        <dgm:presLayoutVars>
          <dgm:bulletEnabled val="1"/>
        </dgm:presLayoutVars>
      </dgm:prSet>
      <dgm:spPr/>
    </dgm:pt>
    <dgm:pt modelId="{4534AB7A-F6B9-4CEB-84E8-A3ED5F6222B3}" type="pres">
      <dgm:prSet presAssocID="{432A9768-D6ED-49AE-A4B4-65941024609B}" presName="base" presStyleLbl="dkBgShp" presStyleIdx="1" presStyleCnt="2"/>
      <dgm:spPr>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dgm:spPr>
    </dgm:pt>
  </dgm:ptLst>
  <dgm:cxnLst>
    <dgm:cxn modelId="{94F3EA03-769A-47FD-B72B-C607C9A53E63}" srcId="{9F25CBAA-C25D-41EB-936C-A956A7342578}" destId="{432A9768-D6ED-49AE-A4B4-65941024609B}" srcOrd="0" destOrd="0" parTransId="{BEB4345C-9CBD-4598-A096-A5BCFF872305}" sibTransId="{5FA2102B-DDCC-4034-B00F-971B0753F2EE}"/>
    <dgm:cxn modelId="{BC445416-80A8-4AAF-8123-AD4E4343ECDB}" srcId="{432A9768-D6ED-49AE-A4B4-65941024609B}" destId="{CAB6D2E1-612F-47C5-9D0E-BF4977D82730}" srcOrd="2" destOrd="0" parTransId="{4A64A121-9DF7-4DFF-BA20-A41CDAC3C983}" sibTransId="{4DC689E7-DE81-41C4-96B0-A84E35A6B1F9}"/>
    <dgm:cxn modelId="{3341A063-AE3D-429B-8D64-176FD133461D}" srcId="{432A9768-D6ED-49AE-A4B4-65941024609B}" destId="{F9CE8B0E-E4DA-40A5-8B78-833728515E6D}" srcOrd="0" destOrd="0" parTransId="{99F7C04E-F51E-4385-819E-21ACF1A7E404}" sibTransId="{FBD6D4C2-CFA7-4012-B35B-7D27C127E395}"/>
    <dgm:cxn modelId="{69492A6E-2BF8-47CC-AF09-7A7DBEB65AA4}" srcId="{432A9768-D6ED-49AE-A4B4-65941024609B}" destId="{E4A24DF3-AD31-4E5B-B2EF-08347BCB13C3}" srcOrd="3" destOrd="0" parTransId="{F783676F-75C7-4B87-B219-30493509707B}" sibTransId="{8FC82D64-0F1A-4521-918A-360E8CC396C6}"/>
    <dgm:cxn modelId="{ECA18F4F-94F9-4D0F-B385-988B1077D755}" type="presOf" srcId="{CAB6D2E1-612F-47C5-9D0E-BF4977D82730}" destId="{94AAACE9-6C77-4ED0-85CC-BB6150312C03}" srcOrd="0" destOrd="0" presId="urn:microsoft.com/office/officeart/2005/8/layout/hList3"/>
    <dgm:cxn modelId="{4E54CD73-C0C7-420C-B3B5-2BEB3217929B}" srcId="{432A9768-D6ED-49AE-A4B4-65941024609B}" destId="{2713CD45-C91F-4778-9C2A-476FC30640D6}" srcOrd="4" destOrd="0" parTransId="{23DF2ED7-DAD3-4EFC-84F7-437FB2BD5896}" sibTransId="{7529D96C-1BB9-4000-8967-0F2E96158930}"/>
    <dgm:cxn modelId="{C6715478-575B-4790-8EDC-E2B87BF4E29B}" type="presOf" srcId="{168C8831-3B9D-43AB-BB06-BFFC768A4D5F}" destId="{F01FD9C3-66B4-415B-A452-32F34C7292BC}" srcOrd="0" destOrd="0" presId="urn:microsoft.com/office/officeart/2005/8/layout/hList3"/>
    <dgm:cxn modelId="{513FF27B-9DAD-4A6D-9BCD-4A1137F87234}" type="presOf" srcId="{F9CE8B0E-E4DA-40A5-8B78-833728515E6D}" destId="{621EBC09-4B93-4B1D-8A55-E9DA198641D1}" srcOrd="0" destOrd="0" presId="urn:microsoft.com/office/officeart/2005/8/layout/hList3"/>
    <dgm:cxn modelId="{0F9D067F-B379-4E77-8E92-F38C3134A44E}" type="presOf" srcId="{E4A24DF3-AD31-4E5B-B2EF-08347BCB13C3}" destId="{82AD6D53-BEBA-4062-AB1B-A4C246063FEE}" srcOrd="0" destOrd="0" presId="urn:microsoft.com/office/officeart/2005/8/layout/hList3"/>
    <dgm:cxn modelId="{43953BCF-A291-4B40-B0B7-52E73886E437}" type="presOf" srcId="{2713CD45-C91F-4778-9C2A-476FC30640D6}" destId="{F95F936D-7812-4041-9950-183CD2526161}" srcOrd="0" destOrd="0" presId="urn:microsoft.com/office/officeart/2005/8/layout/hList3"/>
    <dgm:cxn modelId="{B0134CE4-26BE-4666-8E72-56F3DFCCC06F}" srcId="{432A9768-D6ED-49AE-A4B4-65941024609B}" destId="{168C8831-3B9D-43AB-BB06-BFFC768A4D5F}" srcOrd="1" destOrd="0" parTransId="{1E2A0D22-92B1-4B18-8E28-F58567CC26E9}" sibTransId="{A876079C-18B3-4A1D-92C7-AB15D9270D54}"/>
    <dgm:cxn modelId="{8EA8FFE8-4A6D-48C0-BA1D-E157FE36E0C1}" type="presOf" srcId="{9F25CBAA-C25D-41EB-936C-A956A7342578}" destId="{37C9BEDE-F36A-4F6F-815E-095CDE7B6C35}" srcOrd="0" destOrd="0" presId="urn:microsoft.com/office/officeart/2005/8/layout/hList3"/>
    <dgm:cxn modelId="{4AE1FBFB-5E0E-4AAB-9F9B-A4CC80C641A5}" type="presOf" srcId="{432A9768-D6ED-49AE-A4B4-65941024609B}" destId="{6F517CEB-88E8-41CF-B980-F5B382F65690}" srcOrd="0" destOrd="0" presId="urn:microsoft.com/office/officeart/2005/8/layout/hList3"/>
    <dgm:cxn modelId="{C4A9A896-DDA9-480C-9C6A-FB2F97DFEDF2}" type="presParOf" srcId="{37C9BEDE-F36A-4F6F-815E-095CDE7B6C35}" destId="{6F517CEB-88E8-41CF-B980-F5B382F65690}" srcOrd="0" destOrd="0" presId="urn:microsoft.com/office/officeart/2005/8/layout/hList3"/>
    <dgm:cxn modelId="{44945B4E-C759-49AD-97E4-C5DFE23A8F7A}" type="presParOf" srcId="{37C9BEDE-F36A-4F6F-815E-095CDE7B6C35}" destId="{7BFA3EFF-B76B-4642-BDAC-A2187F5D9005}" srcOrd="1" destOrd="0" presId="urn:microsoft.com/office/officeart/2005/8/layout/hList3"/>
    <dgm:cxn modelId="{7BD59891-D287-4FEB-A90F-324396DB1617}" type="presParOf" srcId="{7BFA3EFF-B76B-4642-BDAC-A2187F5D9005}" destId="{621EBC09-4B93-4B1D-8A55-E9DA198641D1}" srcOrd="0" destOrd="0" presId="urn:microsoft.com/office/officeart/2005/8/layout/hList3"/>
    <dgm:cxn modelId="{F101A873-E878-4C32-919E-AC2355198365}" type="presParOf" srcId="{7BFA3EFF-B76B-4642-BDAC-A2187F5D9005}" destId="{F01FD9C3-66B4-415B-A452-32F34C7292BC}" srcOrd="1" destOrd="0" presId="urn:microsoft.com/office/officeart/2005/8/layout/hList3"/>
    <dgm:cxn modelId="{0DACC75E-301C-48C1-88F1-2176C7C9253A}" type="presParOf" srcId="{7BFA3EFF-B76B-4642-BDAC-A2187F5D9005}" destId="{94AAACE9-6C77-4ED0-85CC-BB6150312C03}" srcOrd="2" destOrd="0" presId="urn:microsoft.com/office/officeart/2005/8/layout/hList3"/>
    <dgm:cxn modelId="{A4CD5DB2-98B3-48B3-8A0F-FFBCD72316EB}" type="presParOf" srcId="{7BFA3EFF-B76B-4642-BDAC-A2187F5D9005}" destId="{82AD6D53-BEBA-4062-AB1B-A4C246063FEE}" srcOrd="3" destOrd="0" presId="urn:microsoft.com/office/officeart/2005/8/layout/hList3"/>
    <dgm:cxn modelId="{05A3DC94-4A30-486C-B06F-0F32464D25D3}" type="presParOf" srcId="{7BFA3EFF-B76B-4642-BDAC-A2187F5D9005}" destId="{F95F936D-7812-4041-9950-183CD2526161}" srcOrd="4" destOrd="0" presId="urn:microsoft.com/office/officeart/2005/8/layout/hList3"/>
    <dgm:cxn modelId="{9FA60953-64E6-45A6-BF5A-9238F611CC37}" type="presParOf" srcId="{37C9BEDE-F36A-4F6F-815E-095CDE7B6C35}" destId="{4534AB7A-F6B9-4CEB-84E8-A3ED5F6222B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2696F2-A766-453B-ABBB-DCFE4F6AECF9}"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6A42AE80-02BE-41BA-897E-255D3BFC47E0}">
      <dgm:prSet phldrT="[Text]" custT="1"/>
      <dgm:spPr>
        <a:ln>
          <a:solidFill>
            <a:schemeClr val="tx1"/>
          </a:solidFill>
        </a:ln>
      </dgm:spPr>
      <dgm:t>
        <a:bodyPr/>
        <a:lstStyle/>
        <a:p>
          <a:pPr algn="just"/>
          <a:endParaRPr lang="es-AR" sz="2800" dirty="0"/>
        </a:p>
        <a:p>
          <a:pPr algn="just"/>
          <a:endParaRPr lang="es-AR" sz="2800" dirty="0"/>
        </a:p>
        <a:p>
          <a:pPr algn="ctr"/>
          <a:r>
            <a:rPr lang="es-AR" sz="2800" dirty="0"/>
            <a:t>Para pasar a la creación del modelo se definió lo siguiente:</a:t>
          </a:r>
          <a:endParaRPr lang="en-US" sz="2800" dirty="0"/>
        </a:p>
      </dgm:t>
    </dgm:pt>
    <dgm:pt modelId="{2273E187-4F6E-4216-A93F-2DC9AB5BE3A1}" type="parTrans" cxnId="{E0F4C7BE-45BC-49F3-955C-48DA0E6D8CEA}">
      <dgm:prSet/>
      <dgm:spPr/>
      <dgm:t>
        <a:bodyPr/>
        <a:lstStyle/>
        <a:p>
          <a:endParaRPr lang="en-US"/>
        </a:p>
      </dgm:t>
    </dgm:pt>
    <dgm:pt modelId="{8739A52F-6A42-4406-B20B-472A8D85CCDA}" type="sibTrans" cxnId="{E0F4C7BE-45BC-49F3-955C-48DA0E6D8CEA}">
      <dgm:prSet/>
      <dgm:spPr/>
      <dgm:t>
        <a:bodyPr/>
        <a:lstStyle/>
        <a:p>
          <a:endParaRPr lang="en-US"/>
        </a:p>
      </dgm:t>
    </dgm:pt>
    <dgm:pt modelId="{1F91B413-CA3E-423B-9B02-E2AF8825931E}">
      <dgm:prSet phldrT="[Text]" custT="1"/>
      <dgm:spPr/>
      <dgm:t>
        <a:bodyPr/>
        <a:lstStyle/>
        <a:p>
          <a:pPr algn="just"/>
          <a:r>
            <a:rPr lang="es-AR" sz="1800" dirty="0"/>
            <a:t>La variable a predecir es el “Precio por m2”. Se considera que esta variable logra es la ideal para capturar de un inmueble, ya que es una variable más destilada donde se puede eliminar los efectos de superficie en el precio de un inmueble y su locación.</a:t>
          </a:r>
          <a:endParaRPr lang="en-US" sz="1800" dirty="0"/>
        </a:p>
      </dgm:t>
    </dgm:pt>
    <dgm:pt modelId="{B14E28CC-4584-48BE-A967-286E478AD114}" type="parTrans" cxnId="{5975AA54-6096-44DB-89C8-B1625CEED6B1}">
      <dgm:prSet/>
      <dgm:spPr/>
      <dgm:t>
        <a:bodyPr/>
        <a:lstStyle/>
        <a:p>
          <a:endParaRPr lang="en-US"/>
        </a:p>
      </dgm:t>
    </dgm:pt>
    <dgm:pt modelId="{6B81D5EC-C119-4CBA-96E9-B4F8BFB2DFA3}" type="sibTrans" cxnId="{5975AA54-6096-44DB-89C8-B1625CEED6B1}">
      <dgm:prSet/>
      <dgm:spPr/>
      <dgm:t>
        <a:bodyPr/>
        <a:lstStyle/>
        <a:p>
          <a:endParaRPr lang="en-US"/>
        </a:p>
      </dgm:t>
    </dgm:pt>
    <dgm:pt modelId="{674EBDFF-46EA-41E5-9391-E993ED437461}">
      <dgm:prSet phldrT="[Text]" custT="1"/>
      <dgm:spPr/>
      <dgm:t>
        <a:bodyPr/>
        <a:lstStyle/>
        <a:p>
          <a:pPr algn="just"/>
          <a:r>
            <a:rPr lang="es-AR" sz="1800" dirty="0"/>
            <a:t>En las variables predictoras, se consideraron las variables: </a:t>
          </a:r>
        </a:p>
        <a:p>
          <a:pPr algn="just"/>
          <a:r>
            <a:rPr lang="es-AR" sz="1800" dirty="0"/>
            <a:t>- De lugares (</a:t>
          </a:r>
          <a:r>
            <a:rPr lang="es-AR" sz="1800" dirty="0" err="1"/>
            <a:t>place_name</a:t>
          </a:r>
          <a:r>
            <a:rPr lang="es-AR" sz="1800" dirty="0"/>
            <a:t>). </a:t>
          </a:r>
        </a:p>
        <a:p>
          <a:pPr algn="just"/>
          <a:r>
            <a:rPr lang="es-AR" sz="1800" dirty="0"/>
            <a:t>- De </a:t>
          </a:r>
          <a:r>
            <a:rPr lang="es-AR" sz="1800" dirty="0" err="1"/>
            <a:t>amenities</a:t>
          </a:r>
          <a:r>
            <a:rPr lang="es-AR" sz="1800" dirty="0"/>
            <a:t> extraídas del campo URL </a:t>
          </a:r>
        </a:p>
        <a:p>
          <a:pPr algn="just"/>
          <a:r>
            <a:rPr lang="es-AR" sz="1800" dirty="0"/>
            <a:t>- Los tipos de propiedad extraídos del campo URL. </a:t>
          </a:r>
        </a:p>
        <a:p>
          <a:pPr algn="just"/>
          <a:r>
            <a:rPr lang="es-AR" sz="1800" dirty="0"/>
            <a:t>- Adicionalmente se agregó categorías de acuerdo al título de la publicación.</a:t>
          </a:r>
          <a:endParaRPr lang="en-US" sz="1800" dirty="0"/>
        </a:p>
      </dgm:t>
    </dgm:pt>
    <dgm:pt modelId="{9BBEB8AB-C740-4536-A349-C8DC08A414A5}" type="parTrans" cxnId="{2786D7E6-C0D4-4829-92AE-B748813AB96B}">
      <dgm:prSet/>
      <dgm:spPr/>
      <dgm:t>
        <a:bodyPr/>
        <a:lstStyle/>
        <a:p>
          <a:endParaRPr lang="en-US"/>
        </a:p>
      </dgm:t>
    </dgm:pt>
    <dgm:pt modelId="{9E56F533-7250-4EEB-96C7-92ABFA332F5E}" type="sibTrans" cxnId="{2786D7E6-C0D4-4829-92AE-B748813AB96B}">
      <dgm:prSet/>
      <dgm:spPr/>
      <dgm:t>
        <a:bodyPr/>
        <a:lstStyle/>
        <a:p>
          <a:endParaRPr lang="en-US"/>
        </a:p>
      </dgm:t>
    </dgm:pt>
    <dgm:pt modelId="{099A7A3E-81F6-4D7D-AD03-1CF48328846D}">
      <dgm:prSet phldrT="[Text]" custT="1"/>
      <dgm:spPr/>
      <dgm:t>
        <a:bodyPr/>
        <a:lstStyle/>
        <a:p>
          <a:r>
            <a:rPr lang="es-AR" sz="1800" dirty="0"/>
            <a:t>Las variables predictoras categóricas como </a:t>
          </a:r>
          <a:r>
            <a:rPr lang="es-AR" sz="1800" dirty="0" err="1"/>
            <a:t>place_name</a:t>
          </a:r>
          <a:r>
            <a:rPr lang="es-AR" sz="1800" dirty="0"/>
            <a:t>, </a:t>
          </a:r>
          <a:r>
            <a:rPr lang="es-AR" sz="1800" dirty="0" err="1"/>
            <a:t>amenities</a:t>
          </a:r>
          <a:r>
            <a:rPr lang="es-AR" sz="1800" dirty="0"/>
            <a:t> y tipos de propiedad fueron convertidas en </a:t>
          </a:r>
          <a:r>
            <a:rPr lang="es-AR" sz="1800" dirty="0" err="1"/>
            <a:t>dummies</a:t>
          </a:r>
          <a:r>
            <a:rPr lang="es-AR" sz="1800" dirty="0"/>
            <a:t> para poder ser ingresadas en el modelo.</a:t>
          </a:r>
          <a:endParaRPr lang="en-US" sz="1800" dirty="0"/>
        </a:p>
      </dgm:t>
    </dgm:pt>
    <dgm:pt modelId="{BCE7D263-AA99-425F-8ACA-735A4B567D9E}" type="parTrans" cxnId="{EB48AB70-FEC4-4B37-9D01-9F1B866946A9}">
      <dgm:prSet/>
      <dgm:spPr/>
      <dgm:t>
        <a:bodyPr/>
        <a:lstStyle/>
        <a:p>
          <a:endParaRPr lang="en-US"/>
        </a:p>
      </dgm:t>
    </dgm:pt>
    <dgm:pt modelId="{B7876C8D-CC95-43BF-8C05-F5052D86B326}" type="sibTrans" cxnId="{EB48AB70-FEC4-4B37-9D01-9F1B866946A9}">
      <dgm:prSet/>
      <dgm:spPr/>
      <dgm:t>
        <a:bodyPr/>
        <a:lstStyle/>
        <a:p>
          <a:endParaRPr lang="en-US"/>
        </a:p>
      </dgm:t>
    </dgm:pt>
    <dgm:pt modelId="{DF3C86BD-C5CF-4F51-BD83-2DDF59FE2E27}">
      <dgm:prSet custT="1"/>
      <dgm:spPr/>
      <dgm:t>
        <a:bodyPr/>
        <a:lstStyle/>
        <a:p>
          <a:r>
            <a:rPr lang="es-AR" sz="1800" dirty="0"/>
            <a:t>Los modelos a utilizar para la estimación son </a:t>
          </a:r>
          <a:r>
            <a:rPr lang="es-AR" sz="1800" dirty="0" err="1"/>
            <a:t>ElasticNet</a:t>
          </a:r>
          <a:r>
            <a:rPr lang="es-AR" sz="1800" dirty="0"/>
            <a:t> y OLS.</a:t>
          </a:r>
          <a:endParaRPr lang="en-US" sz="1800" dirty="0"/>
        </a:p>
      </dgm:t>
    </dgm:pt>
    <dgm:pt modelId="{894B6C1B-6100-4C6F-BC60-E5CEEE077712}" type="parTrans" cxnId="{E73A7B0C-F0B9-47B5-B8AC-DF76C77307FC}">
      <dgm:prSet/>
      <dgm:spPr/>
      <dgm:t>
        <a:bodyPr/>
        <a:lstStyle/>
        <a:p>
          <a:endParaRPr lang="en-US"/>
        </a:p>
      </dgm:t>
    </dgm:pt>
    <dgm:pt modelId="{7199BA77-7D5F-49C6-9518-D8E002447472}" type="sibTrans" cxnId="{E73A7B0C-F0B9-47B5-B8AC-DF76C77307FC}">
      <dgm:prSet/>
      <dgm:spPr/>
      <dgm:t>
        <a:bodyPr/>
        <a:lstStyle/>
        <a:p>
          <a:endParaRPr lang="en-US"/>
        </a:p>
      </dgm:t>
    </dgm:pt>
    <dgm:pt modelId="{CCBCA3B3-4D59-4F82-B50C-36041883288D}" type="pres">
      <dgm:prSet presAssocID="{222696F2-A766-453B-ABBB-DCFE4F6AECF9}" presName="vert0" presStyleCnt="0">
        <dgm:presLayoutVars>
          <dgm:dir/>
          <dgm:animOne val="branch"/>
          <dgm:animLvl val="lvl"/>
        </dgm:presLayoutVars>
      </dgm:prSet>
      <dgm:spPr/>
    </dgm:pt>
    <dgm:pt modelId="{31EFB020-1088-4415-8246-BD52296DAB13}" type="pres">
      <dgm:prSet presAssocID="{6A42AE80-02BE-41BA-897E-255D3BFC47E0}" presName="thickLine" presStyleLbl="alignNode1" presStyleIdx="0" presStyleCnt="1"/>
      <dgm:spPr/>
    </dgm:pt>
    <dgm:pt modelId="{B854A398-8C74-4328-9AF7-901AC0B0D249}" type="pres">
      <dgm:prSet presAssocID="{6A42AE80-02BE-41BA-897E-255D3BFC47E0}" presName="horz1" presStyleCnt="0"/>
      <dgm:spPr/>
    </dgm:pt>
    <dgm:pt modelId="{0C3E9650-4AF3-4AD2-A5D9-5BB737A3F914}" type="pres">
      <dgm:prSet presAssocID="{6A42AE80-02BE-41BA-897E-255D3BFC47E0}" presName="tx1" presStyleLbl="revTx" presStyleIdx="0" presStyleCnt="5"/>
      <dgm:spPr/>
    </dgm:pt>
    <dgm:pt modelId="{3BCE5F80-2A01-41DB-9D8E-EE44BD8C5E82}" type="pres">
      <dgm:prSet presAssocID="{6A42AE80-02BE-41BA-897E-255D3BFC47E0}" presName="vert1" presStyleCnt="0"/>
      <dgm:spPr/>
    </dgm:pt>
    <dgm:pt modelId="{4179FDEF-D58B-4735-850A-59D7901FB2A7}" type="pres">
      <dgm:prSet presAssocID="{1F91B413-CA3E-423B-9B02-E2AF8825931E}" presName="vertSpace2a" presStyleCnt="0"/>
      <dgm:spPr/>
    </dgm:pt>
    <dgm:pt modelId="{A7F921A1-E3F9-4929-837F-6F9C439620CF}" type="pres">
      <dgm:prSet presAssocID="{1F91B413-CA3E-423B-9B02-E2AF8825931E}" presName="horz2" presStyleCnt="0"/>
      <dgm:spPr/>
    </dgm:pt>
    <dgm:pt modelId="{FD145567-4EAF-4463-9695-62B3C7A08DA4}" type="pres">
      <dgm:prSet presAssocID="{1F91B413-CA3E-423B-9B02-E2AF8825931E}" presName="horzSpace2" presStyleCnt="0"/>
      <dgm:spPr/>
    </dgm:pt>
    <dgm:pt modelId="{5A032E94-E241-418A-83A0-6EFF450BA3AD}" type="pres">
      <dgm:prSet presAssocID="{1F91B413-CA3E-423B-9B02-E2AF8825931E}" presName="tx2" presStyleLbl="revTx" presStyleIdx="1" presStyleCnt="5" custScaleY="34942"/>
      <dgm:spPr/>
    </dgm:pt>
    <dgm:pt modelId="{1D490329-4A29-4250-9E57-A8FC0FCB2165}" type="pres">
      <dgm:prSet presAssocID="{1F91B413-CA3E-423B-9B02-E2AF8825931E}" presName="vert2" presStyleCnt="0"/>
      <dgm:spPr/>
    </dgm:pt>
    <dgm:pt modelId="{6132EA3B-A8D4-4578-AFA8-6C993A04B152}" type="pres">
      <dgm:prSet presAssocID="{1F91B413-CA3E-423B-9B02-E2AF8825931E}" presName="thinLine2b" presStyleLbl="callout" presStyleIdx="0" presStyleCnt="4"/>
      <dgm:spPr>
        <a:ln>
          <a:solidFill>
            <a:schemeClr val="accent1"/>
          </a:solidFill>
        </a:ln>
      </dgm:spPr>
    </dgm:pt>
    <dgm:pt modelId="{CEE3CC62-92E6-4AF2-9427-66B5704CA513}" type="pres">
      <dgm:prSet presAssocID="{1F91B413-CA3E-423B-9B02-E2AF8825931E}" presName="vertSpace2b" presStyleCnt="0"/>
      <dgm:spPr/>
    </dgm:pt>
    <dgm:pt modelId="{A47AEFA9-541B-4072-9973-3760A9D30ACC}" type="pres">
      <dgm:prSet presAssocID="{674EBDFF-46EA-41E5-9391-E993ED437461}" presName="horz2" presStyleCnt="0"/>
      <dgm:spPr/>
    </dgm:pt>
    <dgm:pt modelId="{4E2FB2D9-E5BD-43F3-9EB0-CBFE8575A432}" type="pres">
      <dgm:prSet presAssocID="{674EBDFF-46EA-41E5-9391-E993ED437461}" presName="horzSpace2" presStyleCnt="0"/>
      <dgm:spPr/>
    </dgm:pt>
    <dgm:pt modelId="{5B24A61E-C539-4A8C-AAFB-9609CA6FD43A}" type="pres">
      <dgm:prSet presAssocID="{674EBDFF-46EA-41E5-9391-E993ED437461}" presName="tx2" presStyleLbl="revTx" presStyleIdx="2" presStyleCnt="5"/>
      <dgm:spPr/>
    </dgm:pt>
    <dgm:pt modelId="{64765D38-CADF-4D7A-9405-DAC49FDDB57C}" type="pres">
      <dgm:prSet presAssocID="{674EBDFF-46EA-41E5-9391-E993ED437461}" presName="vert2" presStyleCnt="0"/>
      <dgm:spPr/>
    </dgm:pt>
    <dgm:pt modelId="{E9D7694B-96A1-472C-8C93-E46624F09A6F}" type="pres">
      <dgm:prSet presAssocID="{674EBDFF-46EA-41E5-9391-E993ED437461}" presName="thinLine2b" presStyleLbl="callout" presStyleIdx="1" presStyleCnt="4"/>
      <dgm:spPr>
        <a:ln>
          <a:solidFill>
            <a:schemeClr val="accent1"/>
          </a:solidFill>
        </a:ln>
      </dgm:spPr>
    </dgm:pt>
    <dgm:pt modelId="{63B8FC4D-36BB-4575-8128-41640BD7C472}" type="pres">
      <dgm:prSet presAssocID="{674EBDFF-46EA-41E5-9391-E993ED437461}" presName="vertSpace2b" presStyleCnt="0"/>
      <dgm:spPr/>
    </dgm:pt>
    <dgm:pt modelId="{CFA07975-6E40-4227-8E9F-3C6DB17627DC}" type="pres">
      <dgm:prSet presAssocID="{099A7A3E-81F6-4D7D-AD03-1CF48328846D}" presName="horz2" presStyleCnt="0"/>
      <dgm:spPr/>
    </dgm:pt>
    <dgm:pt modelId="{3BED262A-5661-42AD-9509-B540C4E938B0}" type="pres">
      <dgm:prSet presAssocID="{099A7A3E-81F6-4D7D-AD03-1CF48328846D}" presName="horzSpace2" presStyleCnt="0"/>
      <dgm:spPr/>
    </dgm:pt>
    <dgm:pt modelId="{F530D3E9-C7EC-43C1-BFC7-77EB569EDBAF}" type="pres">
      <dgm:prSet presAssocID="{099A7A3E-81F6-4D7D-AD03-1CF48328846D}" presName="tx2" presStyleLbl="revTx" presStyleIdx="3" presStyleCnt="5" custScaleY="29364"/>
      <dgm:spPr/>
    </dgm:pt>
    <dgm:pt modelId="{EB3FC290-158C-4AC1-B7F0-13CF6D5F8E0C}" type="pres">
      <dgm:prSet presAssocID="{099A7A3E-81F6-4D7D-AD03-1CF48328846D}" presName="vert2" presStyleCnt="0"/>
      <dgm:spPr/>
    </dgm:pt>
    <dgm:pt modelId="{84D814AE-CA86-4131-BC22-F5346D2B595A}" type="pres">
      <dgm:prSet presAssocID="{099A7A3E-81F6-4D7D-AD03-1CF48328846D}" presName="thinLine2b" presStyleLbl="callout" presStyleIdx="2" presStyleCnt="4"/>
      <dgm:spPr>
        <a:ln>
          <a:solidFill>
            <a:schemeClr val="accent1"/>
          </a:solidFill>
        </a:ln>
      </dgm:spPr>
    </dgm:pt>
    <dgm:pt modelId="{35439CD5-C1FB-430A-BD23-604373F52BEB}" type="pres">
      <dgm:prSet presAssocID="{099A7A3E-81F6-4D7D-AD03-1CF48328846D}" presName="vertSpace2b" presStyleCnt="0"/>
      <dgm:spPr/>
    </dgm:pt>
    <dgm:pt modelId="{8E8FCAD1-0EE2-4F03-AFBB-32A7E7912BDA}" type="pres">
      <dgm:prSet presAssocID="{DF3C86BD-C5CF-4F51-BD83-2DDF59FE2E27}" presName="horz2" presStyleCnt="0"/>
      <dgm:spPr/>
    </dgm:pt>
    <dgm:pt modelId="{3C0AE469-6243-4EA5-876D-E2C275D1EB70}" type="pres">
      <dgm:prSet presAssocID="{DF3C86BD-C5CF-4F51-BD83-2DDF59FE2E27}" presName="horzSpace2" presStyleCnt="0"/>
      <dgm:spPr/>
    </dgm:pt>
    <dgm:pt modelId="{F062E5F0-705F-4ACA-9EB8-ACFD5E519A06}" type="pres">
      <dgm:prSet presAssocID="{DF3C86BD-C5CF-4F51-BD83-2DDF59FE2E27}" presName="tx2" presStyleLbl="revTx" presStyleIdx="4" presStyleCnt="5" custScaleY="26554"/>
      <dgm:spPr/>
    </dgm:pt>
    <dgm:pt modelId="{D1F172E9-E8A4-4644-8D9B-9562F7ACB1EA}" type="pres">
      <dgm:prSet presAssocID="{DF3C86BD-C5CF-4F51-BD83-2DDF59FE2E27}" presName="vert2" presStyleCnt="0"/>
      <dgm:spPr/>
    </dgm:pt>
    <dgm:pt modelId="{C88B100D-C7FD-45F7-B364-22032556ED35}" type="pres">
      <dgm:prSet presAssocID="{DF3C86BD-C5CF-4F51-BD83-2DDF59FE2E27}" presName="thinLine2b" presStyleLbl="callout" presStyleIdx="3" presStyleCnt="4"/>
      <dgm:spPr/>
    </dgm:pt>
    <dgm:pt modelId="{CE204A5F-4B70-43E3-A37C-7B71F04B6353}" type="pres">
      <dgm:prSet presAssocID="{DF3C86BD-C5CF-4F51-BD83-2DDF59FE2E27}" presName="vertSpace2b" presStyleCnt="0"/>
      <dgm:spPr/>
    </dgm:pt>
  </dgm:ptLst>
  <dgm:cxnLst>
    <dgm:cxn modelId="{E73A7B0C-F0B9-47B5-B8AC-DF76C77307FC}" srcId="{6A42AE80-02BE-41BA-897E-255D3BFC47E0}" destId="{DF3C86BD-C5CF-4F51-BD83-2DDF59FE2E27}" srcOrd="3" destOrd="0" parTransId="{894B6C1B-6100-4C6F-BC60-E5CEEE077712}" sibTransId="{7199BA77-7D5F-49C6-9518-D8E002447472}"/>
    <dgm:cxn modelId="{E96D7F45-9AE6-4AED-86BA-094707A59075}" type="presOf" srcId="{099A7A3E-81F6-4D7D-AD03-1CF48328846D}" destId="{F530D3E9-C7EC-43C1-BFC7-77EB569EDBAF}" srcOrd="0" destOrd="0" presId="urn:microsoft.com/office/officeart/2008/layout/LinedList"/>
    <dgm:cxn modelId="{4F8DFE6F-3153-42A4-A14F-F8EA90C08C9D}" type="presOf" srcId="{DF3C86BD-C5CF-4F51-BD83-2DDF59FE2E27}" destId="{F062E5F0-705F-4ACA-9EB8-ACFD5E519A06}" srcOrd="0" destOrd="0" presId="urn:microsoft.com/office/officeart/2008/layout/LinedList"/>
    <dgm:cxn modelId="{EB48AB70-FEC4-4B37-9D01-9F1B866946A9}" srcId="{6A42AE80-02BE-41BA-897E-255D3BFC47E0}" destId="{099A7A3E-81F6-4D7D-AD03-1CF48328846D}" srcOrd="2" destOrd="0" parTransId="{BCE7D263-AA99-425F-8ACA-735A4B567D9E}" sibTransId="{B7876C8D-CC95-43BF-8C05-F5052D86B326}"/>
    <dgm:cxn modelId="{5975AA54-6096-44DB-89C8-B1625CEED6B1}" srcId="{6A42AE80-02BE-41BA-897E-255D3BFC47E0}" destId="{1F91B413-CA3E-423B-9B02-E2AF8825931E}" srcOrd="0" destOrd="0" parTransId="{B14E28CC-4584-48BE-A967-286E478AD114}" sibTransId="{6B81D5EC-C119-4CBA-96E9-B4F8BFB2DFA3}"/>
    <dgm:cxn modelId="{C1C48B83-0725-45CA-A1F0-F65ED1B0944E}" type="presOf" srcId="{222696F2-A766-453B-ABBB-DCFE4F6AECF9}" destId="{CCBCA3B3-4D59-4F82-B50C-36041883288D}" srcOrd="0" destOrd="0" presId="urn:microsoft.com/office/officeart/2008/layout/LinedList"/>
    <dgm:cxn modelId="{E0F4C7BE-45BC-49F3-955C-48DA0E6D8CEA}" srcId="{222696F2-A766-453B-ABBB-DCFE4F6AECF9}" destId="{6A42AE80-02BE-41BA-897E-255D3BFC47E0}" srcOrd="0" destOrd="0" parTransId="{2273E187-4F6E-4216-A93F-2DC9AB5BE3A1}" sibTransId="{8739A52F-6A42-4406-B20B-472A8D85CCDA}"/>
    <dgm:cxn modelId="{2C68D2C6-C9DC-46F1-B53E-73404185874D}" type="presOf" srcId="{674EBDFF-46EA-41E5-9391-E993ED437461}" destId="{5B24A61E-C539-4A8C-AAFB-9609CA6FD43A}" srcOrd="0" destOrd="0" presId="urn:microsoft.com/office/officeart/2008/layout/LinedList"/>
    <dgm:cxn modelId="{23C129DD-1E3E-4E46-A268-14D525E9BFB1}" type="presOf" srcId="{1F91B413-CA3E-423B-9B02-E2AF8825931E}" destId="{5A032E94-E241-418A-83A0-6EFF450BA3AD}" srcOrd="0" destOrd="0" presId="urn:microsoft.com/office/officeart/2008/layout/LinedList"/>
    <dgm:cxn modelId="{2786D7E6-C0D4-4829-92AE-B748813AB96B}" srcId="{6A42AE80-02BE-41BA-897E-255D3BFC47E0}" destId="{674EBDFF-46EA-41E5-9391-E993ED437461}" srcOrd="1" destOrd="0" parTransId="{9BBEB8AB-C740-4536-A349-C8DC08A414A5}" sibTransId="{9E56F533-7250-4EEB-96C7-92ABFA332F5E}"/>
    <dgm:cxn modelId="{719251F7-493E-486F-A5BF-4C0AE7AD8E37}" type="presOf" srcId="{6A42AE80-02BE-41BA-897E-255D3BFC47E0}" destId="{0C3E9650-4AF3-4AD2-A5D9-5BB737A3F914}" srcOrd="0" destOrd="0" presId="urn:microsoft.com/office/officeart/2008/layout/LinedList"/>
    <dgm:cxn modelId="{52E503AD-FDA3-4D06-82E2-ED1BA0E70875}" type="presParOf" srcId="{CCBCA3B3-4D59-4F82-B50C-36041883288D}" destId="{31EFB020-1088-4415-8246-BD52296DAB13}" srcOrd="0" destOrd="0" presId="urn:microsoft.com/office/officeart/2008/layout/LinedList"/>
    <dgm:cxn modelId="{2771D806-A10E-44C6-9DD9-B007241FAA90}" type="presParOf" srcId="{CCBCA3B3-4D59-4F82-B50C-36041883288D}" destId="{B854A398-8C74-4328-9AF7-901AC0B0D249}" srcOrd="1" destOrd="0" presId="urn:microsoft.com/office/officeart/2008/layout/LinedList"/>
    <dgm:cxn modelId="{6606BABB-B2CA-4D5D-96E8-113281DAC59C}" type="presParOf" srcId="{B854A398-8C74-4328-9AF7-901AC0B0D249}" destId="{0C3E9650-4AF3-4AD2-A5D9-5BB737A3F914}" srcOrd="0" destOrd="0" presId="urn:microsoft.com/office/officeart/2008/layout/LinedList"/>
    <dgm:cxn modelId="{E9ED2438-1B22-4F84-9D8B-1693E1A8A12A}" type="presParOf" srcId="{B854A398-8C74-4328-9AF7-901AC0B0D249}" destId="{3BCE5F80-2A01-41DB-9D8E-EE44BD8C5E82}" srcOrd="1" destOrd="0" presId="urn:microsoft.com/office/officeart/2008/layout/LinedList"/>
    <dgm:cxn modelId="{B0506835-20F1-4041-A4A1-44CAE2CA6F49}" type="presParOf" srcId="{3BCE5F80-2A01-41DB-9D8E-EE44BD8C5E82}" destId="{4179FDEF-D58B-4735-850A-59D7901FB2A7}" srcOrd="0" destOrd="0" presId="urn:microsoft.com/office/officeart/2008/layout/LinedList"/>
    <dgm:cxn modelId="{95325F99-B81F-4AB9-B879-2AF30407EF9D}" type="presParOf" srcId="{3BCE5F80-2A01-41DB-9D8E-EE44BD8C5E82}" destId="{A7F921A1-E3F9-4929-837F-6F9C439620CF}" srcOrd="1" destOrd="0" presId="urn:microsoft.com/office/officeart/2008/layout/LinedList"/>
    <dgm:cxn modelId="{563D8924-FA8C-40BA-9C51-46087CDB5122}" type="presParOf" srcId="{A7F921A1-E3F9-4929-837F-6F9C439620CF}" destId="{FD145567-4EAF-4463-9695-62B3C7A08DA4}" srcOrd="0" destOrd="0" presId="urn:microsoft.com/office/officeart/2008/layout/LinedList"/>
    <dgm:cxn modelId="{C38140D3-59CF-4D87-A1BF-582F733E87E0}" type="presParOf" srcId="{A7F921A1-E3F9-4929-837F-6F9C439620CF}" destId="{5A032E94-E241-418A-83A0-6EFF450BA3AD}" srcOrd="1" destOrd="0" presId="urn:microsoft.com/office/officeart/2008/layout/LinedList"/>
    <dgm:cxn modelId="{32958770-B223-4123-B911-E660A6ED0510}" type="presParOf" srcId="{A7F921A1-E3F9-4929-837F-6F9C439620CF}" destId="{1D490329-4A29-4250-9E57-A8FC0FCB2165}" srcOrd="2" destOrd="0" presId="urn:microsoft.com/office/officeart/2008/layout/LinedList"/>
    <dgm:cxn modelId="{D0DED662-4917-42C7-B5E9-3189DE20B447}" type="presParOf" srcId="{3BCE5F80-2A01-41DB-9D8E-EE44BD8C5E82}" destId="{6132EA3B-A8D4-4578-AFA8-6C993A04B152}" srcOrd="2" destOrd="0" presId="urn:microsoft.com/office/officeart/2008/layout/LinedList"/>
    <dgm:cxn modelId="{36B552EC-EFC6-443E-A989-F48909EEA015}" type="presParOf" srcId="{3BCE5F80-2A01-41DB-9D8E-EE44BD8C5E82}" destId="{CEE3CC62-92E6-4AF2-9427-66B5704CA513}" srcOrd="3" destOrd="0" presId="urn:microsoft.com/office/officeart/2008/layout/LinedList"/>
    <dgm:cxn modelId="{CB0BCBC5-10AB-4BC0-92C0-90E3B66B04EE}" type="presParOf" srcId="{3BCE5F80-2A01-41DB-9D8E-EE44BD8C5E82}" destId="{A47AEFA9-541B-4072-9973-3760A9D30ACC}" srcOrd="4" destOrd="0" presId="urn:microsoft.com/office/officeart/2008/layout/LinedList"/>
    <dgm:cxn modelId="{106ACA27-DA1B-4971-B020-5200D0F7F0E6}" type="presParOf" srcId="{A47AEFA9-541B-4072-9973-3760A9D30ACC}" destId="{4E2FB2D9-E5BD-43F3-9EB0-CBFE8575A432}" srcOrd="0" destOrd="0" presId="urn:microsoft.com/office/officeart/2008/layout/LinedList"/>
    <dgm:cxn modelId="{93D05A99-EB73-475B-9FB5-821DFF1DDE42}" type="presParOf" srcId="{A47AEFA9-541B-4072-9973-3760A9D30ACC}" destId="{5B24A61E-C539-4A8C-AAFB-9609CA6FD43A}" srcOrd="1" destOrd="0" presId="urn:microsoft.com/office/officeart/2008/layout/LinedList"/>
    <dgm:cxn modelId="{620FE5CF-E0F8-47F9-9634-2334FDF0C08B}" type="presParOf" srcId="{A47AEFA9-541B-4072-9973-3760A9D30ACC}" destId="{64765D38-CADF-4D7A-9405-DAC49FDDB57C}" srcOrd="2" destOrd="0" presId="urn:microsoft.com/office/officeart/2008/layout/LinedList"/>
    <dgm:cxn modelId="{87237E66-F25E-4D0F-BFA0-3051C970CB50}" type="presParOf" srcId="{3BCE5F80-2A01-41DB-9D8E-EE44BD8C5E82}" destId="{E9D7694B-96A1-472C-8C93-E46624F09A6F}" srcOrd="5" destOrd="0" presId="urn:microsoft.com/office/officeart/2008/layout/LinedList"/>
    <dgm:cxn modelId="{6E6EB5D0-B314-4BCF-87A1-1291F801E9FB}" type="presParOf" srcId="{3BCE5F80-2A01-41DB-9D8E-EE44BD8C5E82}" destId="{63B8FC4D-36BB-4575-8128-41640BD7C472}" srcOrd="6" destOrd="0" presId="urn:microsoft.com/office/officeart/2008/layout/LinedList"/>
    <dgm:cxn modelId="{6FF6A366-DEBA-4A1C-802F-8CE4882D5AC5}" type="presParOf" srcId="{3BCE5F80-2A01-41DB-9D8E-EE44BD8C5E82}" destId="{CFA07975-6E40-4227-8E9F-3C6DB17627DC}" srcOrd="7" destOrd="0" presId="urn:microsoft.com/office/officeart/2008/layout/LinedList"/>
    <dgm:cxn modelId="{56526744-13E2-4BAE-8CDB-FB1487FF8A5C}" type="presParOf" srcId="{CFA07975-6E40-4227-8E9F-3C6DB17627DC}" destId="{3BED262A-5661-42AD-9509-B540C4E938B0}" srcOrd="0" destOrd="0" presId="urn:microsoft.com/office/officeart/2008/layout/LinedList"/>
    <dgm:cxn modelId="{3477E6B3-741A-4D1F-8666-9B8E5792F6FC}" type="presParOf" srcId="{CFA07975-6E40-4227-8E9F-3C6DB17627DC}" destId="{F530D3E9-C7EC-43C1-BFC7-77EB569EDBAF}" srcOrd="1" destOrd="0" presId="urn:microsoft.com/office/officeart/2008/layout/LinedList"/>
    <dgm:cxn modelId="{BE301F4B-61DF-4175-BD1D-7780AE4F869F}" type="presParOf" srcId="{CFA07975-6E40-4227-8E9F-3C6DB17627DC}" destId="{EB3FC290-158C-4AC1-B7F0-13CF6D5F8E0C}" srcOrd="2" destOrd="0" presId="urn:microsoft.com/office/officeart/2008/layout/LinedList"/>
    <dgm:cxn modelId="{BB28C62C-1908-47F8-AB7E-68CA75D0AD1D}" type="presParOf" srcId="{3BCE5F80-2A01-41DB-9D8E-EE44BD8C5E82}" destId="{84D814AE-CA86-4131-BC22-F5346D2B595A}" srcOrd="8" destOrd="0" presId="urn:microsoft.com/office/officeart/2008/layout/LinedList"/>
    <dgm:cxn modelId="{07FCA252-782B-42B3-80E6-7A8E23452AF0}" type="presParOf" srcId="{3BCE5F80-2A01-41DB-9D8E-EE44BD8C5E82}" destId="{35439CD5-C1FB-430A-BD23-604373F52BEB}" srcOrd="9" destOrd="0" presId="urn:microsoft.com/office/officeart/2008/layout/LinedList"/>
    <dgm:cxn modelId="{82CE0698-2239-493A-A5D5-F5203BD09EAD}" type="presParOf" srcId="{3BCE5F80-2A01-41DB-9D8E-EE44BD8C5E82}" destId="{8E8FCAD1-0EE2-4F03-AFBB-32A7E7912BDA}" srcOrd="10" destOrd="0" presId="urn:microsoft.com/office/officeart/2008/layout/LinedList"/>
    <dgm:cxn modelId="{91729C2F-3C19-4DA3-8915-8D2EC8184AAA}" type="presParOf" srcId="{8E8FCAD1-0EE2-4F03-AFBB-32A7E7912BDA}" destId="{3C0AE469-6243-4EA5-876D-E2C275D1EB70}" srcOrd="0" destOrd="0" presId="urn:microsoft.com/office/officeart/2008/layout/LinedList"/>
    <dgm:cxn modelId="{8F9D6CA7-C26F-4F9F-B168-8390FEEC7D01}" type="presParOf" srcId="{8E8FCAD1-0EE2-4F03-AFBB-32A7E7912BDA}" destId="{F062E5F0-705F-4ACA-9EB8-ACFD5E519A06}" srcOrd="1" destOrd="0" presId="urn:microsoft.com/office/officeart/2008/layout/LinedList"/>
    <dgm:cxn modelId="{67292E9E-4F5B-4C20-82EB-D8E9B134FE98}" type="presParOf" srcId="{8E8FCAD1-0EE2-4F03-AFBB-32A7E7912BDA}" destId="{D1F172E9-E8A4-4644-8D9B-9562F7ACB1EA}" srcOrd="2" destOrd="0" presId="urn:microsoft.com/office/officeart/2008/layout/LinedList"/>
    <dgm:cxn modelId="{52F9E682-348B-4A07-9F37-D7DB3CBCB6E6}" type="presParOf" srcId="{3BCE5F80-2A01-41DB-9D8E-EE44BD8C5E82}" destId="{C88B100D-C7FD-45F7-B364-22032556ED35}" srcOrd="11" destOrd="0" presId="urn:microsoft.com/office/officeart/2008/layout/LinedList"/>
    <dgm:cxn modelId="{D74391C1-CA48-4D77-9408-32F01E3811C3}" type="presParOf" srcId="{3BCE5F80-2A01-41DB-9D8E-EE44BD8C5E82}" destId="{CE204A5F-4B70-43E3-A37C-7B71F04B6353}" srcOrd="12"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33B1CA-0BAC-41CA-A7A9-F03A0E5008B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277FFE3-F112-42D7-AFAA-DDA4FD43974B}">
      <dgm:prSet phldrT="[Text]" custT="1"/>
      <dgm:spPr>
        <a:solidFill>
          <a:schemeClr val="accent1">
            <a:lumMod val="50000"/>
          </a:schemeClr>
        </a:solidFill>
        <a:effectLst>
          <a:softEdge rad="63500"/>
        </a:effectLst>
      </dgm:spPr>
      <dgm:t>
        <a:bodyPr/>
        <a:lstStyle/>
        <a:p>
          <a:r>
            <a:rPr lang="es-AR" sz="2000" dirty="0"/>
            <a:t>Los valores de R^2 para cada uno de los modelos son:</a:t>
          </a:r>
          <a:endParaRPr lang="en-US" sz="2000" dirty="0"/>
        </a:p>
      </dgm:t>
    </dgm:pt>
    <dgm:pt modelId="{2EC61E64-E8D8-4F8C-94BA-A5C3A478938D}" type="parTrans" cxnId="{2757C0B1-74EF-4E51-A82C-6AE078E9B633}">
      <dgm:prSet/>
      <dgm:spPr/>
      <dgm:t>
        <a:bodyPr/>
        <a:lstStyle/>
        <a:p>
          <a:endParaRPr lang="en-US"/>
        </a:p>
      </dgm:t>
    </dgm:pt>
    <dgm:pt modelId="{D7531637-1AD5-40C7-B137-76EF02B6779C}" type="sibTrans" cxnId="{2757C0B1-74EF-4E51-A82C-6AE078E9B633}">
      <dgm:prSet/>
      <dgm:spPr/>
      <dgm:t>
        <a:bodyPr/>
        <a:lstStyle/>
        <a:p>
          <a:endParaRPr lang="en-US"/>
        </a:p>
      </dgm:t>
    </dgm:pt>
    <dgm:pt modelId="{257EA187-7E8A-47E3-AA82-B8DF516CCC31}">
      <dgm:prSet phldrT="[Text]" custT="1"/>
      <dgm:spPr>
        <a:solidFill>
          <a:schemeClr val="bg1">
            <a:alpha val="90000"/>
          </a:schemeClr>
        </a:solidFill>
      </dgm:spPr>
      <dgm:t>
        <a:bodyPr/>
        <a:lstStyle/>
        <a:p>
          <a:r>
            <a:rPr lang="es-AR" sz="2000" dirty="0"/>
            <a:t>R^2 </a:t>
          </a:r>
          <a:r>
            <a:rPr lang="es-AR" sz="2000" dirty="0" err="1"/>
            <a:t>ElasticNet</a:t>
          </a:r>
          <a:r>
            <a:rPr lang="es-AR" sz="2000" dirty="0"/>
            <a:t>: 0.7001</a:t>
          </a:r>
          <a:endParaRPr lang="en-US" sz="2000" dirty="0"/>
        </a:p>
      </dgm:t>
    </dgm:pt>
    <dgm:pt modelId="{95CC7778-3334-4D6E-9A5F-8DB083DE041C}" type="parTrans" cxnId="{7D385F48-99E7-4BF9-8CF9-239700C47012}">
      <dgm:prSet/>
      <dgm:spPr/>
      <dgm:t>
        <a:bodyPr/>
        <a:lstStyle/>
        <a:p>
          <a:endParaRPr lang="en-US"/>
        </a:p>
      </dgm:t>
    </dgm:pt>
    <dgm:pt modelId="{0B3A4473-EBC3-4A28-8EE4-C858805063BC}" type="sibTrans" cxnId="{7D385F48-99E7-4BF9-8CF9-239700C47012}">
      <dgm:prSet/>
      <dgm:spPr/>
      <dgm:t>
        <a:bodyPr/>
        <a:lstStyle/>
        <a:p>
          <a:endParaRPr lang="en-US"/>
        </a:p>
      </dgm:t>
    </dgm:pt>
    <dgm:pt modelId="{88FC7657-CDD9-4FF7-A879-72311D81E5AD}">
      <dgm:prSet phldrT="[Text]" custT="1"/>
      <dgm:spPr>
        <a:solidFill>
          <a:schemeClr val="bg1">
            <a:alpha val="90000"/>
          </a:schemeClr>
        </a:solidFill>
      </dgm:spPr>
      <dgm:t>
        <a:bodyPr/>
        <a:lstStyle/>
        <a:p>
          <a:r>
            <a:rPr lang="es-AR" sz="2000" dirty="0"/>
            <a:t>R^2 Ajustado OLS: 0.719</a:t>
          </a:r>
          <a:endParaRPr lang="en-US" sz="2000" dirty="0"/>
        </a:p>
      </dgm:t>
    </dgm:pt>
    <dgm:pt modelId="{B6838634-1E85-44B7-AED7-BA0A7C1E87EB}" type="parTrans" cxnId="{6440BAE6-2C31-4D11-9574-CBF703C7099E}">
      <dgm:prSet/>
      <dgm:spPr/>
      <dgm:t>
        <a:bodyPr/>
        <a:lstStyle/>
        <a:p>
          <a:endParaRPr lang="en-US"/>
        </a:p>
      </dgm:t>
    </dgm:pt>
    <dgm:pt modelId="{41CD0E10-06C1-4911-8B23-01FE4A4C4561}" type="sibTrans" cxnId="{6440BAE6-2C31-4D11-9574-CBF703C7099E}">
      <dgm:prSet/>
      <dgm:spPr/>
      <dgm:t>
        <a:bodyPr/>
        <a:lstStyle/>
        <a:p>
          <a:endParaRPr lang="en-US"/>
        </a:p>
      </dgm:t>
    </dgm:pt>
    <dgm:pt modelId="{8D6BBC50-422D-4565-8FC0-DC8A637113F5}">
      <dgm:prSet phldrT="[Text]" custT="1"/>
      <dgm:spPr>
        <a:solidFill>
          <a:schemeClr val="accent1">
            <a:lumMod val="75000"/>
          </a:schemeClr>
        </a:solidFill>
        <a:ln>
          <a:solidFill>
            <a:schemeClr val="accent1">
              <a:hueOff val="0"/>
              <a:satOff val="0"/>
              <a:lumOff val="0"/>
              <a:alpha val="98000"/>
            </a:schemeClr>
          </a:solidFill>
        </a:ln>
        <a:effectLst>
          <a:softEdge rad="63500"/>
        </a:effectLst>
      </dgm:spPr>
      <dgm:t>
        <a:bodyPr/>
        <a:lstStyle/>
        <a:p>
          <a:r>
            <a:rPr lang="es-AR" sz="2000" dirty="0"/>
            <a:t>Los variables con los coeficientes de mayor impacto en el modelo son:</a:t>
          </a:r>
          <a:endParaRPr lang="en-US" sz="2000" dirty="0"/>
        </a:p>
      </dgm:t>
    </dgm:pt>
    <dgm:pt modelId="{F3368163-1463-4348-8120-5B48280CBE74}" type="parTrans" cxnId="{A993FB1A-B358-4999-B50A-835F2C4CF5B6}">
      <dgm:prSet/>
      <dgm:spPr/>
      <dgm:t>
        <a:bodyPr/>
        <a:lstStyle/>
        <a:p>
          <a:endParaRPr lang="en-US"/>
        </a:p>
      </dgm:t>
    </dgm:pt>
    <dgm:pt modelId="{8ECD677E-6A86-47FC-8B99-C4A588207F63}" type="sibTrans" cxnId="{A993FB1A-B358-4999-B50A-835F2C4CF5B6}">
      <dgm:prSet/>
      <dgm:spPr/>
      <dgm:t>
        <a:bodyPr/>
        <a:lstStyle/>
        <a:p>
          <a:endParaRPr lang="en-US"/>
        </a:p>
      </dgm:t>
    </dgm:pt>
    <dgm:pt modelId="{37EB56FA-1844-4E10-AFE8-6DEB85E15D9A}">
      <dgm:prSet phldrT="[Text]" custT="1"/>
      <dgm:spPr>
        <a:solidFill>
          <a:schemeClr val="bg1">
            <a:alpha val="90000"/>
          </a:schemeClr>
        </a:solidFill>
      </dgm:spPr>
      <dgm:t>
        <a:bodyPr/>
        <a:lstStyle/>
        <a:p>
          <a:r>
            <a:rPr lang="es-AR" sz="1600" dirty="0" err="1"/>
            <a:t>Place_name_pto</a:t>
          </a:r>
          <a:r>
            <a:rPr lang="es-AR" sz="1600" dirty="0"/>
            <a:t> madero: 4107 </a:t>
          </a:r>
          <a:r>
            <a:rPr lang="es-AR" sz="1600" dirty="0" err="1"/>
            <a:t>usd</a:t>
          </a:r>
          <a:r>
            <a:rPr lang="es-AR" sz="1600" dirty="0"/>
            <a:t>/m2</a:t>
          </a:r>
          <a:endParaRPr lang="en-US" sz="1600" dirty="0"/>
        </a:p>
      </dgm:t>
    </dgm:pt>
    <dgm:pt modelId="{3EF00A12-D390-4CAD-9448-5D0F21D0A0AC}" type="parTrans" cxnId="{A74EFEFA-CD26-43CF-87AB-BF552394122A}">
      <dgm:prSet/>
      <dgm:spPr/>
      <dgm:t>
        <a:bodyPr/>
        <a:lstStyle/>
        <a:p>
          <a:endParaRPr lang="en-US"/>
        </a:p>
      </dgm:t>
    </dgm:pt>
    <dgm:pt modelId="{051A76A6-2C6A-4A6E-9E3F-52CE7B4BCC16}" type="sibTrans" cxnId="{A74EFEFA-CD26-43CF-87AB-BF552394122A}">
      <dgm:prSet/>
      <dgm:spPr/>
      <dgm:t>
        <a:bodyPr/>
        <a:lstStyle/>
        <a:p>
          <a:endParaRPr lang="en-US"/>
        </a:p>
      </dgm:t>
    </dgm:pt>
    <dgm:pt modelId="{0BB7DDFF-6B91-4141-8C36-8B8CB7227F11}">
      <dgm:prSet phldrT="[Text]" custT="1"/>
      <dgm:spPr>
        <a:solidFill>
          <a:schemeClr val="accent1">
            <a:lumMod val="60000"/>
            <a:lumOff val="40000"/>
          </a:schemeClr>
        </a:solidFill>
        <a:effectLst>
          <a:softEdge rad="63500"/>
        </a:effectLst>
      </dgm:spPr>
      <dgm:t>
        <a:bodyPr/>
        <a:lstStyle/>
        <a:p>
          <a:r>
            <a:rPr lang="es-AR" sz="2000" dirty="0"/>
            <a:t>El ajuste del modelo estimado con el </a:t>
          </a:r>
          <a:r>
            <a:rPr lang="es-AR" sz="2000" dirty="0" err="1"/>
            <a:t>dataset</a:t>
          </a:r>
          <a:r>
            <a:rPr lang="es-AR" sz="2000" dirty="0"/>
            <a:t> de test nos da lo siguiente:</a:t>
          </a:r>
          <a:endParaRPr lang="en-US" sz="2000" dirty="0"/>
        </a:p>
      </dgm:t>
    </dgm:pt>
    <dgm:pt modelId="{926AA60B-FD17-44F5-BF46-6AD5AB6CF043}" type="parTrans" cxnId="{D3564CBA-2281-4F62-8A9C-249570A2E0D3}">
      <dgm:prSet/>
      <dgm:spPr/>
      <dgm:t>
        <a:bodyPr/>
        <a:lstStyle/>
        <a:p>
          <a:endParaRPr lang="en-US"/>
        </a:p>
      </dgm:t>
    </dgm:pt>
    <dgm:pt modelId="{D0ABDBC6-33BC-47E2-A0B8-2F2FF011F9EC}" type="sibTrans" cxnId="{D3564CBA-2281-4F62-8A9C-249570A2E0D3}">
      <dgm:prSet/>
      <dgm:spPr/>
      <dgm:t>
        <a:bodyPr/>
        <a:lstStyle/>
        <a:p>
          <a:endParaRPr lang="en-US"/>
        </a:p>
      </dgm:t>
    </dgm:pt>
    <dgm:pt modelId="{841E7716-EF70-4810-AA9D-253C2A9CAE5C}">
      <dgm:prSet phldrT="[Text]" custT="1"/>
      <dgm:spPr>
        <a:solidFill>
          <a:schemeClr val="bg1">
            <a:alpha val="90000"/>
          </a:schemeClr>
        </a:solidFill>
      </dgm:spPr>
      <dgm:t>
        <a:bodyPr/>
        <a:lstStyle/>
        <a:p>
          <a:r>
            <a:rPr lang="es-AR" sz="2000" dirty="0"/>
            <a:t>R^2 Test </a:t>
          </a:r>
          <a:r>
            <a:rPr lang="es-AR" sz="2000" dirty="0" err="1"/>
            <a:t>ElasticNet</a:t>
          </a:r>
          <a:r>
            <a:rPr lang="es-AR" sz="2000" dirty="0"/>
            <a:t>: 0.7066</a:t>
          </a:r>
          <a:endParaRPr lang="en-US" sz="2000" dirty="0"/>
        </a:p>
      </dgm:t>
    </dgm:pt>
    <dgm:pt modelId="{5F8A255C-2FF0-442A-8A4A-48AC368F7C57}" type="parTrans" cxnId="{A3743665-4025-4651-B81F-22D329AEC876}">
      <dgm:prSet/>
      <dgm:spPr/>
      <dgm:t>
        <a:bodyPr/>
        <a:lstStyle/>
        <a:p>
          <a:endParaRPr lang="en-US"/>
        </a:p>
      </dgm:t>
    </dgm:pt>
    <dgm:pt modelId="{566BE792-D9B7-442B-90EC-9498B82DFC50}" type="sibTrans" cxnId="{A3743665-4025-4651-B81F-22D329AEC876}">
      <dgm:prSet/>
      <dgm:spPr/>
      <dgm:t>
        <a:bodyPr/>
        <a:lstStyle/>
        <a:p>
          <a:endParaRPr lang="en-US"/>
        </a:p>
      </dgm:t>
    </dgm:pt>
    <dgm:pt modelId="{2A484FAD-F92F-4D4D-AAD4-2FD26B9E966B}">
      <dgm:prSet phldrT="[Text]" custT="1"/>
      <dgm:spPr>
        <a:solidFill>
          <a:schemeClr val="bg1">
            <a:alpha val="90000"/>
          </a:schemeClr>
        </a:solidFill>
      </dgm:spPr>
      <dgm:t>
        <a:bodyPr/>
        <a:lstStyle/>
        <a:p>
          <a:r>
            <a:rPr lang="es-AR" sz="1600" dirty="0"/>
            <a:t>Tipo de propiedad </a:t>
          </a:r>
          <a:r>
            <a:rPr lang="es-AR" sz="1600" dirty="0" err="1"/>
            <a:t>depto</a:t>
          </a:r>
          <a:r>
            <a:rPr lang="es-AR" sz="1600" dirty="0"/>
            <a:t>: 1633 </a:t>
          </a:r>
          <a:r>
            <a:rPr lang="es-AR" sz="1600" dirty="0" err="1"/>
            <a:t>usd</a:t>
          </a:r>
          <a:r>
            <a:rPr lang="es-AR" sz="1600" dirty="0"/>
            <a:t>/m2</a:t>
          </a:r>
          <a:endParaRPr lang="en-US" sz="1600" dirty="0"/>
        </a:p>
      </dgm:t>
    </dgm:pt>
    <dgm:pt modelId="{EAE5F323-5752-49B9-862F-C5A0FEF1C75E}" type="parTrans" cxnId="{7415DEB4-8303-4C9E-BCB9-46821B34EC74}">
      <dgm:prSet/>
      <dgm:spPr/>
      <dgm:t>
        <a:bodyPr/>
        <a:lstStyle/>
        <a:p>
          <a:endParaRPr lang="en-US"/>
        </a:p>
      </dgm:t>
    </dgm:pt>
    <dgm:pt modelId="{9F92A32A-8270-40D4-AF20-D337D82F1819}" type="sibTrans" cxnId="{7415DEB4-8303-4C9E-BCB9-46821B34EC74}">
      <dgm:prSet/>
      <dgm:spPr/>
      <dgm:t>
        <a:bodyPr/>
        <a:lstStyle/>
        <a:p>
          <a:endParaRPr lang="en-US"/>
        </a:p>
      </dgm:t>
    </dgm:pt>
    <dgm:pt modelId="{86D2D376-DA03-454D-8A3F-D65FC8E726F2}">
      <dgm:prSet phldrT="[Text]" custT="1"/>
      <dgm:spPr>
        <a:solidFill>
          <a:schemeClr val="bg1">
            <a:alpha val="90000"/>
          </a:schemeClr>
        </a:solidFill>
      </dgm:spPr>
      <dgm:t>
        <a:bodyPr/>
        <a:lstStyle/>
        <a:p>
          <a:r>
            <a:rPr lang="es-AR" sz="1600" dirty="0"/>
            <a:t>Tipo de propiedad casa: 1578 </a:t>
          </a:r>
          <a:r>
            <a:rPr lang="es-AR" sz="1600" dirty="0" err="1"/>
            <a:t>usd</a:t>
          </a:r>
          <a:r>
            <a:rPr lang="es-AR" sz="1600" dirty="0"/>
            <a:t>/m2</a:t>
          </a:r>
          <a:endParaRPr lang="en-US" sz="1600" dirty="0"/>
        </a:p>
      </dgm:t>
    </dgm:pt>
    <dgm:pt modelId="{5DD7E7B3-B849-495A-9ED9-7DA22D02C293}" type="parTrans" cxnId="{8E923C18-9E4E-4D81-AE44-A414634EDEFF}">
      <dgm:prSet/>
      <dgm:spPr/>
      <dgm:t>
        <a:bodyPr/>
        <a:lstStyle/>
        <a:p>
          <a:endParaRPr lang="en-US"/>
        </a:p>
      </dgm:t>
    </dgm:pt>
    <dgm:pt modelId="{FED5BBBE-FBCE-45A4-B379-8477409DC2A7}" type="sibTrans" cxnId="{8E923C18-9E4E-4D81-AE44-A414634EDEFF}">
      <dgm:prSet/>
      <dgm:spPr/>
      <dgm:t>
        <a:bodyPr/>
        <a:lstStyle/>
        <a:p>
          <a:endParaRPr lang="en-US"/>
        </a:p>
      </dgm:t>
    </dgm:pt>
    <dgm:pt modelId="{5216A9B6-CF2E-49B9-AC29-5BE454242F12}">
      <dgm:prSet phldrT="[Text]" custT="1"/>
      <dgm:spPr>
        <a:solidFill>
          <a:schemeClr val="bg1">
            <a:alpha val="90000"/>
          </a:schemeClr>
        </a:solidFill>
      </dgm:spPr>
      <dgm:t>
        <a:bodyPr/>
        <a:lstStyle/>
        <a:p>
          <a:r>
            <a:rPr lang="es-AR" sz="1600" dirty="0" err="1"/>
            <a:t>Place_name_Recoleta</a:t>
          </a:r>
          <a:r>
            <a:rPr lang="es-AR" sz="1600" dirty="0"/>
            <a:t>: 1719 </a:t>
          </a:r>
          <a:r>
            <a:rPr lang="es-AR" sz="1600" dirty="0" err="1"/>
            <a:t>usd</a:t>
          </a:r>
          <a:r>
            <a:rPr lang="es-AR" sz="1600" dirty="0"/>
            <a:t>/m2</a:t>
          </a:r>
          <a:endParaRPr lang="en-US" sz="1600" dirty="0"/>
        </a:p>
      </dgm:t>
    </dgm:pt>
    <dgm:pt modelId="{6C85254F-7DAF-427D-A5AE-16A42744B90E}" type="parTrans" cxnId="{5AB7485E-8C12-40FD-A428-254D6F97C053}">
      <dgm:prSet/>
      <dgm:spPr/>
    </dgm:pt>
    <dgm:pt modelId="{291EC398-D7E3-4B04-8C31-CB9FA8DA7605}" type="sibTrans" cxnId="{5AB7485E-8C12-40FD-A428-254D6F97C053}">
      <dgm:prSet/>
      <dgm:spPr/>
    </dgm:pt>
    <dgm:pt modelId="{A9954EA5-29AE-4740-8ED6-AF26BBD29E9F}" type="pres">
      <dgm:prSet presAssocID="{AA33B1CA-0BAC-41CA-A7A9-F03A0E5008B6}" presName="Name0" presStyleCnt="0">
        <dgm:presLayoutVars>
          <dgm:dir/>
          <dgm:animLvl val="lvl"/>
          <dgm:resizeHandles val="exact"/>
        </dgm:presLayoutVars>
      </dgm:prSet>
      <dgm:spPr/>
    </dgm:pt>
    <dgm:pt modelId="{8AE2D218-33A1-49B3-97D2-04E3A362CB58}" type="pres">
      <dgm:prSet presAssocID="{1277FFE3-F112-42D7-AFAA-DDA4FD43974B}" presName="composite" presStyleCnt="0"/>
      <dgm:spPr/>
    </dgm:pt>
    <dgm:pt modelId="{662AE74C-F299-4CB5-8693-4B4841C434CC}" type="pres">
      <dgm:prSet presAssocID="{1277FFE3-F112-42D7-AFAA-DDA4FD43974B}" presName="parTx" presStyleLbl="alignNode1" presStyleIdx="0" presStyleCnt="3">
        <dgm:presLayoutVars>
          <dgm:chMax val="0"/>
          <dgm:chPref val="0"/>
          <dgm:bulletEnabled val="1"/>
        </dgm:presLayoutVars>
      </dgm:prSet>
      <dgm:spPr/>
    </dgm:pt>
    <dgm:pt modelId="{980E2BC1-3802-4CB8-AFD0-E400F3F29AB4}" type="pres">
      <dgm:prSet presAssocID="{1277FFE3-F112-42D7-AFAA-DDA4FD43974B}" presName="desTx" presStyleLbl="alignAccFollowNode1" presStyleIdx="0" presStyleCnt="3">
        <dgm:presLayoutVars>
          <dgm:bulletEnabled val="1"/>
        </dgm:presLayoutVars>
      </dgm:prSet>
      <dgm:spPr/>
    </dgm:pt>
    <dgm:pt modelId="{154B6102-F9FA-4C9D-BD1E-631DF1EAE733}" type="pres">
      <dgm:prSet presAssocID="{D7531637-1AD5-40C7-B137-76EF02B6779C}" presName="space" presStyleCnt="0"/>
      <dgm:spPr/>
    </dgm:pt>
    <dgm:pt modelId="{C7AE4BC4-A1B5-4B43-85F9-A4B76440D8E8}" type="pres">
      <dgm:prSet presAssocID="{8D6BBC50-422D-4565-8FC0-DC8A637113F5}" presName="composite" presStyleCnt="0"/>
      <dgm:spPr/>
    </dgm:pt>
    <dgm:pt modelId="{6DE2F335-199F-4D9B-BEE2-53C19458C3EF}" type="pres">
      <dgm:prSet presAssocID="{8D6BBC50-422D-4565-8FC0-DC8A637113F5}" presName="parTx" presStyleLbl="alignNode1" presStyleIdx="1" presStyleCnt="3">
        <dgm:presLayoutVars>
          <dgm:chMax val="0"/>
          <dgm:chPref val="0"/>
          <dgm:bulletEnabled val="1"/>
        </dgm:presLayoutVars>
      </dgm:prSet>
      <dgm:spPr/>
    </dgm:pt>
    <dgm:pt modelId="{88842CA1-1C23-4A21-A8FF-A4D459FA641E}" type="pres">
      <dgm:prSet presAssocID="{8D6BBC50-422D-4565-8FC0-DC8A637113F5}" presName="desTx" presStyleLbl="alignAccFollowNode1" presStyleIdx="1" presStyleCnt="3">
        <dgm:presLayoutVars>
          <dgm:bulletEnabled val="1"/>
        </dgm:presLayoutVars>
      </dgm:prSet>
      <dgm:spPr/>
    </dgm:pt>
    <dgm:pt modelId="{A9AA844B-8F1F-4459-80FB-4FECB91B0C5B}" type="pres">
      <dgm:prSet presAssocID="{8ECD677E-6A86-47FC-8B99-C4A588207F63}" presName="space" presStyleCnt="0"/>
      <dgm:spPr/>
    </dgm:pt>
    <dgm:pt modelId="{E341FD66-908E-42E9-9163-FAB86A369103}" type="pres">
      <dgm:prSet presAssocID="{0BB7DDFF-6B91-4141-8C36-8B8CB7227F11}" presName="composite" presStyleCnt="0"/>
      <dgm:spPr/>
    </dgm:pt>
    <dgm:pt modelId="{F9ED60A1-3727-4C26-9F62-9D1CDFDB6358}" type="pres">
      <dgm:prSet presAssocID="{0BB7DDFF-6B91-4141-8C36-8B8CB7227F11}" presName="parTx" presStyleLbl="alignNode1" presStyleIdx="2" presStyleCnt="3">
        <dgm:presLayoutVars>
          <dgm:chMax val="0"/>
          <dgm:chPref val="0"/>
          <dgm:bulletEnabled val="1"/>
        </dgm:presLayoutVars>
      </dgm:prSet>
      <dgm:spPr/>
    </dgm:pt>
    <dgm:pt modelId="{AF1867AC-1ECA-4016-AB45-CC807E053E41}" type="pres">
      <dgm:prSet presAssocID="{0BB7DDFF-6B91-4141-8C36-8B8CB7227F11}" presName="desTx" presStyleLbl="alignAccFollowNode1" presStyleIdx="2" presStyleCnt="3">
        <dgm:presLayoutVars>
          <dgm:bulletEnabled val="1"/>
        </dgm:presLayoutVars>
      </dgm:prSet>
      <dgm:spPr/>
    </dgm:pt>
  </dgm:ptLst>
  <dgm:cxnLst>
    <dgm:cxn modelId="{BB7C6A04-24E4-47B8-85DC-D225483BEAEB}" type="presOf" srcId="{86D2D376-DA03-454D-8A3F-D65FC8E726F2}" destId="{88842CA1-1C23-4A21-A8FF-A4D459FA641E}" srcOrd="0" destOrd="3" presId="urn:microsoft.com/office/officeart/2005/8/layout/hList1"/>
    <dgm:cxn modelId="{8E923C18-9E4E-4D81-AE44-A414634EDEFF}" srcId="{8D6BBC50-422D-4565-8FC0-DC8A637113F5}" destId="{86D2D376-DA03-454D-8A3F-D65FC8E726F2}" srcOrd="3" destOrd="0" parTransId="{5DD7E7B3-B849-495A-9ED9-7DA22D02C293}" sibTransId="{FED5BBBE-FBCE-45A4-B379-8477409DC2A7}"/>
    <dgm:cxn modelId="{2063B518-8D34-48CB-83A5-2D3D0E1AC9DC}" type="presOf" srcId="{841E7716-EF70-4810-AA9D-253C2A9CAE5C}" destId="{AF1867AC-1ECA-4016-AB45-CC807E053E41}" srcOrd="0" destOrd="0" presId="urn:microsoft.com/office/officeart/2005/8/layout/hList1"/>
    <dgm:cxn modelId="{A993FB1A-B358-4999-B50A-835F2C4CF5B6}" srcId="{AA33B1CA-0BAC-41CA-A7A9-F03A0E5008B6}" destId="{8D6BBC50-422D-4565-8FC0-DC8A637113F5}" srcOrd="1" destOrd="0" parTransId="{F3368163-1463-4348-8120-5B48280CBE74}" sibTransId="{8ECD677E-6A86-47FC-8B99-C4A588207F63}"/>
    <dgm:cxn modelId="{C3522E29-C75E-4703-99B3-38C669C3D72C}" type="presOf" srcId="{88FC7657-CDD9-4FF7-A879-72311D81E5AD}" destId="{980E2BC1-3802-4CB8-AFD0-E400F3F29AB4}" srcOrd="0" destOrd="1" presId="urn:microsoft.com/office/officeart/2005/8/layout/hList1"/>
    <dgm:cxn modelId="{C83E925C-E865-4054-9751-E8D05B88F611}" type="presOf" srcId="{37EB56FA-1844-4E10-AFE8-6DEB85E15D9A}" destId="{88842CA1-1C23-4A21-A8FF-A4D459FA641E}" srcOrd="0" destOrd="0" presId="urn:microsoft.com/office/officeart/2005/8/layout/hList1"/>
    <dgm:cxn modelId="{5AB7485E-8C12-40FD-A428-254D6F97C053}" srcId="{8D6BBC50-422D-4565-8FC0-DC8A637113F5}" destId="{5216A9B6-CF2E-49B9-AC29-5BE454242F12}" srcOrd="1" destOrd="0" parTransId="{6C85254F-7DAF-427D-A5AE-16A42744B90E}" sibTransId="{291EC398-D7E3-4B04-8C31-CB9FA8DA7605}"/>
    <dgm:cxn modelId="{CD26BA44-E919-4E8F-B346-873FA144C9A1}" type="presOf" srcId="{0BB7DDFF-6B91-4141-8C36-8B8CB7227F11}" destId="{F9ED60A1-3727-4C26-9F62-9D1CDFDB6358}" srcOrd="0" destOrd="0" presId="urn:microsoft.com/office/officeart/2005/8/layout/hList1"/>
    <dgm:cxn modelId="{A3743665-4025-4651-B81F-22D329AEC876}" srcId="{0BB7DDFF-6B91-4141-8C36-8B8CB7227F11}" destId="{841E7716-EF70-4810-AA9D-253C2A9CAE5C}" srcOrd="0" destOrd="0" parTransId="{5F8A255C-2FF0-442A-8A4A-48AC368F7C57}" sibTransId="{566BE792-D9B7-442B-90EC-9498B82DFC50}"/>
    <dgm:cxn modelId="{EDF18F47-3FF3-4C7E-BA67-07CCDC05DD14}" type="presOf" srcId="{5216A9B6-CF2E-49B9-AC29-5BE454242F12}" destId="{88842CA1-1C23-4A21-A8FF-A4D459FA641E}" srcOrd="0" destOrd="1" presId="urn:microsoft.com/office/officeart/2005/8/layout/hList1"/>
    <dgm:cxn modelId="{7D385F48-99E7-4BF9-8CF9-239700C47012}" srcId="{1277FFE3-F112-42D7-AFAA-DDA4FD43974B}" destId="{257EA187-7E8A-47E3-AA82-B8DF516CCC31}" srcOrd="0" destOrd="0" parTransId="{95CC7778-3334-4D6E-9A5F-8DB083DE041C}" sibTransId="{0B3A4473-EBC3-4A28-8EE4-C858805063BC}"/>
    <dgm:cxn modelId="{60FEEB4A-6E76-4BD4-AC24-62A02F58E784}" type="presOf" srcId="{257EA187-7E8A-47E3-AA82-B8DF516CCC31}" destId="{980E2BC1-3802-4CB8-AFD0-E400F3F29AB4}" srcOrd="0" destOrd="0" presId="urn:microsoft.com/office/officeart/2005/8/layout/hList1"/>
    <dgm:cxn modelId="{DC49046D-823D-4989-B8CE-88432F66B2C5}" type="presOf" srcId="{8D6BBC50-422D-4565-8FC0-DC8A637113F5}" destId="{6DE2F335-199F-4D9B-BEE2-53C19458C3EF}" srcOrd="0" destOrd="0" presId="urn:microsoft.com/office/officeart/2005/8/layout/hList1"/>
    <dgm:cxn modelId="{EAC86A80-D702-4EBA-B0DE-0334E65EA306}" type="presOf" srcId="{AA33B1CA-0BAC-41CA-A7A9-F03A0E5008B6}" destId="{A9954EA5-29AE-4740-8ED6-AF26BBD29E9F}" srcOrd="0" destOrd="0" presId="urn:microsoft.com/office/officeart/2005/8/layout/hList1"/>
    <dgm:cxn modelId="{A54CEB80-F99D-4FC5-8479-55E2EC717BE1}" type="presOf" srcId="{2A484FAD-F92F-4D4D-AAD4-2FD26B9E966B}" destId="{88842CA1-1C23-4A21-A8FF-A4D459FA641E}" srcOrd="0" destOrd="2" presId="urn:microsoft.com/office/officeart/2005/8/layout/hList1"/>
    <dgm:cxn modelId="{2757C0B1-74EF-4E51-A82C-6AE078E9B633}" srcId="{AA33B1CA-0BAC-41CA-A7A9-F03A0E5008B6}" destId="{1277FFE3-F112-42D7-AFAA-DDA4FD43974B}" srcOrd="0" destOrd="0" parTransId="{2EC61E64-E8D8-4F8C-94BA-A5C3A478938D}" sibTransId="{D7531637-1AD5-40C7-B137-76EF02B6779C}"/>
    <dgm:cxn modelId="{7415DEB4-8303-4C9E-BCB9-46821B34EC74}" srcId="{8D6BBC50-422D-4565-8FC0-DC8A637113F5}" destId="{2A484FAD-F92F-4D4D-AAD4-2FD26B9E966B}" srcOrd="2" destOrd="0" parTransId="{EAE5F323-5752-49B9-862F-C5A0FEF1C75E}" sibTransId="{9F92A32A-8270-40D4-AF20-D337D82F1819}"/>
    <dgm:cxn modelId="{D3564CBA-2281-4F62-8A9C-249570A2E0D3}" srcId="{AA33B1CA-0BAC-41CA-A7A9-F03A0E5008B6}" destId="{0BB7DDFF-6B91-4141-8C36-8B8CB7227F11}" srcOrd="2" destOrd="0" parTransId="{926AA60B-FD17-44F5-BF46-6AD5AB6CF043}" sibTransId="{D0ABDBC6-33BC-47E2-A0B8-2F2FF011F9EC}"/>
    <dgm:cxn modelId="{6440BAE6-2C31-4D11-9574-CBF703C7099E}" srcId="{1277FFE3-F112-42D7-AFAA-DDA4FD43974B}" destId="{88FC7657-CDD9-4FF7-A879-72311D81E5AD}" srcOrd="1" destOrd="0" parTransId="{B6838634-1E85-44B7-AED7-BA0A7C1E87EB}" sibTransId="{41CD0E10-06C1-4911-8B23-01FE4A4C4561}"/>
    <dgm:cxn modelId="{155522E9-36E1-4F23-8B6E-150CD444179D}" type="presOf" srcId="{1277FFE3-F112-42D7-AFAA-DDA4FD43974B}" destId="{662AE74C-F299-4CB5-8693-4B4841C434CC}" srcOrd="0" destOrd="0" presId="urn:microsoft.com/office/officeart/2005/8/layout/hList1"/>
    <dgm:cxn modelId="{A74EFEFA-CD26-43CF-87AB-BF552394122A}" srcId="{8D6BBC50-422D-4565-8FC0-DC8A637113F5}" destId="{37EB56FA-1844-4E10-AFE8-6DEB85E15D9A}" srcOrd="0" destOrd="0" parTransId="{3EF00A12-D390-4CAD-9448-5D0F21D0A0AC}" sibTransId="{051A76A6-2C6A-4A6E-9E3F-52CE7B4BCC16}"/>
    <dgm:cxn modelId="{B796FA0A-013F-4E65-8C77-0380BDCE12FA}" type="presParOf" srcId="{A9954EA5-29AE-4740-8ED6-AF26BBD29E9F}" destId="{8AE2D218-33A1-49B3-97D2-04E3A362CB58}" srcOrd="0" destOrd="0" presId="urn:microsoft.com/office/officeart/2005/8/layout/hList1"/>
    <dgm:cxn modelId="{A0706737-C4B4-4D5D-AA11-12B7CA68C0B4}" type="presParOf" srcId="{8AE2D218-33A1-49B3-97D2-04E3A362CB58}" destId="{662AE74C-F299-4CB5-8693-4B4841C434CC}" srcOrd="0" destOrd="0" presId="urn:microsoft.com/office/officeart/2005/8/layout/hList1"/>
    <dgm:cxn modelId="{D69A167F-1463-4E88-A2E2-BD70CF2D5C7C}" type="presParOf" srcId="{8AE2D218-33A1-49B3-97D2-04E3A362CB58}" destId="{980E2BC1-3802-4CB8-AFD0-E400F3F29AB4}" srcOrd="1" destOrd="0" presId="urn:microsoft.com/office/officeart/2005/8/layout/hList1"/>
    <dgm:cxn modelId="{2CB9B6EE-E9C8-4CB1-92D8-2EC0C8E15EEF}" type="presParOf" srcId="{A9954EA5-29AE-4740-8ED6-AF26BBD29E9F}" destId="{154B6102-F9FA-4C9D-BD1E-631DF1EAE733}" srcOrd="1" destOrd="0" presId="urn:microsoft.com/office/officeart/2005/8/layout/hList1"/>
    <dgm:cxn modelId="{3E4BD69B-CC57-41CC-B87E-1846A7F014E7}" type="presParOf" srcId="{A9954EA5-29AE-4740-8ED6-AF26BBD29E9F}" destId="{C7AE4BC4-A1B5-4B43-85F9-A4B76440D8E8}" srcOrd="2" destOrd="0" presId="urn:microsoft.com/office/officeart/2005/8/layout/hList1"/>
    <dgm:cxn modelId="{7B015524-AD77-4BA6-997E-CA9013E165DD}" type="presParOf" srcId="{C7AE4BC4-A1B5-4B43-85F9-A4B76440D8E8}" destId="{6DE2F335-199F-4D9B-BEE2-53C19458C3EF}" srcOrd="0" destOrd="0" presId="urn:microsoft.com/office/officeart/2005/8/layout/hList1"/>
    <dgm:cxn modelId="{E9F681CD-4ACD-4723-B119-A162F65B1DD3}" type="presParOf" srcId="{C7AE4BC4-A1B5-4B43-85F9-A4B76440D8E8}" destId="{88842CA1-1C23-4A21-A8FF-A4D459FA641E}" srcOrd="1" destOrd="0" presId="urn:microsoft.com/office/officeart/2005/8/layout/hList1"/>
    <dgm:cxn modelId="{B86C7744-D234-4146-9D03-76E9CCFA9352}" type="presParOf" srcId="{A9954EA5-29AE-4740-8ED6-AF26BBD29E9F}" destId="{A9AA844B-8F1F-4459-80FB-4FECB91B0C5B}" srcOrd="3" destOrd="0" presId="urn:microsoft.com/office/officeart/2005/8/layout/hList1"/>
    <dgm:cxn modelId="{C39607E3-ED20-4E4D-BBFF-DC2AFC8CBB2D}" type="presParOf" srcId="{A9954EA5-29AE-4740-8ED6-AF26BBD29E9F}" destId="{E341FD66-908E-42E9-9163-FAB86A369103}" srcOrd="4" destOrd="0" presId="urn:microsoft.com/office/officeart/2005/8/layout/hList1"/>
    <dgm:cxn modelId="{4601D003-0DA9-4D4A-AA2F-2C71D62D81BF}" type="presParOf" srcId="{E341FD66-908E-42E9-9163-FAB86A369103}" destId="{F9ED60A1-3727-4C26-9F62-9D1CDFDB6358}" srcOrd="0" destOrd="0" presId="urn:microsoft.com/office/officeart/2005/8/layout/hList1"/>
    <dgm:cxn modelId="{062CB1CA-725E-40BA-B477-2CB7FAEEA573}" type="presParOf" srcId="{E341FD66-908E-42E9-9163-FAB86A369103}" destId="{AF1867AC-1ECA-4016-AB45-CC807E053E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C5FCB0-A0ED-4B8B-8436-36F2FE49390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9950DA8-CF2A-4220-A2E5-CB0F167A8F5A}">
      <dgm:prSet phldrT="[Text]" phldr="1"/>
      <dgm:spPr>
        <a:solidFill>
          <a:schemeClr val="accent1">
            <a:lumMod val="50000"/>
          </a:schemeClr>
        </a:solidFill>
      </dgm:spPr>
      <dgm:t>
        <a:bodyPr/>
        <a:lstStyle/>
        <a:p>
          <a:endParaRPr lang="en-US"/>
        </a:p>
      </dgm:t>
    </dgm:pt>
    <dgm:pt modelId="{3EF97904-6056-4D23-B4EF-5375EAAB6040}" type="parTrans" cxnId="{72034CAC-56AC-4E71-9B1E-27F98C259D9B}">
      <dgm:prSet/>
      <dgm:spPr/>
      <dgm:t>
        <a:bodyPr/>
        <a:lstStyle/>
        <a:p>
          <a:endParaRPr lang="en-US"/>
        </a:p>
      </dgm:t>
    </dgm:pt>
    <dgm:pt modelId="{65375621-088E-49D7-AA79-295693F81443}" type="sibTrans" cxnId="{72034CAC-56AC-4E71-9B1E-27F98C259D9B}">
      <dgm:prSet/>
      <dgm:spPr/>
      <dgm:t>
        <a:bodyPr/>
        <a:lstStyle/>
        <a:p>
          <a:endParaRPr lang="en-US"/>
        </a:p>
      </dgm:t>
    </dgm:pt>
    <dgm:pt modelId="{DA211524-7BDC-46A3-B525-51E5240BDE0E}">
      <dgm:prSet phldrT="[Text]"/>
      <dgm:spPr/>
      <dgm:t>
        <a:bodyPr/>
        <a:lstStyle/>
        <a:p>
          <a:r>
            <a:rPr lang="es-AR" dirty="0"/>
            <a:t>De acuerdo al output del modelo, los efectos de localización geográfica son las variables que poseen un mayor impacto sobre el “Precio por m2” de una propiedad. El coeficiente más alto, con un p-valor significativo fue la variable Puerto Madero, con un coeficiente de 4107 </a:t>
          </a:r>
          <a:r>
            <a:rPr lang="es-AR" dirty="0" err="1"/>
            <a:t>usd</a:t>
          </a:r>
          <a:r>
            <a:rPr lang="es-AR" dirty="0"/>
            <a:t>/m2, lo cual es razonable y se condice con la intuición.</a:t>
          </a:r>
          <a:endParaRPr lang="en-US" dirty="0"/>
        </a:p>
      </dgm:t>
    </dgm:pt>
    <dgm:pt modelId="{33568013-0291-4015-A03B-3E2906B1A3BE}" type="parTrans" cxnId="{C736C07B-B610-49E4-A98E-266E54DBFCF3}">
      <dgm:prSet/>
      <dgm:spPr/>
      <dgm:t>
        <a:bodyPr/>
        <a:lstStyle/>
        <a:p>
          <a:endParaRPr lang="en-US"/>
        </a:p>
      </dgm:t>
    </dgm:pt>
    <dgm:pt modelId="{D7FA59D9-92B4-48B9-82F9-9B64ADC932E0}" type="sibTrans" cxnId="{C736C07B-B610-49E4-A98E-266E54DBFCF3}">
      <dgm:prSet/>
      <dgm:spPr/>
      <dgm:t>
        <a:bodyPr/>
        <a:lstStyle/>
        <a:p>
          <a:endParaRPr lang="en-US"/>
        </a:p>
      </dgm:t>
    </dgm:pt>
    <dgm:pt modelId="{58844452-E9CB-441B-AFE1-8BBD27B4FED2}">
      <dgm:prSet phldrT="[Text]" phldr="1"/>
      <dgm:spPr>
        <a:solidFill>
          <a:schemeClr val="accent1">
            <a:lumMod val="75000"/>
          </a:schemeClr>
        </a:solidFill>
      </dgm:spPr>
      <dgm:t>
        <a:bodyPr/>
        <a:lstStyle/>
        <a:p>
          <a:endParaRPr lang="en-US"/>
        </a:p>
      </dgm:t>
    </dgm:pt>
    <dgm:pt modelId="{E0C081AD-32F8-4C97-B609-C31F81D20108}" type="parTrans" cxnId="{295D12F4-A40C-4365-966C-75C0E81FC16A}">
      <dgm:prSet/>
      <dgm:spPr/>
      <dgm:t>
        <a:bodyPr/>
        <a:lstStyle/>
        <a:p>
          <a:endParaRPr lang="en-US"/>
        </a:p>
      </dgm:t>
    </dgm:pt>
    <dgm:pt modelId="{654951B2-7D1F-493A-9B3B-ECAEA2B7A877}" type="sibTrans" cxnId="{295D12F4-A40C-4365-966C-75C0E81FC16A}">
      <dgm:prSet/>
      <dgm:spPr/>
      <dgm:t>
        <a:bodyPr/>
        <a:lstStyle/>
        <a:p>
          <a:endParaRPr lang="en-US"/>
        </a:p>
      </dgm:t>
    </dgm:pt>
    <dgm:pt modelId="{FC995AA2-4375-430D-9E79-28887C74DB46}">
      <dgm:prSet phldrT="[Text]"/>
      <dgm:spPr/>
      <dgm:t>
        <a:bodyPr/>
        <a:lstStyle/>
        <a:p>
          <a:r>
            <a:rPr lang="es-AR" dirty="0"/>
            <a:t>El modelo presenta un comportamiento consistente entre los datos de entrenamiento y testeo, y su ajuste es muy similar para ambos </a:t>
          </a:r>
          <a:r>
            <a:rPr lang="es-AR" dirty="0" err="1"/>
            <a:t>datasets</a:t>
          </a:r>
          <a:r>
            <a:rPr lang="es-AR" dirty="0"/>
            <a:t>. Esto representa una buena señal, ya que el modelo no está sufriendo de grandes problemas de </a:t>
          </a:r>
          <a:r>
            <a:rPr lang="es-AR" dirty="0" err="1"/>
            <a:t>overfitting</a:t>
          </a:r>
          <a:r>
            <a:rPr lang="es-AR" dirty="0"/>
            <a:t> ni </a:t>
          </a:r>
          <a:r>
            <a:rPr lang="es-AR" dirty="0" err="1"/>
            <a:t>underfitting</a:t>
          </a:r>
          <a:r>
            <a:rPr lang="es-AR" dirty="0"/>
            <a:t>.</a:t>
          </a:r>
          <a:endParaRPr lang="en-US" dirty="0"/>
        </a:p>
      </dgm:t>
    </dgm:pt>
    <dgm:pt modelId="{4C6C0A37-6DA2-4819-B465-C5F4F43A3984}" type="parTrans" cxnId="{8E68787F-835C-4271-B741-7C012FBC99ED}">
      <dgm:prSet/>
      <dgm:spPr/>
      <dgm:t>
        <a:bodyPr/>
        <a:lstStyle/>
        <a:p>
          <a:endParaRPr lang="en-US"/>
        </a:p>
      </dgm:t>
    </dgm:pt>
    <dgm:pt modelId="{9AA7DF63-E145-4F29-9768-C9307B6D8140}" type="sibTrans" cxnId="{8E68787F-835C-4271-B741-7C012FBC99ED}">
      <dgm:prSet/>
      <dgm:spPr/>
      <dgm:t>
        <a:bodyPr/>
        <a:lstStyle/>
        <a:p>
          <a:endParaRPr lang="en-US"/>
        </a:p>
      </dgm:t>
    </dgm:pt>
    <dgm:pt modelId="{6D965066-91A3-47F4-B63A-D295AD3E76E1}">
      <dgm:prSet phldrT="[Text]" phldr="1"/>
      <dgm:spPr>
        <a:solidFill>
          <a:schemeClr val="accent1">
            <a:lumMod val="60000"/>
            <a:lumOff val="40000"/>
          </a:schemeClr>
        </a:solidFill>
      </dgm:spPr>
      <dgm:t>
        <a:bodyPr/>
        <a:lstStyle/>
        <a:p>
          <a:endParaRPr lang="en-US"/>
        </a:p>
      </dgm:t>
    </dgm:pt>
    <dgm:pt modelId="{B9BAC9D8-2D6E-4551-ADD4-4A0380F0907A}" type="parTrans" cxnId="{B5087814-71BD-4405-866C-421874923303}">
      <dgm:prSet/>
      <dgm:spPr/>
      <dgm:t>
        <a:bodyPr/>
        <a:lstStyle/>
        <a:p>
          <a:endParaRPr lang="en-US"/>
        </a:p>
      </dgm:t>
    </dgm:pt>
    <dgm:pt modelId="{7FACE250-BEF5-426E-A5D0-3A23D775397A}" type="sibTrans" cxnId="{B5087814-71BD-4405-866C-421874923303}">
      <dgm:prSet/>
      <dgm:spPr/>
      <dgm:t>
        <a:bodyPr/>
        <a:lstStyle/>
        <a:p>
          <a:endParaRPr lang="en-US"/>
        </a:p>
      </dgm:t>
    </dgm:pt>
    <dgm:pt modelId="{DC0490B3-EFFA-4889-A9FB-BFF6976FD8D8}">
      <dgm:prSet phldrT="[Text]"/>
      <dgm:spPr/>
      <dgm:t>
        <a:bodyPr/>
        <a:lstStyle/>
        <a:p>
          <a:r>
            <a:rPr lang="es-AR" dirty="0"/>
            <a:t>El modelo parece estar teniendo mayor dificultad a la hora de predecir “Precios por m2” de gran magnitud. Es necesario realizar un estudio de mayor profundidad sobre el comportamiento de la variable dependiente, para así lograr mejores resultados y entender si este es el límite del modelo o puede mejorar aun más.</a:t>
          </a:r>
          <a:endParaRPr lang="en-US" dirty="0"/>
        </a:p>
      </dgm:t>
    </dgm:pt>
    <dgm:pt modelId="{68E9EF4A-8304-443A-8586-2F8F81FBB935}" type="parTrans" cxnId="{B8529252-2C60-4D9D-A5C3-168D5D0E607F}">
      <dgm:prSet/>
      <dgm:spPr/>
      <dgm:t>
        <a:bodyPr/>
        <a:lstStyle/>
        <a:p>
          <a:endParaRPr lang="en-US"/>
        </a:p>
      </dgm:t>
    </dgm:pt>
    <dgm:pt modelId="{03D5A8C2-B359-4494-A738-7509BD79C351}" type="sibTrans" cxnId="{B8529252-2C60-4D9D-A5C3-168D5D0E607F}">
      <dgm:prSet/>
      <dgm:spPr/>
      <dgm:t>
        <a:bodyPr/>
        <a:lstStyle/>
        <a:p>
          <a:endParaRPr lang="en-US"/>
        </a:p>
      </dgm:t>
    </dgm:pt>
    <dgm:pt modelId="{FBC74357-D24F-46B4-8788-FB8F3B98A940}" type="pres">
      <dgm:prSet presAssocID="{A4C5FCB0-A0ED-4B8B-8436-36F2FE493907}" presName="linearFlow" presStyleCnt="0">
        <dgm:presLayoutVars>
          <dgm:dir/>
          <dgm:animLvl val="lvl"/>
          <dgm:resizeHandles val="exact"/>
        </dgm:presLayoutVars>
      </dgm:prSet>
      <dgm:spPr/>
    </dgm:pt>
    <dgm:pt modelId="{3FE84C62-6208-495A-9C08-E5E1D2899D22}" type="pres">
      <dgm:prSet presAssocID="{19950DA8-CF2A-4220-A2E5-CB0F167A8F5A}" presName="composite" presStyleCnt="0"/>
      <dgm:spPr/>
    </dgm:pt>
    <dgm:pt modelId="{8111EE5A-C89A-4EEB-8FBA-31E761851D6A}" type="pres">
      <dgm:prSet presAssocID="{19950DA8-CF2A-4220-A2E5-CB0F167A8F5A}" presName="parentText" presStyleLbl="alignNode1" presStyleIdx="0" presStyleCnt="3">
        <dgm:presLayoutVars>
          <dgm:chMax val="1"/>
          <dgm:bulletEnabled val="1"/>
        </dgm:presLayoutVars>
      </dgm:prSet>
      <dgm:spPr/>
    </dgm:pt>
    <dgm:pt modelId="{658F2CA3-89D3-46AB-95B5-7F8E8B48740F}" type="pres">
      <dgm:prSet presAssocID="{19950DA8-CF2A-4220-A2E5-CB0F167A8F5A}" presName="descendantText" presStyleLbl="alignAcc1" presStyleIdx="0" presStyleCnt="3">
        <dgm:presLayoutVars>
          <dgm:bulletEnabled val="1"/>
        </dgm:presLayoutVars>
      </dgm:prSet>
      <dgm:spPr/>
    </dgm:pt>
    <dgm:pt modelId="{596E2971-1877-4B88-AECF-49A75683F21E}" type="pres">
      <dgm:prSet presAssocID="{65375621-088E-49D7-AA79-295693F81443}" presName="sp" presStyleCnt="0"/>
      <dgm:spPr/>
    </dgm:pt>
    <dgm:pt modelId="{AF8768E3-733F-489D-BB0E-CB7EE0B7CA65}" type="pres">
      <dgm:prSet presAssocID="{58844452-E9CB-441B-AFE1-8BBD27B4FED2}" presName="composite" presStyleCnt="0"/>
      <dgm:spPr/>
    </dgm:pt>
    <dgm:pt modelId="{AB7DCF8F-35E3-45A8-BA5E-065AA38ABC1A}" type="pres">
      <dgm:prSet presAssocID="{58844452-E9CB-441B-AFE1-8BBD27B4FED2}" presName="parentText" presStyleLbl="alignNode1" presStyleIdx="1" presStyleCnt="3">
        <dgm:presLayoutVars>
          <dgm:chMax val="1"/>
          <dgm:bulletEnabled val="1"/>
        </dgm:presLayoutVars>
      </dgm:prSet>
      <dgm:spPr/>
    </dgm:pt>
    <dgm:pt modelId="{B5B0EC9B-D370-4C07-A35B-3ADEA811E179}" type="pres">
      <dgm:prSet presAssocID="{58844452-E9CB-441B-AFE1-8BBD27B4FED2}" presName="descendantText" presStyleLbl="alignAcc1" presStyleIdx="1" presStyleCnt="3">
        <dgm:presLayoutVars>
          <dgm:bulletEnabled val="1"/>
        </dgm:presLayoutVars>
      </dgm:prSet>
      <dgm:spPr/>
    </dgm:pt>
    <dgm:pt modelId="{DBBF9DAD-15B3-4E1C-9DC4-BEA440C75C85}" type="pres">
      <dgm:prSet presAssocID="{654951B2-7D1F-493A-9B3B-ECAEA2B7A877}" presName="sp" presStyleCnt="0"/>
      <dgm:spPr/>
    </dgm:pt>
    <dgm:pt modelId="{69801A22-6AC1-4A7C-97A7-DBE7397C1464}" type="pres">
      <dgm:prSet presAssocID="{6D965066-91A3-47F4-B63A-D295AD3E76E1}" presName="composite" presStyleCnt="0"/>
      <dgm:spPr/>
    </dgm:pt>
    <dgm:pt modelId="{63E465B6-F203-48BF-BA96-1B5BE36B9681}" type="pres">
      <dgm:prSet presAssocID="{6D965066-91A3-47F4-B63A-D295AD3E76E1}" presName="parentText" presStyleLbl="alignNode1" presStyleIdx="2" presStyleCnt="3">
        <dgm:presLayoutVars>
          <dgm:chMax val="1"/>
          <dgm:bulletEnabled val="1"/>
        </dgm:presLayoutVars>
      </dgm:prSet>
      <dgm:spPr/>
    </dgm:pt>
    <dgm:pt modelId="{95C48982-CA0B-49DE-B1F6-C55864530D93}" type="pres">
      <dgm:prSet presAssocID="{6D965066-91A3-47F4-B63A-D295AD3E76E1}" presName="descendantText" presStyleLbl="alignAcc1" presStyleIdx="2" presStyleCnt="3">
        <dgm:presLayoutVars>
          <dgm:bulletEnabled val="1"/>
        </dgm:presLayoutVars>
      </dgm:prSet>
      <dgm:spPr/>
    </dgm:pt>
  </dgm:ptLst>
  <dgm:cxnLst>
    <dgm:cxn modelId="{6AC09110-B781-41EC-BB70-2591B3BEC930}" type="presOf" srcId="{A4C5FCB0-A0ED-4B8B-8436-36F2FE493907}" destId="{FBC74357-D24F-46B4-8788-FB8F3B98A940}" srcOrd="0" destOrd="0" presId="urn:microsoft.com/office/officeart/2005/8/layout/chevron2"/>
    <dgm:cxn modelId="{B5087814-71BD-4405-866C-421874923303}" srcId="{A4C5FCB0-A0ED-4B8B-8436-36F2FE493907}" destId="{6D965066-91A3-47F4-B63A-D295AD3E76E1}" srcOrd="2" destOrd="0" parTransId="{B9BAC9D8-2D6E-4551-ADD4-4A0380F0907A}" sibTransId="{7FACE250-BEF5-426E-A5D0-3A23D775397A}"/>
    <dgm:cxn modelId="{DAC3805B-36E7-478B-9898-0D0F0D185961}" type="presOf" srcId="{DA211524-7BDC-46A3-B525-51E5240BDE0E}" destId="{658F2CA3-89D3-46AB-95B5-7F8E8B48740F}" srcOrd="0" destOrd="0" presId="urn:microsoft.com/office/officeart/2005/8/layout/chevron2"/>
    <dgm:cxn modelId="{7817A171-8F77-4683-BDA0-8423B995311A}" type="presOf" srcId="{19950DA8-CF2A-4220-A2E5-CB0F167A8F5A}" destId="{8111EE5A-C89A-4EEB-8FBA-31E761851D6A}" srcOrd="0" destOrd="0" presId="urn:microsoft.com/office/officeart/2005/8/layout/chevron2"/>
    <dgm:cxn modelId="{B8529252-2C60-4D9D-A5C3-168D5D0E607F}" srcId="{6D965066-91A3-47F4-B63A-D295AD3E76E1}" destId="{DC0490B3-EFFA-4889-A9FB-BFF6976FD8D8}" srcOrd="0" destOrd="0" parTransId="{68E9EF4A-8304-443A-8586-2F8F81FBB935}" sibTransId="{03D5A8C2-B359-4494-A738-7509BD79C351}"/>
    <dgm:cxn modelId="{061DD652-19F7-49DB-81C6-2B4F80672AE0}" type="presOf" srcId="{6D965066-91A3-47F4-B63A-D295AD3E76E1}" destId="{63E465B6-F203-48BF-BA96-1B5BE36B9681}" srcOrd="0" destOrd="0" presId="urn:microsoft.com/office/officeart/2005/8/layout/chevron2"/>
    <dgm:cxn modelId="{C736C07B-B610-49E4-A98E-266E54DBFCF3}" srcId="{19950DA8-CF2A-4220-A2E5-CB0F167A8F5A}" destId="{DA211524-7BDC-46A3-B525-51E5240BDE0E}" srcOrd="0" destOrd="0" parTransId="{33568013-0291-4015-A03B-3E2906B1A3BE}" sibTransId="{D7FA59D9-92B4-48B9-82F9-9B64ADC932E0}"/>
    <dgm:cxn modelId="{8E68787F-835C-4271-B741-7C012FBC99ED}" srcId="{58844452-E9CB-441B-AFE1-8BBD27B4FED2}" destId="{FC995AA2-4375-430D-9E79-28887C74DB46}" srcOrd="0" destOrd="0" parTransId="{4C6C0A37-6DA2-4819-B465-C5F4F43A3984}" sibTransId="{9AA7DF63-E145-4F29-9768-C9307B6D8140}"/>
    <dgm:cxn modelId="{C8E44D99-369A-47C9-8801-B08996559696}" type="presOf" srcId="{DC0490B3-EFFA-4889-A9FB-BFF6976FD8D8}" destId="{95C48982-CA0B-49DE-B1F6-C55864530D93}" srcOrd="0" destOrd="0" presId="urn:microsoft.com/office/officeart/2005/8/layout/chevron2"/>
    <dgm:cxn modelId="{72034CAC-56AC-4E71-9B1E-27F98C259D9B}" srcId="{A4C5FCB0-A0ED-4B8B-8436-36F2FE493907}" destId="{19950DA8-CF2A-4220-A2E5-CB0F167A8F5A}" srcOrd="0" destOrd="0" parTransId="{3EF97904-6056-4D23-B4EF-5375EAAB6040}" sibTransId="{65375621-088E-49D7-AA79-295693F81443}"/>
    <dgm:cxn modelId="{35FF16BC-241A-4B7F-A215-67655BE27D07}" type="presOf" srcId="{58844452-E9CB-441B-AFE1-8BBD27B4FED2}" destId="{AB7DCF8F-35E3-45A8-BA5E-065AA38ABC1A}" srcOrd="0" destOrd="0" presId="urn:microsoft.com/office/officeart/2005/8/layout/chevron2"/>
    <dgm:cxn modelId="{295D12F4-A40C-4365-966C-75C0E81FC16A}" srcId="{A4C5FCB0-A0ED-4B8B-8436-36F2FE493907}" destId="{58844452-E9CB-441B-AFE1-8BBD27B4FED2}" srcOrd="1" destOrd="0" parTransId="{E0C081AD-32F8-4C97-B609-C31F81D20108}" sibTransId="{654951B2-7D1F-493A-9B3B-ECAEA2B7A877}"/>
    <dgm:cxn modelId="{182B25F9-E635-4101-B350-9C59A305789D}" type="presOf" srcId="{FC995AA2-4375-430D-9E79-28887C74DB46}" destId="{B5B0EC9B-D370-4C07-A35B-3ADEA811E179}" srcOrd="0" destOrd="0" presId="urn:microsoft.com/office/officeart/2005/8/layout/chevron2"/>
    <dgm:cxn modelId="{D6ACC9B4-4A55-4749-8FE9-154F84D4E8F8}" type="presParOf" srcId="{FBC74357-D24F-46B4-8788-FB8F3B98A940}" destId="{3FE84C62-6208-495A-9C08-E5E1D2899D22}" srcOrd="0" destOrd="0" presId="urn:microsoft.com/office/officeart/2005/8/layout/chevron2"/>
    <dgm:cxn modelId="{42A652B5-CC5A-4B68-9628-A6F2173D1EBE}" type="presParOf" srcId="{3FE84C62-6208-495A-9C08-E5E1D2899D22}" destId="{8111EE5A-C89A-4EEB-8FBA-31E761851D6A}" srcOrd="0" destOrd="0" presId="urn:microsoft.com/office/officeart/2005/8/layout/chevron2"/>
    <dgm:cxn modelId="{BEA12C22-A69C-4737-A3E9-3054A90CBAF7}" type="presParOf" srcId="{3FE84C62-6208-495A-9C08-E5E1D2899D22}" destId="{658F2CA3-89D3-46AB-95B5-7F8E8B48740F}" srcOrd="1" destOrd="0" presId="urn:microsoft.com/office/officeart/2005/8/layout/chevron2"/>
    <dgm:cxn modelId="{612B6427-CF6E-4626-8E2D-3D583E9CACA4}" type="presParOf" srcId="{FBC74357-D24F-46B4-8788-FB8F3B98A940}" destId="{596E2971-1877-4B88-AECF-49A75683F21E}" srcOrd="1" destOrd="0" presId="urn:microsoft.com/office/officeart/2005/8/layout/chevron2"/>
    <dgm:cxn modelId="{35ECC178-5039-447B-A6A7-CB73EE144642}" type="presParOf" srcId="{FBC74357-D24F-46B4-8788-FB8F3B98A940}" destId="{AF8768E3-733F-489D-BB0E-CB7EE0B7CA65}" srcOrd="2" destOrd="0" presId="urn:microsoft.com/office/officeart/2005/8/layout/chevron2"/>
    <dgm:cxn modelId="{B8E8B156-57CC-4561-98AD-177BE5DF7C49}" type="presParOf" srcId="{AF8768E3-733F-489D-BB0E-CB7EE0B7CA65}" destId="{AB7DCF8F-35E3-45A8-BA5E-065AA38ABC1A}" srcOrd="0" destOrd="0" presId="urn:microsoft.com/office/officeart/2005/8/layout/chevron2"/>
    <dgm:cxn modelId="{5FF6A790-6113-47C6-906C-33FDB5A02F0C}" type="presParOf" srcId="{AF8768E3-733F-489D-BB0E-CB7EE0B7CA65}" destId="{B5B0EC9B-D370-4C07-A35B-3ADEA811E179}" srcOrd="1" destOrd="0" presId="urn:microsoft.com/office/officeart/2005/8/layout/chevron2"/>
    <dgm:cxn modelId="{D0EFCADA-77E2-47BC-8CF4-DDD9656E7FC8}" type="presParOf" srcId="{FBC74357-D24F-46B4-8788-FB8F3B98A940}" destId="{DBBF9DAD-15B3-4E1C-9DC4-BEA440C75C85}" srcOrd="3" destOrd="0" presId="urn:microsoft.com/office/officeart/2005/8/layout/chevron2"/>
    <dgm:cxn modelId="{027D3E3A-C66B-424A-B33C-846F3D9F8C45}" type="presParOf" srcId="{FBC74357-D24F-46B4-8788-FB8F3B98A940}" destId="{69801A22-6AC1-4A7C-97A7-DBE7397C1464}" srcOrd="4" destOrd="0" presId="urn:microsoft.com/office/officeart/2005/8/layout/chevron2"/>
    <dgm:cxn modelId="{24BE9625-B6F7-4EE5-B7A9-BB98F10FCEAD}" type="presParOf" srcId="{69801A22-6AC1-4A7C-97A7-DBE7397C1464}" destId="{63E465B6-F203-48BF-BA96-1B5BE36B9681}" srcOrd="0" destOrd="0" presId="urn:microsoft.com/office/officeart/2005/8/layout/chevron2"/>
    <dgm:cxn modelId="{2AA49CC8-7187-464C-A77B-E934DE8A2C46}" type="presParOf" srcId="{69801A22-6AC1-4A7C-97A7-DBE7397C1464}" destId="{95C48982-CA0B-49DE-B1F6-C55864530D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067EB-2D07-49D1-8B49-D5F63C285873}">
      <dsp:nvSpPr>
        <dsp:cNvPr id="0" name=""/>
        <dsp:cNvSpPr/>
      </dsp:nvSpPr>
      <dsp:spPr>
        <a:xfrm>
          <a:off x="-5542636" y="-848692"/>
          <a:ext cx="6600250" cy="6600250"/>
        </a:xfrm>
        <a:prstGeom prst="blockArc">
          <a:avLst>
            <a:gd name="adj1" fmla="val 18900000"/>
            <a:gd name="adj2" fmla="val 2700000"/>
            <a:gd name="adj3" fmla="val 32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7BC429-34F0-4FAA-8FC3-9CDF1601D5A2}">
      <dsp:nvSpPr>
        <dsp:cNvPr id="0" name=""/>
        <dsp:cNvSpPr/>
      </dsp:nvSpPr>
      <dsp:spPr>
        <a:xfrm>
          <a:off x="680517" y="490286"/>
          <a:ext cx="7270406" cy="980573"/>
        </a:xfrm>
        <a:prstGeom prst="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8330"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Realizar un modelo de estimación lineal sobre el </a:t>
          </a:r>
          <a:r>
            <a:rPr lang="es-AR" sz="2000" kern="1200" dirty="0" err="1">
              <a:latin typeface="Arial" panose="020B0604020202020204" pitchFamily="34" charset="0"/>
              <a:cs typeface="Arial" panose="020B0604020202020204" pitchFamily="34" charset="0"/>
            </a:rPr>
            <a:t>dataset</a:t>
          </a:r>
          <a:r>
            <a:rPr lang="es-AR" sz="2000" kern="1200" dirty="0">
              <a:latin typeface="Arial" panose="020B0604020202020204" pitchFamily="34" charset="0"/>
              <a:cs typeface="Arial" panose="020B0604020202020204" pitchFamily="34" charset="0"/>
            </a:rPr>
            <a:t> limpio y ya preparado de </a:t>
          </a:r>
          <a:r>
            <a:rPr lang="es-AR" sz="2000" kern="1200" dirty="0" err="1">
              <a:latin typeface="Arial" panose="020B0604020202020204" pitchFamily="34" charset="0"/>
              <a:cs typeface="Arial" panose="020B0604020202020204" pitchFamily="34" charset="0"/>
            </a:rPr>
            <a:t>Properati</a:t>
          </a:r>
          <a:r>
            <a:rPr lang="es-AR" sz="2000" kern="1200" dirty="0">
              <a:latin typeface="Arial" panose="020B0604020202020204" pitchFamily="34" charset="0"/>
              <a:cs typeface="Arial" panose="020B0604020202020204" pitchFamily="34" charset="0"/>
            </a:rPr>
            <a:t>.</a:t>
          </a:r>
          <a:endParaRPr lang="en-US" sz="2000" kern="1200" dirty="0"/>
        </a:p>
      </dsp:txBody>
      <dsp:txXfrm>
        <a:off x="680517" y="490286"/>
        <a:ext cx="7270406" cy="980573"/>
      </dsp:txXfrm>
    </dsp:sp>
    <dsp:sp modelId="{07B98925-5697-4000-8027-6D1496F949C1}">
      <dsp:nvSpPr>
        <dsp:cNvPr id="0" name=""/>
        <dsp:cNvSpPr/>
      </dsp:nvSpPr>
      <dsp:spPr>
        <a:xfrm>
          <a:off x="67659" y="367714"/>
          <a:ext cx="1225716" cy="12257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C59B42-32BB-47A3-A68B-CA3A21AA95D1}">
      <dsp:nvSpPr>
        <dsp:cNvPr id="0" name=""/>
        <dsp:cNvSpPr/>
      </dsp:nvSpPr>
      <dsp:spPr>
        <a:xfrm>
          <a:off x="1036955" y="1961146"/>
          <a:ext cx="6913968" cy="9805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8330"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Examinar el/los modelos y sus criterios de ajuste.</a:t>
          </a:r>
          <a:endParaRPr lang="en-US" sz="2000" kern="1200" dirty="0"/>
        </a:p>
      </dsp:txBody>
      <dsp:txXfrm>
        <a:off x="1036955" y="1961146"/>
        <a:ext cx="6913968" cy="980573"/>
      </dsp:txXfrm>
    </dsp:sp>
    <dsp:sp modelId="{C910F55F-D8A1-4120-BCDB-5AE95F910B9B}">
      <dsp:nvSpPr>
        <dsp:cNvPr id="0" name=""/>
        <dsp:cNvSpPr/>
      </dsp:nvSpPr>
      <dsp:spPr>
        <a:xfrm>
          <a:off x="424097" y="1838574"/>
          <a:ext cx="1225716" cy="12257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2B88B7-1C94-4B58-80FF-26E676EB6D28}">
      <dsp:nvSpPr>
        <dsp:cNvPr id="0" name=""/>
        <dsp:cNvSpPr/>
      </dsp:nvSpPr>
      <dsp:spPr>
        <a:xfrm>
          <a:off x="680517" y="3432005"/>
          <a:ext cx="7270406" cy="980573"/>
        </a:xfrm>
        <a:prstGeom prst="rect">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8330"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Comparar los resultados del modelo con las observaciones reales del </a:t>
          </a:r>
          <a:r>
            <a:rPr lang="es-AR" sz="2000" kern="1200" dirty="0" err="1">
              <a:latin typeface="Arial" panose="020B0604020202020204" pitchFamily="34" charset="0"/>
              <a:cs typeface="Arial" panose="020B0604020202020204" pitchFamily="34" charset="0"/>
            </a:rPr>
            <a:t>dataset</a:t>
          </a:r>
          <a:r>
            <a:rPr lang="es-AR" sz="2000" kern="1200" dirty="0">
              <a:latin typeface="Arial" panose="020B0604020202020204" pitchFamily="34" charset="0"/>
              <a:cs typeface="Arial" panose="020B0604020202020204" pitchFamily="34" charset="0"/>
            </a:rPr>
            <a:t>. </a:t>
          </a:r>
          <a:endParaRPr lang="en-US" sz="2000" kern="1200" dirty="0"/>
        </a:p>
      </dsp:txBody>
      <dsp:txXfrm>
        <a:off x="680517" y="3432005"/>
        <a:ext cx="7270406" cy="980573"/>
      </dsp:txXfrm>
    </dsp:sp>
    <dsp:sp modelId="{20C02759-4452-424F-B16F-74CE123321BE}">
      <dsp:nvSpPr>
        <dsp:cNvPr id="0" name=""/>
        <dsp:cNvSpPr/>
      </dsp:nvSpPr>
      <dsp:spPr>
        <a:xfrm>
          <a:off x="67659" y="3309433"/>
          <a:ext cx="1225716" cy="12257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17CEB-88E8-41CF-B980-F5B382F65690}">
      <dsp:nvSpPr>
        <dsp:cNvPr id="0" name=""/>
        <dsp:cNvSpPr/>
      </dsp:nvSpPr>
      <dsp:spPr>
        <a:xfrm>
          <a:off x="0" y="0"/>
          <a:ext cx="11867600" cy="1683902"/>
        </a:xfrm>
        <a:prstGeom prst="rect">
          <a:avLst/>
        </a:prstGeom>
        <a:gradFill rotWithShape="0">
          <a:gsLst>
            <a:gs pos="0">
              <a:schemeClr val="accent1">
                <a:lumMod val="50000"/>
              </a:schemeClr>
            </a:gs>
            <a:gs pos="50000">
              <a:schemeClr val="accent1">
                <a:lumMod val="75000"/>
              </a:schemeClr>
            </a:gs>
            <a:gs pos="100000">
              <a:schemeClr val="accent1">
                <a:lumMod val="75000"/>
              </a:schemeClr>
            </a:gs>
          </a:gsLst>
          <a:lin ang="5400000" scaled="0"/>
        </a:gradFill>
        <a:ln>
          <a:noFill/>
        </a:ln>
        <a:effectLst>
          <a:softEdge rad="76200"/>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AR" sz="2400" kern="1200" dirty="0">
              <a:latin typeface="Arial" panose="020B0604020202020204" pitchFamily="34" charset="0"/>
              <a:cs typeface="Arial" panose="020B0604020202020204" pitchFamily="34" charset="0"/>
            </a:rPr>
            <a:t>La creación y validación del modelo será de la siguiente manera:</a:t>
          </a:r>
          <a:endParaRPr lang="en-US" sz="2400" kern="1200" dirty="0">
            <a:latin typeface="Arial" panose="020B0604020202020204" pitchFamily="34" charset="0"/>
            <a:cs typeface="Arial" panose="020B0604020202020204" pitchFamily="34" charset="0"/>
          </a:endParaRPr>
        </a:p>
      </dsp:txBody>
      <dsp:txXfrm>
        <a:off x="0" y="0"/>
        <a:ext cx="11867600" cy="1683902"/>
      </dsp:txXfrm>
    </dsp:sp>
    <dsp:sp modelId="{621EBC09-4B93-4B1D-8A55-E9DA198641D1}">
      <dsp:nvSpPr>
        <dsp:cNvPr id="0" name=""/>
        <dsp:cNvSpPr/>
      </dsp:nvSpPr>
      <dsp:spPr>
        <a:xfrm>
          <a:off x="1448" y="1683902"/>
          <a:ext cx="2372940" cy="3536195"/>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Elección de variable dependiente o variable a estimar</a:t>
          </a:r>
          <a:endParaRPr lang="en-US" sz="1800" kern="1200" dirty="0">
            <a:latin typeface="Arial" panose="020B0604020202020204" pitchFamily="34" charset="0"/>
            <a:cs typeface="Arial" panose="020B0604020202020204" pitchFamily="34" charset="0"/>
          </a:endParaRPr>
        </a:p>
      </dsp:txBody>
      <dsp:txXfrm>
        <a:off x="1448" y="1683902"/>
        <a:ext cx="2372940" cy="3536195"/>
      </dsp:txXfrm>
    </dsp:sp>
    <dsp:sp modelId="{F01FD9C3-66B4-415B-A452-32F34C7292BC}">
      <dsp:nvSpPr>
        <dsp:cNvPr id="0" name=""/>
        <dsp:cNvSpPr/>
      </dsp:nvSpPr>
      <dsp:spPr>
        <a:xfrm>
          <a:off x="2374389" y="1683902"/>
          <a:ext cx="2372940" cy="3536195"/>
        </a:xfrm>
        <a:prstGeom prst="rect">
          <a:avLst/>
        </a:prstGeom>
        <a:gradFill rotWithShape="0">
          <a:gsLst>
            <a:gs pos="0">
              <a:schemeClr val="accent1">
                <a:alpha val="90000"/>
                <a:hueOff val="0"/>
                <a:satOff val="0"/>
                <a:lumOff val="0"/>
                <a:alphaOff val="-10000"/>
                <a:satMod val="103000"/>
                <a:lumMod val="102000"/>
                <a:tint val="94000"/>
              </a:schemeClr>
            </a:gs>
            <a:gs pos="50000">
              <a:schemeClr val="accent1">
                <a:alpha val="90000"/>
                <a:hueOff val="0"/>
                <a:satOff val="0"/>
                <a:lumOff val="0"/>
                <a:alphaOff val="-10000"/>
                <a:satMod val="110000"/>
                <a:lumMod val="100000"/>
                <a:shade val="100000"/>
              </a:schemeClr>
            </a:gs>
            <a:gs pos="100000">
              <a:schemeClr val="accent1">
                <a:alpha val="90000"/>
                <a:hueOff val="0"/>
                <a:satOff val="0"/>
                <a:lumOff val="0"/>
                <a:alphaOff val="-1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Evaluación de correlación entre la variable dependiente y el resto</a:t>
          </a:r>
          <a:endParaRPr lang="en-US" sz="1800" kern="1200" dirty="0">
            <a:latin typeface="Arial" panose="020B0604020202020204" pitchFamily="34" charset="0"/>
            <a:cs typeface="Arial" panose="020B0604020202020204" pitchFamily="34" charset="0"/>
          </a:endParaRPr>
        </a:p>
      </dsp:txBody>
      <dsp:txXfrm>
        <a:off x="2374389" y="1683902"/>
        <a:ext cx="2372940" cy="3536195"/>
      </dsp:txXfrm>
    </dsp:sp>
    <dsp:sp modelId="{94AAACE9-6C77-4ED0-85CC-BB6150312C03}">
      <dsp:nvSpPr>
        <dsp:cNvPr id="0" name=""/>
        <dsp:cNvSpPr/>
      </dsp:nvSpPr>
      <dsp:spPr>
        <a:xfrm>
          <a:off x="4747330" y="1683902"/>
          <a:ext cx="2372940" cy="3536195"/>
        </a:xfrm>
        <a:prstGeom prst="rect">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Elección de tipo de modelo a utilizar (Ridge, Lasso, </a:t>
          </a:r>
          <a:r>
            <a:rPr lang="es-AR" sz="1800" kern="1200" dirty="0" err="1">
              <a:latin typeface="Arial" panose="020B0604020202020204" pitchFamily="34" charset="0"/>
              <a:cs typeface="Arial" panose="020B0604020202020204" pitchFamily="34" charset="0"/>
            </a:rPr>
            <a:t>ElasticNet</a:t>
          </a:r>
          <a:r>
            <a:rPr lang="es-AR" sz="1800" kern="1200" dirty="0">
              <a:latin typeface="Arial" panose="020B0604020202020204" pitchFamily="34" charset="0"/>
              <a:cs typeface="Arial" panose="020B0604020202020204" pitchFamily="34" charset="0"/>
            </a:rPr>
            <a:t> u OLS), así como división de la data en un training y test </a:t>
          </a:r>
          <a:r>
            <a:rPr lang="es-AR" sz="1800" kern="1200" dirty="0" err="1">
              <a:latin typeface="Arial" panose="020B0604020202020204" pitchFamily="34" charset="0"/>
              <a:cs typeface="Arial" panose="020B0604020202020204" pitchFamily="34" charset="0"/>
            </a:rPr>
            <a:t>dataset</a:t>
          </a:r>
          <a:r>
            <a:rPr lang="es-AR" sz="1800" kern="1200" dirty="0">
              <a:latin typeface="Arial" panose="020B0604020202020204" pitchFamily="34" charset="0"/>
              <a:cs typeface="Arial" panose="020B0604020202020204" pitchFamily="34" charset="0"/>
            </a:rPr>
            <a:t>.</a:t>
          </a:r>
          <a:endParaRPr lang="en-US" sz="1800" kern="1200" dirty="0">
            <a:latin typeface="Arial" panose="020B0604020202020204" pitchFamily="34" charset="0"/>
            <a:cs typeface="Arial" panose="020B0604020202020204" pitchFamily="34" charset="0"/>
          </a:endParaRPr>
        </a:p>
      </dsp:txBody>
      <dsp:txXfrm>
        <a:off x="4747330" y="1683902"/>
        <a:ext cx="2372940" cy="3536195"/>
      </dsp:txXfrm>
    </dsp:sp>
    <dsp:sp modelId="{82AD6D53-BEBA-4062-AB1B-A4C246063FEE}">
      <dsp:nvSpPr>
        <dsp:cNvPr id="0" name=""/>
        <dsp:cNvSpPr/>
      </dsp:nvSpPr>
      <dsp:spPr>
        <a:xfrm>
          <a:off x="7120270" y="1683902"/>
          <a:ext cx="2372940" cy="3536195"/>
        </a:xfrm>
        <a:prstGeom prst="rect">
          <a:avLst/>
        </a:prstGeom>
        <a:gradFill rotWithShape="0">
          <a:gsLst>
            <a:gs pos="0">
              <a:schemeClr val="accent1">
                <a:alpha val="90000"/>
                <a:hueOff val="0"/>
                <a:satOff val="0"/>
                <a:lumOff val="0"/>
                <a:alphaOff val="-30000"/>
                <a:satMod val="103000"/>
                <a:lumMod val="102000"/>
                <a:tint val="94000"/>
              </a:schemeClr>
            </a:gs>
            <a:gs pos="50000">
              <a:schemeClr val="accent1">
                <a:alpha val="90000"/>
                <a:hueOff val="0"/>
                <a:satOff val="0"/>
                <a:lumOff val="0"/>
                <a:alphaOff val="-30000"/>
                <a:satMod val="110000"/>
                <a:lumMod val="100000"/>
                <a:shade val="100000"/>
              </a:schemeClr>
            </a:gs>
            <a:gs pos="100000">
              <a:schemeClr val="accent1">
                <a:alpha val="90000"/>
                <a:hueOff val="0"/>
                <a:satOff val="0"/>
                <a:lumOff val="0"/>
                <a:alphaOff val="-3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Creación del modelo a través de la herramienta y evaluación de criterios de ajuste</a:t>
          </a:r>
          <a:endParaRPr lang="en-US" sz="1800" kern="1200" dirty="0">
            <a:latin typeface="Arial" panose="020B0604020202020204" pitchFamily="34" charset="0"/>
            <a:cs typeface="Arial" panose="020B0604020202020204" pitchFamily="34" charset="0"/>
          </a:endParaRPr>
        </a:p>
      </dsp:txBody>
      <dsp:txXfrm>
        <a:off x="7120270" y="1683902"/>
        <a:ext cx="2372940" cy="3536195"/>
      </dsp:txXfrm>
    </dsp:sp>
    <dsp:sp modelId="{F95F936D-7812-4041-9950-183CD2526161}">
      <dsp:nvSpPr>
        <dsp:cNvPr id="0" name=""/>
        <dsp:cNvSpPr/>
      </dsp:nvSpPr>
      <dsp:spPr>
        <a:xfrm>
          <a:off x="9493211" y="1683902"/>
          <a:ext cx="2372940" cy="353619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Comparación de resultados del modelo vs las observaciones del </a:t>
          </a:r>
          <a:r>
            <a:rPr lang="es-AR" sz="1800" kern="1200" dirty="0" err="1">
              <a:latin typeface="Arial" panose="020B0604020202020204" pitchFamily="34" charset="0"/>
              <a:cs typeface="Arial" panose="020B0604020202020204" pitchFamily="34" charset="0"/>
            </a:rPr>
            <a:t>Dataset</a:t>
          </a:r>
          <a:endParaRPr lang="en-US" sz="1800" kern="1200" dirty="0">
            <a:latin typeface="Arial" panose="020B0604020202020204" pitchFamily="34" charset="0"/>
            <a:cs typeface="Arial" panose="020B0604020202020204" pitchFamily="34" charset="0"/>
          </a:endParaRPr>
        </a:p>
      </dsp:txBody>
      <dsp:txXfrm>
        <a:off x="9493211" y="1683902"/>
        <a:ext cx="2372940" cy="3536195"/>
      </dsp:txXfrm>
    </dsp:sp>
    <dsp:sp modelId="{4534AB7A-F6B9-4CEB-84E8-A3ED5F6222B3}">
      <dsp:nvSpPr>
        <dsp:cNvPr id="0" name=""/>
        <dsp:cNvSpPr/>
      </dsp:nvSpPr>
      <dsp:spPr>
        <a:xfrm>
          <a:off x="0" y="5220097"/>
          <a:ext cx="11867600" cy="392910"/>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FB020-1088-4415-8246-BD52296DAB13}">
      <dsp:nvSpPr>
        <dsp:cNvPr id="0" name=""/>
        <dsp:cNvSpPr/>
      </dsp:nvSpPr>
      <dsp:spPr>
        <a:xfrm>
          <a:off x="0" y="0"/>
          <a:ext cx="118394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E9650-4AF3-4AD2-A5D9-5BB737A3F914}">
      <dsp:nvSpPr>
        <dsp:cNvPr id="0" name=""/>
        <dsp:cNvSpPr/>
      </dsp:nvSpPr>
      <dsp:spPr>
        <a:xfrm>
          <a:off x="0" y="0"/>
          <a:ext cx="2367893" cy="5556737"/>
        </a:xfrm>
        <a:prstGeom prst="rect">
          <a:avLst/>
        </a:prstGeom>
        <a:no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s-AR" sz="2800" kern="1200" dirty="0"/>
        </a:p>
        <a:p>
          <a:pPr marL="0" lvl="0" indent="0" algn="just" defTabSz="1244600">
            <a:lnSpc>
              <a:spcPct val="90000"/>
            </a:lnSpc>
            <a:spcBef>
              <a:spcPct val="0"/>
            </a:spcBef>
            <a:spcAft>
              <a:spcPct val="35000"/>
            </a:spcAft>
            <a:buNone/>
          </a:pPr>
          <a:endParaRPr lang="es-AR" sz="2800" kern="1200" dirty="0"/>
        </a:p>
        <a:p>
          <a:pPr marL="0" lvl="0" indent="0" algn="ctr" defTabSz="1244600">
            <a:lnSpc>
              <a:spcPct val="90000"/>
            </a:lnSpc>
            <a:spcBef>
              <a:spcPct val="0"/>
            </a:spcBef>
            <a:spcAft>
              <a:spcPct val="35000"/>
            </a:spcAft>
            <a:buNone/>
          </a:pPr>
          <a:r>
            <a:rPr lang="es-AR" sz="2800" kern="1200" dirty="0"/>
            <a:t>Para pasar a la creación del modelo se definió lo siguiente:</a:t>
          </a:r>
          <a:endParaRPr lang="en-US" sz="2800" kern="1200" dirty="0"/>
        </a:p>
      </dsp:txBody>
      <dsp:txXfrm>
        <a:off x="0" y="0"/>
        <a:ext cx="2367893" cy="5556737"/>
      </dsp:txXfrm>
    </dsp:sp>
    <dsp:sp modelId="{5A032E94-E241-418A-83A0-6EFF450BA3AD}">
      <dsp:nvSpPr>
        <dsp:cNvPr id="0" name=""/>
        <dsp:cNvSpPr/>
      </dsp:nvSpPr>
      <dsp:spPr>
        <a:xfrm>
          <a:off x="2545485" y="128608"/>
          <a:ext cx="9293980" cy="89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AR" sz="1800" kern="1200" dirty="0"/>
            <a:t>La variable a predecir es el “Precio por m2”. Se considera que esta variable logra es la ideal para capturar de un inmueble, ya que es una variable más destilada donde se puede eliminar los efectos de superficie en el precio de un inmueble y su locación.</a:t>
          </a:r>
          <a:endParaRPr lang="en-US" sz="1800" kern="1200" dirty="0"/>
        </a:p>
      </dsp:txBody>
      <dsp:txXfrm>
        <a:off x="2545485" y="128608"/>
        <a:ext cx="9293980" cy="898764"/>
      </dsp:txXfrm>
    </dsp:sp>
    <dsp:sp modelId="{6132EA3B-A8D4-4578-AFA8-6C993A04B152}">
      <dsp:nvSpPr>
        <dsp:cNvPr id="0" name=""/>
        <dsp:cNvSpPr/>
      </dsp:nvSpPr>
      <dsp:spPr>
        <a:xfrm>
          <a:off x="2367893" y="1027372"/>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B24A61E-C539-4A8C-AAFB-9609CA6FD43A}">
      <dsp:nvSpPr>
        <dsp:cNvPr id="0" name=""/>
        <dsp:cNvSpPr/>
      </dsp:nvSpPr>
      <dsp:spPr>
        <a:xfrm>
          <a:off x="2545485" y="1155980"/>
          <a:ext cx="9293980" cy="25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AR" sz="1800" kern="1200" dirty="0"/>
            <a:t>En las variables predictoras, se consideraron las variables: </a:t>
          </a:r>
        </a:p>
        <a:p>
          <a:pPr marL="0" lvl="0" indent="0" algn="just" defTabSz="800100">
            <a:lnSpc>
              <a:spcPct val="90000"/>
            </a:lnSpc>
            <a:spcBef>
              <a:spcPct val="0"/>
            </a:spcBef>
            <a:spcAft>
              <a:spcPct val="35000"/>
            </a:spcAft>
            <a:buNone/>
          </a:pPr>
          <a:r>
            <a:rPr lang="es-AR" sz="1800" kern="1200" dirty="0"/>
            <a:t>- De lugares (</a:t>
          </a:r>
          <a:r>
            <a:rPr lang="es-AR" sz="1800" kern="1200" dirty="0" err="1"/>
            <a:t>place_name</a:t>
          </a:r>
          <a:r>
            <a:rPr lang="es-AR" sz="1800" kern="1200" dirty="0"/>
            <a:t>). </a:t>
          </a:r>
        </a:p>
        <a:p>
          <a:pPr marL="0" lvl="0" indent="0" algn="just" defTabSz="800100">
            <a:lnSpc>
              <a:spcPct val="90000"/>
            </a:lnSpc>
            <a:spcBef>
              <a:spcPct val="0"/>
            </a:spcBef>
            <a:spcAft>
              <a:spcPct val="35000"/>
            </a:spcAft>
            <a:buNone/>
          </a:pPr>
          <a:r>
            <a:rPr lang="es-AR" sz="1800" kern="1200" dirty="0"/>
            <a:t>- De </a:t>
          </a:r>
          <a:r>
            <a:rPr lang="es-AR" sz="1800" kern="1200" dirty="0" err="1"/>
            <a:t>amenities</a:t>
          </a:r>
          <a:r>
            <a:rPr lang="es-AR" sz="1800" kern="1200" dirty="0"/>
            <a:t> extraídas del campo URL </a:t>
          </a:r>
        </a:p>
        <a:p>
          <a:pPr marL="0" lvl="0" indent="0" algn="just" defTabSz="800100">
            <a:lnSpc>
              <a:spcPct val="90000"/>
            </a:lnSpc>
            <a:spcBef>
              <a:spcPct val="0"/>
            </a:spcBef>
            <a:spcAft>
              <a:spcPct val="35000"/>
            </a:spcAft>
            <a:buNone/>
          </a:pPr>
          <a:r>
            <a:rPr lang="es-AR" sz="1800" kern="1200" dirty="0"/>
            <a:t>- Los tipos de propiedad extraídos del campo URL. </a:t>
          </a:r>
        </a:p>
        <a:p>
          <a:pPr marL="0" lvl="0" indent="0" algn="just" defTabSz="800100">
            <a:lnSpc>
              <a:spcPct val="90000"/>
            </a:lnSpc>
            <a:spcBef>
              <a:spcPct val="0"/>
            </a:spcBef>
            <a:spcAft>
              <a:spcPct val="35000"/>
            </a:spcAft>
            <a:buNone/>
          </a:pPr>
          <a:r>
            <a:rPr lang="es-AR" sz="1800" kern="1200" dirty="0"/>
            <a:t>- Adicionalmente se agregó categorías de acuerdo al título de la publicación.</a:t>
          </a:r>
          <a:endParaRPr lang="en-US" sz="1800" kern="1200" dirty="0"/>
        </a:p>
      </dsp:txBody>
      <dsp:txXfrm>
        <a:off x="2545485" y="1155980"/>
        <a:ext cx="9293980" cy="2572161"/>
      </dsp:txXfrm>
    </dsp:sp>
    <dsp:sp modelId="{E9D7694B-96A1-472C-8C93-E46624F09A6F}">
      <dsp:nvSpPr>
        <dsp:cNvPr id="0" name=""/>
        <dsp:cNvSpPr/>
      </dsp:nvSpPr>
      <dsp:spPr>
        <a:xfrm>
          <a:off x="2367893" y="3728142"/>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530D3E9-C7EC-43C1-BFC7-77EB569EDBAF}">
      <dsp:nvSpPr>
        <dsp:cNvPr id="0" name=""/>
        <dsp:cNvSpPr/>
      </dsp:nvSpPr>
      <dsp:spPr>
        <a:xfrm>
          <a:off x="2545485" y="3856750"/>
          <a:ext cx="9293980" cy="755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Las variables predictoras categóricas como </a:t>
          </a:r>
          <a:r>
            <a:rPr lang="es-AR" sz="1800" kern="1200" dirty="0" err="1"/>
            <a:t>place_name</a:t>
          </a:r>
          <a:r>
            <a:rPr lang="es-AR" sz="1800" kern="1200" dirty="0"/>
            <a:t>, </a:t>
          </a:r>
          <a:r>
            <a:rPr lang="es-AR" sz="1800" kern="1200" dirty="0" err="1"/>
            <a:t>amenities</a:t>
          </a:r>
          <a:r>
            <a:rPr lang="es-AR" sz="1800" kern="1200" dirty="0"/>
            <a:t> y tipos de propiedad fueron convertidas en </a:t>
          </a:r>
          <a:r>
            <a:rPr lang="es-AR" sz="1800" kern="1200" dirty="0" err="1"/>
            <a:t>dummies</a:t>
          </a:r>
          <a:r>
            <a:rPr lang="es-AR" sz="1800" kern="1200" dirty="0"/>
            <a:t> para poder ser ingresadas en el modelo.</a:t>
          </a:r>
          <a:endParaRPr lang="en-US" sz="1800" kern="1200" dirty="0"/>
        </a:p>
      </dsp:txBody>
      <dsp:txXfrm>
        <a:off x="2545485" y="3856750"/>
        <a:ext cx="9293980" cy="755289"/>
      </dsp:txXfrm>
    </dsp:sp>
    <dsp:sp modelId="{84D814AE-CA86-4131-BC22-F5346D2B595A}">
      <dsp:nvSpPr>
        <dsp:cNvPr id="0" name=""/>
        <dsp:cNvSpPr/>
      </dsp:nvSpPr>
      <dsp:spPr>
        <a:xfrm>
          <a:off x="2367893" y="4612039"/>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062E5F0-705F-4ACA-9EB8-ACFD5E519A06}">
      <dsp:nvSpPr>
        <dsp:cNvPr id="0" name=""/>
        <dsp:cNvSpPr/>
      </dsp:nvSpPr>
      <dsp:spPr>
        <a:xfrm>
          <a:off x="2545485" y="4740647"/>
          <a:ext cx="9293980" cy="68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Los modelos a utilizar para la estimación son </a:t>
          </a:r>
          <a:r>
            <a:rPr lang="es-AR" sz="1800" kern="1200" dirty="0" err="1"/>
            <a:t>ElasticNet</a:t>
          </a:r>
          <a:r>
            <a:rPr lang="es-AR" sz="1800" kern="1200" dirty="0"/>
            <a:t> y OLS.</a:t>
          </a:r>
          <a:endParaRPr lang="en-US" sz="1800" kern="1200" dirty="0"/>
        </a:p>
      </dsp:txBody>
      <dsp:txXfrm>
        <a:off x="2545485" y="4740647"/>
        <a:ext cx="9293980" cy="683011"/>
      </dsp:txXfrm>
    </dsp:sp>
    <dsp:sp modelId="{C88B100D-C7FD-45F7-B364-22032556ED35}">
      <dsp:nvSpPr>
        <dsp:cNvPr id="0" name=""/>
        <dsp:cNvSpPr/>
      </dsp:nvSpPr>
      <dsp:spPr>
        <a:xfrm>
          <a:off x="2367893" y="5423659"/>
          <a:ext cx="947157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AE74C-F299-4CB5-8693-4B4841C434CC}">
      <dsp:nvSpPr>
        <dsp:cNvPr id="0" name=""/>
        <dsp:cNvSpPr/>
      </dsp:nvSpPr>
      <dsp:spPr>
        <a:xfrm>
          <a:off x="3682" y="16006"/>
          <a:ext cx="3590192" cy="1436076"/>
        </a:xfrm>
        <a:prstGeom prst="rect">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Los valores de R^2 para cada uno de los modelos son:</a:t>
          </a:r>
          <a:endParaRPr lang="en-US" sz="2000" kern="1200" dirty="0"/>
        </a:p>
      </dsp:txBody>
      <dsp:txXfrm>
        <a:off x="3682" y="16006"/>
        <a:ext cx="3590192" cy="1436076"/>
      </dsp:txXfrm>
    </dsp:sp>
    <dsp:sp modelId="{980E2BC1-3802-4CB8-AFD0-E400F3F29AB4}">
      <dsp:nvSpPr>
        <dsp:cNvPr id="0" name=""/>
        <dsp:cNvSpPr/>
      </dsp:nvSpPr>
      <dsp:spPr>
        <a:xfrm>
          <a:off x="3682"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AR" sz="2000" kern="1200" dirty="0"/>
            <a:t>R^2 </a:t>
          </a:r>
          <a:r>
            <a:rPr lang="es-AR" sz="2000" kern="1200" dirty="0" err="1"/>
            <a:t>ElasticNet</a:t>
          </a:r>
          <a:r>
            <a:rPr lang="es-AR" sz="2000" kern="1200" dirty="0"/>
            <a:t>: 0.7001</a:t>
          </a:r>
          <a:endParaRPr lang="en-US" sz="2000" kern="1200" dirty="0"/>
        </a:p>
        <a:p>
          <a:pPr marL="228600" lvl="1" indent="-228600" algn="l" defTabSz="889000">
            <a:lnSpc>
              <a:spcPct val="90000"/>
            </a:lnSpc>
            <a:spcBef>
              <a:spcPct val="0"/>
            </a:spcBef>
            <a:spcAft>
              <a:spcPct val="15000"/>
            </a:spcAft>
            <a:buChar char="•"/>
          </a:pPr>
          <a:r>
            <a:rPr lang="es-AR" sz="2000" kern="1200" dirty="0"/>
            <a:t>R^2 Ajustado OLS: 0.719</a:t>
          </a:r>
          <a:endParaRPr lang="en-US" sz="2000" kern="1200" dirty="0"/>
        </a:p>
      </dsp:txBody>
      <dsp:txXfrm>
        <a:off x="3682" y="1452082"/>
        <a:ext cx="3590192" cy="2415599"/>
      </dsp:txXfrm>
    </dsp:sp>
    <dsp:sp modelId="{6DE2F335-199F-4D9B-BEE2-53C19458C3EF}">
      <dsp:nvSpPr>
        <dsp:cNvPr id="0" name=""/>
        <dsp:cNvSpPr/>
      </dsp:nvSpPr>
      <dsp:spPr>
        <a:xfrm>
          <a:off x="4096501" y="16006"/>
          <a:ext cx="3590192" cy="1436076"/>
        </a:xfrm>
        <a:prstGeom prst="rect">
          <a:avLst/>
        </a:prstGeom>
        <a:solidFill>
          <a:schemeClr val="accent1">
            <a:lumMod val="75000"/>
          </a:schemeClr>
        </a:solidFill>
        <a:ln w="12700" cap="flat" cmpd="sng" algn="ctr">
          <a:solidFill>
            <a:schemeClr val="accent1">
              <a:hueOff val="0"/>
              <a:satOff val="0"/>
              <a:lumOff val="0"/>
              <a:alpha val="9800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Los variables con los coeficientes de mayor impacto en el modelo son:</a:t>
          </a:r>
          <a:endParaRPr lang="en-US" sz="2000" kern="1200" dirty="0"/>
        </a:p>
      </dsp:txBody>
      <dsp:txXfrm>
        <a:off x="4096501" y="16006"/>
        <a:ext cx="3590192" cy="1436076"/>
      </dsp:txXfrm>
    </dsp:sp>
    <dsp:sp modelId="{88842CA1-1C23-4A21-A8FF-A4D459FA641E}">
      <dsp:nvSpPr>
        <dsp:cNvPr id="0" name=""/>
        <dsp:cNvSpPr/>
      </dsp:nvSpPr>
      <dsp:spPr>
        <a:xfrm>
          <a:off x="4096501"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AR" sz="1600" kern="1200" dirty="0" err="1"/>
            <a:t>Place_name_pto</a:t>
          </a:r>
          <a:r>
            <a:rPr lang="es-AR" sz="1600" kern="1200" dirty="0"/>
            <a:t> madero: 4107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err="1"/>
            <a:t>Place_name_Recoleta</a:t>
          </a:r>
          <a:r>
            <a:rPr lang="es-AR" sz="1600" kern="1200" dirty="0"/>
            <a:t>: 1719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a:t>Tipo de propiedad </a:t>
          </a:r>
          <a:r>
            <a:rPr lang="es-AR" sz="1600" kern="1200" dirty="0" err="1"/>
            <a:t>depto</a:t>
          </a:r>
          <a:r>
            <a:rPr lang="es-AR" sz="1600" kern="1200" dirty="0"/>
            <a:t>: 1633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a:t>Tipo de propiedad casa: 1578 </a:t>
          </a:r>
          <a:r>
            <a:rPr lang="es-AR" sz="1600" kern="1200" dirty="0" err="1"/>
            <a:t>usd</a:t>
          </a:r>
          <a:r>
            <a:rPr lang="es-AR" sz="1600" kern="1200" dirty="0"/>
            <a:t>/m2</a:t>
          </a:r>
          <a:endParaRPr lang="en-US" sz="1600" kern="1200" dirty="0"/>
        </a:p>
      </dsp:txBody>
      <dsp:txXfrm>
        <a:off x="4096501" y="1452082"/>
        <a:ext cx="3590192" cy="2415599"/>
      </dsp:txXfrm>
    </dsp:sp>
    <dsp:sp modelId="{F9ED60A1-3727-4C26-9F62-9D1CDFDB6358}">
      <dsp:nvSpPr>
        <dsp:cNvPr id="0" name=""/>
        <dsp:cNvSpPr/>
      </dsp:nvSpPr>
      <dsp:spPr>
        <a:xfrm>
          <a:off x="8189320" y="16006"/>
          <a:ext cx="3590192" cy="1436076"/>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El ajuste del modelo estimado con el </a:t>
          </a:r>
          <a:r>
            <a:rPr lang="es-AR" sz="2000" kern="1200" dirty="0" err="1"/>
            <a:t>dataset</a:t>
          </a:r>
          <a:r>
            <a:rPr lang="es-AR" sz="2000" kern="1200" dirty="0"/>
            <a:t> de test nos da lo siguiente:</a:t>
          </a:r>
          <a:endParaRPr lang="en-US" sz="2000" kern="1200" dirty="0"/>
        </a:p>
      </dsp:txBody>
      <dsp:txXfrm>
        <a:off x="8189320" y="16006"/>
        <a:ext cx="3590192" cy="1436076"/>
      </dsp:txXfrm>
    </dsp:sp>
    <dsp:sp modelId="{AF1867AC-1ECA-4016-AB45-CC807E053E41}">
      <dsp:nvSpPr>
        <dsp:cNvPr id="0" name=""/>
        <dsp:cNvSpPr/>
      </dsp:nvSpPr>
      <dsp:spPr>
        <a:xfrm>
          <a:off x="8189320"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AR" sz="2000" kern="1200" dirty="0"/>
            <a:t>R^2 Test </a:t>
          </a:r>
          <a:r>
            <a:rPr lang="es-AR" sz="2000" kern="1200" dirty="0" err="1"/>
            <a:t>ElasticNet</a:t>
          </a:r>
          <a:r>
            <a:rPr lang="es-AR" sz="2000" kern="1200" dirty="0"/>
            <a:t>: 0.7066</a:t>
          </a:r>
          <a:endParaRPr lang="en-US" sz="2000" kern="1200" dirty="0"/>
        </a:p>
      </dsp:txBody>
      <dsp:txXfrm>
        <a:off x="8189320" y="1452082"/>
        <a:ext cx="3590192" cy="2415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1EE5A-C89A-4EEB-8FBA-31E761851D6A}">
      <dsp:nvSpPr>
        <dsp:cNvPr id="0" name=""/>
        <dsp:cNvSpPr/>
      </dsp:nvSpPr>
      <dsp:spPr>
        <a:xfrm rot="5400000">
          <a:off x="-266740" y="269064"/>
          <a:ext cx="1778267" cy="1244787"/>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624718"/>
        <a:ext cx="1244787" cy="533480"/>
      </dsp:txXfrm>
    </dsp:sp>
    <dsp:sp modelId="{658F2CA3-89D3-46AB-95B5-7F8E8B48740F}">
      <dsp:nvSpPr>
        <dsp:cNvPr id="0" name=""/>
        <dsp:cNvSpPr/>
      </dsp:nvSpPr>
      <dsp:spPr>
        <a:xfrm rot="5400000">
          <a:off x="6046403" y="-4799291"/>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De acuerdo al output del modelo, los efectos de localización geográfica son las variables que poseen un mayor impacto sobre el “Precio por m2” de una propiedad. El coeficiente más alto, con un p-valor significativo fue la variable Puerto Madero, con un coeficiente de 4107 </a:t>
          </a:r>
          <a:r>
            <a:rPr lang="es-AR" sz="1800" kern="1200" dirty="0" err="1"/>
            <a:t>usd</a:t>
          </a:r>
          <a:r>
            <a:rPr lang="es-AR" sz="1800" kern="1200" dirty="0"/>
            <a:t>/m2, lo cual es razonable y se condice con la intuición.</a:t>
          </a:r>
          <a:endParaRPr lang="en-US" sz="1800" kern="1200" dirty="0"/>
        </a:p>
      </dsp:txBody>
      <dsp:txXfrm rot="-5400000">
        <a:off x="1244788" y="58749"/>
        <a:ext cx="10702681" cy="1043024"/>
      </dsp:txXfrm>
    </dsp:sp>
    <dsp:sp modelId="{AB7DCF8F-35E3-45A8-BA5E-065AA38ABC1A}">
      <dsp:nvSpPr>
        <dsp:cNvPr id="0" name=""/>
        <dsp:cNvSpPr/>
      </dsp:nvSpPr>
      <dsp:spPr>
        <a:xfrm rot="5400000">
          <a:off x="-266740" y="1855084"/>
          <a:ext cx="1778267" cy="1244787"/>
        </a:xfrm>
        <a:prstGeom prst="chevron">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2210738"/>
        <a:ext cx="1244787" cy="533480"/>
      </dsp:txXfrm>
    </dsp:sp>
    <dsp:sp modelId="{B5B0EC9B-D370-4C07-A35B-3ADEA811E179}">
      <dsp:nvSpPr>
        <dsp:cNvPr id="0" name=""/>
        <dsp:cNvSpPr/>
      </dsp:nvSpPr>
      <dsp:spPr>
        <a:xfrm rot="5400000">
          <a:off x="6046403" y="-3213272"/>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El modelo presenta un comportamiento consistente entre los datos de entrenamiento y testeo, y su ajuste es muy similar para ambos </a:t>
          </a:r>
          <a:r>
            <a:rPr lang="es-AR" sz="1800" kern="1200" dirty="0" err="1"/>
            <a:t>datasets</a:t>
          </a:r>
          <a:r>
            <a:rPr lang="es-AR" sz="1800" kern="1200" dirty="0"/>
            <a:t>. Esto representa una buena señal, ya que el modelo no está sufriendo de grandes problemas de </a:t>
          </a:r>
          <a:r>
            <a:rPr lang="es-AR" sz="1800" kern="1200" dirty="0" err="1"/>
            <a:t>overfitting</a:t>
          </a:r>
          <a:r>
            <a:rPr lang="es-AR" sz="1800" kern="1200" dirty="0"/>
            <a:t> ni </a:t>
          </a:r>
          <a:r>
            <a:rPr lang="es-AR" sz="1800" kern="1200" dirty="0" err="1"/>
            <a:t>underfitting</a:t>
          </a:r>
          <a:r>
            <a:rPr lang="es-AR" sz="1800" kern="1200" dirty="0"/>
            <a:t>.</a:t>
          </a:r>
          <a:endParaRPr lang="en-US" sz="1800" kern="1200" dirty="0"/>
        </a:p>
      </dsp:txBody>
      <dsp:txXfrm rot="-5400000">
        <a:off x="1244788" y="1644768"/>
        <a:ext cx="10702681" cy="1043024"/>
      </dsp:txXfrm>
    </dsp:sp>
    <dsp:sp modelId="{63E465B6-F203-48BF-BA96-1B5BE36B9681}">
      <dsp:nvSpPr>
        <dsp:cNvPr id="0" name=""/>
        <dsp:cNvSpPr/>
      </dsp:nvSpPr>
      <dsp:spPr>
        <a:xfrm rot="5400000">
          <a:off x="-266740" y="3441103"/>
          <a:ext cx="1778267" cy="1244787"/>
        </a:xfrm>
        <a:prstGeom prst="chevron">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3796757"/>
        <a:ext cx="1244787" cy="533480"/>
      </dsp:txXfrm>
    </dsp:sp>
    <dsp:sp modelId="{95C48982-CA0B-49DE-B1F6-C55864530D93}">
      <dsp:nvSpPr>
        <dsp:cNvPr id="0" name=""/>
        <dsp:cNvSpPr/>
      </dsp:nvSpPr>
      <dsp:spPr>
        <a:xfrm rot="5400000">
          <a:off x="6046403" y="-1627252"/>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El modelo parece estar teniendo mayor dificultad a la hora de predecir “Precios por m2” de gran magnitud. Es necesario realizar un estudio de mayor profundidad sobre el comportamiento de la variable dependiente, para así lograr mejores resultados y entender si este es el límite del modelo o puede mejorar aun más.</a:t>
          </a:r>
          <a:endParaRPr lang="en-US" sz="1800" kern="1200" dirty="0"/>
        </a:p>
      </dsp:txBody>
      <dsp:txXfrm rot="-5400000">
        <a:off x="1244788" y="3230788"/>
        <a:ext cx="10702681" cy="104302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1F58-B396-4E9B-9671-93AC33CCF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D5AF85-7270-4C09-9DBE-68AC23602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618654-BC95-4CDC-A54B-2AE9A46E5C13}"/>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B5FA4E7E-6208-48E7-BC2F-DE9744706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4536F-04F2-4516-9312-B2BB55F65700}"/>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411184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A30-906E-4182-91CE-A4FBE1DB41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F0013-0B50-4BFC-B2E9-75004F46C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13741-364B-46AA-8776-2AE717B8F9F2}"/>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27A29E1E-3C14-4EEE-B956-D9044E267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74786-E1BA-415C-9D49-24C644FE009B}"/>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30921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2D605-6B31-4018-8724-15C97A5B4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272B5-576C-494F-88CB-3D1F6E297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9F9F6-FEF9-4560-9846-CC44312D797B}"/>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8ABCA109-5080-47EC-9A3A-4B79FC5F6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98415-985C-45EF-AB68-5E10D2F90212}"/>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186569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3DB5-8475-433D-867C-BA4FCDE0F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54DD1-91D3-48A7-876C-8BECC51C8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C7E9E-614F-47BD-A5D5-DAF5DD5585B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27D42483-4BCE-40A6-A060-88FACA119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1C934-C69A-41FD-951F-56568AD7A668}"/>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102302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C485-2D04-4256-B9B5-EB139B7BE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6E978-5FAC-4243-AFF4-56D29902B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34EC9-32B4-4CE8-BFAD-38DA7C3E25F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58EEF3FD-B771-4308-AF27-73343E888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E3B1A-3E3A-47F1-900A-2A33E6874C5E}"/>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2328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CE49-1E17-4135-94CD-DCF8BE698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EE063-7D26-407A-A7E9-8B0B505EE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D2B415-5671-4021-92EE-5EAA1BE14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E0805C-1317-457A-9635-3DB504FD9E76}"/>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33C7A7DC-6B74-45A2-BEED-A5088DBC8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8A56C-EE6C-48B2-81FC-47CC7108313E}"/>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64227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7C8B-BA26-43E5-8878-01A7A2A82A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7BAA2-DAB9-4134-9F5F-6CE0EA788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F28E9-7350-4E24-BA4B-F752597B71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4E080-E598-41B3-AA4B-2838FC231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68ADB-268E-4ACA-BE99-F554023F6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7ED496-6D48-496C-8A72-D168C4BABA22}"/>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8" name="Footer Placeholder 7">
            <a:extLst>
              <a:ext uri="{FF2B5EF4-FFF2-40B4-BE49-F238E27FC236}">
                <a16:creationId xmlns:a16="http://schemas.microsoft.com/office/drawing/2014/main" id="{CB9318E6-9227-4000-9F0D-0B0E6B0BD0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74935C-4EBE-47B1-88A4-DE9FFCFAC1C5}"/>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77977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6F4C-5ADE-4475-A653-A4A355889B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55E5BD-8039-4CAB-8CAB-6A2CB7D76358}"/>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4" name="Footer Placeholder 3">
            <a:extLst>
              <a:ext uri="{FF2B5EF4-FFF2-40B4-BE49-F238E27FC236}">
                <a16:creationId xmlns:a16="http://schemas.microsoft.com/office/drawing/2014/main" id="{4DBFEFB8-0F8C-4F6C-9C4E-AEDFE8D6B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7DAE1B-5A6C-42E2-B2A0-5A01BC401DDA}"/>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5726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6E4D4-D39B-444B-AFDC-BC8B3AB5202D}"/>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3" name="Footer Placeholder 2">
            <a:extLst>
              <a:ext uri="{FF2B5EF4-FFF2-40B4-BE49-F238E27FC236}">
                <a16:creationId xmlns:a16="http://schemas.microsoft.com/office/drawing/2014/main" id="{CBC77B6A-852B-4308-8C50-E933A90076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01F518-75B5-47B1-A1F1-AE8D9A42AE82}"/>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002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4CD2-DAD1-4A30-8CDC-76AE86B55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C91760-7202-4F61-9757-29A1364434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CB06A3-E76B-4CE9-B237-A459D036E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B50C0-4FA2-46E6-AEF6-8E7C5820E77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8F97CC32-0872-489F-A89B-DDADEA4AB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0EEEC-CB4B-4D11-A081-21DD8BE0D31A}"/>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319866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46B9-CEFF-49E5-89E0-248202E89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A14B8-C84B-4A50-A51F-347DBF996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64998-8603-483C-AF04-224FB9962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3DFC9-FC5C-4ADC-A565-ADAFC2424D7D}"/>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F3F56167-452D-4CD3-A911-93513EFA9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195FC-18F0-47BF-BC46-CCB3DBFA065F}"/>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06116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17206-4CF9-4B07-82BC-0E74B37B6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A76BD-A48A-4392-94B7-3FE5CD94E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3FAFE-2B43-4CDC-A12D-EDE21EA2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E7213934-89F0-46C1-B64C-44CCF156C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B268C-EFBF-4B7C-AED5-75F820FB8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5FF81-0E95-4B70-96B8-7B9C5032BB48}" type="slidenum">
              <a:rPr lang="en-US" smtClean="0"/>
              <a:t>‹#›</a:t>
            </a:fld>
            <a:endParaRPr lang="en-US"/>
          </a:p>
        </p:txBody>
      </p:sp>
    </p:spTree>
    <p:extLst>
      <p:ext uri="{BB962C8B-B14F-4D97-AF65-F5344CB8AC3E}">
        <p14:creationId xmlns:p14="http://schemas.microsoft.com/office/powerpoint/2010/main" val="146044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64" name="Freeform: Shape 6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9" name="Freeform: Shape 6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Rectangle 3">
            <a:extLst>
              <a:ext uri="{FF2B5EF4-FFF2-40B4-BE49-F238E27FC236}">
                <a16:creationId xmlns:a16="http://schemas.microsoft.com/office/drawing/2014/main" id="{7FD1A200-DC2A-44E3-9CE6-D724FFDCFC31}"/>
              </a:ext>
            </a:extLst>
          </p:cNvPr>
          <p:cNvSpPr/>
          <p:nvPr/>
        </p:nvSpPr>
        <p:spPr>
          <a:xfrm>
            <a:off x="0" y="534572"/>
            <a:ext cx="12191999" cy="5725551"/>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06A8-692E-4990-BD99-686E09A005AF}"/>
              </a:ext>
            </a:extLst>
          </p:cNvPr>
          <p:cNvSpPr>
            <a:spLocks noGrp="1"/>
          </p:cNvSpPr>
          <p:nvPr>
            <p:ph type="ctrTitle"/>
          </p:nvPr>
        </p:nvSpPr>
        <p:spPr>
          <a:xfrm>
            <a:off x="152117" y="2098206"/>
            <a:ext cx="5760846" cy="1001233"/>
          </a:xfrm>
        </p:spPr>
        <p:txBody>
          <a:bodyPr>
            <a:normAutofit/>
          </a:bodyPr>
          <a:lstStyle/>
          <a:p>
            <a:r>
              <a:rPr lang="es-AR" sz="5200" b="1" dirty="0">
                <a:solidFill>
                  <a:schemeClr val="accent1">
                    <a:lumMod val="75000"/>
                  </a:schemeClr>
                </a:solidFill>
                <a:latin typeface="Arial" panose="020B0604020202020204" pitchFamily="34" charset="0"/>
                <a:cs typeface="Arial" panose="020B0604020202020204" pitchFamily="34" charset="0"/>
              </a:rPr>
              <a:t>Desafío </a:t>
            </a:r>
            <a:r>
              <a:rPr lang="es-AR" sz="5200" b="1" dirty="0" err="1">
                <a:solidFill>
                  <a:schemeClr val="accent1">
                    <a:lumMod val="75000"/>
                  </a:schemeClr>
                </a:solidFill>
                <a:latin typeface="Arial" panose="020B0604020202020204" pitchFamily="34" charset="0"/>
                <a:cs typeface="Arial" panose="020B0604020202020204" pitchFamily="34" charset="0"/>
              </a:rPr>
              <a:t>Properati</a:t>
            </a:r>
            <a:endParaRPr lang="en-US" sz="5200" b="1" dirty="0">
              <a:solidFill>
                <a:schemeClr val="accent1">
                  <a:lumMod val="7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BBB6449-B227-4AD9-BFF0-1A7ED1A8F450}"/>
              </a:ext>
            </a:extLst>
          </p:cNvPr>
          <p:cNvSpPr>
            <a:spLocks noGrp="1"/>
          </p:cNvSpPr>
          <p:nvPr>
            <p:ph type="subTitle" idx="1"/>
          </p:nvPr>
        </p:nvSpPr>
        <p:spPr>
          <a:xfrm>
            <a:off x="3032540" y="3429000"/>
            <a:ext cx="5760846" cy="682079"/>
          </a:xfrm>
        </p:spPr>
        <p:txBody>
          <a:bodyPr>
            <a:normAutofit/>
          </a:bodyPr>
          <a:lstStyle/>
          <a:p>
            <a:r>
              <a:rPr lang="es-AR" sz="3200" dirty="0">
                <a:solidFill>
                  <a:schemeClr val="accent1">
                    <a:lumMod val="75000"/>
                  </a:schemeClr>
                </a:solidFill>
                <a:latin typeface="Arial" panose="020B0604020202020204" pitchFamily="34" charset="0"/>
                <a:cs typeface="Arial" panose="020B0604020202020204" pitchFamily="34" charset="0"/>
              </a:rPr>
              <a:t>Modelo Lineal</a:t>
            </a:r>
            <a:endParaRPr lang="en-US" sz="3200" dirty="0">
              <a:solidFill>
                <a:schemeClr val="accent1">
                  <a:lumMod val="75000"/>
                </a:schemeClr>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2D57BFB3-C267-4E81-9F9B-222DAB1FB249}"/>
              </a:ext>
            </a:extLst>
          </p:cNvPr>
          <p:cNvCxnSpPr>
            <a:cxnSpLocks/>
          </p:cNvCxnSpPr>
          <p:nvPr/>
        </p:nvCxnSpPr>
        <p:spPr>
          <a:xfrm>
            <a:off x="0" y="3099439"/>
            <a:ext cx="11619914"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id="{3CCBDDB0-ABCD-448D-9F85-134E74D9036F}"/>
              </a:ext>
            </a:extLst>
          </p:cNvPr>
          <p:cNvSpPr txBox="1">
            <a:spLocks/>
          </p:cNvSpPr>
          <p:nvPr/>
        </p:nvSpPr>
        <p:spPr>
          <a:xfrm>
            <a:off x="-27188" y="6491208"/>
            <a:ext cx="12191695" cy="354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600" dirty="0">
                <a:solidFill>
                  <a:schemeClr val="tx2"/>
                </a:solidFill>
                <a:latin typeface="Arial" panose="020B0604020202020204" pitchFamily="34" charset="0"/>
                <a:cs typeface="Arial" panose="020B0604020202020204" pitchFamily="34" charset="0"/>
              </a:rPr>
              <a:t>Integrantes: Tomás </a:t>
            </a:r>
            <a:r>
              <a:rPr lang="es-AR" sz="1600" dirty="0" err="1">
                <a:solidFill>
                  <a:schemeClr val="tx2"/>
                </a:solidFill>
                <a:latin typeface="Arial" panose="020B0604020202020204" pitchFamily="34" charset="0"/>
                <a:cs typeface="Arial" panose="020B0604020202020204" pitchFamily="34" charset="0"/>
              </a:rPr>
              <a:t>Zawislak</a:t>
            </a:r>
            <a:r>
              <a:rPr lang="es-AR" sz="1600" dirty="0">
                <a:solidFill>
                  <a:schemeClr val="tx2"/>
                </a:solidFill>
                <a:latin typeface="Arial" panose="020B0604020202020204" pitchFamily="34" charset="0"/>
                <a:cs typeface="Arial" panose="020B0604020202020204" pitchFamily="34" charset="0"/>
              </a:rPr>
              <a:t>, Joaquín </a:t>
            </a:r>
            <a:r>
              <a:rPr lang="es-AR" sz="1600" dirty="0" err="1">
                <a:solidFill>
                  <a:schemeClr val="tx2"/>
                </a:solidFill>
                <a:latin typeface="Arial" panose="020B0604020202020204" pitchFamily="34" charset="0"/>
                <a:cs typeface="Arial" panose="020B0604020202020204" pitchFamily="34" charset="0"/>
              </a:rPr>
              <a:t>Bottaro</a:t>
            </a:r>
            <a:r>
              <a:rPr lang="es-AR" sz="1600" dirty="0">
                <a:solidFill>
                  <a:schemeClr val="tx2"/>
                </a:solidFill>
                <a:latin typeface="Arial" panose="020B0604020202020204" pitchFamily="34" charset="0"/>
                <a:cs typeface="Arial" panose="020B0604020202020204" pitchFamily="34" charset="0"/>
              </a:rPr>
              <a:t>, Gustavo Gómez, Angel Carrasco</a:t>
            </a:r>
            <a:endParaRPr lang="en-US" sz="16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29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3933423"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Objetivo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62" name="Freeform: Shape 6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68" name="Freeform: Shape 6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32F9EF2C-DB71-4549-B913-023C64806F89}"/>
              </a:ext>
            </a:extLst>
          </p:cNvPr>
          <p:cNvSpPr txBox="1"/>
          <p:nvPr/>
        </p:nvSpPr>
        <p:spPr>
          <a:xfrm>
            <a:off x="26096" y="1100306"/>
            <a:ext cx="12003589" cy="923330"/>
          </a:xfrm>
          <a:prstGeom prst="rect">
            <a:avLst/>
          </a:prstGeom>
          <a:noFill/>
          <a:ln>
            <a:noFill/>
          </a:ln>
        </p:spPr>
        <p:txBody>
          <a:bodyPr wrap="square" rtlCol="0">
            <a:spAutoFit/>
          </a:bodyPr>
          <a:lstStyle/>
          <a:p>
            <a:r>
              <a:rPr lang="es-AR" dirty="0">
                <a:latin typeface="Arial" panose="020B0604020202020204" pitchFamily="34" charset="0"/>
                <a:cs typeface="Arial" panose="020B0604020202020204" pitchFamily="34" charset="0"/>
              </a:rPr>
              <a:t>El equipo recibió un </a:t>
            </a:r>
            <a:r>
              <a:rPr lang="es-AR" dirty="0" err="1">
                <a:latin typeface="Arial" panose="020B0604020202020204" pitchFamily="34" charset="0"/>
                <a:cs typeface="Arial" panose="020B0604020202020204" pitchFamily="34" charset="0"/>
              </a:rPr>
              <a:t>dataset</a:t>
            </a:r>
            <a:r>
              <a:rPr lang="es-AR" dirty="0">
                <a:latin typeface="Arial" panose="020B0604020202020204" pitchFamily="34" charset="0"/>
                <a:cs typeface="Arial" panose="020B0604020202020204" pitchFamily="34" charset="0"/>
              </a:rPr>
              <a:t> de la inmobiliaria </a:t>
            </a:r>
            <a:r>
              <a:rPr lang="es-AR" dirty="0" err="1">
                <a:latin typeface="Arial" panose="020B0604020202020204" pitchFamily="34" charset="0"/>
                <a:cs typeface="Arial" panose="020B0604020202020204" pitchFamily="34" charset="0"/>
              </a:rPr>
              <a:t>Properati</a:t>
            </a:r>
            <a:r>
              <a:rPr lang="es-AR" dirty="0">
                <a:latin typeface="Arial" panose="020B0604020202020204" pitchFamily="34" charset="0"/>
                <a:cs typeface="Arial" panose="020B0604020202020204" pitchFamily="34" charset="0"/>
              </a:rPr>
              <a:t> con información acerca de diferentes inmuebles a la venta.</a:t>
            </a:r>
          </a:p>
          <a:p>
            <a:endParaRPr lang="es-AR" dirty="0">
              <a:latin typeface="Arial" panose="020B0604020202020204" pitchFamily="34" charset="0"/>
              <a:cs typeface="Arial" panose="020B0604020202020204" pitchFamily="34" charset="0"/>
            </a:endParaRPr>
          </a:p>
          <a:p>
            <a:r>
              <a:rPr lang="es-AR" dirty="0">
                <a:latin typeface="Arial" panose="020B0604020202020204" pitchFamily="34" charset="0"/>
                <a:cs typeface="Arial" panose="020B0604020202020204" pitchFamily="34" charset="0"/>
              </a:rPr>
              <a:t>El principal objetivo de esta etapa es el siguiente:</a:t>
            </a:r>
          </a:p>
        </p:txBody>
      </p:sp>
      <p:cxnSp>
        <p:nvCxnSpPr>
          <p:cNvPr id="6" name="Straight Connector 5">
            <a:extLst>
              <a:ext uri="{FF2B5EF4-FFF2-40B4-BE49-F238E27FC236}">
                <a16:creationId xmlns:a16="http://schemas.microsoft.com/office/drawing/2014/main" id="{07A9B209-BBA2-41B3-967C-C871D3350281}"/>
              </a:ext>
            </a:extLst>
          </p:cNvPr>
          <p:cNvCxnSpPr>
            <a:cxnSpLocks/>
          </p:cNvCxnSpPr>
          <p:nvPr/>
        </p:nvCxnSpPr>
        <p:spPr>
          <a:xfrm flipV="1">
            <a:off x="-305" y="2065619"/>
            <a:ext cx="12003894" cy="678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B4FFA28B-6456-4B0A-83FE-894F1B05A1C1}"/>
              </a:ext>
            </a:extLst>
          </p:cNvPr>
          <p:cNvGraphicFramePr/>
          <p:nvPr>
            <p:extLst>
              <p:ext uri="{D42A27DB-BD31-4B8C-83A1-F6EECF244321}">
                <p14:modId xmlns:p14="http://schemas.microsoft.com/office/powerpoint/2010/main" val="2196554392"/>
              </p:ext>
            </p:extLst>
          </p:nvPr>
        </p:nvGraphicFramePr>
        <p:xfrm>
          <a:off x="1716259" y="1976826"/>
          <a:ext cx="8018584" cy="4902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29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4425792" cy="864572"/>
          </a:xfrm>
        </p:spPr>
        <p:txBody>
          <a:bodyPr vert="horz" lIns="91440" tIns="45720" rIns="91440" bIns="45720" rtlCol="0" anchor="ctr">
            <a:normAutofit fontScale="90000"/>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Plan de Trabajo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D95EFA8D-1AF2-4061-99DB-6ABD15790BF8}"/>
              </a:ext>
            </a:extLst>
          </p:cNvPr>
          <p:cNvGraphicFramePr/>
          <p:nvPr>
            <p:extLst>
              <p:ext uri="{D42A27DB-BD31-4B8C-83A1-F6EECF244321}">
                <p14:modId xmlns:p14="http://schemas.microsoft.com/office/powerpoint/2010/main" val="1327340745"/>
              </p:ext>
            </p:extLst>
          </p:nvPr>
        </p:nvGraphicFramePr>
        <p:xfrm>
          <a:off x="188410" y="1041010"/>
          <a:ext cx="11867601" cy="561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90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4425792"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Definiciones</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3F844A59-055F-471C-892E-4DAEECA2F9A3}"/>
              </a:ext>
            </a:extLst>
          </p:cNvPr>
          <p:cNvGraphicFramePr/>
          <p:nvPr>
            <p:extLst>
              <p:ext uri="{D42A27DB-BD31-4B8C-83A1-F6EECF244321}">
                <p14:modId xmlns:p14="http://schemas.microsoft.com/office/powerpoint/2010/main" val="3178940749"/>
              </p:ext>
            </p:extLst>
          </p:nvPr>
        </p:nvGraphicFramePr>
        <p:xfrm>
          <a:off x="188411" y="1069145"/>
          <a:ext cx="11839466" cy="5556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FA52B131-B52B-4779-A294-4E5C38EAA31A}"/>
              </a:ext>
            </a:extLst>
          </p:cNvPr>
          <p:cNvCxnSpPr>
            <a:cxnSpLocks/>
          </p:cNvCxnSpPr>
          <p:nvPr/>
        </p:nvCxnSpPr>
        <p:spPr>
          <a:xfrm flipV="1">
            <a:off x="164123" y="4801533"/>
            <a:ext cx="2353994"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0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6451540" cy="864572"/>
          </a:xfrm>
        </p:spPr>
        <p:txBody>
          <a:bodyPr vert="horz" lIns="91440" tIns="45720" rIns="91440" bIns="45720" rtlCol="0" anchor="ctr">
            <a:normAutofit/>
          </a:bodyPr>
          <a:lstStyle/>
          <a:p>
            <a:r>
              <a:rPr lang="es-AR" kern="1200" dirty="0">
                <a:solidFill>
                  <a:schemeClr val="accent1">
                    <a:lumMod val="40000"/>
                    <a:lumOff val="60000"/>
                  </a:schemeClr>
                </a:solidFill>
                <a:latin typeface="Arial" panose="020B0604020202020204" pitchFamily="34" charset="0"/>
                <a:cs typeface="Arial" panose="020B0604020202020204" pitchFamily="34" charset="0"/>
              </a:rPr>
              <a:t>Correlaciones</a:t>
            </a:r>
            <a:endParaRPr lang="en-US"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94BC2ED-D6BE-4511-AB7A-BA73D2478677}"/>
              </a:ext>
            </a:extLst>
          </p:cNvPr>
          <p:cNvSpPr/>
          <p:nvPr/>
        </p:nvSpPr>
        <p:spPr>
          <a:xfrm>
            <a:off x="4445392" y="886265"/>
            <a:ext cx="7746304" cy="597173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031C66-0218-4353-9092-10EE0552B6F5}"/>
              </a:ext>
            </a:extLst>
          </p:cNvPr>
          <p:cNvSpPr/>
          <p:nvPr/>
        </p:nvSpPr>
        <p:spPr>
          <a:xfrm>
            <a:off x="188411" y="985329"/>
            <a:ext cx="4006997" cy="1825283"/>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En la imagen se puede observar que  </a:t>
            </a:r>
            <a:r>
              <a:rPr lang="es-AR" sz="1600" dirty="0" err="1">
                <a:latin typeface="Arial" panose="020B0604020202020204" pitchFamily="34" charset="0"/>
                <a:cs typeface="Arial" panose="020B0604020202020204" pitchFamily="34" charset="0"/>
              </a:rPr>
              <a:t>que</a:t>
            </a:r>
            <a:r>
              <a:rPr lang="es-AR" sz="1600" dirty="0">
                <a:latin typeface="Arial" panose="020B0604020202020204" pitchFamily="34" charset="0"/>
                <a:cs typeface="Arial" panose="020B0604020202020204" pitchFamily="34" charset="0"/>
              </a:rPr>
              <a:t> los </a:t>
            </a:r>
            <a:r>
              <a:rPr lang="es-AR" sz="1600" dirty="0" err="1">
                <a:latin typeface="Arial" panose="020B0604020202020204" pitchFamily="34" charset="0"/>
                <a:cs typeface="Arial" panose="020B0604020202020204" pitchFamily="34" charset="0"/>
              </a:rPr>
              <a:t>Place_name</a:t>
            </a:r>
            <a:r>
              <a:rPr lang="es-AR" sz="1600" dirty="0">
                <a:latin typeface="Arial" panose="020B0604020202020204" pitchFamily="34" charset="0"/>
                <a:cs typeface="Arial" panose="020B0604020202020204" pitchFamily="34" charset="0"/>
              </a:rPr>
              <a:t>  muestra mayor intensidad Rosario, Córdoba, lo cual es entendible, pues son localidades fuera de la provincia de Buenos Aires.</a:t>
            </a:r>
            <a:endParaRPr lang="en-US" sz="1600"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9E64C770-DCCC-4FB0-891E-FCC35038622B}"/>
              </a:ext>
            </a:extLst>
          </p:cNvPr>
          <p:cNvSpPr/>
          <p:nvPr/>
        </p:nvSpPr>
        <p:spPr>
          <a:xfrm>
            <a:off x="188410" y="2980591"/>
            <a:ext cx="4006997" cy="182528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También se observa que la mayoría de las correlaciones lineales con el “Precio por m2” son de leves a medianas, siendo la más intensa de estas “</a:t>
            </a:r>
            <a:r>
              <a:rPr lang="es-AR" sz="1600" dirty="0" err="1">
                <a:latin typeface="Arial" panose="020B0604020202020204" pitchFamily="34" charset="0"/>
                <a:cs typeface="Arial" panose="020B0604020202020204" pitchFamily="34" charset="0"/>
              </a:rPr>
              <a:t>place_name</a:t>
            </a:r>
            <a:r>
              <a:rPr lang="es-AR" sz="1600" dirty="0">
                <a:latin typeface="Arial" panose="020B0604020202020204" pitchFamily="34" charset="0"/>
                <a:cs typeface="Arial" panose="020B0604020202020204" pitchFamily="34" charset="0"/>
              </a:rPr>
              <a:t> Rosario” con 0.29.</a:t>
            </a:r>
            <a:endParaRPr lang="en-US" sz="1600"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663B90E7-F97C-4C38-A633-5929232E3191}"/>
              </a:ext>
            </a:extLst>
          </p:cNvPr>
          <p:cNvSpPr/>
          <p:nvPr/>
        </p:nvSpPr>
        <p:spPr>
          <a:xfrm>
            <a:off x="188410" y="4994031"/>
            <a:ext cx="4006997" cy="147710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Al parecer, existe también cierta correlación entre las propiedades con descripción “exclusiva” y el “Precio por m2”.</a:t>
            </a:r>
            <a:endParaRPr lang="en-US" sz="1600" dirty="0">
              <a:latin typeface="Arial" panose="020B0604020202020204" pitchFamily="34" charset="0"/>
              <a:cs typeface="Arial" panose="020B0604020202020204" pitchFamily="34" charset="0"/>
            </a:endParaRPr>
          </a:p>
        </p:txBody>
      </p:sp>
      <p:pic>
        <p:nvPicPr>
          <p:cNvPr id="16" name="Picture 15" descr="A picture containing treemap chart&#10;&#10;Description automatically generated">
            <a:extLst>
              <a:ext uri="{FF2B5EF4-FFF2-40B4-BE49-F238E27FC236}">
                <a16:creationId xmlns:a16="http://schemas.microsoft.com/office/drawing/2014/main" id="{8D663741-0F5A-43D0-9CF9-EDDA52226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067" y="1044383"/>
            <a:ext cx="1914525" cy="5381625"/>
          </a:xfrm>
          <a:prstGeom prst="rect">
            <a:avLst/>
          </a:prstGeom>
        </p:spPr>
      </p:pic>
      <p:pic>
        <p:nvPicPr>
          <p:cNvPr id="18" name="Picture 17" descr="A picture containing treemap chart&#10;&#10;Description automatically generated">
            <a:extLst>
              <a:ext uri="{FF2B5EF4-FFF2-40B4-BE49-F238E27FC236}">
                <a16:creationId xmlns:a16="http://schemas.microsoft.com/office/drawing/2014/main" id="{C499DABD-2696-4E71-9590-A48F4EB68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875" y="1048925"/>
            <a:ext cx="1762125" cy="5334000"/>
          </a:xfrm>
          <a:prstGeom prst="rect">
            <a:avLst/>
          </a:prstGeom>
        </p:spPr>
      </p:pic>
      <p:pic>
        <p:nvPicPr>
          <p:cNvPr id="20" name="Picture 19" descr="A picture containing timeline&#10;&#10;Description automatically generated">
            <a:extLst>
              <a:ext uri="{FF2B5EF4-FFF2-40B4-BE49-F238E27FC236}">
                <a16:creationId xmlns:a16="http://schemas.microsoft.com/office/drawing/2014/main" id="{25754FF0-AA7F-4614-AE98-616F21947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9709" y="1044382"/>
            <a:ext cx="1762125" cy="5411495"/>
          </a:xfrm>
          <a:prstGeom prst="rect">
            <a:avLst/>
          </a:prstGeom>
        </p:spPr>
      </p:pic>
    </p:spTree>
    <p:extLst>
      <p:ext uri="{BB962C8B-B14F-4D97-AF65-F5344CB8AC3E}">
        <p14:creationId xmlns:p14="http://schemas.microsoft.com/office/powerpoint/2010/main" val="2468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6521878" cy="864572"/>
          </a:xfrm>
        </p:spPr>
        <p:txBody>
          <a:bodyPr vert="horz" lIns="91440" tIns="45720" rIns="91440" bIns="45720" rtlCol="0" anchor="ctr">
            <a:normAutofit fontScale="90000"/>
          </a:bodyPr>
          <a:lstStyle/>
          <a:p>
            <a:r>
              <a:rPr lang="es-AR" sz="5200" dirty="0">
                <a:solidFill>
                  <a:schemeClr val="accent1">
                    <a:lumMod val="40000"/>
                    <a:lumOff val="60000"/>
                  </a:schemeClr>
                </a:solidFill>
                <a:latin typeface="Arial" panose="020B0604020202020204" pitchFamily="34" charset="0"/>
                <a:cs typeface="Arial" panose="020B0604020202020204" pitchFamily="34" charset="0"/>
              </a:rPr>
              <a:t>Resultados del Modelo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188411" y="1462957"/>
            <a:ext cx="11783195" cy="369332"/>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r>
              <a:rPr lang="es-AR" dirty="0"/>
              <a:t>Una vez realizado el modelo utilizando las herramientas de OLS y </a:t>
            </a:r>
            <a:r>
              <a:rPr lang="es-AR" dirty="0" err="1"/>
              <a:t>ElasticNet</a:t>
            </a:r>
            <a:r>
              <a:rPr lang="es-AR" dirty="0"/>
              <a:t>, obtenemos los siguientes resultados</a:t>
            </a:r>
            <a:endParaRPr lang="en-US" dirty="0"/>
          </a:p>
        </p:txBody>
      </p:sp>
      <p:graphicFrame>
        <p:nvGraphicFramePr>
          <p:cNvPr id="10" name="Diagram 9">
            <a:extLst>
              <a:ext uri="{FF2B5EF4-FFF2-40B4-BE49-F238E27FC236}">
                <a16:creationId xmlns:a16="http://schemas.microsoft.com/office/drawing/2014/main" id="{9FC9A1C4-FD8F-4EBB-BB5D-048A2F73FD0F}"/>
              </a:ext>
            </a:extLst>
          </p:cNvPr>
          <p:cNvGraphicFramePr/>
          <p:nvPr>
            <p:extLst>
              <p:ext uri="{D42A27DB-BD31-4B8C-83A1-F6EECF244321}">
                <p14:modId xmlns:p14="http://schemas.microsoft.com/office/powerpoint/2010/main" val="2251884891"/>
              </p:ext>
            </p:extLst>
          </p:nvPr>
        </p:nvGraphicFramePr>
        <p:xfrm>
          <a:off x="188411" y="2685922"/>
          <a:ext cx="11783195" cy="3883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2065619"/>
            <a:ext cx="12003894" cy="67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9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884057" cy="864572"/>
          </a:xfrm>
        </p:spPr>
        <p:txBody>
          <a:bodyPr vert="horz" lIns="91440" tIns="45720" rIns="91440" bIns="45720" rtlCol="0" anchor="ctr">
            <a:noAutofit/>
          </a:bodyPr>
          <a:lstStyle/>
          <a:p>
            <a:r>
              <a:rPr lang="es-AR" sz="4000" dirty="0">
                <a:solidFill>
                  <a:schemeClr val="accent1">
                    <a:lumMod val="40000"/>
                    <a:lumOff val="60000"/>
                  </a:schemeClr>
                </a:solidFill>
                <a:latin typeface="Arial" panose="020B0604020202020204" pitchFamily="34" charset="0"/>
                <a:cs typeface="Arial" panose="020B0604020202020204" pitchFamily="34" charset="0"/>
              </a:rPr>
              <a:t>Predicción vs Datos Reales – Training Set </a:t>
            </a:r>
            <a:endParaRPr lang="en-US" sz="40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305" y="974753"/>
            <a:ext cx="12191695" cy="830997"/>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pPr algn="just"/>
            <a:r>
              <a:rPr lang="es-AR" sz="1600" dirty="0"/>
              <a:t>En la comparación visual del modelo, podemos observar que para los montos de “Precio por m2” </a:t>
            </a:r>
            <a:r>
              <a:rPr lang="es-AR" sz="1600" dirty="0" err="1"/>
              <a:t>predecidos</a:t>
            </a:r>
            <a:r>
              <a:rPr lang="es-AR" sz="1600" dirty="0"/>
              <a:t> por el modelo, existe cierto incremento de varianza a lo largo que aumenta el “Precio por m2” real. Al parecer, el modelo presenta un poco más de dificultad a la hora de predecir grandes valores de la variable precio. Sin embargo su ajuste parece ser razonable.</a:t>
            </a:r>
            <a:endParaRPr lang="en-US" sz="1600" dirty="0"/>
          </a:p>
        </p:txBody>
      </p:sp>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1953086"/>
            <a:ext cx="12003894" cy="6783"/>
          </a:xfrm>
          <a:prstGeom prst="line">
            <a:avLst/>
          </a:prstGeom>
        </p:spPr>
        <p:style>
          <a:lnRef idx="1">
            <a:schemeClr val="accent1"/>
          </a:lnRef>
          <a:fillRef idx="0">
            <a:schemeClr val="accent1"/>
          </a:fillRef>
          <a:effectRef idx="0">
            <a:schemeClr val="accent1"/>
          </a:effectRef>
          <a:fontRef idx="minor">
            <a:schemeClr val="tx1"/>
          </a:fontRef>
        </p:style>
      </p:cxnSp>
      <p:pic>
        <p:nvPicPr>
          <p:cNvPr id="1036" name="Picture 12">
            <a:extLst>
              <a:ext uri="{FF2B5EF4-FFF2-40B4-BE49-F238E27FC236}">
                <a16:creationId xmlns:a16="http://schemas.microsoft.com/office/drawing/2014/main" id="{71E9C1F3-66D0-49B6-B3C6-402879101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 y="2014872"/>
            <a:ext cx="5090884" cy="4824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BE6CBC1-A502-406E-B876-3509E0AAE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151" y="2012307"/>
            <a:ext cx="4902167" cy="48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33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884057" cy="864572"/>
          </a:xfrm>
        </p:spPr>
        <p:txBody>
          <a:bodyPr vert="horz" lIns="91440" tIns="45720" rIns="91440" bIns="45720" rtlCol="0" anchor="ctr">
            <a:noAutofit/>
          </a:bodyPr>
          <a:lstStyle/>
          <a:p>
            <a:r>
              <a:rPr lang="es-AR" sz="4000" dirty="0">
                <a:solidFill>
                  <a:schemeClr val="accent1">
                    <a:lumMod val="40000"/>
                    <a:lumOff val="60000"/>
                  </a:schemeClr>
                </a:solidFill>
                <a:latin typeface="Arial" panose="020B0604020202020204" pitchFamily="34" charset="0"/>
                <a:cs typeface="Arial" panose="020B0604020202020204" pitchFamily="34" charset="0"/>
              </a:rPr>
              <a:t>Predicción vs Datos Reales – Test Set </a:t>
            </a:r>
            <a:endParaRPr lang="en-US" sz="40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305" y="974753"/>
            <a:ext cx="12191695" cy="830997"/>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pPr algn="just"/>
            <a:r>
              <a:rPr lang="es-AR" sz="1600" dirty="0"/>
              <a:t>Para el Test Set, podemos observar el mismo comportamiento que con el training set. Aunque por un lado el modelo parece presentar el mismo incremento de varianza antes mencionado, también podemos mencionar que el modelo se comporta de forma consistente al encontrarse con datos desconocidos. El resultado de su ajuste se encuentra en la zona media-alta.</a:t>
            </a:r>
            <a:endParaRPr lang="en-US" sz="1600" dirty="0"/>
          </a:p>
        </p:txBody>
      </p:sp>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1953086"/>
            <a:ext cx="12003894" cy="6783"/>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a:extLst>
              <a:ext uri="{FF2B5EF4-FFF2-40B4-BE49-F238E27FC236}">
                <a16:creationId xmlns:a16="http://schemas.microsoft.com/office/drawing/2014/main" id="{AB497086-FBA1-4F41-A54F-70B64EA9F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617" y="2034000"/>
            <a:ext cx="5061850" cy="48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6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982531"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Conclusiones y Hallazgos</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5A8564A-8343-4468-A63C-F1DD556F4BA6}"/>
              </a:ext>
            </a:extLst>
          </p:cNvPr>
          <p:cNvSpPr txBox="1"/>
          <p:nvPr/>
        </p:nvSpPr>
        <p:spPr>
          <a:xfrm>
            <a:off x="295422" y="1195751"/>
            <a:ext cx="11676184" cy="369332"/>
          </a:xfrm>
          <a:prstGeom prst="rect">
            <a:avLst/>
          </a:prstGeom>
          <a:noFill/>
        </p:spPr>
        <p:txBody>
          <a:bodyPr wrap="square" rtlCol="0">
            <a:spAutoFit/>
          </a:bodyPr>
          <a:lstStyle/>
          <a:p>
            <a:r>
              <a:rPr lang="es-AR" dirty="0">
                <a:latin typeface="Arial" panose="020B0604020202020204" pitchFamily="34" charset="0"/>
                <a:cs typeface="Arial" panose="020B0604020202020204" pitchFamily="34" charset="0"/>
              </a:rPr>
              <a:t>Con lo ya observado anteriormente, podemos mencionar lo siguiente:</a:t>
            </a:r>
            <a:endParaRPr lang="en-US"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3963FC3-E043-4010-A427-8EB452818BB8}"/>
              </a:ext>
            </a:extLst>
          </p:cNvPr>
          <p:cNvCxnSpPr>
            <a:cxnSpLocks/>
          </p:cNvCxnSpPr>
          <p:nvPr/>
        </p:nvCxnSpPr>
        <p:spPr>
          <a:xfrm flipV="1">
            <a:off x="-305" y="1756134"/>
            <a:ext cx="12003894" cy="678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10EA11B4-AE1C-407C-BB4E-6B7FFF5D79DF}"/>
              </a:ext>
            </a:extLst>
          </p:cNvPr>
          <p:cNvGraphicFramePr/>
          <p:nvPr>
            <p:extLst>
              <p:ext uri="{D42A27DB-BD31-4B8C-83A1-F6EECF244321}">
                <p14:modId xmlns:p14="http://schemas.microsoft.com/office/powerpoint/2010/main" val="2830987078"/>
              </p:ext>
            </p:extLst>
          </p:nvPr>
        </p:nvGraphicFramePr>
        <p:xfrm>
          <a:off x="103396" y="1881351"/>
          <a:ext cx="12003894" cy="4954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62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869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Desafío Properati</vt:lpstr>
      <vt:lpstr>Objetivo</vt:lpstr>
      <vt:lpstr>Plan de Trabajo</vt:lpstr>
      <vt:lpstr>Definiciones</vt:lpstr>
      <vt:lpstr>Correlaciones</vt:lpstr>
      <vt:lpstr>Resultados del Modelo</vt:lpstr>
      <vt:lpstr>Predicción vs Datos Reales – Training Set </vt:lpstr>
      <vt:lpstr>Predicción vs Datos Reales – Test Set </vt:lpstr>
      <vt:lpstr>Conclusiones y Hallazgos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Carrasco Osorio, Angel</dc:creator>
  <cp:lastModifiedBy>Carrasco Osorio, Angel</cp:lastModifiedBy>
  <cp:revision>41</cp:revision>
  <dcterms:created xsi:type="dcterms:W3CDTF">2020-12-22T04:12:08Z</dcterms:created>
  <dcterms:modified xsi:type="dcterms:W3CDTF">2020-12-22T21:14:54Z</dcterms:modified>
</cp:coreProperties>
</file>