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BC7F8-324A-4595-8571-726522392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Desafío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3489BF-76E1-4500-A1AE-CD03D6C7F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921" y="4385732"/>
            <a:ext cx="4768203" cy="1405467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Predicción de volumen de recepción</a:t>
            </a:r>
          </a:p>
          <a:p>
            <a:endParaRPr lang="es-AR" dirty="0"/>
          </a:p>
          <a:p>
            <a:endParaRPr lang="es-AR" dirty="0"/>
          </a:p>
          <a:p>
            <a:r>
              <a:rPr lang="es-AR" sz="1400" dirty="0"/>
              <a:t>Grupo 5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C77B37-596E-4CC3-8187-31CA357CCDA9}"/>
              </a:ext>
            </a:extLst>
          </p:cNvPr>
          <p:cNvSpPr txBox="1"/>
          <p:nvPr/>
        </p:nvSpPr>
        <p:spPr>
          <a:xfrm>
            <a:off x="2762435" y="5791199"/>
            <a:ext cx="666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00" dirty="0"/>
              <a:t>Joaquín Bottaro; Ángel Carrasco; Gustavo Gómez, </a:t>
            </a:r>
            <a:r>
              <a:rPr lang="es-AR" dirty="0"/>
              <a:t>T</a:t>
            </a:r>
            <a:r>
              <a:rPr lang="es-AR" sz="1800" dirty="0"/>
              <a:t>omás </a:t>
            </a:r>
            <a:r>
              <a:rPr lang="es-AR" dirty="0" err="1"/>
              <a:t>Z</a:t>
            </a:r>
            <a:r>
              <a:rPr lang="es-AR" sz="1800" dirty="0" err="1"/>
              <a:t>awislak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9588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7B562-7331-4447-8599-4D1FFC42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ED47F-504D-4089-A9D7-84C67BD4B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Los modelos logrados permitirán al cliente lograr una planificación con una buena </a:t>
            </a:r>
            <a:r>
              <a:rPr lang="es-AR" dirty="0" err="1"/>
              <a:t>acertividad</a:t>
            </a:r>
            <a:r>
              <a:rPr lang="es-AR" dirty="0"/>
              <a:t>, logrando reducir costos de mano de obra para la recepción.</a:t>
            </a:r>
          </a:p>
          <a:p>
            <a:r>
              <a:rPr lang="es-AR" dirty="0"/>
              <a:t>Se podría llevar a cabo un análisis complementario para comprender por qué el CD 7459 en todos los modelos tiene peores resultados que el CD 7460.</a:t>
            </a:r>
          </a:p>
        </p:txBody>
      </p:sp>
    </p:spTree>
    <p:extLst>
      <p:ext uri="{BB962C8B-B14F-4D97-AF65-F5344CB8AC3E}">
        <p14:creationId xmlns:p14="http://schemas.microsoft.com/office/powerpoint/2010/main" val="245331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8D57C-A33B-4E72-ACA5-AD25C173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6AD04C-FAAF-4039-920A-DB0E9E087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Generar uno o más modelos que predigan la </a:t>
            </a: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cantidad de cajas </a:t>
            </a:r>
            <a:r>
              <a:rPr lang="es-AR" dirty="0"/>
              <a:t>a recibir por día en un centro de distribución.</a:t>
            </a:r>
          </a:p>
          <a:p>
            <a:r>
              <a:rPr lang="es-AR" dirty="0"/>
              <a:t>Evaluar cómo </a:t>
            </a:r>
            <a:r>
              <a:rPr lang="es-AR" dirty="0" err="1"/>
              <a:t>performan</a:t>
            </a:r>
            <a:r>
              <a:rPr lang="es-AR" dirty="0"/>
              <a:t> para definir un modelo final.</a:t>
            </a:r>
          </a:p>
          <a:p>
            <a:r>
              <a:rPr lang="es-AR" dirty="0"/>
              <a:t>Entregar una </a:t>
            </a: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herramienta en productivo </a:t>
            </a:r>
            <a:r>
              <a:rPr lang="es-AR" dirty="0"/>
              <a:t>para el cliente.</a:t>
            </a:r>
          </a:p>
        </p:txBody>
      </p:sp>
    </p:spTree>
    <p:extLst>
      <p:ext uri="{BB962C8B-B14F-4D97-AF65-F5344CB8AC3E}">
        <p14:creationId xmlns:p14="http://schemas.microsoft.com/office/powerpoint/2010/main" val="262540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2DAB1-9920-4B05-8CB4-8D679154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definiciones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ACEA0-5C5C-4AEF-8E35-532C0FE0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El </a:t>
            </a:r>
            <a:r>
              <a:rPr lang="es-AR" dirty="0" err="1"/>
              <a:t>dataset</a:t>
            </a:r>
            <a:r>
              <a:rPr lang="es-AR" dirty="0"/>
              <a:t> fue previamente trabajado con </a:t>
            </a: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SQL</a:t>
            </a:r>
            <a:r>
              <a:rPr lang="es-AR" dirty="0"/>
              <a:t> para llegar a un historial diario de cantidad de cajas recibidas en cada centro de distribución.</a:t>
            </a:r>
          </a:p>
          <a:p>
            <a:r>
              <a:rPr lang="es-AR" dirty="0"/>
              <a:t>Tabla 1 - Recepciones:</a:t>
            </a:r>
          </a:p>
          <a:p>
            <a:pPr lvl="1"/>
            <a:r>
              <a:rPr lang="es-AR" b="1" u="sng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Received</a:t>
            </a:r>
            <a:r>
              <a:rPr lang="es-AR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Date</a:t>
            </a:r>
            <a:r>
              <a:rPr lang="es-AR" dirty="0"/>
              <a:t>: Fecha de recepción</a:t>
            </a:r>
          </a:p>
          <a:p>
            <a:pPr lvl="1"/>
            <a:r>
              <a:rPr lang="es-AR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Tienda</a:t>
            </a:r>
            <a:r>
              <a:rPr lang="es-AR" dirty="0"/>
              <a:t>: Número identificador del centro de distribución</a:t>
            </a:r>
          </a:p>
          <a:p>
            <a:pPr lvl="1"/>
            <a:r>
              <a:rPr lang="es-AR" b="1" u="sng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QTY_received</a:t>
            </a:r>
            <a:r>
              <a:rPr lang="es-AR" dirty="0"/>
              <a:t>: Cantidad de cajas recibidas en dicho centro de distribución en esa fecha</a:t>
            </a:r>
          </a:p>
          <a:p>
            <a:r>
              <a:rPr lang="es-AR" dirty="0"/>
              <a:t>Tabla 2 - Eventos:</a:t>
            </a:r>
          </a:p>
          <a:p>
            <a:pPr lvl="1"/>
            <a:r>
              <a:rPr lang="es-AR" b="1" u="sng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holiday</a:t>
            </a:r>
            <a:r>
              <a:rPr lang="es-AR" dirty="0"/>
              <a:t>: Nombre del evento de la fecha</a:t>
            </a:r>
          </a:p>
          <a:p>
            <a:pPr lvl="1"/>
            <a:r>
              <a:rPr lang="es-AR" b="1" u="sng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ds</a:t>
            </a:r>
            <a:r>
              <a:rPr lang="es-AR" dirty="0"/>
              <a:t>: Fecha del evento</a:t>
            </a:r>
          </a:p>
          <a:p>
            <a:pPr lvl="1"/>
            <a:r>
              <a:rPr lang="es-AR" b="1" u="sng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lower_window</a:t>
            </a:r>
            <a:r>
              <a:rPr lang="es-AR" dirty="0"/>
              <a:t>: Cantidad de días anteriores a la fecha que resultan impactados por el evento</a:t>
            </a:r>
          </a:p>
          <a:p>
            <a:pPr lvl="1"/>
            <a:r>
              <a:rPr lang="es-AR" b="1" u="sng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upper_window</a:t>
            </a:r>
            <a:r>
              <a:rPr lang="es-AR" dirty="0"/>
              <a:t>: Cantidad de días posteriores a la fecha que resultan impactados por el evento</a:t>
            </a:r>
          </a:p>
        </p:txBody>
      </p:sp>
    </p:spTree>
    <p:extLst>
      <p:ext uri="{BB962C8B-B14F-4D97-AF65-F5344CB8AC3E}">
        <p14:creationId xmlns:p14="http://schemas.microsoft.com/office/powerpoint/2010/main" val="7579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0FEE7-ED05-44EB-9F58-0D8A6C4F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8F3149-979C-4B5F-8535-B205D332C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AR" dirty="0" err="1"/>
              <a:t>Intepretar</a:t>
            </a:r>
            <a:r>
              <a:rPr lang="es-AR" dirty="0"/>
              <a:t> el </a:t>
            </a: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problema de negocio</a:t>
            </a:r>
            <a:r>
              <a:rPr lang="es-A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/>
              <a:t>Realizar el </a:t>
            </a: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Análisis Exploratorio </a:t>
            </a:r>
            <a:r>
              <a:rPr lang="es-AR" dirty="0"/>
              <a:t>de los datos (EDA).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/>
              <a:t>Realizar la </a:t>
            </a: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depuración/limpieza </a:t>
            </a:r>
            <a:r>
              <a:rPr lang="es-AR" dirty="0"/>
              <a:t>de datos.</a:t>
            </a:r>
          </a:p>
          <a:p>
            <a:pPr marL="342900" indent="-342900">
              <a:buFont typeface="+mj-lt"/>
              <a:buAutoNum type="arabicPeriod"/>
            </a:pP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Preparar los Datos </a:t>
            </a:r>
            <a:r>
              <a:rPr lang="es-AR" dirty="0"/>
              <a:t>para el/los Modelos.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/>
              <a:t>Entrenar un </a:t>
            </a: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modelo</a:t>
            </a:r>
            <a:r>
              <a:rPr lang="es-A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/>
              <a:t>Medir los </a:t>
            </a: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resultados</a:t>
            </a:r>
            <a:r>
              <a:rPr lang="es-AR" dirty="0"/>
              <a:t> obtenidos.</a:t>
            </a:r>
          </a:p>
          <a:p>
            <a:pPr marL="342900" indent="-342900">
              <a:buFont typeface="+mj-lt"/>
              <a:buAutoNum type="arabicPeriod"/>
            </a:pP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Repetir</a:t>
            </a:r>
            <a:r>
              <a:rPr lang="es-AR" dirty="0"/>
              <a:t> los puntos 5 y 6 hasta lograr los resultados esperados.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/>
              <a:t>Crear un entregable de tipo </a:t>
            </a:r>
            <a:r>
              <a:rPr lang="es-AR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pickle</a:t>
            </a:r>
            <a:r>
              <a:rPr lang="es-AR" dirty="0"/>
              <a:t> para el cliente.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1015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89C59-2FCD-4BC2-9257-FF7CA5EF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Problema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08B98-028D-4D63-A2CB-6E2ABB8D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Cada centro de distribución tiene una </a:t>
            </a: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capacidad estructural </a:t>
            </a:r>
            <a:r>
              <a:rPr lang="es-AR" dirty="0"/>
              <a:t>máxima diaria limitada.</a:t>
            </a:r>
          </a:p>
          <a:p>
            <a:r>
              <a:rPr lang="es-AR" dirty="0"/>
              <a:t>Una correcta planificación de las recepciones permite gestionar la </a:t>
            </a: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mano de obra </a:t>
            </a:r>
            <a:r>
              <a:rPr lang="es-AR" dirty="0"/>
              <a:t>necesaria.</a:t>
            </a:r>
          </a:p>
          <a:p>
            <a:r>
              <a:rPr lang="es-AR" dirty="0"/>
              <a:t>Los errores de predicción implican </a:t>
            </a: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 ociosa </a:t>
            </a:r>
            <a:r>
              <a:rPr lang="es-AR" dirty="0"/>
              <a:t>o </a:t>
            </a: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contrataciones temporales </a:t>
            </a:r>
            <a:r>
              <a:rPr lang="es-AR" dirty="0"/>
              <a:t>(costo elevado).</a:t>
            </a:r>
          </a:p>
          <a:p>
            <a:r>
              <a:rPr lang="es-AR" dirty="0"/>
              <a:t>Tener una buena predicción también permite tomar </a:t>
            </a: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acciones correctivas preventivas </a:t>
            </a:r>
            <a:r>
              <a:rPr lang="es-AR" dirty="0"/>
              <a:t>(mover volumen de un día con muchas recepciones a uno con menos).</a:t>
            </a:r>
          </a:p>
        </p:txBody>
      </p:sp>
    </p:spTree>
    <p:extLst>
      <p:ext uri="{BB962C8B-B14F-4D97-AF65-F5344CB8AC3E}">
        <p14:creationId xmlns:p14="http://schemas.microsoft.com/office/powerpoint/2010/main" val="388893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92E5F-161F-40FC-BC42-E032F6A2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exploratorio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62582-BF27-412F-A2B3-1A0401E5B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47510"/>
          </a:xfrm>
        </p:spPr>
        <p:txBody>
          <a:bodyPr anchor="t">
            <a:normAutofit/>
          </a:bodyPr>
          <a:lstStyle/>
          <a:p>
            <a:r>
              <a:rPr lang="es-AR" dirty="0"/>
              <a:t>Dado que solamente tenemos los datos de recepción por fecha y centro de distribución, apuntaremos a un modelo de </a:t>
            </a: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series de tiempos</a:t>
            </a:r>
            <a:r>
              <a:rPr lang="es-AR" dirty="0"/>
              <a:t>.</a:t>
            </a:r>
          </a:p>
          <a:p>
            <a:r>
              <a:rPr lang="es-AR" dirty="0"/>
              <a:t>Recepciones </a:t>
            </a: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diarias</a:t>
            </a:r>
            <a:r>
              <a:rPr lang="es-AR" dirty="0"/>
              <a:t>: Promedio 135 k ; Desvío estándar 50 k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/>
              <a:t>Período de referencia: Año 2020 [Ene – Dic]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9F6BBB6-BB62-493A-B006-E632A1A6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043" y="3330675"/>
            <a:ext cx="3250013" cy="238735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EF16C12-AD6F-46B6-8EBD-5CC086BEF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205" y="3328500"/>
            <a:ext cx="3845872" cy="238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2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DDAF6-4FC8-4DB3-934E-C61DE697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PREparación</a:t>
            </a:r>
            <a:r>
              <a:rPr lang="es-AR" dirty="0"/>
              <a:t>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16FB32-DA9D-43C5-A83B-A877B8CF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Unimos ambas tabas </a:t>
            </a:r>
            <a:r>
              <a:rPr lang="es-AR" dirty="0"/>
              <a:t>(cuidando no duplicar los registros).</a:t>
            </a:r>
          </a:p>
          <a:p>
            <a:r>
              <a:rPr lang="es-AR" dirty="0"/>
              <a:t>Creamos </a:t>
            </a: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nuevas variables </a:t>
            </a:r>
            <a:r>
              <a:rPr lang="es-AR" dirty="0"/>
              <a:t>para poder alimentar mejor al modelo:</a:t>
            </a:r>
          </a:p>
          <a:p>
            <a:pPr lvl="1"/>
            <a:r>
              <a:rPr lang="es-AR" dirty="0"/>
              <a:t>Transformamos los </a:t>
            </a: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eventos</a:t>
            </a:r>
            <a:r>
              <a:rPr lang="es-AR" dirty="0"/>
              <a:t> en </a:t>
            </a:r>
            <a:r>
              <a:rPr lang="es-AR" dirty="0" err="1"/>
              <a:t>dummies</a:t>
            </a:r>
            <a:endParaRPr lang="es-AR" dirty="0"/>
          </a:p>
          <a:p>
            <a:pPr lvl="1"/>
            <a:r>
              <a:rPr lang="es-AR" dirty="0"/>
              <a:t>Creamos una </a:t>
            </a:r>
            <a:r>
              <a:rPr lang="es-AR" dirty="0" err="1"/>
              <a:t>dummy</a:t>
            </a:r>
            <a:r>
              <a:rPr lang="es-AR" dirty="0"/>
              <a:t> para cada </a:t>
            </a: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día de la semana</a:t>
            </a:r>
          </a:p>
          <a:p>
            <a:pPr lvl="1"/>
            <a:r>
              <a:rPr lang="es-AR" dirty="0"/>
              <a:t>Creamos un campo con el </a:t>
            </a: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promedio</a:t>
            </a:r>
            <a:r>
              <a:rPr lang="es-AR" dirty="0"/>
              <a:t> de todos los registros y otro con un </a:t>
            </a: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promedio móvil</a:t>
            </a:r>
          </a:p>
        </p:txBody>
      </p:sp>
    </p:spTree>
    <p:extLst>
      <p:ext uri="{BB962C8B-B14F-4D97-AF65-F5344CB8AC3E}">
        <p14:creationId xmlns:p14="http://schemas.microsoft.com/office/powerpoint/2010/main" val="254957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D956C-7255-4870-BC6E-EC87B6E3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Modelos Testeados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54C1EC4-950B-424C-A05F-9B9F65A53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5297749" cy="3649133"/>
              </a:xfrm>
            </p:spPr>
            <p:txBody>
              <a:bodyPr anchor="ctr"/>
              <a:lstStyle/>
              <a:p>
                <a:r>
                  <a:rPr lang="es-AR" sz="3200" b="1" u="sng" dirty="0"/>
                  <a:t>Regresión Lineal</a:t>
                </a:r>
              </a:p>
              <a:p>
                <a:r>
                  <a:rPr lang="es-AR" dirty="0"/>
                  <a:t>Probamos este modelo varias veces, agregando y quitando distintas de las variables.</a:t>
                </a:r>
              </a:p>
              <a:p>
                <a:r>
                  <a:rPr lang="es-AR" dirty="0"/>
                  <a:t>Con este modelo logramos un </a:t>
                </a:r>
                <a:r>
                  <a:rPr lang="es-AR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R</a:t>
                </a:r>
                <a:r>
                  <a:rPr lang="es-AR" b="1" baseline="30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s-AR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de 0.723</a:t>
                </a:r>
                <a:r>
                  <a:rPr lang="es-AR" dirty="0"/>
                  <a:t> .</a:t>
                </a:r>
                <a:endParaRPr lang="es-AR" b="1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s-AR" dirty="0"/>
                  <a:t>La error promedio porcentual fue de 23%; en otras palabras, una </a:t>
                </a:r>
                <a:r>
                  <a:rPr lang="es-AR" b="1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acertividad</a:t>
                </a:r>
                <a:r>
                  <a:rPr lang="es-AR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del 77%</a:t>
                </a:r>
                <a:r>
                  <a:rPr lang="es-AR" dirty="0"/>
                  <a:t> 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/>
                      <m:t>MAPE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𝑠𝑢𝑚</m:t>
                        </m:r>
                        <m:d>
                          <m:d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d>
                              <m:d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𝑡𝑟𝑢𝑒</m:t>
                                    </m:r>
                                  </m:sub>
                                </m:sSub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- </m:t>
                                </m:r>
                                <m:sSub>
                                  <m:sSub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𝑝𝑟𝑒𝑑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54C1EC4-950B-424C-A05F-9B9F65A53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5297749" cy="3649133"/>
              </a:xfrm>
              <a:blipFill>
                <a:blip r:embed="rId2"/>
                <a:stretch>
                  <a:fillRect l="-26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5F2B88DE-2168-4035-B2F2-C94AEDA86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436" y="2770367"/>
            <a:ext cx="3701911" cy="239253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573F9BA-8532-4865-B278-6EF8E3BE4C25}"/>
              </a:ext>
            </a:extLst>
          </p:cNvPr>
          <p:cNvSpPr txBox="1"/>
          <p:nvPr/>
        </p:nvSpPr>
        <p:spPr>
          <a:xfrm>
            <a:off x="3845510" y="5791200"/>
            <a:ext cx="450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Período a predecir: 24/10/2020 en adelante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1931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D956C-7255-4870-BC6E-EC87B6E3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Modelos Testeados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4C1EC4-950B-424C-A05F-9B9F65A5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97749" cy="3649133"/>
          </a:xfrm>
        </p:spPr>
        <p:txBody>
          <a:bodyPr anchor="ctr"/>
          <a:lstStyle/>
          <a:p>
            <a:r>
              <a:rPr lang="es-AR" sz="3200" b="1" u="sng" dirty="0"/>
              <a:t>Facebook </a:t>
            </a:r>
            <a:r>
              <a:rPr lang="es-AR" sz="3200" b="1" u="sng" dirty="0" err="1"/>
              <a:t>Prophet</a:t>
            </a:r>
            <a:endParaRPr lang="es-AR" sz="3200" b="1" u="sng" dirty="0"/>
          </a:p>
          <a:p>
            <a:r>
              <a:rPr lang="es-AR" dirty="0"/>
              <a:t>Evaluamos 150 combinaciones de variables utilizando </a:t>
            </a:r>
            <a:r>
              <a:rPr lang="es-AR" dirty="0" err="1"/>
              <a:t>gridsearch</a:t>
            </a:r>
            <a:r>
              <a:rPr lang="es-AR" dirty="0"/>
              <a:t>.</a:t>
            </a:r>
          </a:p>
          <a:p>
            <a:r>
              <a:rPr lang="es-AR" dirty="0"/>
              <a:t>La error promedio porcentual fue de 20%; una </a:t>
            </a:r>
            <a:r>
              <a:rPr lang="es-AR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acertividad</a:t>
            </a:r>
            <a:r>
              <a:rPr lang="es-A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del 80%</a:t>
            </a:r>
            <a:r>
              <a:rPr lang="es-AR" dirty="0"/>
              <a:t>.</a:t>
            </a:r>
            <a:endParaRPr lang="es-AR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73F9BA-8532-4865-B278-6EF8E3BE4C25}"/>
              </a:ext>
            </a:extLst>
          </p:cNvPr>
          <p:cNvSpPr txBox="1"/>
          <p:nvPr/>
        </p:nvSpPr>
        <p:spPr>
          <a:xfrm>
            <a:off x="3845510" y="5791200"/>
            <a:ext cx="450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Período a predecir: 10/11/2020 en adelante</a:t>
            </a:r>
          </a:p>
          <a:p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08A5FD-B955-4D3F-B2B0-B637F1B9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795" y="2841857"/>
            <a:ext cx="5211192" cy="224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40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433</TotalTime>
  <Words>547</Words>
  <Application>Microsoft Office PowerPoint</Application>
  <PresentationFormat>Panorámica</PresentationFormat>
  <Paragraphs>67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Celestial</vt:lpstr>
      <vt:lpstr>Desafío final</vt:lpstr>
      <vt:lpstr>Objetivo</vt:lpstr>
      <vt:lpstr>definiciones</vt:lpstr>
      <vt:lpstr>Plan de trabajo</vt:lpstr>
      <vt:lpstr>Problema de negocio</vt:lpstr>
      <vt:lpstr>Análisis exploratorio</vt:lpstr>
      <vt:lpstr>PREparación de datos</vt:lpstr>
      <vt:lpstr>Modelos Testeados</vt:lpstr>
      <vt:lpstr>Modelos Testeados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final</dc:title>
  <dc:creator>Joaquín Bottaro</dc:creator>
  <cp:lastModifiedBy>Joaquín Bottaro</cp:lastModifiedBy>
  <cp:revision>7</cp:revision>
  <dcterms:created xsi:type="dcterms:W3CDTF">2021-03-16T14:50:51Z</dcterms:created>
  <dcterms:modified xsi:type="dcterms:W3CDTF">2021-03-16T22:04:06Z</dcterms:modified>
</cp:coreProperties>
</file>