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324" r:id="rId3"/>
    <p:sldId id="319" r:id="rId4"/>
    <p:sldId id="320" r:id="rId5"/>
    <p:sldId id="321" r:id="rId6"/>
    <p:sldId id="322" r:id="rId7"/>
    <p:sldId id="323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2B6DC"/>
    <a:srgbClr val="08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73533" autoAdjust="0"/>
  </p:normalViewPr>
  <p:slideViewPr>
    <p:cSldViewPr snapToGrid="0">
      <p:cViewPr varScale="1">
        <p:scale>
          <a:sx n="63" d="100"/>
          <a:sy n="63" d="100"/>
        </p:scale>
        <p:origin x="13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5AB71-E7E4-4B1E-B3AF-0902B3BA67E9}" type="doc">
      <dgm:prSet loTypeId="urn:microsoft.com/office/officeart/2005/8/layout/process1" loCatId="process" qsTypeId="urn:microsoft.com/office/officeart/2005/8/quickstyle/simple1" qsCatId="simple" csTypeId="urn:microsoft.com/office/officeart/2005/8/colors/accent2_1" csCatId="accent2" phldr="1"/>
      <dgm:spPr/>
    </dgm:pt>
    <dgm:pt modelId="{16CA6215-9090-4ECF-B8C0-575415717608}">
      <dgm:prSet phldrT="[文字]" custT="1"/>
      <dgm:spPr>
        <a:ln w="38100">
          <a:solidFill>
            <a:srgbClr val="C00000"/>
          </a:solidFill>
        </a:ln>
      </dgm:spPr>
      <dgm:t>
        <a:bodyPr/>
        <a:lstStyle/>
        <a:p>
          <a:r>
            <a: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rPr>
            <a:t>切割</a:t>
          </a:r>
        </a:p>
      </dgm:t>
    </dgm:pt>
    <dgm:pt modelId="{70AF3688-AC18-4AA2-AF91-71E41FD3B9BC}" type="parTrans" cxnId="{8E931B9D-5AA4-4592-9C7E-4E1DF26F8C47}">
      <dgm:prSet/>
      <dgm:spPr/>
      <dgm:t>
        <a:bodyPr/>
        <a:lstStyle/>
        <a:p>
          <a:endParaRPr lang="zh-TW" altLang="en-US"/>
        </a:p>
      </dgm:t>
    </dgm:pt>
    <dgm:pt modelId="{41BDAD71-905D-43D8-8D9B-E3BAEF08BDBA}" type="sibTrans" cxnId="{8E931B9D-5AA4-4592-9C7E-4E1DF26F8C47}">
      <dgm:prSet/>
      <dgm:spPr>
        <a:solidFill>
          <a:srgbClr val="C00000"/>
        </a:solidFill>
      </dgm:spPr>
      <dgm:t>
        <a:bodyPr/>
        <a:lstStyle/>
        <a:p>
          <a:endParaRPr lang="zh-TW" altLang="en-US"/>
        </a:p>
      </dgm:t>
    </dgm:pt>
    <dgm:pt modelId="{4B46FDCA-E54D-4FB8-80F3-3EF5E12692CB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160020" tIns="160020" rIns="160020" bIns="160020" numCol="1" spcCol="1270" anchor="ctr" anchorCtr="0"/>
        <a:lstStyle/>
        <a:p>
          <a:r>
            <a:rPr lang="zh-TW" alt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辨識</a:t>
          </a:r>
          <a:endParaRPr lang="zh-TW" altLang="en-US" sz="4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DA50CA2B-929A-4968-ACA3-064B934A54B9}" type="parTrans" cxnId="{A6C1AA2E-8D05-4853-B855-D504761E811B}">
      <dgm:prSet/>
      <dgm:spPr/>
      <dgm:t>
        <a:bodyPr/>
        <a:lstStyle/>
        <a:p>
          <a:endParaRPr lang="zh-TW" altLang="en-US"/>
        </a:p>
      </dgm:t>
    </dgm:pt>
    <dgm:pt modelId="{002987A1-E2F5-4F76-BFB5-914A69B47F20}" type="sibTrans" cxnId="{A6C1AA2E-8D05-4853-B855-D504761E811B}">
      <dgm:prSet/>
      <dgm:spPr/>
      <dgm:t>
        <a:bodyPr/>
        <a:lstStyle/>
        <a:p>
          <a:endParaRPr lang="zh-TW" altLang="en-US"/>
        </a:p>
      </dgm:t>
    </dgm:pt>
    <dgm:pt modelId="{1E08A768-5780-4584-8E01-358D9B3142C8}">
      <dgm:prSet phldrT="[文字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gm:spPr>
      <dgm:t>
        <a:bodyPr spcFirstLastPara="0" vert="horz" wrap="square" lIns="160020" tIns="160020" rIns="160020" bIns="160020" numCol="1" spcCol="1270" anchor="ctr" anchorCtr="0"/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前處理</a:t>
          </a:r>
        </a:p>
      </dgm:t>
    </dgm:pt>
    <dgm:pt modelId="{65C4C761-BFD7-4E60-9C05-6503E171D109}" type="sibTrans" cxnId="{448C2CB3-09F4-4685-9CE9-6214FFF2820D}">
      <dgm:prSet/>
      <dgm:spPr>
        <a:solidFill>
          <a:srgbClr val="C00000"/>
        </a:solidFill>
      </dgm:spPr>
      <dgm:t>
        <a:bodyPr/>
        <a:lstStyle/>
        <a:p>
          <a:endParaRPr lang="zh-TW" altLang="en-US"/>
        </a:p>
      </dgm:t>
    </dgm:pt>
    <dgm:pt modelId="{CBA7947C-3494-4094-8A05-DE9BC40A7B3E}" type="parTrans" cxnId="{448C2CB3-09F4-4685-9CE9-6214FFF2820D}">
      <dgm:prSet/>
      <dgm:spPr/>
      <dgm:t>
        <a:bodyPr/>
        <a:lstStyle/>
        <a:p>
          <a:endParaRPr lang="zh-TW" altLang="en-US"/>
        </a:p>
      </dgm:t>
    </dgm:pt>
    <dgm:pt modelId="{F8AFA687-6A4F-4C9D-AC6D-DAB7654F79C9}" type="pres">
      <dgm:prSet presAssocID="{0F75AB71-E7E4-4B1E-B3AF-0902B3BA67E9}" presName="Name0" presStyleCnt="0">
        <dgm:presLayoutVars>
          <dgm:dir/>
          <dgm:resizeHandles val="exact"/>
        </dgm:presLayoutVars>
      </dgm:prSet>
      <dgm:spPr/>
    </dgm:pt>
    <dgm:pt modelId="{4103D102-5F06-4618-91C6-003C75BCB48C}" type="pres">
      <dgm:prSet presAssocID="{16CA6215-9090-4ECF-B8C0-575415717608}" presName="node" presStyleLbl="node1" presStyleIdx="0" presStyleCnt="3">
        <dgm:presLayoutVars>
          <dgm:bulletEnabled val="1"/>
        </dgm:presLayoutVars>
      </dgm:prSet>
      <dgm:spPr/>
    </dgm:pt>
    <dgm:pt modelId="{E4BC4769-02B6-419A-A386-94ADCBA2DE34}" type="pres">
      <dgm:prSet presAssocID="{41BDAD71-905D-43D8-8D9B-E3BAEF08BDBA}" presName="sibTrans" presStyleLbl="sibTrans2D1" presStyleIdx="0" presStyleCnt="2"/>
      <dgm:spPr/>
    </dgm:pt>
    <dgm:pt modelId="{17DFCB10-1DCD-4589-8543-F729050CE6C0}" type="pres">
      <dgm:prSet presAssocID="{41BDAD71-905D-43D8-8D9B-E3BAEF08BDBA}" presName="connectorText" presStyleLbl="sibTrans2D1" presStyleIdx="0" presStyleCnt="2"/>
      <dgm:spPr/>
    </dgm:pt>
    <dgm:pt modelId="{F8F39303-75CB-409C-8656-8793C3D9E1AB}" type="pres">
      <dgm:prSet presAssocID="{1E08A768-5780-4584-8E01-358D9B3142C8}" presName="node" presStyleLbl="node1" presStyleIdx="1" presStyleCnt="3">
        <dgm:presLayoutVars>
          <dgm:bulletEnabled val="1"/>
        </dgm:presLayoutVars>
      </dgm:prSet>
      <dgm:spPr>
        <a:xfrm>
          <a:off x="2789256" y="0"/>
          <a:ext cx="1987576" cy="1138334"/>
        </a:xfrm>
        <a:prstGeom prst="roundRect">
          <a:avLst>
            <a:gd name="adj" fmla="val 10000"/>
          </a:avLst>
        </a:prstGeom>
      </dgm:spPr>
    </dgm:pt>
    <dgm:pt modelId="{E4867A48-D198-4F14-BD95-4C132DFAB0AE}" type="pres">
      <dgm:prSet presAssocID="{65C4C761-BFD7-4E60-9C05-6503E171D109}" presName="sibTrans" presStyleLbl="sibTrans2D1" presStyleIdx="1" presStyleCnt="2"/>
      <dgm:spPr/>
    </dgm:pt>
    <dgm:pt modelId="{D1E245D7-A6C7-4F54-9C1B-5C07F51E642B}" type="pres">
      <dgm:prSet presAssocID="{65C4C761-BFD7-4E60-9C05-6503E171D109}" presName="connectorText" presStyleLbl="sibTrans2D1" presStyleIdx="1" presStyleCnt="2"/>
      <dgm:spPr/>
    </dgm:pt>
    <dgm:pt modelId="{38912182-E746-4B6C-BD18-71D3CD77E35B}" type="pres">
      <dgm:prSet presAssocID="{4B46FDCA-E54D-4FB8-80F3-3EF5E12692CB}" presName="node" presStyleLbl="node1" presStyleIdx="2" presStyleCnt="3">
        <dgm:presLayoutVars>
          <dgm:bulletEnabled val="1"/>
        </dgm:presLayoutVars>
      </dgm:prSet>
      <dgm:spPr>
        <a:xfrm>
          <a:off x="5571863" y="0"/>
          <a:ext cx="1987576" cy="1138334"/>
        </a:xfrm>
        <a:prstGeom prst="roundRect">
          <a:avLst>
            <a:gd name="adj" fmla="val 10000"/>
          </a:avLst>
        </a:prstGeom>
      </dgm:spPr>
    </dgm:pt>
  </dgm:ptLst>
  <dgm:cxnLst>
    <dgm:cxn modelId="{7221A202-0C55-4AA3-81C8-9E74BF1EECFF}" type="presOf" srcId="{16CA6215-9090-4ECF-B8C0-575415717608}" destId="{4103D102-5F06-4618-91C6-003C75BCB48C}" srcOrd="0" destOrd="0" presId="urn:microsoft.com/office/officeart/2005/8/layout/process1"/>
    <dgm:cxn modelId="{59EBFA14-74DB-439E-8224-B85365A3CDB8}" type="presOf" srcId="{41BDAD71-905D-43D8-8D9B-E3BAEF08BDBA}" destId="{E4BC4769-02B6-419A-A386-94ADCBA2DE34}" srcOrd="0" destOrd="0" presId="urn:microsoft.com/office/officeart/2005/8/layout/process1"/>
    <dgm:cxn modelId="{EEA35829-F134-49C6-8D83-E77EE154DA6D}" type="presOf" srcId="{65C4C761-BFD7-4E60-9C05-6503E171D109}" destId="{D1E245D7-A6C7-4F54-9C1B-5C07F51E642B}" srcOrd="1" destOrd="0" presId="urn:microsoft.com/office/officeart/2005/8/layout/process1"/>
    <dgm:cxn modelId="{A6C1AA2E-8D05-4853-B855-D504761E811B}" srcId="{0F75AB71-E7E4-4B1E-B3AF-0902B3BA67E9}" destId="{4B46FDCA-E54D-4FB8-80F3-3EF5E12692CB}" srcOrd="2" destOrd="0" parTransId="{DA50CA2B-929A-4968-ACA3-064B934A54B9}" sibTransId="{002987A1-E2F5-4F76-BFB5-914A69B47F20}"/>
    <dgm:cxn modelId="{C121A96B-A48F-4B2D-B76C-985785E18B37}" type="presOf" srcId="{4B46FDCA-E54D-4FB8-80F3-3EF5E12692CB}" destId="{38912182-E746-4B6C-BD18-71D3CD77E35B}" srcOrd="0" destOrd="0" presId="urn:microsoft.com/office/officeart/2005/8/layout/process1"/>
    <dgm:cxn modelId="{F20CD54D-683D-462C-BD1D-70410378CFF0}" type="presOf" srcId="{1E08A768-5780-4584-8E01-358D9B3142C8}" destId="{F8F39303-75CB-409C-8656-8793C3D9E1AB}" srcOrd="0" destOrd="0" presId="urn:microsoft.com/office/officeart/2005/8/layout/process1"/>
    <dgm:cxn modelId="{C178559A-8D5F-42A7-9CE5-B1ADAFE2F136}" type="presOf" srcId="{65C4C761-BFD7-4E60-9C05-6503E171D109}" destId="{E4867A48-D198-4F14-BD95-4C132DFAB0AE}" srcOrd="0" destOrd="0" presId="urn:microsoft.com/office/officeart/2005/8/layout/process1"/>
    <dgm:cxn modelId="{8E931B9D-5AA4-4592-9C7E-4E1DF26F8C47}" srcId="{0F75AB71-E7E4-4B1E-B3AF-0902B3BA67E9}" destId="{16CA6215-9090-4ECF-B8C0-575415717608}" srcOrd="0" destOrd="0" parTransId="{70AF3688-AC18-4AA2-AF91-71E41FD3B9BC}" sibTransId="{41BDAD71-905D-43D8-8D9B-E3BAEF08BDBA}"/>
    <dgm:cxn modelId="{448C2CB3-09F4-4685-9CE9-6214FFF2820D}" srcId="{0F75AB71-E7E4-4B1E-B3AF-0902B3BA67E9}" destId="{1E08A768-5780-4584-8E01-358D9B3142C8}" srcOrd="1" destOrd="0" parTransId="{CBA7947C-3494-4094-8A05-DE9BC40A7B3E}" sibTransId="{65C4C761-BFD7-4E60-9C05-6503E171D109}"/>
    <dgm:cxn modelId="{198E13C7-6016-4246-A40D-64F127DD060E}" type="presOf" srcId="{41BDAD71-905D-43D8-8D9B-E3BAEF08BDBA}" destId="{17DFCB10-1DCD-4589-8543-F729050CE6C0}" srcOrd="1" destOrd="0" presId="urn:microsoft.com/office/officeart/2005/8/layout/process1"/>
    <dgm:cxn modelId="{1367E5CD-1DAE-4143-9CB7-94CF10213643}" type="presOf" srcId="{0F75AB71-E7E4-4B1E-B3AF-0902B3BA67E9}" destId="{F8AFA687-6A4F-4C9D-AC6D-DAB7654F79C9}" srcOrd="0" destOrd="0" presId="urn:microsoft.com/office/officeart/2005/8/layout/process1"/>
    <dgm:cxn modelId="{B516BCDC-F121-4C0D-9241-F6B7690170EF}" type="presParOf" srcId="{F8AFA687-6A4F-4C9D-AC6D-DAB7654F79C9}" destId="{4103D102-5F06-4618-91C6-003C75BCB48C}" srcOrd="0" destOrd="0" presId="urn:microsoft.com/office/officeart/2005/8/layout/process1"/>
    <dgm:cxn modelId="{522D56BF-E7C1-4724-8619-2212EED4DF8F}" type="presParOf" srcId="{F8AFA687-6A4F-4C9D-AC6D-DAB7654F79C9}" destId="{E4BC4769-02B6-419A-A386-94ADCBA2DE34}" srcOrd="1" destOrd="0" presId="urn:microsoft.com/office/officeart/2005/8/layout/process1"/>
    <dgm:cxn modelId="{59621257-FDB0-4CB2-81F3-B9AE2660BB0F}" type="presParOf" srcId="{E4BC4769-02B6-419A-A386-94ADCBA2DE34}" destId="{17DFCB10-1DCD-4589-8543-F729050CE6C0}" srcOrd="0" destOrd="0" presId="urn:microsoft.com/office/officeart/2005/8/layout/process1"/>
    <dgm:cxn modelId="{490A3B70-D7B0-491E-868C-B848F648C359}" type="presParOf" srcId="{F8AFA687-6A4F-4C9D-AC6D-DAB7654F79C9}" destId="{F8F39303-75CB-409C-8656-8793C3D9E1AB}" srcOrd="2" destOrd="0" presId="urn:microsoft.com/office/officeart/2005/8/layout/process1"/>
    <dgm:cxn modelId="{2186C4F9-E243-487E-B138-F446CFD9B666}" type="presParOf" srcId="{F8AFA687-6A4F-4C9D-AC6D-DAB7654F79C9}" destId="{E4867A48-D198-4F14-BD95-4C132DFAB0AE}" srcOrd="3" destOrd="0" presId="urn:microsoft.com/office/officeart/2005/8/layout/process1"/>
    <dgm:cxn modelId="{E14E1E92-7CB1-4880-B31F-2757BF4D180C}" type="presParOf" srcId="{E4867A48-D198-4F14-BD95-4C132DFAB0AE}" destId="{D1E245D7-A6C7-4F54-9C1B-5C07F51E642B}" srcOrd="0" destOrd="0" presId="urn:microsoft.com/office/officeart/2005/8/layout/process1"/>
    <dgm:cxn modelId="{A6296D50-DF82-41E0-89D2-D2C83E5BD02D}" type="presParOf" srcId="{F8AFA687-6A4F-4C9D-AC6D-DAB7654F79C9}" destId="{38912182-E746-4B6C-BD18-71D3CD77E35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3D102-5F06-4618-91C6-003C75BCB48C}">
      <dsp:nvSpPr>
        <dsp:cNvPr id="0" name=""/>
        <dsp:cNvSpPr/>
      </dsp:nvSpPr>
      <dsp:spPr>
        <a:xfrm>
          <a:off x="10568" y="0"/>
          <a:ext cx="2029964" cy="8249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切割</a:t>
          </a:r>
        </a:p>
      </dsp:txBody>
      <dsp:txXfrm>
        <a:off x="34730" y="24162"/>
        <a:ext cx="1981640" cy="776637"/>
      </dsp:txXfrm>
    </dsp:sp>
    <dsp:sp modelId="{E4BC4769-02B6-419A-A386-94ADCBA2DE34}">
      <dsp:nvSpPr>
        <dsp:cNvPr id="0" name=""/>
        <dsp:cNvSpPr/>
      </dsp:nvSpPr>
      <dsp:spPr>
        <a:xfrm>
          <a:off x="2243529" y="160764"/>
          <a:ext cx="430352" cy="50343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2243529" y="261450"/>
        <a:ext cx="301246" cy="302059"/>
      </dsp:txXfrm>
    </dsp:sp>
    <dsp:sp modelId="{F8F39303-75CB-409C-8656-8793C3D9E1AB}">
      <dsp:nvSpPr>
        <dsp:cNvPr id="0" name=""/>
        <dsp:cNvSpPr/>
      </dsp:nvSpPr>
      <dsp:spPr>
        <a:xfrm>
          <a:off x="2852518" y="0"/>
          <a:ext cx="2029964" cy="824961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前處理</a:t>
          </a:r>
        </a:p>
      </dsp:txBody>
      <dsp:txXfrm>
        <a:off x="2876680" y="24162"/>
        <a:ext cx="1981640" cy="776637"/>
      </dsp:txXfrm>
    </dsp:sp>
    <dsp:sp modelId="{E4867A48-D198-4F14-BD95-4C132DFAB0AE}">
      <dsp:nvSpPr>
        <dsp:cNvPr id="0" name=""/>
        <dsp:cNvSpPr/>
      </dsp:nvSpPr>
      <dsp:spPr>
        <a:xfrm>
          <a:off x="5085479" y="160764"/>
          <a:ext cx="430352" cy="503431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100" kern="1200"/>
        </a:p>
      </dsp:txBody>
      <dsp:txXfrm>
        <a:off x="5085479" y="261450"/>
        <a:ext cx="301246" cy="302059"/>
      </dsp:txXfrm>
    </dsp:sp>
    <dsp:sp modelId="{38912182-E746-4B6C-BD18-71D3CD77E35B}">
      <dsp:nvSpPr>
        <dsp:cNvPr id="0" name=""/>
        <dsp:cNvSpPr/>
      </dsp:nvSpPr>
      <dsp:spPr>
        <a:xfrm>
          <a:off x="5694468" y="0"/>
          <a:ext cx="2029964" cy="824961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381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4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辨識</a:t>
          </a:r>
          <a:endParaRPr lang="zh-TW" altLang="en-US" sz="4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5718630" y="24162"/>
        <a:ext cx="1981640" cy="77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A3C8-35DE-41EC-B9E2-AFF4284EFD9A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AC2BC-A482-46D2-AAD3-BC038CCEE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9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這是我們簡報的綱要</a:t>
            </a:r>
          </a:p>
          <a:p>
            <a:endParaRPr lang="en-US" altLang="zh-TW" dirty="0"/>
          </a:p>
          <a:p>
            <a:r>
              <a:rPr lang="en-US" altLang="zh-TW" dirty="0"/>
              <a:t>((</a:t>
            </a:r>
            <a:r>
              <a:rPr lang="zh-TW" altLang="en-US" dirty="0"/>
              <a:t>本次簡報我們會先說明設計的想法，再來將程式分成不同部分，分別說明我們的設計細節，最後再做總結</a:t>
            </a:r>
            <a:r>
              <a:rPr lang="en-US" altLang="zh-TW" dirty="0"/>
              <a:t>))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4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首先先用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 取得垂直像素的加總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038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這張折線圖是像素垂直加總後的結果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72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將原圖與折線圖重疊 ，可以看出  圖片垂直方向黑色像素像素越多 值就越大</a:t>
            </a:r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接著，將折線圖中極大值的位置黑色像素去除，也就是將原圖中的框消去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290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去除框線後得到這結果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67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這裡可以看到折線圖有特定規律，對應圖片</a:t>
            </a:r>
            <a:endParaRPr lang="en-US" altLang="zh-TW" dirty="0"/>
          </a:p>
          <a:p>
            <a:r>
              <a:rPr lang="zh-TW" altLang="en-US" dirty="0"/>
              <a:t>在原本空白的地方  值就特別低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406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我們透過這些對這些相對的低值做切割，就可以得出有像素的區段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3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藉由區段就可以切割出垂直方向的表格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96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而這就是垂直方向的切割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88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同樣的方法，在切割出水平方向的表格，就可以得到所有位置與內容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148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經過前面裁切，得到小張圖片，下列幾種處理能夠幫助辨識。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傳統的二值化方法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單一閾值，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圖片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局部的變化，例如陰影、顏色的影響，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故團隊利用自適應閾值方法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或依裁切後的小圖 選用不同閾值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圖片二值化，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處理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複雜度高的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大張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圖片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355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這次主要目的是要取得圖表的 座標、內容，最後輸出成</a:t>
            </a:r>
            <a:r>
              <a:rPr lang="en-US" altLang="zh-TW" dirty="0"/>
              <a:t>excel</a:t>
            </a:r>
          </a:p>
          <a:p>
            <a:r>
              <a:rPr lang="zh-TW" altLang="en-US" dirty="0"/>
              <a:t>本次我們主要以</a:t>
            </a:r>
            <a:r>
              <a:rPr lang="en-US" altLang="zh-TW" dirty="0"/>
              <a:t>python</a:t>
            </a:r>
            <a:r>
              <a:rPr lang="zh-TW" altLang="en-US" dirty="0"/>
              <a:t>做設計，利用的套件主要有</a:t>
            </a:r>
            <a:r>
              <a:rPr lang="en-US" altLang="zh-TW" dirty="0" err="1"/>
              <a:t>onpenCV</a:t>
            </a:r>
            <a:r>
              <a:rPr lang="zh-TW" altLang="en-US" dirty="0"/>
              <a:t>、</a:t>
            </a:r>
            <a:r>
              <a:rPr lang="en-US" altLang="zh-TW" dirty="0" err="1"/>
              <a:t>Numpy</a:t>
            </a:r>
            <a:r>
              <a:rPr lang="zh-TW" altLang="en-US" dirty="0"/>
              <a:t>和</a:t>
            </a:r>
            <a:r>
              <a:rPr lang="en-US" altLang="zh-TW" dirty="0" err="1"/>
              <a:t>Pytesseract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524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為了容易辨識，須將黑底白字的圖片黑白反轉，在此利用像素加總判斷是否為黑底白字。</a:t>
            </a:r>
            <a:endParaRPr lang="en-US" altLang="zh-TW" dirty="0"/>
          </a:p>
          <a:p>
            <a:r>
              <a:rPr lang="zh-TW" altLang="en-US" dirty="0"/>
              <a:t>另外圖片文字若非水平排列，則依特定角度旋轉，得到水平排列的文字。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20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當圖片有椒鹽噪聲，用非線性的中值濾波器，</a:t>
            </a:r>
            <a:endParaRPr lang="en-US" altLang="zh-TW" sz="1200" dirty="0"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選定該像素的鄰域，範圍中 像素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(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值</a:t>
            </a:r>
            <a:r>
              <a:rPr lang="en-US" altLang="zh-TW" sz="1200" dirty="0">
                <a:latin typeface="Arial" panose="020B060402020202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1200" dirty="0">
                <a:latin typeface="Arial" panose="020B0604020202020204" pitchFamily="34" charset="0"/>
                <a:ea typeface="標楷體" panose="03000509000000000000" pitchFamily="65" charset="-120"/>
              </a:rPr>
              <a:t>的中間值來取代該像素 去除噪聲。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20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文字外如果有框線，可能影響辨識的執行，</a:t>
            </a:r>
            <a:endParaRPr lang="en-US" altLang="zh-TW" dirty="0"/>
          </a:p>
          <a:p>
            <a:r>
              <a:rPr lang="zh-TW" altLang="en-US" dirty="0"/>
              <a:t>若外圍有框線則利用水平與垂直加總，框線位置會出現極大值，指定其位置為白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色</a:t>
            </a:r>
            <a:r>
              <a:rPr lang="zh-TW" altLang="en-US" dirty="0"/>
              <a:t>，即可消除框線。</a:t>
            </a:r>
            <a:endParaRPr lang="en-US" altLang="zh-TW" dirty="0"/>
          </a:p>
          <a:p>
            <a:r>
              <a:rPr lang="zh-TW" altLang="en-US" dirty="0"/>
              <a:t>另一種情況為圓或 類似圓的點再文字外圍時，會以圖片中心為圓心，指定</a:t>
            </a:r>
            <a:r>
              <a:rPr lang="zh-TW" altLang="en-US" sz="1200" dirty="0"/>
              <a:t>半徑範圍</a:t>
            </a:r>
            <a:r>
              <a:rPr lang="zh-TW" altLang="en-US" dirty="0"/>
              <a:t>以外像素為白色，保留黑色文字。</a:t>
            </a:r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即可得到辨識用的圖片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992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我們這次用來辨識的方法，主要是用</a:t>
            </a:r>
            <a:r>
              <a:rPr lang="en-US" altLang="zh-TW" dirty="0" err="1"/>
              <a:t>pytesseract</a:t>
            </a:r>
            <a:r>
              <a:rPr lang="zh-TW" altLang="en-US" dirty="0"/>
              <a:t>這個由</a:t>
            </a:r>
            <a:r>
              <a:rPr lang="en-US" altLang="zh-TW" dirty="0"/>
              <a:t>Google</a:t>
            </a:r>
            <a:r>
              <a:rPr lang="zh-TW" altLang="en-US" dirty="0"/>
              <a:t>贊助的開源</a:t>
            </a:r>
            <a:r>
              <a:rPr lang="en-US" altLang="zh-TW" dirty="0"/>
              <a:t>OCR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他具有將圖片轉文字的功能，比起我們先前自行訓練的模型有較高的準確率，</a:t>
            </a:r>
            <a:endParaRPr lang="en-US" altLang="zh-TW" dirty="0"/>
          </a:p>
          <a:p>
            <a:r>
              <a:rPr lang="zh-TW" altLang="en-US" dirty="0"/>
              <a:t>而且後面也有參數可選取辨識的語言，如</a:t>
            </a:r>
            <a:r>
              <a:rPr lang="en-US" altLang="zh-TW" dirty="0"/>
              <a:t>:</a:t>
            </a:r>
            <a:r>
              <a:rPr lang="zh-TW" altLang="en-US" dirty="0"/>
              <a:t>英文中文，</a:t>
            </a:r>
            <a:endParaRPr lang="en-US" altLang="zh-TW" dirty="0"/>
          </a:p>
          <a:p>
            <a:r>
              <a:rPr lang="zh-TW" altLang="en-US" dirty="0"/>
              <a:t>還有對於文字的排列方式可引入不同參數來辨識，而我們後面會再對這些參數做說明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341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Tesseract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對圖片的處理分為兩種，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是圖片佈局分析，主要是依據文字在圖片中的排列方式做分類，如：表格中的文字或報紙裡的文章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字符分割和識別，先對字符間的間隔進行簡單的切分，再把錯誤分割的字符合併，經過處理後才做辨識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90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接下來要介紹的是</a:t>
            </a:r>
            <a:r>
              <a:rPr lang="en-US" altLang="zh-TW" dirty="0" err="1"/>
              <a:t>Pytesseract</a:t>
            </a:r>
            <a:r>
              <a:rPr lang="zh-TW" altLang="en-US" dirty="0"/>
              <a:t>的參數調整，參數</a:t>
            </a:r>
            <a:r>
              <a:rPr lang="en-US" altLang="zh-TW" dirty="0"/>
              <a:t>6</a:t>
            </a:r>
            <a:r>
              <a:rPr lang="zh-TW" altLang="en-US" dirty="0"/>
              <a:t>指的是一個區塊中的所有文字，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參數</a:t>
            </a:r>
            <a:r>
              <a:rPr lang="en-US" altLang="zh-TW" dirty="0"/>
              <a:t>7</a:t>
            </a:r>
            <a:r>
              <a:rPr lang="zh-TW" altLang="en-US" dirty="0"/>
              <a:t>是只有一列的字串，參數</a:t>
            </a:r>
            <a:r>
              <a:rPr lang="en-US" altLang="zh-TW" dirty="0"/>
              <a:t>9</a:t>
            </a:r>
            <a:r>
              <a:rPr lang="zh-TW" altLang="en-US" dirty="0"/>
              <a:t>是圓形中的文字，參數</a:t>
            </a:r>
            <a:r>
              <a:rPr lang="en-US" altLang="zh-TW" dirty="0"/>
              <a:t>10</a:t>
            </a:r>
            <a:r>
              <a:rPr lang="zh-TW" altLang="en-US" dirty="0"/>
              <a:t>則是單一字符的辨識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71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儘管有了辨識的工具，為了增進辨識率，我們決定對圖片做一些修正，首先是對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圖片的邊緣加寬，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zh-TW" altLang="en-US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圖片的預處理與切割之後，有些圖片的切割線會恰巧與字串上下切齊，而造成辨識的錯誤，這個方法可以有效解決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424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由於是白底黑字的圖，</a:t>
            </a:r>
            <a:r>
              <a:rPr lang="zh-TW" altLang="en-US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我們將邊緣以白邊加寬，</a:t>
            </a:r>
            <a:r>
              <a:rPr lang="zh-TW" altLang="en-US" dirty="0"/>
              <a:t>經過多次嘗試後，</a:t>
            </a:r>
            <a:r>
              <a:rPr lang="zh-TW" altLang="en-US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寬度以</a:t>
            </a: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4~5px</a:t>
            </a:r>
            <a:r>
              <a:rPr lang="zh-TW" altLang="en-US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最佳，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369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第二個對圖片修正的地方是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圖片放大，由於原始</a:t>
            </a:r>
            <a:r>
              <a:rPr lang="zh-TW" altLang="en-US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圖片經過不斷切割後，得到所需要便是的圖片過小，因此，我們採用等比例放大的方式，讓辨識後得到更精準的答案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18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在初賽與複賽中都有出現這種有</a:t>
            </a:r>
            <a:r>
              <a:rPr lang="en-US" altLang="zh-TW" dirty="0"/>
              <a:t>bar</a:t>
            </a:r>
            <a:r>
              <a:rPr lang="zh-TW" altLang="en-US" dirty="0"/>
              <a:t> 的圖片，</a:t>
            </a:r>
            <a:endParaRPr lang="en-US" altLang="zh-TW" dirty="0"/>
          </a:p>
          <a:p>
            <a:r>
              <a:rPr lang="zh-TW" altLang="en-US" dirty="0"/>
              <a:t>而我們辨認的方式是，對一張圖片向內切割，嘗試切出每個字元，而以這張圖為例，</a:t>
            </a:r>
            <a:endParaRPr lang="en-US" altLang="zh-TW" dirty="0"/>
          </a:p>
          <a:p>
            <a:r>
              <a:rPr lang="zh-TW" altLang="en-US" dirty="0"/>
              <a:t>可看出右上角第一個被紅色框線包起來的地方，長比寬大很多，因此判斷這張圖有</a:t>
            </a:r>
            <a:r>
              <a:rPr lang="en-US" altLang="zh-TW" dirty="0"/>
              <a:t>bar </a:t>
            </a:r>
            <a:r>
              <a:rPr lang="zh-TW" altLang="en-US" dirty="0"/>
              <a:t>的存在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8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首先是團隊對於本次題目的想法，以此圖為例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28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接下來要講的是研究結果與分析，第五張圖</a:t>
            </a:r>
            <a:r>
              <a:rPr lang="zh-TW" altLang="zh-TW" dirty="0">
                <a:ea typeface="標楷體" panose="03000509000000000000" pitchFamily="65" charset="-120"/>
              </a:rPr>
              <a:t>因字元相連、符號較多無法準確分辨</a:t>
            </a:r>
            <a:r>
              <a:rPr lang="zh-TW" altLang="en-US" dirty="0">
                <a:ea typeface="標楷體" panose="03000509000000000000" pitchFamily="65" charset="-120"/>
              </a:rPr>
              <a:t>，準確率</a:t>
            </a:r>
            <a:r>
              <a:rPr kumimoji="0" lang="zh-TW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均達八成以上</a:t>
            </a:r>
            <a:r>
              <a:rPr lang="zh-TW" altLang="zh-TW" dirty="0">
                <a:ea typeface="標楷體" panose="03000509000000000000" pitchFamily="65" charset="-120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139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而有些圖片儘管經過修正後仍然會辨識錯誤，如</a:t>
            </a:r>
            <a:r>
              <a:rPr lang="en-US" altLang="zh-TW" dirty="0"/>
              <a:t>:XXXXX</a:t>
            </a:r>
          </a:p>
          <a:p>
            <a:r>
              <a:rPr lang="zh-TW" altLang="en-US" dirty="0"/>
              <a:t>最後，請我們的組長來做最後的總結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02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這次團隊將研究分為兩部分同時進行，由於圖片樣式多樣，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且適合人眼識別的數據不見得適合模型，花費較多時間前處理圖片。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經過初賽後，團隊將影像處理 通用的步驟寫成函式，不同情況可調整參數來進行處理，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此外，大致可將題目圖片分為三類：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有表格框線、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 有外框線或點包圍文字  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圖案在文字上方，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我們藉由分類可以較有效率處理圖片，並</a:t>
            </a:r>
            <a:r>
              <a:rPr lang="zh-TW" altLang="zh-TW" dirty="0"/>
              <a:t>針對不同的圖片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  <a:latin typeface="標楷體" panose="03000509000000000000" pitchFamily="65" charset="-120"/>
              </a:rPr>
              <a:t>運用函式</a:t>
            </a:r>
            <a:r>
              <a:rPr lang="zh-TW" altLang="zh-TW" dirty="0"/>
              <a:t>做適合的前處理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使得辨識能夠更準確。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1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要看懂內容時，會先將注意力放在其中一格之上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88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透過對應座標，就可以得到這一格的座標 </a:t>
            </a:r>
            <a:r>
              <a:rPr lang="en-US" altLang="zh-TW" dirty="0"/>
              <a:t>B2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806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接下來對於內容，就以文字辨識來取得 </a:t>
            </a:r>
            <a:r>
              <a:rPr lang="en-US" altLang="zh-TW" dirty="0"/>
              <a:t>UIGT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81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透過前面的思維，我們將工作分為兩部分，分別是取得位置與辨識內容，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 圖片切割 與 辨識， 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在辨識之前，先進行前處理，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能夠提高辨識率 所以我們設計的方式就依照 切割 前處理 辨識 的順序 接下來也會依序進行說明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3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先來介紹  切割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在這邊使用的是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 垂直與水平 投影分析 方法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99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以此圖為例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AC2BC-A482-46D2-AAD3-BC038CCEE0F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99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3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2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52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CA8D-EC9F-455C-AC79-3CABB5AF32AA}" type="datetime1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0A8B-FAB6-47AD-8CF1-538CA4087EDD}" type="datetime1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DD4E6-AACD-406E-9F2A-02DD38A3428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9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4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2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9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1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88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54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5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97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26808-429A-4028-A4D4-897012403039}" type="datetimeFigureOut">
              <a:rPr lang="zh-TW" altLang="en-US" smtClean="0"/>
              <a:t>2020/2/5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D81-95DE-485F-B5F2-D8EB09B78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ECB1-937B-4AC7-8BB6-DECFC257E588}" type="datetime1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Team25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   圖片辨辨辨</a:t>
            </a:r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400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44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1800" kern="1200" baseline="0">
          <a:solidFill>
            <a:schemeClr val="tx2">
              <a:lumMod val="50000"/>
            </a:schemeClr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28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5030" y="1928834"/>
            <a:ext cx="9121940" cy="232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400" b="1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Team25</a:t>
            </a:r>
            <a:r>
              <a:rPr kumimoji="0" lang="zh-TW" altLang="en-US" sz="6400" b="1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   </a:t>
            </a:r>
            <a:r>
              <a:rPr kumimoji="0" lang="zh-TW" altLang="en-US" sz="6400" b="1" i="0" u="none" strike="noStrike" kern="1200" cap="none" spc="0" normalizeH="0" baseline="0" noProof="0" dirty="0">
                <a:ln>
                  <a:noFill/>
                </a:ln>
                <a:solidFill>
                  <a:srgbClr val="32B6DC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圖片辨辨辨</a:t>
            </a:r>
            <a:endParaRPr kumimoji="0" lang="en-US" altLang="zh-TW" sz="6400" b="1" i="0" u="none" strike="noStrike" kern="1200" cap="none" spc="0" normalizeH="0" baseline="0" noProof="0" dirty="0">
              <a:ln>
                <a:noFill/>
              </a:ln>
              <a:solidFill>
                <a:srgbClr val="32B6DC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Ebrima" pitchFamily="2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Ebrima" pitchFamily="2" charset="0"/>
              </a:rPr>
              <a:t>鄭亦宸、劉瑋峻、溫彥博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315581" y="3260490"/>
            <a:ext cx="7620847" cy="300033"/>
            <a:chOff x="1736685" y="2445367"/>
            <a:chExt cx="5715635" cy="225025"/>
          </a:xfrm>
        </p:grpSpPr>
        <p:sp>
          <p:nvSpPr>
            <p:cNvPr id="11" name="椭圆 10"/>
            <p:cNvSpPr/>
            <p:nvPr/>
          </p:nvSpPr>
          <p:spPr>
            <a:xfrm>
              <a:off x="173668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235831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34977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234123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733269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232415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4731561" y="2445367"/>
              <a:ext cx="225025" cy="22502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5230707" y="2445367"/>
              <a:ext cx="225025" cy="22502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29853" y="2445367"/>
              <a:ext cx="225025" cy="22502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28999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6728145" y="2445367"/>
              <a:ext cx="225025" cy="22502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227295" y="2445367"/>
              <a:ext cx="225025" cy="22502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833535-67FB-4228-B8E5-A0CF420A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8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C786F-9084-4C50-9D5D-9C22F9D8C4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2353F9-8AE7-4884-B9C5-A84A097A6E4A}"/>
              </a:ext>
            </a:extLst>
          </p:cNvPr>
          <p:cNvSpPr txBox="1">
            <a:spLocks/>
          </p:cNvSpPr>
          <p:nvPr/>
        </p:nvSpPr>
        <p:spPr>
          <a:xfrm>
            <a:off x="838200" y="1542098"/>
            <a:ext cx="10056541" cy="4351338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在研究流程上，團隊先參考多種方法後，決定將工作分為兩部分同時進行， 一方面處理圖片，二值化、切割、去噪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...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等處理以取得表格內容。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另一方面尋找適合辨識文字的套件與模型，最後將兩者整合並輸出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。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C1ECEEF0-52F8-4BFC-A0A3-73D3358874B0}"/>
              </a:ext>
            </a:extLst>
          </p:cNvPr>
          <p:cNvGraphicFramePr/>
          <p:nvPr>
            <p:extLst/>
          </p:nvPr>
        </p:nvGraphicFramePr>
        <p:xfrm>
          <a:off x="2268969" y="5629274"/>
          <a:ext cx="7735002" cy="824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B7D140A-3AB9-4BF4-B787-BDD67ABF66E6}"/>
              </a:ext>
            </a:extLst>
          </p:cNvPr>
          <p:cNvSpPr txBox="1"/>
          <p:nvPr/>
        </p:nvSpPr>
        <p:spPr>
          <a:xfrm>
            <a:off x="4070441" y="4920343"/>
            <a:ext cx="573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Part1                             Part2 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ECBFD1D-4662-4DE3-9738-9FBE110B68CA}"/>
              </a:ext>
            </a:extLst>
          </p:cNvPr>
          <p:cNvCxnSpPr>
            <a:cxnSpLocks/>
          </p:cNvCxnSpPr>
          <p:nvPr/>
        </p:nvCxnSpPr>
        <p:spPr>
          <a:xfrm>
            <a:off x="7469702" y="4986358"/>
            <a:ext cx="0" cy="153389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31BCAEA-6629-4BDF-946F-2EB9DABC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1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E65EA-2EE8-48A7-BF46-1B399E3704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切割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6E6313-3344-41FE-907A-AC61005F83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影像垂直與水平投影分析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A5D98-E494-4D95-A118-4A79D34F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3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5E411-7452-4DF2-9353-A91C68D6FAD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182C26-1698-4E8C-861C-F5DD0695D573}"/>
              </a:ext>
            </a:extLst>
          </p:cNvPr>
          <p:cNvSpPr>
            <a:spLocks noChangeAspect="1"/>
          </p:cNvSpPr>
          <p:nvPr/>
        </p:nvSpPr>
        <p:spPr>
          <a:xfrm>
            <a:off x="2914930" y="1690688"/>
            <a:ext cx="6362140" cy="4176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D00B84-4112-4159-B2F6-1C134AC0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8B8082-9DD8-4D6E-8537-17CA83D91973}"/>
              </a:ext>
            </a:extLst>
          </p:cNvPr>
          <p:cNvSpPr txBox="1"/>
          <p:nvPr/>
        </p:nvSpPr>
        <p:spPr>
          <a:xfrm>
            <a:off x="5892799" y="6098144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10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5363A-D4C3-4018-8AE6-FD6D998136C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656FFCD-BFFE-4204-B20F-0C52ABEEDA3D}"/>
              </a:ext>
            </a:extLst>
          </p:cNvPr>
          <p:cNvCxnSpPr/>
          <p:nvPr/>
        </p:nvCxnSpPr>
        <p:spPr>
          <a:xfrm>
            <a:off x="9563463" y="1771968"/>
            <a:ext cx="0" cy="37933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5CC6FF7D-599F-44A1-BC7A-9CD86C81364E}"/>
              </a:ext>
            </a:extLst>
          </p:cNvPr>
          <p:cNvSpPr txBox="1"/>
          <p:nvPr/>
        </p:nvSpPr>
        <p:spPr>
          <a:xfrm>
            <a:off x="9927772" y="2500811"/>
            <a:ext cx="8128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垂直投影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659D3-8649-4C23-B06A-1248DAFFE8A2}"/>
              </a:ext>
            </a:extLst>
          </p:cNvPr>
          <p:cNvSpPr>
            <a:spLocks noChangeAspect="1"/>
          </p:cNvSpPr>
          <p:nvPr/>
        </p:nvSpPr>
        <p:spPr>
          <a:xfrm>
            <a:off x="2914930" y="1690688"/>
            <a:ext cx="6362140" cy="4176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71348C-FFC1-421E-AFA8-4825522F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03F4CD-3743-4257-91C7-218EC4D6371B}"/>
              </a:ext>
            </a:extLst>
          </p:cNvPr>
          <p:cNvSpPr txBox="1"/>
          <p:nvPr/>
        </p:nvSpPr>
        <p:spPr>
          <a:xfrm>
            <a:off x="5892799" y="6098144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C687D-F0BC-4585-A65C-7BA7DDE0FD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5AB88B-277A-4044-AF8D-0EBAFB45B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10826" r="5584" b="5187"/>
          <a:stretch/>
        </p:blipFill>
        <p:spPr>
          <a:xfrm>
            <a:off x="2306493" y="1690688"/>
            <a:ext cx="7579014" cy="4536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E80B42-E84D-4424-A8D5-E551CE3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8A9EDB-D11F-4296-8507-D3AB6EE6F939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27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68CCBC-04D8-4AEA-9D8C-5267539B78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10826" r="5584" b="5187"/>
          <a:stretch/>
        </p:blipFill>
        <p:spPr>
          <a:xfrm>
            <a:off x="2306493" y="1690688"/>
            <a:ext cx="7579014" cy="4536000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B6C01C89-B7B8-4B9C-9B92-654AAD181C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31120B-38AC-42BF-9056-9816BBC26E12}"/>
              </a:ext>
            </a:extLst>
          </p:cNvPr>
          <p:cNvSpPr>
            <a:spLocks noChangeAspect="1"/>
          </p:cNvSpPr>
          <p:nvPr/>
        </p:nvSpPr>
        <p:spPr>
          <a:xfrm>
            <a:off x="3541812" y="1794890"/>
            <a:ext cx="5689274" cy="3734342"/>
          </a:xfrm>
          <a:prstGeom prst="rect">
            <a:avLst/>
          </a:prstGeom>
          <a:blipFill dpi="0" rotWithShape="1">
            <a:blip r:embed="rId4">
              <a:alphaModFix amt="6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70784E-50A5-4FE0-AD08-F4430896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5706-7029-4095-A9AB-DB25CF636B62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0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8292C8-6D3B-4116-BB2B-E95EA663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0668" r="5639" b="5542"/>
          <a:stretch/>
        </p:blipFill>
        <p:spPr>
          <a:xfrm>
            <a:off x="2336026" y="1690688"/>
            <a:ext cx="7519947" cy="4536000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851836-7A56-4BF9-ABFC-B7B0ACE6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DFBF44-9356-43B9-8C5B-6954663669C8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151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8292C8-6D3B-4116-BB2B-E95EA663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0668" r="5639" b="5542"/>
          <a:stretch/>
        </p:blipFill>
        <p:spPr>
          <a:xfrm>
            <a:off x="2336026" y="1690688"/>
            <a:ext cx="7519947" cy="453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9BDAFD-2C8E-4C16-AE64-E317E374604B}"/>
              </a:ext>
            </a:extLst>
          </p:cNvPr>
          <p:cNvSpPr>
            <a:spLocks noChangeAspect="1"/>
          </p:cNvSpPr>
          <p:nvPr/>
        </p:nvSpPr>
        <p:spPr>
          <a:xfrm>
            <a:off x="3502964" y="1799595"/>
            <a:ext cx="5702350" cy="4068000"/>
          </a:xfrm>
          <a:prstGeom prst="rect">
            <a:avLst/>
          </a:prstGeom>
          <a:blipFill dpi="0" rotWithShape="1">
            <a:blip r:embed="rId4">
              <a:alphaModFix amt="5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4BEE64-82A4-48A8-9890-AC90677D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153F1C-BB34-423F-A010-ED7EBE628A8C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06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8292C8-6D3B-4116-BB2B-E95EA663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0668" r="5639" b="5542"/>
          <a:stretch/>
        </p:blipFill>
        <p:spPr>
          <a:xfrm>
            <a:off x="2336026" y="1690688"/>
            <a:ext cx="7519947" cy="4536000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E501B2CD-7BC1-4120-8644-6925CEEB38A8}"/>
              </a:ext>
            </a:extLst>
          </p:cNvPr>
          <p:cNvSpPr/>
          <p:nvPr/>
        </p:nvSpPr>
        <p:spPr>
          <a:xfrm>
            <a:off x="3611362" y="5323114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42FCF3A-8C07-463D-822F-D04FF6F5B51F}"/>
              </a:ext>
            </a:extLst>
          </p:cNvPr>
          <p:cNvSpPr/>
          <p:nvPr/>
        </p:nvSpPr>
        <p:spPr>
          <a:xfrm>
            <a:off x="4299545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42EBE70-5291-4E3E-9FDF-C5B0D15D9851}"/>
              </a:ext>
            </a:extLst>
          </p:cNvPr>
          <p:cNvSpPr/>
          <p:nvPr/>
        </p:nvSpPr>
        <p:spPr>
          <a:xfrm>
            <a:off x="4863112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CBB01A4-FE8D-493B-ACCD-8EE54C662C9E}"/>
              </a:ext>
            </a:extLst>
          </p:cNvPr>
          <p:cNvSpPr/>
          <p:nvPr/>
        </p:nvSpPr>
        <p:spPr>
          <a:xfrm>
            <a:off x="5484759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BF2C77-82B1-4D84-8C6C-F9B7DFF02509}"/>
              </a:ext>
            </a:extLst>
          </p:cNvPr>
          <p:cNvSpPr/>
          <p:nvPr/>
        </p:nvSpPr>
        <p:spPr>
          <a:xfrm>
            <a:off x="6038166" y="5334000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7D41A4B-6E8F-491F-BC6C-6E8E442EDE91}"/>
              </a:ext>
            </a:extLst>
          </p:cNvPr>
          <p:cNvSpPr/>
          <p:nvPr/>
        </p:nvSpPr>
        <p:spPr>
          <a:xfrm>
            <a:off x="6613991" y="5334000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E34A148-1EBF-4FF4-AE0D-61B8F39BDDD3}"/>
              </a:ext>
            </a:extLst>
          </p:cNvPr>
          <p:cNvSpPr/>
          <p:nvPr/>
        </p:nvSpPr>
        <p:spPr>
          <a:xfrm>
            <a:off x="7189816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51A082E-414B-4DC0-9470-FEA1EE44991F}"/>
              </a:ext>
            </a:extLst>
          </p:cNvPr>
          <p:cNvSpPr/>
          <p:nvPr/>
        </p:nvSpPr>
        <p:spPr>
          <a:xfrm>
            <a:off x="8261770" y="5320937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4D2B48F-87DE-4572-BBB9-25951B3CC468}"/>
              </a:ext>
            </a:extLst>
          </p:cNvPr>
          <p:cNvSpPr/>
          <p:nvPr/>
        </p:nvSpPr>
        <p:spPr>
          <a:xfrm>
            <a:off x="7739192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ED2C04D-C4DF-4C0E-859B-C511BED35927}"/>
              </a:ext>
            </a:extLst>
          </p:cNvPr>
          <p:cNvSpPr/>
          <p:nvPr/>
        </p:nvSpPr>
        <p:spPr>
          <a:xfrm>
            <a:off x="8789562" y="5320937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投影片編號版面配置區 24">
            <a:extLst>
              <a:ext uri="{FF2B5EF4-FFF2-40B4-BE49-F238E27FC236}">
                <a16:creationId xmlns:a16="http://schemas.microsoft.com/office/drawing/2014/main" id="{84FE1FB5-C9E5-4793-A5CB-FA53DA7A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6118DD1-16F4-420F-AE9A-2D8122C0A192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086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28292C8-6D3B-4116-BB2B-E95EA663C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0668" r="5639" b="5542"/>
          <a:stretch/>
        </p:blipFill>
        <p:spPr>
          <a:xfrm>
            <a:off x="2336026" y="1690688"/>
            <a:ext cx="7519947" cy="4536000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E501B2CD-7BC1-4120-8644-6925CEEB38A8}"/>
              </a:ext>
            </a:extLst>
          </p:cNvPr>
          <p:cNvSpPr/>
          <p:nvPr/>
        </p:nvSpPr>
        <p:spPr>
          <a:xfrm>
            <a:off x="3611362" y="5323114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42FCF3A-8C07-463D-822F-D04FF6F5B51F}"/>
              </a:ext>
            </a:extLst>
          </p:cNvPr>
          <p:cNvSpPr/>
          <p:nvPr/>
        </p:nvSpPr>
        <p:spPr>
          <a:xfrm>
            <a:off x="4299545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42EBE70-5291-4E3E-9FDF-C5B0D15D9851}"/>
              </a:ext>
            </a:extLst>
          </p:cNvPr>
          <p:cNvSpPr/>
          <p:nvPr/>
        </p:nvSpPr>
        <p:spPr>
          <a:xfrm>
            <a:off x="4863112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CBB01A4-FE8D-493B-ACCD-8EE54C662C9E}"/>
              </a:ext>
            </a:extLst>
          </p:cNvPr>
          <p:cNvSpPr/>
          <p:nvPr/>
        </p:nvSpPr>
        <p:spPr>
          <a:xfrm>
            <a:off x="5484759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F6BF2C77-82B1-4D84-8C6C-F9B7DFF02509}"/>
              </a:ext>
            </a:extLst>
          </p:cNvPr>
          <p:cNvSpPr/>
          <p:nvPr/>
        </p:nvSpPr>
        <p:spPr>
          <a:xfrm>
            <a:off x="6038166" y="5334000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7D41A4B-6E8F-491F-BC6C-6E8E442EDE91}"/>
              </a:ext>
            </a:extLst>
          </p:cNvPr>
          <p:cNvSpPr/>
          <p:nvPr/>
        </p:nvSpPr>
        <p:spPr>
          <a:xfrm>
            <a:off x="6613991" y="5334000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EE34A148-1EBF-4FF4-AE0D-61B8F39BDDD3}"/>
              </a:ext>
            </a:extLst>
          </p:cNvPr>
          <p:cNvSpPr/>
          <p:nvPr/>
        </p:nvSpPr>
        <p:spPr>
          <a:xfrm>
            <a:off x="7189816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51A082E-414B-4DC0-9470-FEA1EE44991F}"/>
              </a:ext>
            </a:extLst>
          </p:cNvPr>
          <p:cNvSpPr/>
          <p:nvPr/>
        </p:nvSpPr>
        <p:spPr>
          <a:xfrm>
            <a:off x="8261770" y="5320937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4D2B48F-87DE-4572-BBB9-25951B3CC468}"/>
              </a:ext>
            </a:extLst>
          </p:cNvPr>
          <p:cNvSpPr/>
          <p:nvPr/>
        </p:nvSpPr>
        <p:spPr>
          <a:xfrm>
            <a:off x="7739192" y="5331823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ED2C04D-C4DF-4C0E-859B-C511BED35927}"/>
              </a:ext>
            </a:extLst>
          </p:cNvPr>
          <p:cNvSpPr/>
          <p:nvPr/>
        </p:nvSpPr>
        <p:spPr>
          <a:xfrm>
            <a:off x="8789562" y="5320937"/>
            <a:ext cx="406400" cy="39624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7551B2-DCAB-44F6-8E4F-8577A011CBDD}"/>
              </a:ext>
            </a:extLst>
          </p:cNvPr>
          <p:cNvSpPr/>
          <p:nvPr/>
        </p:nvSpPr>
        <p:spPr>
          <a:xfrm>
            <a:off x="3988669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6BB7D8-E1EE-4B82-B4A5-F43F7846F710}"/>
              </a:ext>
            </a:extLst>
          </p:cNvPr>
          <p:cNvSpPr/>
          <p:nvPr/>
        </p:nvSpPr>
        <p:spPr>
          <a:xfrm>
            <a:off x="4569131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D53BA4-4FCC-4B5B-8922-869CDF559596}"/>
              </a:ext>
            </a:extLst>
          </p:cNvPr>
          <p:cNvSpPr/>
          <p:nvPr/>
        </p:nvSpPr>
        <p:spPr>
          <a:xfrm>
            <a:off x="5149593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0965B3-0EDE-4B2C-9E62-D04200F99915}"/>
              </a:ext>
            </a:extLst>
          </p:cNvPr>
          <p:cNvSpPr/>
          <p:nvPr/>
        </p:nvSpPr>
        <p:spPr>
          <a:xfrm>
            <a:off x="572570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7FCB09-722C-46C4-9D53-FD1FFDA9926E}"/>
              </a:ext>
            </a:extLst>
          </p:cNvPr>
          <p:cNvSpPr/>
          <p:nvPr/>
        </p:nvSpPr>
        <p:spPr>
          <a:xfrm>
            <a:off x="628797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8A1CD5-5A51-46AE-B027-181A527BFB79}"/>
              </a:ext>
            </a:extLst>
          </p:cNvPr>
          <p:cNvSpPr/>
          <p:nvPr/>
        </p:nvSpPr>
        <p:spPr>
          <a:xfrm>
            <a:off x="6862788" y="1513114"/>
            <a:ext cx="419101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107E87-072F-49A2-A39C-732EF5FEE76F}"/>
              </a:ext>
            </a:extLst>
          </p:cNvPr>
          <p:cNvSpPr/>
          <p:nvPr/>
        </p:nvSpPr>
        <p:spPr>
          <a:xfrm>
            <a:off x="7395518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5929A-F534-4370-A7E8-836C1E5E02EE}"/>
              </a:ext>
            </a:extLst>
          </p:cNvPr>
          <p:cNvSpPr/>
          <p:nvPr/>
        </p:nvSpPr>
        <p:spPr>
          <a:xfrm>
            <a:off x="796144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9A219C-6768-4639-94C4-A88FD911EE7C}"/>
              </a:ext>
            </a:extLst>
          </p:cNvPr>
          <p:cNvSpPr/>
          <p:nvPr/>
        </p:nvSpPr>
        <p:spPr>
          <a:xfrm>
            <a:off x="850168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73E5B-DCE5-4096-A6B2-E1B555A1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FB8A73-9FC5-4CF9-AA9D-59A38F4C2AD8}"/>
              </a:ext>
            </a:extLst>
          </p:cNvPr>
          <p:cNvSpPr txBox="1"/>
          <p:nvPr/>
        </p:nvSpPr>
        <p:spPr>
          <a:xfrm>
            <a:off x="5988049" y="6308209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92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C87C353-1DB4-4C09-B461-B7A29BD1E8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8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綱要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5ACA560-B327-4B34-9551-D32513965084}"/>
              </a:ext>
            </a:extLst>
          </p:cNvPr>
          <p:cNvSpPr txBox="1">
            <a:spLocks/>
          </p:cNvSpPr>
          <p:nvPr/>
        </p:nvSpPr>
        <p:spPr>
          <a:xfrm>
            <a:off x="936702" y="1363287"/>
            <a:ext cx="10417097" cy="530514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研究目的與方法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200" marR="0" lvl="1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取得表格內容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研究流程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200" marR="0" lvl="1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切割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marR="0" lvl="1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小張圖片前處理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marR="0" lvl="1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文字辨識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200" marR="0" lvl="1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 圖片修正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研究結果與分析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結論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參考文獻與資料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42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B12734-6903-4A85-B8F5-F86237E0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4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28292C8-6D3B-4116-BB2B-E95EA663C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10668" r="5639" b="5542"/>
          <a:stretch/>
        </p:blipFill>
        <p:spPr>
          <a:xfrm>
            <a:off x="2336026" y="1690688"/>
            <a:ext cx="7519947" cy="4536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C7A539-0B09-4F66-8F43-1D2B588681D3}"/>
              </a:ext>
            </a:extLst>
          </p:cNvPr>
          <p:cNvSpPr>
            <a:spLocks noChangeAspect="1"/>
          </p:cNvSpPr>
          <p:nvPr/>
        </p:nvSpPr>
        <p:spPr>
          <a:xfrm>
            <a:off x="3502964" y="1799595"/>
            <a:ext cx="5702350" cy="4068000"/>
          </a:xfrm>
          <a:prstGeom prst="rect">
            <a:avLst/>
          </a:prstGeom>
          <a:blipFill dpi="0" rotWithShape="1">
            <a:blip r:embed="rId4">
              <a:alphaModFix amt="6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7551B2-DCAB-44F6-8E4F-8577A011CBDD}"/>
              </a:ext>
            </a:extLst>
          </p:cNvPr>
          <p:cNvSpPr/>
          <p:nvPr/>
        </p:nvSpPr>
        <p:spPr>
          <a:xfrm>
            <a:off x="3988669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6BB7D8-E1EE-4B82-B4A5-F43F7846F710}"/>
              </a:ext>
            </a:extLst>
          </p:cNvPr>
          <p:cNvSpPr/>
          <p:nvPr/>
        </p:nvSpPr>
        <p:spPr>
          <a:xfrm>
            <a:off x="4569131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D53BA4-4FCC-4B5B-8922-869CDF559596}"/>
              </a:ext>
            </a:extLst>
          </p:cNvPr>
          <p:cNvSpPr/>
          <p:nvPr/>
        </p:nvSpPr>
        <p:spPr>
          <a:xfrm>
            <a:off x="5149593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0965B3-0EDE-4B2C-9E62-D04200F99915}"/>
              </a:ext>
            </a:extLst>
          </p:cNvPr>
          <p:cNvSpPr/>
          <p:nvPr/>
        </p:nvSpPr>
        <p:spPr>
          <a:xfrm>
            <a:off x="572570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7FCB09-722C-46C4-9D53-FD1FFDA9926E}"/>
              </a:ext>
            </a:extLst>
          </p:cNvPr>
          <p:cNvSpPr/>
          <p:nvPr/>
        </p:nvSpPr>
        <p:spPr>
          <a:xfrm>
            <a:off x="628797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8A1CD5-5A51-46AE-B027-181A527BFB79}"/>
              </a:ext>
            </a:extLst>
          </p:cNvPr>
          <p:cNvSpPr/>
          <p:nvPr/>
        </p:nvSpPr>
        <p:spPr>
          <a:xfrm>
            <a:off x="6862788" y="1513114"/>
            <a:ext cx="419101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107E87-072F-49A2-A39C-732EF5FEE76F}"/>
              </a:ext>
            </a:extLst>
          </p:cNvPr>
          <p:cNvSpPr/>
          <p:nvPr/>
        </p:nvSpPr>
        <p:spPr>
          <a:xfrm>
            <a:off x="7395518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5929A-F534-4370-A7E8-836C1E5E02EE}"/>
              </a:ext>
            </a:extLst>
          </p:cNvPr>
          <p:cNvSpPr/>
          <p:nvPr/>
        </p:nvSpPr>
        <p:spPr>
          <a:xfrm>
            <a:off x="796144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9A219C-6768-4639-94C4-A88FD911EE7C}"/>
              </a:ext>
            </a:extLst>
          </p:cNvPr>
          <p:cNvSpPr/>
          <p:nvPr/>
        </p:nvSpPr>
        <p:spPr>
          <a:xfrm>
            <a:off x="850168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3B647B-C971-425F-8DC1-037C231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01DF82D-9798-49F2-86EE-43A0672FD8F2}"/>
              </a:ext>
            </a:extLst>
          </p:cNvPr>
          <p:cNvSpPr txBox="1"/>
          <p:nvPr/>
        </p:nvSpPr>
        <p:spPr>
          <a:xfrm>
            <a:off x="5988049" y="6308209"/>
            <a:ext cx="7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28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45C7A539-0B09-4F66-8F43-1D2B588681D3}"/>
              </a:ext>
            </a:extLst>
          </p:cNvPr>
          <p:cNvSpPr>
            <a:spLocks noChangeAspect="1"/>
          </p:cNvSpPr>
          <p:nvPr/>
        </p:nvSpPr>
        <p:spPr>
          <a:xfrm>
            <a:off x="3502964" y="1799595"/>
            <a:ext cx="5702350" cy="406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7551B2-DCAB-44F6-8E4F-8577A011CBDD}"/>
              </a:ext>
            </a:extLst>
          </p:cNvPr>
          <p:cNvSpPr/>
          <p:nvPr/>
        </p:nvSpPr>
        <p:spPr>
          <a:xfrm>
            <a:off x="3988669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6BB7D8-E1EE-4B82-B4A5-F43F7846F710}"/>
              </a:ext>
            </a:extLst>
          </p:cNvPr>
          <p:cNvSpPr/>
          <p:nvPr/>
        </p:nvSpPr>
        <p:spPr>
          <a:xfrm>
            <a:off x="4569131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D53BA4-4FCC-4B5B-8922-869CDF559596}"/>
              </a:ext>
            </a:extLst>
          </p:cNvPr>
          <p:cNvSpPr/>
          <p:nvPr/>
        </p:nvSpPr>
        <p:spPr>
          <a:xfrm>
            <a:off x="5149593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0965B3-0EDE-4B2C-9E62-D04200F99915}"/>
              </a:ext>
            </a:extLst>
          </p:cNvPr>
          <p:cNvSpPr/>
          <p:nvPr/>
        </p:nvSpPr>
        <p:spPr>
          <a:xfrm>
            <a:off x="572570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7FCB09-722C-46C4-9D53-FD1FFDA9926E}"/>
              </a:ext>
            </a:extLst>
          </p:cNvPr>
          <p:cNvSpPr/>
          <p:nvPr/>
        </p:nvSpPr>
        <p:spPr>
          <a:xfrm>
            <a:off x="628797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8A1CD5-5A51-46AE-B027-181A527BFB79}"/>
              </a:ext>
            </a:extLst>
          </p:cNvPr>
          <p:cNvSpPr/>
          <p:nvPr/>
        </p:nvSpPr>
        <p:spPr>
          <a:xfrm>
            <a:off x="6862788" y="1513114"/>
            <a:ext cx="419101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107E87-072F-49A2-A39C-732EF5FEE76F}"/>
              </a:ext>
            </a:extLst>
          </p:cNvPr>
          <p:cNvSpPr/>
          <p:nvPr/>
        </p:nvSpPr>
        <p:spPr>
          <a:xfrm>
            <a:off x="7395518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5929A-F534-4370-A7E8-836C1E5E02EE}"/>
              </a:ext>
            </a:extLst>
          </p:cNvPr>
          <p:cNvSpPr/>
          <p:nvPr/>
        </p:nvSpPr>
        <p:spPr>
          <a:xfrm>
            <a:off x="796144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9A219C-6768-4639-94C4-A88FD911EE7C}"/>
              </a:ext>
            </a:extLst>
          </p:cNvPr>
          <p:cNvSpPr/>
          <p:nvPr/>
        </p:nvSpPr>
        <p:spPr>
          <a:xfrm>
            <a:off x="850168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27C61D-62B6-49A2-873D-D9C2A3B6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FBBB11D-15A0-4813-B29A-5A904595A37D}"/>
              </a:ext>
            </a:extLst>
          </p:cNvPr>
          <p:cNvSpPr txBox="1"/>
          <p:nvPr/>
        </p:nvSpPr>
        <p:spPr>
          <a:xfrm>
            <a:off x="5988049" y="6136759"/>
            <a:ext cx="7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08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45C7A539-0B09-4F66-8F43-1D2B588681D3}"/>
              </a:ext>
            </a:extLst>
          </p:cNvPr>
          <p:cNvSpPr>
            <a:spLocks noChangeAspect="1"/>
          </p:cNvSpPr>
          <p:nvPr/>
        </p:nvSpPr>
        <p:spPr>
          <a:xfrm>
            <a:off x="3502964" y="1799595"/>
            <a:ext cx="5702350" cy="4068000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30E7302-376A-4483-AF4B-1A05C8615B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影像垂直與水平投影分析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7551B2-DCAB-44F6-8E4F-8577A011CBDD}"/>
              </a:ext>
            </a:extLst>
          </p:cNvPr>
          <p:cNvSpPr/>
          <p:nvPr/>
        </p:nvSpPr>
        <p:spPr>
          <a:xfrm>
            <a:off x="3988669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6BB7D8-E1EE-4B82-B4A5-F43F7846F710}"/>
              </a:ext>
            </a:extLst>
          </p:cNvPr>
          <p:cNvSpPr/>
          <p:nvPr/>
        </p:nvSpPr>
        <p:spPr>
          <a:xfrm>
            <a:off x="4569131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D53BA4-4FCC-4B5B-8922-869CDF559596}"/>
              </a:ext>
            </a:extLst>
          </p:cNvPr>
          <p:cNvSpPr/>
          <p:nvPr/>
        </p:nvSpPr>
        <p:spPr>
          <a:xfrm>
            <a:off x="5149593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10965B3-0EDE-4B2C-9E62-D04200F99915}"/>
              </a:ext>
            </a:extLst>
          </p:cNvPr>
          <p:cNvSpPr/>
          <p:nvPr/>
        </p:nvSpPr>
        <p:spPr>
          <a:xfrm>
            <a:off x="572570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7FCB09-722C-46C4-9D53-FD1FFDA9926E}"/>
              </a:ext>
            </a:extLst>
          </p:cNvPr>
          <p:cNvSpPr/>
          <p:nvPr/>
        </p:nvSpPr>
        <p:spPr>
          <a:xfrm>
            <a:off x="6287975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8A1CD5-5A51-46AE-B027-181A527BFB79}"/>
              </a:ext>
            </a:extLst>
          </p:cNvPr>
          <p:cNvSpPr/>
          <p:nvPr/>
        </p:nvSpPr>
        <p:spPr>
          <a:xfrm>
            <a:off x="6862788" y="1513114"/>
            <a:ext cx="419101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107E87-072F-49A2-A39C-732EF5FEE76F}"/>
              </a:ext>
            </a:extLst>
          </p:cNvPr>
          <p:cNvSpPr/>
          <p:nvPr/>
        </p:nvSpPr>
        <p:spPr>
          <a:xfrm>
            <a:off x="7395518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795929A-F534-4370-A7E8-836C1E5E02EE}"/>
              </a:ext>
            </a:extLst>
          </p:cNvPr>
          <p:cNvSpPr/>
          <p:nvPr/>
        </p:nvSpPr>
        <p:spPr>
          <a:xfrm>
            <a:off x="796144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9A219C-6768-4639-94C4-A88FD911EE7C}"/>
              </a:ext>
            </a:extLst>
          </p:cNvPr>
          <p:cNvSpPr/>
          <p:nvPr/>
        </p:nvSpPr>
        <p:spPr>
          <a:xfrm>
            <a:off x="8501687" y="1513114"/>
            <a:ext cx="444537" cy="437896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38BC31-8AE8-4FE5-A714-036AD969DFDC}"/>
              </a:ext>
            </a:extLst>
          </p:cNvPr>
          <p:cNvSpPr/>
          <p:nvPr/>
        </p:nvSpPr>
        <p:spPr>
          <a:xfrm>
            <a:off x="3479359" y="2192383"/>
            <a:ext cx="5760000" cy="4267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C6E4AE1-45D6-4DDC-87E6-8C34D71A86D0}"/>
              </a:ext>
            </a:extLst>
          </p:cNvPr>
          <p:cNvSpPr/>
          <p:nvPr/>
        </p:nvSpPr>
        <p:spPr>
          <a:xfrm>
            <a:off x="3489519" y="2750457"/>
            <a:ext cx="5760000" cy="44640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6B6B1C-D973-4A6E-BC94-6FB50FAF39A2}"/>
              </a:ext>
            </a:extLst>
          </p:cNvPr>
          <p:cNvSpPr/>
          <p:nvPr/>
        </p:nvSpPr>
        <p:spPr>
          <a:xfrm>
            <a:off x="3479359" y="3362961"/>
            <a:ext cx="5760000" cy="4267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558353-BA4D-4A76-89D1-46EEB5CE25F2}"/>
              </a:ext>
            </a:extLst>
          </p:cNvPr>
          <p:cNvSpPr/>
          <p:nvPr/>
        </p:nvSpPr>
        <p:spPr>
          <a:xfrm>
            <a:off x="3479359" y="3943533"/>
            <a:ext cx="5760000" cy="4267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4E5705-8B78-496D-9E69-9BF7133CDCF3}"/>
              </a:ext>
            </a:extLst>
          </p:cNvPr>
          <p:cNvSpPr/>
          <p:nvPr/>
        </p:nvSpPr>
        <p:spPr>
          <a:xfrm>
            <a:off x="3479359" y="4514805"/>
            <a:ext cx="5760000" cy="4267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A87CDD-95A3-41AD-BE00-12F892FC77E4}"/>
              </a:ext>
            </a:extLst>
          </p:cNvPr>
          <p:cNvSpPr/>
          <p:nvPr/>
        </p:nvSpPr>
        <p:spPr>
          <a:xfrm>
            <a:off x="3479359" y="5109754"/>
            <a:ext cx="5760000" cy="4267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16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公分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647B90-8852-4588-AA45-6ECD3B79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867E3D-E04E-414A-8D87-CABA4CADB660}"/>
              </a:ext>
            </a:extLst>
          </p:cNvPr>
          <p:cNvSpPr txBox="1"/>
          <p:nvPr/>
        </p:nvSpPr>
        <p:spPr>
          <a:xfrm>
            <a:off x="5988049" y="6136759"/>
            <a:ext cx="7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27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E3BA8-0B13-4404-AE74-E99DDD2786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小張圖片前處理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7D873-028D-4D11-8E6C-8D1314CA184C}"/>
              </a:ext>
            </a:extLst>
          </p:cNvPr>
          <p:cNvSpPr txBox="1">
            <a:spLocks/>
          </p:cNvSpPr>
          <p:nvPr/>
        </p:nvSpPr>
        <p:spPr>
          <a:xfrm>
            <a:off x="1318440" y="1825625"/>
            <a:ext cx="926867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二值化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選用自適應閾值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(adaptive threshold)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方法，或是先作裁切依各張小圖選用不同閾值，來作二值化，適合內容複雜度高的圖片。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0E259B-422A-41CB-A234-EC2E505D2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45" y="4681942"/>
            <a:ext cx="1427789" cy="10442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1B8ED8-DE8A-415A-AE22-66C55C23F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67" y="4681942"/>
            <a:ext cx="1427789" cy="104420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98BE402-0D94-4112-A8A7-A1FBD8B05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745" y="4681941"/>
            <a:ext cx="1457536" cy="10442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17D2F4-26FA-432C-9054-1F752169B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567" y="4681940"/>
            <a:ext cx="1457536" cy="10442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F9D5645-A5E4-403B-A413-1E26C337C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40" y="4394162"/>
            <a:ext cx="1331984" cy="133198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CBAC2B-459C-4FC4-A5A0-95FEA91635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44" y="4394162"/>
            <a:ext cx="1331984" cy="13319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10896F5-D993-495F-A4B5-E2CCF62EEEC3}"/>
              </a:ext>
            </a:extLst>
          </p:cNvPr>
          <p:cNvSpPr txBox="1"/>
          <p:nvPr/>
        </p:nvSpPr>
        <p:spPr>
          <a:xfrm>
            <a:off x="1416350" y="5807214"/>
            <a:ext cx="133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13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494A1A-DA13-4152-A7FA-ACF48C42B432}"/>
              </a:ext>
            </a:extLst>
          </p:cNvPr>
          <p:cNvSpPr txBox="1"/>
          <p:nvPr/>
        </p:nvSpPr>
        <p:spPr>
          <a:xfrm>
            <a:off x="2846244" y="5807214"/>
            <a:ext cx="177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14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二值化</a:t>
            </a: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7DAAA15D-036F-4CA9-BE04-7EDA36B2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2D1DC1-39E4-4F89-AC81-760E9763B7CC}"/>
              </a:ext>
            </a:extLst>
          </p:cNvPr>
          <p:cNvSpPr txBox="1"/>
          <p:nvPr/>
        </p:nvSpPr>
        <p:spPr>
          <a:xfrm>
            <a:off x="4618004" y="5795667"/>
            <a:ext cx="133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15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9585D1-2271-4172-870B-1571CC210C1D}"/>
              </a:ext>
            </a:extLst>
          </p:cNvPr>
          <p:cNvSpPr txBox="1"/>
          <p:nvPr/>
        </p:nvSpPr>
        <p:spPr>
          <a:xfrm>
            <a:off x="8254209" y="5839273"/>
            <a:ext cx="133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17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BEAD56-6649-44EE-8F34-814002CFAECA}"/>
              </a:ext>
            </a:extLst>
          </p:cNvPr>
          <p:cNvSpPr txBox="1"/>
          <p:nvPr/>
        </p:nvSpPr>
        <p:spPr>
          <a:xfrm>
            <a:off x="6299857" y="5795667"/>
            <a:ext cx="177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二值化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6BA660-EF62-4654-BCB3-667B9E61FC0A}"/>
              </a:ext>
            </a:extLst>
          </p:cNvPr>
          <p:cNvSpPr txBox="1"/>
          <p:nvPr/>
        </p:nvSpPr>
        <p:spPr>
          <a:xfrm>
            <a:off x="9768785" y="5829332"/>
            <a:ext cx="177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18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二值化</a:t>
            </a:r>
          </a:p>
        </p:txBody>
      </p:sp>
    </p:spTree>
    <p:extLst>
      <p:ext uri="{BB962C8B-B14F-4D97-AF65-F5344CB8AC3E}">
        <p14:creationId xmlns:p14="http://schemas.microsoft.com/office/powerpoint/2010/main" val="3050575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74C01AD-3B0F-43C5-B96F-54E226FF79BE}"/>
              </a:ext>
            </a:extLst>
          </p:cNvPr>
          <p:cNvSpPr txBox="1">
            <a:spLocks/>
          </p:cNvSpPr>
          <p:nvPr/>
        </p:nvSpPr>
        <p:spPr>
          <a:xfrm>
            <a:off x="976989" y="1850570"/>
            <a:ext cx="7415366" cy="3865271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zh-TW" sz="32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黑白反轉</a:t>
            </a:r>
            <a:endParaRPr kumimoji="0" lang="en-US" altLang="zh-TW" sz="3200" b="0" i="0" u="none" strike="noStrike" kern="1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zh-TW" sz="260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加總圖片像素</a:t>
            </a:r>
            <a:r>
              <a:rPr kumimoji="0" lang="zh-TW" altLang="zh-TW" sz="26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判斷圖片</a:t>
            </a:r>
            <a:r>
              <a:rPr kumimoji="0" lang="zh-TW" altLang="en-US" sz="26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是否</a:t>
            </a:r>
            <a:r>
              <a:rPr kumimoji="0" lang="zh-TW" altLang="zh-TW" sz="26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為黑底白字，若為黑底白字則將黑白反轉為白底黑字。</a:t>
            </a:r>
            <a:endParaRPr kumimoji="0" lang="en-US" altLang="zh-TW" sz="2600" b="0" i="0" u="none" strike="noStrike" kern="1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旋轉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600" b="0" i="0" u="none" strike="noStrike" kern="1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將圖片依特定角度旋轉，使字串呈現水平排列。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4C573C-9E22-4208-AC13-E354E36F08D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43" y="2363314"/>
            <a:ext cx="1196340" cy="119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3CC32E-C808-4915-8E6C-044E508194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25" y="2363314"/>
            <a:ext cx="1196340" cy="117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D3929E-48F9-4F1C-B235-B3AABFBA36D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43" y="4268918"/>
            <a:ext cx="1196340" cy="119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5678B5-9293-4E2A-994B-67DC2E0E2344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" b="6"/>
          <a:stretch/>
        </p:blipFill>
        <p:spPr bwMode="auto">
          <a:xfrm>
            <a:off x="10005060" y="4260124"/>
            <a:ext cx="1196340" cy="12051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7136152-B63D-4EB0-B595-238EC07A25FB}"/>
              </a:ext>
            </a:extLst>
          </p:cNvPr>
          <p:cNvSpPr txBox="1">
            <a:spLocks/>
          </p:cNvSpPr>
          <p:nvPr/>
        </p:nvSpPr>
        <p:spPr>
          <a:xfrm>
            <a:off x="838200" y="35592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小張圖片前處理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CB54752-CF6B-4B1B-A15A-61C8A0EF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C95600B-DD40-4D2F-B049-442AC7F8A0F8}"/>
              </a:ext>
            </a:extLst>
          </p:cNvPr>
          <p:cNvSpPr txBox="1"/>
          <p:nvPr/>
        </p:nvSpPr>
        <p:spPr>
          <a:xfrm>
            <a:off x="8395499" y="3666646"/>
            <a:ext cx="133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5A80E1D-1174-42B9-BAD0-3942B3F50D03}"/>
              </a:ext>
            </a:extLst>
          </p:cNvPr>
          <p:cNvSpPr txBox="1"/>
          <p:nvPr/>
        </p:nvSpPr>
        <p:spPr>
          <a:xfrm>
            <a:off x="9971046" y="3666167"/>
            <a:ext cx="1760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黑白反轉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3853CA-E4CD-4E15-8767-7EDCE91553E5}"/>
              </a:ext>
            </a:extLst>
          </p:cNvPr>
          <p:cNvSpPr txBox="1"/>
          <p:nvPr/>
        </p:nvSpPr>
        <p:spPr>
          <a:xfrm>
            <a:off x="8395499" y="5572250"/>
            <a:ext cx="1331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21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7B1A62D-9967-4952-BD8B-17AFCE551030}"/>
              </a:ext>
            </a:extLst>
          </p:cNvPr>
          <p:cNvSpPr txBox="1"/>
          <p:nvPr/>
        </p:nvSpPr>
        <p:spPr>
          <a:xfrm>
            <a:off x="9971046" y="5572250"/>
            <a:ext cx="1760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旋轉</a:t>
            </a:r>
          </a:p>
        </p:txBody>
      </p:sp>
    </p:spTree>
    <p:extLst>
      <p:ext uri="{BB962C8B-B14F-4D97-AF65-F5344CB8AC3E}">
        <p14:creationId xmlns:p14="http://schemas.microsoft.com/office/powerpoint/2010/main" val="334966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D8F89-89C8-4F3B-AAD7-5E2B990F41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小張圖片前處理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485A2-BDF9-4396-8C24-995CAA3324C3}"/>
              </a:ext>
            </a:extLst>
          </p:cNvPr>
          <p:cNvSpPr txBox="1">
            <a:spLocks/>
          </p:cNvSpPr>
          <p:nvPr/>
        </p:nvSpPr>
        <p:spPr>
          <a:xfrm>
            <a:off x="1143000" y="1930717"/>
            <a:ext cx="10210800" cy="4246246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去噪</a:t>
            </a:r>
          </a:p>
          <a:p>
            <a:pPr marL="0" marR="0" lvl="0" indent="0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選用對於消除椒鹽噪聲有較好效果的中值濾波器。非線性的中值濾波器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(Median Filter)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，其原理是選擇該像素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3*3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或</a:t>
            </a:r>
            <a:r>
              <a:rPr kumimoji="0" lang="en-US" altLang="zh-TW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5*5</a:t>
            </a:r>
            <a:r>
              <a:rPr kumimoji="0" lang="zh-TW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的鄰域，範圍中各像素值的中值來取代該像素。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D932CC-0933-40EA-BCD2-306A425A6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76" y="4497298"/>
            <a:ext cx="1497777" cy="14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683A53-F3CA-48A1-9F22-FF60CBD61F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81" y="4497298"/>
            <a:ext cx="1497777" cy="14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896D22-8DE1-45B3-A5EF-C66C2A88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D5B610-8704-4ACF-83F2-4078BCD56A70}"/>
              </a:ext>
            </a:extLst>
          </p:cNvPr>
          <p:cNvSpPr txBox="1"/>
          <p:nvPr/>
        </p:nvSpPr>
        <p:spPr>
          <a:xfrm>
            <a:off x="4139743" y="6078438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23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1E6CFE-967A-4970-9F27-D5B97E9FC08A}"/>
              </a:ext>
            </a:extLst>
          </p:cNvPr>
          <p:cNvSpPr txBox="1"/>
          <p:nvPr/>
        </p:nvSpPr>
        <p:spPr>
          <a:xfrm>
            <a:off x="6469348" y="6078438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24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去噪</a:t>
            </a:r>
          </a:p>
        </p:txBody>
      </p:sp>
    </p:spTree>
    <p:extLst>
      <p:ext uri="{BB962C8B-B14F-4D97-AF65-F5344CB8AC3E}">
        <p14:creationId xmlns:p14="http://schemas.microsoft.com/office/powerpoint/2010/main" val="270292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61596-2AD0-4316-9E54-2D173516D60C}"/>
              </a:ext>
            </a:extLst>
          </p:cNvPr>
          <p:cNvSpPr txBox="1">
            <a:spLocks/>
          </p:cNvSpPr>
          <p:nvPr/>
        </p:nvSpPr>
        <p:spPr>
          <a:xfrm>
            <a:off x="838200" y="358844"/>
            <a:ext cx="10515600" cy="931319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研究流程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小張圖片前處理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52741-1B1B-448C-BE15-47DB79E21D06}"/>
              </a:ext>
            </a:extLst>
          </p:cNvPr>
          <p:cNvSpPr txBox="1">
            <a:spLocks/>
          </p:cNvSpPr>
          <p:nvPr/>
        </p:nvSpPr>
        <p:spPr>
          <a:xfrm>
            <a:off x="987541" y="1083734"/>
            <a:ext cx="9658150" cy="397368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去除外框</a:t>
            </a:r>
          </a:p>
          <a:p>
            <a:pPr marR="0" lvl="1" fontAlgn="auto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3000" dirty="0"/>
              <a:t>方框：</a:t>
            </a:r>
            <a:endParaRPr lang="en-US" altLang="zh-TW" sz="3000" dirty="0"/>
          </a:p>
          <a:p>
            <a:pPr marL="1142972" lvl="2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zh-TW" altLang="en-US" sz="2600" dirty="0"/>
              <a:t>利用矩陣水平及垂直加總，框線位置會出現極大值，並指定框線位置為白色，即可消除框線。</a:t>
            </a:r>
            <a:endParaRPr lang="en-US" altLang="zh-TW" sz="2600" dirty="0"/>
          </a:p>
          <a:p>
            <a:pPr marR="0" lvl="1" fontAlgn="auto">
              <a:lnSpc>
                <a:spcPts val="32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3000" dirty="0"/>
              <a:t>圓外框</a:t>
            </a:r>
            <a:r>
              <a:rPr lang="en-US" altLang="zh-TW" sz="3000" dirty="0"/>
              <a:t>/</a:t>
            </a:r>
            <a:r>
              <a:rPr lang="zh-TW" altLang="en-US" sz="3000" dirty="0"/>
              <a:t>點：</a:t>
            </a:r>
            <a:endParaRPr lang="en-US" altLang="zh-TW" sz="3000" dirty="0"/>
          </a:p>
          <a:p>
            <a:pPr marL="1142972" lvl="2" indent="0">
              <a:lnSpc>
                <a:spcPts val="3200"/>
              </a:lnSpc>
              <a:spcBef>
                <a:spcPts val="0"/>
              </a:spcBef>
              <a:buNone/>
              <a:defRPr/>
            </a:pPr>
            <a:r>
              <a:rPr lang="zh-TW" altLang="en-US" sz="2600" dirty="0"/>
              <a:t>依照圓的特性圖片中心為圓心，指定半徑範圍以外像素為白色，只保留黑色文字。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B79BA0-9DED-467B-AB21-1FC3F308C6E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855" y="4847843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2123496-3098-4019-9254-FA6DD0883A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568" y="4847843"/>
            <a:ext cx="129600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79EBAB0-4FC9-4708-A6B2-8A1743E369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283" y="4725997"/>
            <a:ext cx="1296000" cy="1417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1BE177B-AFE0-4294-8B13-BF2316076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26" y="4720545"/>
            <a:ext cx="1428750" cy="14287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159F98-72AC-4C0E-AA7A-5CEDDA3980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05" y="4905593"/>
            <a:ext cx="1238250" cy="1238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6D6C9A-5737-4BFA-83C1-26DE8828B2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09" y="4905593"/>
            <a:ext cx="1238250" cy="1238250"/>
          </a:xfrm>
          <a:prstGeom prst="rect">
            <a:avLst/>
          </a:prstGeom>
        </p:spPr>
      </p:pic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760C2C43-BED0-444A-953C-CA638FFF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4DB673C-4A27-49D4-ACA7-8AAE2F15609A}"/>
              </a:ext>
            </a:extLst>
          </p:cNvPr>
          <p:cNvSpPr txBox="1"/>
          <p:nvPr/>
        </p:nvSpPr>
        <p:spPr>
          <a:xfrm>
            <a:off x="1546309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25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2BDA8BE-69FA-4444-BCEF-9E99516C8515}"/>
              </a:ext>
            </a:extLst>
          </p:cNvPr>
          <p:cNvSpPr txBox="1"/>
          <p:nvPr/>
        </p:nvSpPr>
        <p:spPr>
          <a:xfrm>
            <a:off x="2913613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去框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E24E3B-9D62-47ED-911A-A3B2ECFA1A9B}"/>
              </a:ext>
            </a:extLst>
          </p:cNvPr>
          <p:cNvSpPr txBox="1"/>
          <p:nvPr/>
        </p:nvSpPr>
        <p:spPr>
          <a:xfrm>
            <a:off x="4897734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EFC1A02-74A1-44C2-B507-9816145551ED}"/>
              </a:ext>
            </a:extLst>
          </p:cNvPr>
          <p:cNvSpPr txBox="1"/>
          <p:nvPr/>
        </p:nvSpPr>
        <p:spPr>
          <a:xfrm>
            <a:off x="6330447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28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去框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777F525-47D6-4E30-9574-6F9FB33BDD52}"/>
              </a:ext>
            </a:extLst>
          </p:cNvPr>
          <p:cNvSpPr txBox="1"/>
          <p:nvPr/>
        </p:nvSpPr>
        <p:spPr>
          <a:xfrm>
            <a:off x="8071479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29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84B55E-18E7-45A7-BA06-CDB7A518516C}"/>
              </a:ext>
            </a:extLst>
          </p:cNvPr>
          <p:cNvSpPr txBox="1"/>
          <p:nvPr/>
        </p:nvSpPr>
        <p:spPr>
          <a:xfrm>
            <a:off x="9593680" y="6230916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30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去框</a:t>
            </a:r>
          </a:p>
        </p:txBody>
      </p:sp>
    </p:spTree>
    <p:extLst>
      <p:ext uri="{BB962C8B-B14F-4D97-AF65-F5344CB8AC3E}">
        <p14:creationId xmlns:p14="http://schemas.microsoft.com/office/powerpoint/2010/main" val="33086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07136E-4DF6-4742-9705-EBA7A144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8ABE227-3F4A-4BFD-8C4A-77335B98BF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文字辨識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—Python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 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Tesseract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82F6B36-BF15-4C80-8C0F-3840087DBEE2}"/>
              </a:ext>
            </a:extLst>
          </p:cNvPr>
          <p:cNvSpPr txBox="1">
            <a:spLocks/>
          </p:cNvSpPr>
          <p:nvPr/>
        </p:nvSpPr>
        <p:spPr>
          <a:xfrm>
            <a:off x="838200" y="1895475"/>
            <a:ext cx="10174188" cy="428148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功能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 識別圖片檔案中的文字，並作為返回引數返回識別結果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Tesseract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是一款由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Google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贊助的開源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OCR(optical character recognition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光學字符識別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)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OCR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是圖像識別領域中的一個子領域，該領域專注於對圖片中的文字信息進行識別並轉換成可編輯的文字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主要程式碼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B1EABD-1C1B-4CE9-A3E4-D2AF06C3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11" y="5305534"/>
            <a:ext cx="9832777" cy="7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7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745792-D8EA-4245-AC34-DF8023B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023E1D12-1555-49FF-A86B-BBC25FBBD5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Tesseract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對圖片的處理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DB989A4-DE91-4932-A276-CBE94CFA630F}"/>
              </a:ext>
            </a:extLst>
          </p:cNvPr>
          <p:cNvSpPr txBox="1">
            <a:spLocks/>
          </p:cNvSpPr>
          <p:nvPr/>
        </p:nvSpPr>
        <p:spPr>
          <a:xfrm>
            <a:off x="1241779" y="1688043"/>
            <a:ext cx="10112021" cy="46656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0" lang="zh-TW" altLang="en-US" sz="350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圖片佈局分析</a:t>
            </a:r>
            <a:endParaRPr kumimoji="0" lang="en-US" altLang="zh-TW" sz="350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R="0" lvl="1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3000" dirty="0"/>
              <a:t>文字辨識的準備工作</a:t>
            </a:r>
            <a:endParaRPr lang="en-US" altLang="zh-TW" sz="3000" dirty="0"/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zh-TW" altLang="en-US" sz="3000" dirty="0"/>
              <a:t>將圖像的表格、文本、圖片等內容進行區分。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kumimoji="0" lang="zh-TW" altLang="en-US" sz="350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字符分割和識別</a:t>
            </a:r>
            <a:endParaRPr kumimoji="0" lang="en-US" altLang="zh-TW" sz="350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R="0" lvl="1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3000" dirty="0"/>
              <a:t>利用字符間的間隔進行粗略的切分，得到大部分的字符這裡會進行第一次字符識別，通過字符區域類型判定，根據判定結果對比字符庫識別字符。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zh-TW" altLang="en-US" sz="3000" dirty="0"/>
              <a:t>根據識別出來的字符，進行粘連字符的分割，同時把錯誤分割的字符合併，完成字符的精細切分。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88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28A247-D5F3-4AFB-BC22-53A7C99B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FB14936-A84E-481D-B847-4FDBD413DA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Pytesseract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參數調整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9F66C8-0DF9-4176-971E-C265C49325B4}"/>
              </a:ext>
            </a:extLst>
          </p:cNvPr>
          <p:cNvSpPr/>
          <p:nvPr/>
        </p:nvSpPr>
        <p:spPr>
          <a:xfrm>
            <a:off x="740016" y="1378641"/>
            <a:ext cx="8179675" cy="4339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Page</a:t>
            </a: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rgbClr val="303336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segmentation modes:</a:t>
            </a:r>
          </a:p>
          <a:p>
            <a:pPr lvl="2">
              <a:spcBef>
                <a:spcPts val="1200"/>
              </a:spcBef>
              <a:defRPr/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…</a:t>
            </a:r>
          </a:p>
          <a:p>
            <a:pPr lvl="2">
              <a:spcBef>
                <a:spcPts val="1200"/>
              </a:spcBef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6    Assume a single uniform block of text.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7    Treat the image as a single text line.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8    Treat the image as a single word.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8E846C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</a:t>
            </a: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9    Treat the image as a single word in a circle.</a:t>
            </a:r>
          </a:p>
          <a:p>
            <a:pPr lvl="2">
              <a:spcBef>
                <a:spcPts val="1200"/>
              </a:spcBef>
            </a:pPr>
            <a:r>
              <a:rPr lang="en-US" altLang="zh-TW" sz="2600" dirty="0">
                <a:solidFill>
                  <a:srgbClr val="7030A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10    Treat the image as a single character.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…</a:t>
            </a:r>
            <a:endParaRPr kumimoji="0" lang="zh-TW" altLang="en-US" sz="2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EE4D74-ADAF-439B-B8BF-1A7F39C6C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806" y="2135726"/>
            <a:ext cx="1250219" cy="105787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98CEAD2-6A05-4137-A741-9D3BC929D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721" y="571427"/>
            <a:ext cx="1136563" cy="1136563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D7E019A-460E-486A-AA82-F684EBA8DF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460" r="5738" b="15916"/>
          <a:stretch/>
        </p:blipFill>
        <p:spPr>
          <a:xfrm>
            <a:off x="10704786" y="5365873"/>
            <a:ext cx="362608" cy="86414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D2472886-D790-478F-BA11-54F422EC52A4}"/>
              </a:ext>
            </a:extLst>
          </p:cNvPr>
          <p:cNvCxnSpPr>
            <a:cxnSpLocks/>
          </p:cNvCxnSpPr>
          <p:nvPr/>
        </p:nvCxnSpPr>
        <p:spPr>
          <a:xfrm>
            <a:off x="8119211" y="4897526"/>
            <a:ext cx="2040789" cy="752441"/>
          </a:xfrm>
          <a:prstGeom prst="bentConnector3">
            <a:avLst>
              <a:gd name="adj1" fmla="val 50000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0051235-40BC-4540-9E64-16E7AB3AF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39" y="3709947"/>
            <a:ext cx="1160349" cy="1213092"/>
          </a:xfrm>
          <a:prstGeom prst="rect">
            <a:avLst/>
          </a:prstGeom>
        </p:spPr>
      </p:pic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E8301E0-1C34-4080-A7CA-4C7D74E7AA8E}"/>
              </a:ext>
            </a:extLst>
          </p:cNvPr>
          <p:cNvCxnSpPr>
            <a:cxnSpLocks/>
          </p:cNvCxnSpPr>
          <p:nvPr/>
        </p:nvCxnSpPr>
        <p:spPr>
          <a:xfrm flipV="1">
            <a:off x="8119211" y="1139709"/>
            <a:ext cx="2109805" cy="1589614"/>
          </a:xfrm>
          <a:prstGeom prst="bentConnector3">
            <a:avLst>
              <a:gd name="adj1" fmla="val 40286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AA3FF5B8-82E0-4719-89CB-D8265DC914E8}"/>
              </a:ext>
            </a:extLst>
          </p:cNvPr>
          <p:cNvCxnSpPr>
            <a:cxnSpLocks/>
          </p:cNvCxnSpPr>
          <p:nvPr/>
        </p:nvCxnSpPr>
        <p:spPr>
          <a:xfrm flipV="1">
            <a:off x="7914290" y="2678027"/>
            <a:ext cx="2176836" cy="594874"/>
          </a:xfrm>
          <a:prstGeom prst="bentConnector3">
            <a:avLst>
              <a:gd name="adj1" fmla="val 6665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04DDCC6E-AEEF-4717-A248-8939FFA4A360}"/>
              </a:ext>
            </a:extLst>
          </p:cNvPr>
          <p:cNvCxnSpPr>
            <a:cxnSpLocks/>
          </p:cNvCxnSpPr>
          <p:nvPr/>
        </p:nvCxnSpPr>
        <p:spPr>
          <a:xfrm>
            <a:off x="8919691" y="4353948"/>
            <a:ext cx="1240309" cy="200297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C76A8AA-5F7E-40A1-9A1D-FD919460A3EF}"/>
              </a:ext>
            </a:extLst>
          </p:cNvPr>
          <p:cNvSpPr txBox="1"/>
          <p:nvPr/>
        </p:nvSpPr>
        <p:spPr>
          <a:xfrm>
            <a:off x="10544094" y="1758426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189943F-8EFB-4DB0-AB84-B24ACDFDF3F4}"/>
              </a:ext>
            </a:extLst>
          </p:cNvPr>
          <p:cNvSpPr txBox="1"/>
          <p:nvPr/>
        </p:nvSpPr>
        <p:spPr>
          <a:xfrm>
            <a:off x="10493007" y="3220292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A3EFC82-F173-4A24-8565-01B9E8CA028C}"/>
              </a:ext>
            </a:extLst>
          </p:cNvPr>
          <p:cNvSpPr txBox="1"/>
          <p:nvPr/>
        </p:nvSpPr>
        <p:spPr>
          <a:xfrm>
            <a:off x="10493005" y="4990777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512A68C-3A22-4D64-A917-2EEBF73F4C9B}"/>
              </a:ext>
            </a:extLst>
          </p:cNvPr>
          <p:cNvSpPr txBox="1"/>
          <p:nvPr/>
        </p:nvSpPr>
        <p:spPr>
          <a:xfrm>
            <a:off x="10453183" y="6286573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40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F323FBE-E12F-4890-A3BA-BAEEE874DEB2}"/>
              </a:ext>
            </a:extLst>
          </p:cNvPr>
          <p:cNvSpPr txBox="1">
            <a:spLocks/>
          </p:cNvSpPr>
          <p:nvPr/>
        </p:nvSpPr>
        <p:spPr>
          <a:xfrm>
            <a:off x="838200" y="394137"/>
            <a:ext cx="10515600" cy="113889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研究目的與方法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CC201B0-A910-4225-A5E0-3B043033559D}"/>
              </a:ext>
            </a:extLst>
          </p:cNvPr>
          <p:cNvSpPr txBox="1">
            <a:spLocks/>
          </p:cNvSpPr>
          <p:nvPr/>
        </p:nvSpPr>
        <p:spPr>
          <a:xfrm>
            <a:off x="838200" y="1533032"/>
            <a:ext cx="9989634" cy="44862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藉由圖像處理與字元解析，來實現</a:t>
            </a:r>
            <a:r>
              <a:rPr kumimoji="0" lang="zh-TW" altLang="zh-TW" sz="4267" b="0" i="0" u="none" strike="noStrike" kern="1200" cap="small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多張圖像內的文字辨識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。前處理各種不同顏色、樣式的圖片</a:t>
            </a:r>
            <a:r>
              <a:rPr kumimoji="0" lang="zh-TW" altLang="zh-TW" sz="4267" b="0" i="0" u="none" strike="noStrike" kern="1200" cap="small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，再取得圖像表格中的內容與其對應的座標，最後將其結果寫入</a:t>
            </a:r>
            <a:r>
              <a:rPr kumimoji="0" lang="en-US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Excel</a:t>
            </a:r>
            <a:r>
              <a:rPr kumimoji="0" lang="zh-TW" altLang="zh-TW" sz="4267" b="0" i="0" u="none" strike="noStrike" kern="1200" cap="small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檔，並以提高辨識準確率為主要目標。</a:t>
            </a:r>
            <a:endParaRPr kumimoji="0" lang="en-US" altLang="zh-TW" sz="4267" b="0" i="0" u="none" strike="noStrike" kern="1200" cap="small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團隊以</a:t>
            </a:r>
            <a:r>
              <a:rPr kumimoji="0" lang="en-US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Python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作為工具，使用</a:t>
            </a:r>
            <a:r>
              <a:rPr kumimoji="0" lang="en-US" altLang="zh-TW" sz="4267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openCV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sz="4267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Numpy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sz="4267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Pytorch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、</a:t>
            </a:r>
            <a:r>
              <a:rPr kumimoji="0" lang="en-US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4267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Pytesseract</a:t>
            </a:r>
            <a:r>
              <a:rPr kumimoji="0" lang="en-US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...</a:t>
            </a:r>
            <a:r>
              <a:rPr kumimoji="0" lang="zh-TW" altLang="zh-TW" sz="4267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等套件找出圖片特徵，做前處理、訓練模型，調整參數並反覆實驗，使辨識準確率提高。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F301A29-480B-4620-88D7-C3983A5B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277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681DF5-0A36-441E-B3D7-05AED3F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C9C4A1C-5EC9-45EB-9E22-F1BCF0AC94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圖片修正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圖片邊緣加寬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855BE7-1716-423D-AA37-F96BB0EDC95D}"/>
              </a:ext>
            </a:extLst>
          </p:cNvPr>
          <p:cNvSpPr/>
          <p:nvPr/>
        </p:nvSpPr>
        <p:spPr>
          <a:xfrm>
            <a:off x="1087315" y="1724429"/>
            <a:ext cx="10017370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121917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原因</a:t>
            </a:r>
            <a:r>
              <a:rPr lang="en-US" altLang="zh-TW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:</a:t>
            </a:r>
          </a:p>
          <a:p>
            <a:pPr lvl="1" defTabSz="1219170">
              <a:spcBef>
                <a:spcPct val="20000"/>
              </a:spcBef>
            </a:pP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經過我們圖片的預處理與切割之後，有些圖片的切割線會恰巧與字串上下切齊，造成辨識的錯誤</a:t>
            </a:r>
            <a:endParaRPr lang="en-US" altLang="zh-TW" sz="28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101027-F8AB-4085-9789-3728EFBFCF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40562" r="18978" b="40751"/>
          <a:stretch/>
        </p:blipFill>
        <p:spPr>
          <a:xfrm>
            <a:off x="4269904" y="3912778"/>
            <a:ext cx="3325091" cy="8728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929F2D-D294-4680-BA50-47560AEDD772}"/>
              </a:ext>
            </a:extLst>
          </p:cNvPr>
          <p:cNvSpPr txBox="1"/>
          <p:nvPr/>
        </p:nvSpPr>
        <p:spPr>
          <a:xfrm>
            <a:off x="5499541" y="4960793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216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AADF44-7BD9-42D8-B7B5-9FCF6703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C355B95-D9C3-4352-A2BD-2DAF46A2AD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圖片修正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圖片邊緣加寬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7C9F0B-B714-4433-B85A-62382C5C1FD8}"/>
              </a:ext>
            </a:extLst>
          </p:cNvPr>
          <p:cNvSpPr/>
          <p:nvPr/>
        </p:nvSpPr>
        <p:spPr>
          <a:xfrm>
            <a:off x="668481" y="1754109"/>
            <a:ext cx="10855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-457200" defTabSz="121917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解決方法：</a:t>
            </a:r>
            <a:endParaRPr lang="en-US" altLang="zh-TW" sz="32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990575" lvl="1" indent="-380990" defTabSz="121917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一般來說訓練字元模型時，不會恰好切齊字元的邊界，故經過邊界填充較不影響</a:t>
            </a:r>
            <a:r>
              <a:rPr lang="en-US" altLang="zh-TW" sz="28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Pytesseract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辨識結果。</a:t>
            </a:r>
            <a:endParaRPr lang="en-US" altLang="zh-TW" sz="28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990575" lvl="1" indent="-380990" defTabSz="121917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推測辨識的錯誤與訓練模型有關，因此，在黑底白字的圖片上將邊緣以白邊加寬，如此可增加辨識率，邊緣以</a:t>
            </a:r>
            <a:r>
              <a:rPr lang="en-US" altLang="zh-TW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4~5px</a:t>
            </a:r>
            <a:r>
              <a:rPr lang="zh-TW" altLang="en-US" sz="28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最佳。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8A9EFD-C03C-483B-986D-C73A544959F6}"/>
              </a:ext>
            </a:extLst>
          </p:cNvPr>
          <p:cNvSpPr/>
          <p:nvPr/>
        </p:nvSpPr>
        <p:spPr>
          <a:xfrm>
            <a:off x="490106" y="4078556"/>
            <a:ext cx="117018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defTabSz="121917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程式碼：</a:t>
            </a:r>
            <a:endParaRPr lang="en-US" altLang="zh-TW" sz="32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BFBFBF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新細明體" panose="02020500000000000000" pitchFamily="18" charset="-120"/>
                <a:cs typeface="+mn-cs"/>
              </a:rPr>
              <a:t>	</a:t>
            </a:r>
            <a:r>
              <a:rPr lang="en-US" altLang="zh-TW" dirty="0" err="1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img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ea typeface="新細明體" panose="02020500000000000000" pitchFamily="18" charset="-120"/>
              </a:rPr>
              <a:t> = cv2.copyMakeBorder(img,10,10,10,10, cv2.BORDER_CONSTANT,value=[255,255,255])</a:t>
            </a:r>
            <a:endParaRPr lang="en-US" altLang="zh-TW" sz="2400" dirty="0">
              <a:solidFill>
                <a:srgbClr val="000000"/>
              </a:solidFill>
              <a:latin typeface="Consolas" panose="020B0609020204030204" pitchFamily="49" charset="0"/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06011E-3AD0-493D-A30F-D13CF957B6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3" t="35916" r="16467" b="35704"/>
          <a:stretch/>
        </p:blipFill>
        <p:spPr>
          <a:xfrm>
            <a:off x="6249652" y="5070849"/>
            <a:ext cx="3463522" cy="1260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B513670-9699-4846-8419-068568C78095}"/>
              </a:ext>
            </a:extLst>
          </p:cNvPr>
          <p:cNvSpPr txBox="1"/>
          <p:nvPr/>
        </p:nvSpPr>
        <p:spPr>
          <a:xfrm>
            <a:off x="7660202" y="6401535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37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6DC590-E7CF-4B76-BB3C-216C16D41C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40562" r="18978" b="40751"/>
          <a:stretch/>
        </p:blipFill>
        <p:spPr>
          <a:xfrm>
            <a:off x="2249058" y="5334907"/>
            <a:ext cx="3325091" cy="8728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CB57756-2189-4B18-9561-F01CE326754B}"/>
              </a:ext>
            </a:extLst>
          </p:cNvPr>
          <p:cNvSpPr txBox="1"/>
          <p:nvPr/>
        </p:nvSpPr>
        <p:spPr>
          <a:xfrm>
            <a:off x="3478695" y="6382922"/>
            <a:ext cx="865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2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D01C0E-2420-4F35-B460-DD7CFC30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D708855-58A4-4E5A-B662-B7BF64E06A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圖片修正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圖片放大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4F4071-76C5-4ED0-BC82-8C06E9AE2747}"/>
              </a:ext>
            </a:extLst>
          </p:cNvPr>
          <p:cNvSpPr/>
          <p:nvPr/>
        </p:nvSpPr>
        <p:spPr>
          <a:xfrm>
            <a:off x="978066" y="1836287"/>
            <a:ext cx="9808176" cy="416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 defTabSz="121917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原因：</a:t>
            </a:r>
            <a:endParaRPr lang="en-US" altLang="zh-TW" sz="32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	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原始圖片經過不斷切割後得到的圖片過小導致無法辨識</a:t>
            </a:r>
            <a:endParaRPr lang="en-US" altLang="zh-TW" sz="28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indent="-457200" defTabSz="121917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解決方法：</a:t>
            </a:r>
            <a:endParaRPr lang="en-US" altLang="zh-TW" sz="32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0">
              <a:spcBef>
                <a:spcPts val="18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將圖片等</a:t>
            </a:r>
            <a:r>
              <a:rPr lang="zh-TW" altLang="en-US" sz="2800" dirty="0">
                <a:solidFill>
                  <a:srgbClr val="082630"/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比例放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大後再辨識可得到更精準的答案</a:t>
            </a:r>
            <a:endParaRPr lang="en-US" altLang="zh-TW" sz="28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indent="-457200" defTabSz="121917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104D5F">
                    <a:lumMod val="50000"/>
                  </a:srgbClr>
                </a:solidFill>
                <a:latin typeface="Arial" panose="020B0604020202020204" pitchFamily="34" charset="0"/>
                <a:ea typeface="標楷體" panose="03000509000000000000" pitchFamily="65" charset="-120"/>
              </a:rPr>
              <a:t>程式碼：</a:t>
            </a:r>
            <a:endParaRPr lang="en-US" altLang="zh-TW" sz="3200" dirty="0">
              <a:solidFill>
                <a:srgbClr val="104D5F">
                  <a:lumMod val="50000"/>
                </a:srgbClr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  <a:p>
            <a:pPr lvl="2" defTabSz="1219170">
              <a:spcBef>
                <a:spcPct val="20000"/>
              </a:spcBef>
            </a:pPr>
            <a:r>
              <a:rPr lang="de-DE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im_h,im_w,tmp=img.shape</a:t>
            </a:r>
          </a:p>
          <a:p>
            <a:pPr lvl="2">
              <a:defRPr/>
            </a:pPr>
            <a:r>
              <a:rPr lang="de-DE" altLang="zh-TW" sz="2400" dirty="0">
                <a:solidFill>
                  <a:srgbClr val="000000"/>
                </a:solidFill>
                <a:latin typeface="Consolas" panose="020B0609020204030204" pitchFamily="49" charset="0"/>
              </a:rPr>
              <a:t>img=cv2.resize(img,(im_w*10,im_h*10))</a:t>
            </a:r>
          </a:p>
        </p:txBody>
      </p:sp>
    </p:spTree>
    <p:extLst>
      <p:ext uri="{BB962C8B-B14F-4D97-AF65-F5344CB8AC3E}">
        <p14:creationId xmlns:p14="http://schemas.microsoft.com/office/powerpoint/2010/main" val="30358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BC1CB9-D249-4244-AAD5-DC3E221B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10DCC34-0D25-4B35-AD5C-6E837527DB30}"/>
              </a:ext>
            </a:extLst>
          </p:cNvPr>
          <p:cNvSpPr txBox="1">
            <a:spLocks/>
          </p:cNvSpPr>
          <p:nvPr/>
        </p:nvSpPr>
        <p:spPr>
          <a:xfrm>
            <a:off x="2584938" y="339678"/>
            <a:ext cx="7022124" cy="93101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Isbar</a:t>
            </a:r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()</a:t>
            </a:r>
            <a:r>
              <a:rPr kumimoji="0" lang="zh-TW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設置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85DD47A-95DF-416A-8491-59896A1F4FD7}"/>
              </a:ext>
            </a:extLst>
          </p:cNvPr>
          <p:cNvSpPr txBox="1">
            <a:spLocks/>
          </p:cNvSpPr>
          <p:nvPr/>
        </p:nvSpPr>
        <p:spPr>
          <a:xfrm>
            <a:off x="954790" y="1466071"/>
            <a:ext cx="7999046" cy="502815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功能：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判定是否有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bar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的存在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方法：</a:t>
            </a:r>
            <a:endParaRPr lang="en-US" altLang="zh-TW" dirty="0">
              <a:solidFill>
                <a:srgbClr val="104D5F">
                  <a:lumMod val="50000"/>
                </a:srgbClr>
              </a:solidFill>
            </a:endParaRPr>
          </a:p>
          <a:p>
            <a:pPr marL="533386" lvl="1" indent="0">
              <a:lnSpc>
                <a:spcPct val="140000"/>
              </a:lnSpc>
              <a:buNone/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首先嘗試對圖片內的字元作分割判斷得到一張具有紅色框線的圖，接著圖中的左方紅色區塊，如果長為寬的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5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倍以上則存在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bar</a:t>
            </a:r>
          </a:p>
          <a:p>
            <a:pPr>
              <a:lnSpc>
                <a:spcPct val="140000"/>
              </a:lnSpc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回傳：</a:t>
            </a:r>
            <a:r>
              <a:rPr lang="en-US" altLang="zh-TW" sz="2800" dirty="0">
                <a:solidFill>
                  <a:srgbClr val="104D5F">
                    <a:lumMod val="50000"/>
                  </a:srgbClr>
                </a:solidFill>
              </a:rPr>
              <a:t>Yes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</a:rPr>
              <a:t>回傳</a:t>
            </a:r>
            <a:r>
              <a:rPr lang="en-US" altLang="zh-TW" sz="2800" dirty="0">
                <a:solidFill>
                  <a:srgbClr val="104D5F">
                    <a:lumMod val="50000"/>
                  </a:srgbClr>
                </a:solidFill>
              </a:rPr>
              <a:t>1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</a:rPr>
              <a:t>，</a:t>
            </a:r>
            <a:r>
              <a:rPr lang="en-US" altLang="zh-TW" sz="2800" dirty="0">
                <a:solidFill>
                  <a:srgbClr val="104D5F">
                    <a:lumMod val="50000"/>
                  </a:srgbClr>
                </a:solidFill>
              </a:rPr>
              <a:t>NO</a:t>
            </a:r>
            <a:r>
              <a:rPr lang="zh-TW" altLang="en-US" sz="2800" dirty="0">
                <a:solidFill>
                  <a:srgbClr val="104D5F">
                    <a:lumMod val="50000"/>
                  </a:srgbClr>
                </a:solidFill>
              </a:rPr>
              <a:t>則回傳</a:t>
            </a:r>
            <a:r>
              <a:rPr lang="en-US" altLang="zh-TW" sz="2800" dirty="0">
                <a:solidFill>
                  <a:srgbClr val="104D5F">
                    <a:lumMod val="50000"/>
                  </a:srgbClr>
                </a:solidFill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若成立：</a:t>
            </a:r>
            <a:endParaRPr lang="en-US" altLang="zh-TW" dirty="0">
              <a:solidFill>
                <a:srgbClr val="104D5F">
                  <a:lumMod val="50000"/>
                </a:srgbClr>
              </a:solidFill>
            </a:endParaRPr>
          </a:p>
          <a:p>
            <a:pPr marL="533386" lvl="1" indent="0">
              <a:lnSpc>
                <a:spcPct val="120000"/>
              </a:lnSpc>
              <a:buNone/>
            </a:pP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有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bar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的存在則</a:t>
            </a:r>
            <a:r>
              <a:rPr lang="en-US" altLang="zh-TW" dirty="0" err="1">
                <a:solidFill>
                  <a:srgbClr val="104D5F">
                    <a:lumMod val="50000"/>
                  </a:srgbClr>
                </a:solidFill>
              </a:rPr>
              <a:t>Add_bar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()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，</a:t>
            </a:r>
            <a:endParaRPr lang="en-US" altLang="zh-TW" dirty="0">
              <a:solidFill>
                <a:srgbClr val="104D5F">
                  <a:lumMod val="50000"/>
                </a:srgbClr>
              </a:solidFill>
            </a:endParaRPr>
          </a:p>
          <a:p>
            <a:pPr marL="533386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ex: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把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RCBRT</a:t>
            </a:r>
            <a:r>
              <a:rPr lang="zh-TW" altLang="en-US" dirty="0">
                <a:solidFill>
                  <a:srgbClr val="104D5F">
                    <a:lumMod val="50000"/>
                  </a:srgbClr>
                </a:solidFill>
              </a:rPr>
              <a:t>變成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R/C/B/R/T/</a:t>
            </a:r>
            <a:endParaRPr lang="zh-TW" altLang="en-US" dirty="0">
              <a:solidFill>
                <a:srgbClr val="104D5F">
                  <a:lumMod val="50000"/>
                </a:srgb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763A2A-BDD4-4FF2-B464-5471CC4569F1}"/>
              </a:ext>
            </a:extLst>
          </p:cNvPr>
          <p:cNvSpPr txBox="1"/>
          <p:nvPr/>
        </p:nvSpPr>
        <p:spPr>
          <a:xfrm>
            <a:off x="9436893" y="5893874"/>
            <a:ext cx="20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lang="en-US" altLang="zh-TW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39</a:t>
            </a:r>
            <a:r>
              <a:rPr lang="zh-TW" altLang="en-US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、字元分割</a:t>
            </a:r>
            <a:endParaRPr lang="en-US" altLang="zh-TW" sz="1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3F3FBA4-65C4-49AD-A42C-B4BC8B45EA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8" b="18887"/>
          <a:stretch/>
        </p:blipFill>
        <p:spPr>
          <a:xfrm>
            <a:off x="9103209" y="4099774"/>
            <a:ext cx="2808000" cy="1701212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11FA84-EA3D-4951-9335-4976C54B7710}"/>
              </a:ext>
            </a:extLst>
          </p:cNvPr>
          <p:cNvCxnSpPr>
            <a:cxnSpLocks/>
          </p:cNvCxnSpPr>
          <p:nvPr/>
        </p:nvCxnSpPr>
        <p:spPr>
          <a:xfrm flipV="1">
            <a:off x="8629095" y="4606682"/>
            <a:ext cx="596194" cy="36512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A03DA42D-5EF4-42B8-AD76-CBBBCFFA0FA1}"/>
              </a:ext>
            </a:extLst>
          </p:cNvPr>
          <p:cNvSpPr/>
          <p:nvPr/>
        </p:nvSpPr>
        <p:spPr>
          <a:xfrm>
            <a:off x="9225289" y="4480459"/>
            <a:ext cx="2485992" cy="25244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76F9379-27A1-497B-92A9-7D74CE1798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3" b="23523"/>
          <a:stretch/>
        </p:blipFill>
        <p:spPr>
          <a:xfrm>
            <a:off x="9103209" y="1841928"/>
            <a:ext cx="2808000" cy="170121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CEE4C2-E666-4AEF-B96E-1B5391D7EC23}"/>
              </a:ext>
            </a:extLst>
          </p:cNvPr>
          <p:cNvSpPr txBox="1"/>
          <p:nvPr/>
        </p:nvSpPr>
        <p:spPr>
          <a:xfrm>
            <a:off x="9841088" y="3674311"/>
            <a:ext cx="1332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lang="en-US" altLang="zh-TW" sz="1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38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原圖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21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735A6B-FE89-46E6-A63F-FF2A7B18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0A5AA38-ECF3-4D5D-B156-AC39F06997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研究結果與分析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700AACB-4CA8-4B8E-B6DF-6CD322E0C77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2082496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圖片輸出結果是否正確需自行比對，針對圖像或是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函式</a:t>
            </a:r>
            <a:r>
              <a:rPr kumimoji="0" lang="zh-TW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做改進後，準確率均達八成以上，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但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FPK_5</a:t>
            </a:r>
            <a:r>
              <a:rPr kumimoji="0" lang="zh-TW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因字元相連、符號較多無法準確分辨。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73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0D1838-2ADD-4D7B-8871-61258A9E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56EDCA3-F300-4777-A1F9-D24D890D41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研究結果與分析</a:t>
            </a:r>
            <a:r>
              <a:rPr kumimoji="0" lang="en-US" altLang="zh-TW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誤差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DB7DF6C-F1BD-456D-B7EE-C8AEB28054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039147"/>
          </a:xfrm>
          <a:prstGeom prst="rect">
            <a:avLst/>
          </a:prstGeom>
        </p:spPr>
        <p:txBody>
          <a:bodyPr/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去噪後依舊難以辨識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990586" lvl="1" indent="-457200"/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G</a:t>
            </a:r>
            <a:r>
              <a:rPr lang="zh-TW" altLang="en-US" dirty="0"/>
              <a:t> ↔ 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6</a:t>
            </a:r>
          </a:p>
          <a:p>
            <a:pPr marL="990586" lvl="1" indent="-457200"/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0</a:t>
            </a:r>
            <a:r>
              <a:rPr lang="zh-TW" altLang="en-US" dirty="0"/>
              <a:t> ↔ 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O</a:t>
            </a:r>
          </a:p>
          <a:p>
            <a:pPr marL="990586" lvl="1" indent="-457200"/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S</a:t>
            </a:r>
            <a:r>
              <a:rPr lang="zh-TW" altLang="en-US" dirty="0"/>
              <a:t> ↔ </a:t>
            </a:r>
            <a:r>
              <a:rPr lang="en-US" altLang="zh-TW" dirty="0">
                <a:solidFill>
                  <a:srgbClr val="104D5F">
                    <a:lumMod val="50000"/>
                  </a:srgbClr>
                </a:solidFill>
              </a:rPr>
              <a:t>5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英文字相黏導致辨識錯誤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Label ,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機器辨識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V.S.</a:t>
            </a:r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人眼</a:t>
            </a:r>
            <a:endParaRPr kumimoji="0" lang="en-US" altLang="zh-TW" sz="36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D15FE1-29EC-4EA3-A2F5-DD773282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36" y="4384783"/>
            <a:ext cx="1905324" cy="1156039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16C1851-1F67-46D8-98C5-9B399A07A8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47" y="1910603"/>
            <a:ext cx="1693585" cy="1720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2AD18CF-C554-4F28-B2AE-85FCF20FE92D}"/>
              </a:ext>
            </a:extLst>
          </p:cNvPr>
          <p:cNvSpPr/>
          <p:nvPr/>
        </p:nvSpPr>
        <p:spPr>
          <a:xfrm>
            <a:off x="8953836" y="2579757"/>
            <a:ext cx="639192" cy="3817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2C3231-91DB-43D1-A622-5EF570E88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3" y="1910603"/>
            <a:ext cx="1693585" cy="17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7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F4E83F-5D6F-4211-AC47-A6BDD6F8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55B93EE-63AC-4FDF-87FD-31902F181D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結論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B6E6E3B-358E-491A-A53D-6C871C25AA7C}"/>
              </a:ext>
            </a:extLst>
          </p:cNvPr>
          <p:cNvSpPr txBox="1">
            <a:spLocks/>
          </p:cNvSpPr>
          <p:nvPr/>
        </p:nvSpPr>
        <p:spPr>
          <a:xfrm>
            <a:off x="838200" y="1479875"/>
            <a:ext cx="10515600" cy="5128190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68000">
              <a:lnSpc>
                <a:spcPts val="4200"/>
              </a:lnSpc>
              <a:spcBef>
                <a:spcPts val="1800"/>
              </a:spcBef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團隊將研究分為兩部分同時進行，</a:t>
            </a:r>
            <a:r>
              <a:rPr lang="zh-TW" altLang="en-US" sz="3000" dirty="0"/>
              <a:t>由於圖片樣式多樣，花費較多時間前處理圖片。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68000" algn="l" defTabSz="1219170" rtl="0" eaLnBrk="1" fontAlgn="auto" latinLnBrk="0" hangingPunct="1">
              <a:lnSpc>
                <a:spcPts val="42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經過初賽後，團隊將影像處理通用步驟寫成函式，不同情況可調整參數來進行。</a:t>
            </a:r>
            <a:r>
              <a:rPr lang="zh-TW" altLang="en-US" sz="3000" dirty="0">
                <a:solidFill>
                  <a:srgbClr val="104D5F">
                    <a:lumMod val="50000"/>
                  </a:srgbClr>
                </a:solidFill>
                <a:latin typeface="標楷體" panose="03000509000000000000" pitchFamily="65" charset="-120"/>
              </a:rPr>
              <a:t>此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外，可將圖片分為三種類別：表格框線、有外框線或點包圍文字、圖案在文字上方，藉由分類可較有效率處理圖片。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0" indent="-468000">
              <a:lnSpc>
                <a:spcPts val="4200"/>
              </a:lnSpc>
              <a:spcBef>
                <a:spcPts val="1800"/>
              </a:spcBef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取得位置後，</a:t>
            </a:r>
            <a:r>
              <a:rPr lang="zh-TW" altLang="zh-TW" sz="3000" dirty="0"/>
              <a:t>需針對不同的圖片</a:t>
            </a:r>
            <a:r>
              <a:rPr lang="zh-TW" altLang="en-US" sz="3000" dirty="0">
                <a:solidFill>
                  <a:srgbClr val="104D5F">
                    <a:lumMod val="50000"/>
                  </a:srgbClr>
                </a:solidFill>
                <a:latin typeface="標楷體" panose="03000509000000000000" pitchFamily="65" charset="-120"/>
              </a:rPr>
              <a:t>運用函式</a:t>
            </a:r>
            <a:r>
              <a:rPr lang="zh-TW" altLang="zh-TW" sz="3000" dirty="0"/>
              <a:t>做適合的前處理</a:t>
            </a:r>
            <a:r>
              <a:rPr kumimoji="0" lang="zh-TW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，讓辨識的執行更容易與準確。</a:t>
            </a:r>
            <a:endParaRPr kumimoji="0" lang="en-US" altLang="zh-TW" sz="30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68000" algn="l" defTabSz="1219170" rtl="0" eaLnBrk="1" fontAlgn="auto" latinLnBrk="0" hangingPunct="1">
              <a:lnSpc>
                <a:spcPts val="4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9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701B67-A6A4-49A5-A291-277BD6C4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590BC2C-29F0-4C5E-8BF9-91083443F9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參考文獻與資料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j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9B692A0-D0E6-4F01-BA6B-4EE9963E245F}"/>
              </a:ext>
            </a:extLst>
          </p:cNvPr>
          <p:cNvSpPr txBox="1">
            <a:spLocks/>
          </p:cNvSpPr>
          <p:nvPr/>
        </p:nvSpPr>
        <p:spPr>
          <a:xfrm>
            <a:off x="838200" y="1379914"/>
            <a:ext cx="10515600" cy="4781886"/>
          </a:xfrm>
          <a:prstGeom prst="rect">
            <a:avLst/>
          </a:prstGeom>
        </p:spPr>
        <p:txBody>
          <a:bodyPr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[1] 	T. Lung-Yu, “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影像垂直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/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水平投影分析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,” [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線上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]. Available: http://honglung.pixnet.net/blog.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[2] 	M. B. </a:t>
            </a:r>
            <a:r>
              <a:rPr kumimoji="0" lang="en-US" altLang="zh-TW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Dillencourt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, H. </a:t>
            </a:r>
            <a:r>
              <a:rPr kumimoji="0" lang="en-US" altLang="zh-TW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Samet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 and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M. </a:t>
            </a:r>
            <a:r>
              <a:rPr kumimoji="0" lang="en-US" altLang="zh-TW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Tamminen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., “A general approach to connected-component labeling for arbitrary image representations,” Journal of the ACM (J. ACM), pp. 253-280, April 1992. 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[3] 	“OpenCV 3.0.0-dev documentation,” [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線上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]. Available: https://docs.opencv.org/3.0-beta/modules/imgproc/doc/structural_analysis_and_shape_descriptors.html#connectedcomponents.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[4] 	“OpenCV 2.4.13.7 documentation,” [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線上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]. Available: https://docs.opencv.org/2.4/modules/imgproc/doc/structural_analysis_and_shape_descriptors.html?highlight=findcontours#findcontours.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[5] 	K. </a:t>
            </a:r>
            <a:r>
              <a:rPr kumimoji="0" lang="en-US" altLang="zh-TW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Simonyan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 and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A. Zisserman, “ Very Deep Convolutional Networks for Large-Scale Image Recognition,” 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於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International Conference on Learning Representations , 2015 . 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[6] 	“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虫数据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,” [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線上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]. Available: http://chongdata.com/articles/?p=32.</a:t>
            </a:r>
          </a:p>
          <a:p>
            <a:pPr marL="457189" marR="0" lvl="0" indent="-457189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[7] 	“OpenCV-Python Tutorials,” [</a:t>
            </a:r>
            <a:r>
              <a:rPr kumimoji="0" lang="zh-TW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線上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]. Available: https://docs.opencv.org/master/d7/d4d/tutorial_py_thresholding.html.</a:t>
            </a:r>
          </a:p>
        </p:txBody>
      </p:sp>
    </p:spTree>
    <p:extLst>
      <p:ext uri="{BB962C8B-B14F-4D97-AF65-F5344CB8AC3E}">
        <p14:creationId xmlns:p14="http://schemas.microsoft.com/office/powerpoint/2010/main" val="345706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DE49C6-AF7C-484C-8434-AD0FD6D0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59F9856-4125-41F2-B89B-F80410D98CA5}"/>
              </a:ext>
            </a:extLst>
          </p:cNvPr>
          <p:cNvSpPr txBox="1">
            <a:spLocks/>
          </p:cNvSpPr>
          <p:nvPr/>
        </p:nvSpPr>
        <p:spPr>
          <a:xfrm>
            <a:off x="838200" y="2867487"/>
            <a:ext cx="10515600" cy="24196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200" b="1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THANK YOU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C01D72B3-22DC-4715-99C1-4DBC03BFC7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5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j-cs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4EFD11A-AC80-46C0-97C7-EA4B9C8DF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415" y="1599248"/>
            <a:ext cx="6739170" cy="468621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583A0282-0A6E-4352-B15A-B4BAEC04D7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51836A-61EE-47FC-9637-8589B6922598}"/>
              </a:ext>
            </a:extLst>
          </p:cNvPr>
          <p:cNvSpPr txBox="1"/>
          <p:nvPr/>
        </p:nvSpPr>
        <p:spPr>
          <a:xfrm>
            <a:off x="5740400" y="6376903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0088B1-B173-4BC4-9B20-C63908D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2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4">
            <a:extLst>
              <a:ext uri="{FF2B5EF4-FFF2-40B4-BE49-F238E27FC236}">
                <a16:creationId xmlns:a16="http://schemas.microsoft.com/office/drawing/2014/main" id="{A817FE19-0576-44FE-8C54-5C7668FEC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9" b="44520"/>
          <a:stretch/>
        </p:blipFill>
        <p:spPr>
          <a:xfrm>
            <a:off x="2897963" y="1485694"/>
            <a:ext cx="5560237" cy="48378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4383C8-EEAB-46EB-8B17-7F6B573D2926}"/>
              </a:ext>
            </a:extLst>
          </p:cNvPr>
          <p:cNvSpPr/>
          <p:nvPr/>
        </p:nvSpPr>
        <p:spPr>
          <a:xfrm>
            <a:off x="5002379" y="3399335"/>
            <a:ext cx="145172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1C2BBE9-D62B-4E02-87DE-0E26FD1D9A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8BD893-E17A-42C9-8B72-8CFA4B0899D0}"/>
              </a:ext>
            </a:extLst>
          </p:cNvPr>
          <p:cNvSpPr txBox="1"/>
          <p:nvPr/>
        </p:nvSpPr>
        <p:spPr>
          <a:xfrm>
            <a:off x="5740399" y="6323526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5F59AF-CB43-4FBA-8DD3-579F2042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9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32C5FF2-2DCC-4510-9A28-A993BDA1C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9" b="44520"/>
          <a:stretch/>
        </p:blipFill>
        <p:spPr>
          <a:xfrm>
            <a:off x="2897963" y="1485694"/>
            <a:ext cx="5560237" cy="48378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91F936-C948-4E15-9BAE-D045FB8AB80F}"/>
              </a:ext>
            </a:extLst>
          </p:cNvPr>
          <p:cNvSpPr/>
          <p:nvPr/>
        </p:nvSpPr>
        <p:spPr>
          <a:xfrm>
            <a:off x="5002379" y="3399335"/>
            <a:ext cx="145172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2FE12F-1AB9-4A19-BAB0-D3C5629894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1C93CA-3733-46B7-AE36-DF200A0C0E44}"/>
              </a:ext>
            </a:extLst>
          </p:cNvPr>
          <p:cNvCxnSpPr>
            <a:cxnSpLocks/>
          </p:cNvCxnSpPr>
          <p:nvPr/>
        </p:nvCxnSpPr>
        <p:spPr>
          <a:xfrm flipH="1" flipV="1">
            <a:off x="5739335" y="2257979"/>
            <a:ext cx="4713" cy="1153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2069A19-DC02-4272-BEFC-38BABFCF7C21}"/>
              </a:ext>
            </a:extLst>
          </p:cNvPr>
          <p:cNvSpPr/>
          <p:nvPr/>
        </p:nvSpPr>
        <p:spPr>
          <a:xfrm>
            <a:off x="5523958" y="1679802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649FE7-74D2-4221-B0F9-753BF6B72687}"/>
              </a:ext>
            </a:extLst>
          </p:cNvPr>
          <p:cNvSpPr/>
          <p:nvPr/>
        </p:nvSpPr>
        <p:spPr>
          <a:xfrm>
            <a:off x="2998286" y="3872974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E77704-77BB-4BCF-8656-267F7A334963}"/>
              </a:ext>
            </a:extLst>
          </p:cNvPr>
          <p:cNvCxnSpPr>
            <a:cxnSpLocks/>
          </p:cNvCxnSpPr>
          <p:nvPr/>
        </p:nvCxnSpPr>
        <p:spPr>
          <a:xfrm flipH="1">
            <a:off x="3642727" y="4073842"/>
            <a:ext cx="1375457" cy="11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7A07B1-20FD-4EE7-9193-45DA076211F1}"/>
              </a:ext>
            </a:extLst>
          </p:cNvPr>
          <p:cNvSpPr txBox="1"/>
          <p:nvPr/>
        </p:nvSpPr>
        <p:spPr>
          <a:xfrm>
            <a:off x="5740399" y="6323526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1C01297C-6A44-4905-8E20-FC39F855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7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32C5FF2-2DCC-4510-9A28-A993BDA1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9" b="44520"/>
          <a:stretch/>
        </p:blipFill>
        <p:spPr>
          <a:xfrm>
            <a:off x="2897963" y="1485694"/>
            <a:ext cx="5560237" cy="48378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91F936-C948-4E15-9BAE-D045FB8AB80F}"/>
              </a:ext>
            </a:extLst>
          </p:cNvPr>
          <p:cNvSpPr/>
          <p:nvPr/>
        </p:nvSpPr>
        <p:spPr>
          <a:xfrm>
            <a:off x="5002379" y="3399335"/>
            <a:ext cx="145172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2FE12F-1AB9-4A19-BAB0-D3C5629894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1C93CA-3733-46B7-AE36-DF200A0C0E44}"/>
              </a:ext>
            </a:extLst>
          </p:cNvPr>
          <p:cNvCxnSpPr>
            <a:cxnSpLocks/>
          </p:cNvCxnSpPr>
          <p:nvPr/>
        </p:nvCxnSpPr>
        <p:spPr>
          <a:xfrm flipH="1" flipV="1">
            <a:off x="5739335" y="2257979"/>
            <a:ext cx="4713" cy="1153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2069A19-DC02-4272-BEFC-38BABFCF7C21}"/>
              </a:ext>
            </a:extLst>
          </p:cNvPr>
          <p:cNvSpPr/>
          <p:nvPr/>
        </p:nvSpPr>
        <p:spPr>
          <a:xfrm>
            <a:off x="5523958" y="1679802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649FE7-74D2-4221-B0F9-753BF6B72687}"/>
              </a:ext>
            </a:extLst>
          </p:cNvPr>
          <p:cNvSpPr/>
          <p:nvPr/>
        </p:nvSpPr>
        <p:spPr>
          <a:xfrm>
            <a:off x="2998286" y="3872974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E77704-77BB-4BCF-8656-267F7A334963}"/>
              </a:ext>
            </a:extLst>
          </p:cNvPr>
          <p:cNvCxnSpPr>
            <a:cxnSpLocks/>
          </p:cNvCxnSpPr>
          <p:nvPr/>
        </p:nvCxnSpPr>
        <p:spPr>
          <a:xfrm flipH="1">
            <a:off x="3642727" y="4073842"/>
            <a:ext cx="1375457" cy="11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5D464877-D2C3-4126-9A0B-6CEF56E0F37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91124" y="724532"/>
            <a:ext cx="1882055" cy="3814367"/>
          </a:xfrm>
          <a:prstGeom prst="bentConnector3">
            <a:avLst>
              <a:gd name="adj1" fmla="val -53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736173-CD3C-4D29-BDB9-92DDDC5D7A2D}"/>
              </a:ext>
            </a:extLst>
          </p:cNvPr>
          <p:cNvCxnSpPr>
            <a:cxnSpLocks/>
          </p:cNvCxnSpPr>
          <p:nvPr/>
        </p:nvCxnSpPr>
        <p:spPr>
          <a:xfrm flipH="1">
            <a:off x="2350791" y="4095964"/>
            <a:ext cx="6601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DB80E5-8134-4643-9558-AD46B0DD9EAE}"/>
              </a:ext>
            </a:extLst>
          </p:cNvPr>
          <p:cNvSpPr txBox="1"/>
          <p:nvPr/>
        </p:nvSpPr>
        <p:spPr>
          <a:xfrm>
            <a:off x="1442207" y="3572744"/>
            <a:ext cx="965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位置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B2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9332B2-5F0C-4490-9038-B1C84975BDF3}"/>
              </a:ext>
            </a:extLst>
          </p:cNvPr>
          <p:cNvSpPr txBox="1"/>
          <p:nvPr/>
        </p:nvSpPr>
        <p:spPr>
          <a:xfrm>
            <a:off x="5740399" y="6323526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D63F82-5722-453B-B1AE-F28B77F2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96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32C5FF2-2DCC-4510-9A28-A993BDA1C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9" b="44520"/>
          <a:stretch/>
        </p:blipFill>
        <p:spPr>
          <a:xfrm>
            <a:off x="2897963" y="1485694"/>
            <a:ext cx="5560237" cy="48378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91F936-C948-4E15-9BAE-D045FB8AB80F}"/>
              </a:ext>
            </a:extLst>
          </p:cNvPr>
          <p:cNvSpPr/>
          <p:nvPr/>
        </p:nvSpPr>
        <p:spPr>
          <a:xfrm>
            <a:off x="5002379" y="3399335"/>
            <a:ext cx="145172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2FE12F-1AB9-4A19-BAB0-D3C5629894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1C93CA-3733-46B7-AE36-DF200A0C0E44}"/>
              </a:ext>
            </a:extLst>
          </p:cNvPr>
          <p:cNvCxnSpPr>
            <a:cxnSpLocks/>
          </p:cNvCxnSpPr>
          <p:nvPr/>
        </p:nvCxnSpPr>
        <p:spPr>
          <a:xfrm flipH="1" flipV="1">
            <a:off x="5739335" y="2257979"/>
            <a:ext cx="4713" cy="1153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2069A19-DC02-4272-BEFC-38BABFCF7C21}"/>
              </a:ext>
            </a:extLst>
          </p:cNvPr>
          <p:cNvSpPr/>
          <p:nvPr/>
        </p:nvSpPr>
        <p:spPr>
          <a:xfrm>
            <a:off x="5523958" y="1679802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649FE7-74D2-4221-B0F9-753BF6B72687}"/>
              </a:ext>
            </a:extLst>
          </p:cNvPr>
          <p:cNvSpPr/>
          <p:nvPr/>
        </p:nvSpPr>
        <p:spPr>
          <a:xfrm>
            <a:off x="2998286" y="3872974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E77704-77BB-4BCF-8656-267F7A334963}"/>
              </a:ext>
            </a:extLst>
          </p:cNvPr>
          <p:cNvCxnSpPr>
            <a:cxnSpLocks/>
          </p:cNvCxnSpPr>
          <p:nvPr/>
        </p:nvCxnSpPr>
        <p:spPr>
          <a:xfrm flipH="1">
            <a:off x="3642727" y="4073842"/>
            <a:ext cx="1375457" cy="11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5D464877-D2C3-4126-9A0B-6CEF56E0F37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91124" y="724532"/>
            <a:ext cx="1882055" cy="3814367"/>
          </a:xfrm>
          <a:prstGeom prst="bentConnector3">
            <a:avLst>
              <a:gd name="adj1" fmla="val -53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736173-CD3C-4D29-BDB9-92DDDC5D7A2D}"/>
              </a:ext>
            </a:extLst>
          </p:cNvPr>
          <p:cNvCxnSpPr>
            <a:cxnSpLocks/>
          </p:cNvCxnSpPr>
          <p:nvPr/>
        </p:nvCxnSpPr>
        <p:spPr>
          <a:xfrm flipH="1">
            <a:off x="2350791" y="4095964"/>
            <a:ext cx="6601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DB80E5-8134-4643-9558-AD46B0DD9EAE}"/>
              </a:ext>
            </a:extLst>
          </p:cNvPr>
          <p:cNvSpPr txBox="1"/>
          <p:nvPr/>
        </p:nvSpPr>
        <p:spPr>
          <a:xfrm>
            <a:off x="1442207" y="3572744"/>
            <a:ext cx="965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位置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B2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588255-639A-439D-B786-DC9E6696581E}"/>
              </a:ext>
            </a:extLst>
          </p:cNvPr>
          <p:cNvSpPr/>
          <p:nvPr/>
        </p:nvSpPr>
        <p:spPr>
          <a:xfrm>
            <a:off x="5406207" y="3883860"/>
            <a:ext cx="659876" cy="3299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A4C332A-6386-4C34-BCB0-CEBF45F086A5}"/>
              </a:ext>
            </a:extLst>
          </p:cNvPr>
          <p:cNvSpPr txBox="1"/>
          <p:nvPr/>
        </p:nvSpPr>
        <p:spPr>
          <a:xfrm>
            <a:off x="5740399" y="6323526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FBF7B1-3A90-407B-99CC-67545F83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43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32C5FF2-2DCC-4510-9A28-A993BDA1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9" b="44520"/>
          <a:stretch/>
        </p:blipFill>
        <p:spPr>
          <a:xfrm>
            <a:off x="2897963" y="1485694"/>
            <a:ext cx="5560237" cy="48378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91F936-C948-4E15-9BAE-D045FB8AB80F}"/>
              </a:ext>
            </a:extLst>
          </p:cNvPr>
          <p:cNvSpPr/>
          <p:nvPr/>
        </p:nvSpPr>
        <p:spPr>
          <a:xfrm>
            <a:off x="5002379" y="3399335"/>
            <a:ext cx="1451728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2FE12F-1AB9-4A19-BAB0-D3C5629894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spcBef>
                <a:spcPct val="0"/>
              </a:spcBef>
              <a:buNone/>
              <a:defRPr sz="4800" kern="12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研究方法</a:t>
            </a:r>
            <a:r>
              <a:rPr kumimoji="0" lang="en-US" altLang="zh-TW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—</a:t>
            </a:r>
            <a:r>
              <a:rPr kumimoji="0" lang="zh-TW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104D5F">
                    <a:lumMod val="50000"/>
                  </a:srgbClr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取得表格內容</a:t>
            </a:r>
            <a:endParaRPr kumimoji="0" lang="en-US" altLang="zh-TW" sz="4800" b="0" i="0" u="none" strike="noStrike" kern="1200" cap="none" spc="0" normalizeH="0" baseline="0" noProof="0" dirty="0">
              <a:ln>
                <a:noFill/>
              </a:ln>
              <a:solidFill>
                <a:srgbClr val="104D5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j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31C93CA-3733-46B7-AE36-DF200A0C0E44}"/>
              </a:ext>
            </a:extLst>
          </p:cNvPr>
          <p:cNvCxnSpPr>
            <a:cxnSpLocks/>
          </p:cNvCxnSpPr>
          <p:nvPr/>
        </p:nvCxnSpPr>
        <p:spPr>
          <a:xfrm flipH="1" flipV="1">
            <a:off x="5739335" y="2257979"/>
            <a:ext cx="4713" cy="11530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62069A19-DC02-4272-BEFC-38BABFCF7C21}"/>
              </a:ext>
            </a:extLst>
          </p:cNvPr>
          <p:cNvSpPr/>
          <p:nvPr/>
        </p:nvSpPr>
        <p:spPr>
          <a:xfrm>
            <a:off x="5523958" y="1679802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5649FE7-74D2-4221-B0F9-753BF6B72687}"/>
              </a:ext>
            </a:extLst>
          </p:cNvPr>
          <p:cNvSpPr/>
          <p:nvPr/>
        </p:nvSpPr>
        <p:spPr>
          <a:xfrm>
            <a:off x="2998286" y="3872974"/>
            <a:ext cx="405354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CE77704-77BB-4BCF-8656-267F7A334963}"/>
              </a:ext>
            </a:extLst>
          </p:cNvPr>
          <p:cNvCxnSpPr>
            <a:cxnSpLocks/>
          </p:cNvCxnSpPr>
          <p:nvPr/>
        </p:nvCxnSpPr>
        <p:spPr>
          <a:xfrm flipH="1">
            <a:off x="3642727" y="4073842"/>
            <a:ext cx="1375457" cy="11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5D464877-D2C3-4126-9A0B-6CEF56E0F37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2891124" y="724532"/>
            <a:ext cx="1882055" cy="3814367"/>
          </a:xfrm>
          <a:prstGeom prst="bentConnector3">
            <a:avLst>
              <a:gd name="adj1" fmla="val -53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736173-CD3C-4D29-BDB9-92DDDC5D7A2D}"/>
              </a:ext>
            </a:extLst>
          </p:cNvPr>
          <p:cNvCxnSpPr>
            <a:cxnSpLocks/>
          </p:cNvCxnSpPr>
          <p:nvPr/>
        </p:nvCxnSpPr>
        <p:spPr>
          <a:xfrm flipH="1">
            <a:off x="2350791" y="4095964"/>
            <a:ext cx="6601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DB80E5-8134-4643-9558-AD46B0DD9EAE}"/>
              </a:ext>
            </a:extLst>
          </p:cNvPr>
          <p:cNvSpPr txBox="1"/>
          <p:nvPr/>
        </p:nvSpPr>
        <p:spPr>
          <a:xfrm>
            <a:off x="1442207" y="3572744"/>
            <a:ext cx="965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位置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B2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588255-639A-439D-B786-DC9E6696581E}"/>
              </a:ext>
            </a:extLst>
          </p:cNvPr>
          <p:cNvSpPr/>
          <p:nvPr/>
        </p:nvSpPr>
        <p:spPr>
          <a:xfrm>
            <a:off x="5406207" y="3883860"/>
            <a:ext cx="659876" cy="3299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40994E5-CD49-4F7D-83A3-74BC44C4FE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7380" y="3200411"/>
            <a:ext cx="1124913" cy="318100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B684FA-A376-4709-8C25-22C273809FC4}"/>
              </a:ext>
            </a:extLst>
          </p:cNvPr>
          <p:cNvSpPr txBox="1"/>
          <p:nvPr/>
        </p:nvSpPr>
        <p:spPr>
          <a:xfrm>
            <a:off x="8920339" y="4805546"/>
            <a:ext cx="11859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內容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+mn-cs"/>
              </a:rPr>
              <a:t>UIGT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0A03660C-C8C5-4C26-B790-5BEAC2E3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DD4E6-AACD-406E-9F2A-02DD38A34286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049DB6-92DA-4683-AC22-532EBC6C83C7}"/>
              </a:ext>
            </a:extLst>
          </p:cNvPr>
          <p:cNvSpPr txBox="1"/>
          <p:nvPr/>
        </p:nvSpPr>
        <p:spPr>
          <a:xfrm>
            <a:off x="5740399" y="6323526"/>
            <a:ext cx="64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374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|2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04D5F"/>
      </a:dk2>
      <a:lt2>
        <a:srgbClr val="E2DFCC"/>
      </a:lt2>
      <a:accent1>
        <a:srgbClr val="229BBF"/>
      </a:accent1>
      <a:accent2>
        <a:srgbClr val="104D60"/>
      </a:accent2>
      <a:accent3>
        <a:srgbClr val="2DCFFF"/>
      </a:accent3>
      <a:accent4>
        <a:srgbClr val="1A7F9C"/>
      </a:accent4>
      <a:accent5>
        <a:srgbClr val="8E846C"/>
      </a:accent5>
      <a:accent6>
        <a:srgbClr val="BFBFBF"/>
      </a:accent6>
      <a:hlink>
        <a:srgbClr val="977B2D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04D5F"/>
    </a:dk2>
    <a:lt2>
      <a:srgbClr val="E2DFCC"/>
    </a:lt2>
    <a:accent1>
      <a:srgbClr val="229BBF"/>
    </a:accent1>
    <a:accent2>
      <a:srgbClr val="104D60"/>
    </a:accent2>
    <a:accent3>
      <a:srgbClr val="2DCFFF"/>
    </a:accent3>
    <a:accent4>
      <a:srgbClr val="1A7F9C"/>
    </a:accent4>
    <a:accent5>
      <a:srgbClr val="8E846C"/>
    </a:accent5>
    <a:accent6>
      <a:srgbClr val="BFBFBF"/>
    </a:accent6>
    <a:hlink>
      <a:srgbClr val="977B2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2964</Words>
  <Application>Microsoft Office PowerPoint</Application>
  <PresentationFormat>寬螢幕</PresentationFormat>
  <Paragraphs>322</Paragraphs>
  <Slides>38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50" baseType="lpstr">
      <vt:lpstr>微软雅黑</vt:lpstr>
      <vt:lpstr>宋体</vt:lpstr>
      <vt:lpstr>新細明體</vt:lpstr>
      <vt:lpstr>標楷體</vt:lpstr>
      <vt:lpstr>Arial</vt:lpstr>
      <vt:lpstr>Calibri</vt:lpstr>
      <vt:lpstr>Calibri Light</vt:lpstr>
      <vt:lpstr>Consolas</vt:lpstr>
      <vt:lpstr>Ebrima</vt:lpstr>
      <vt:lpstr>Times New Roman</vt:lpstr>
      <vt:lpstr>Office 佈景主題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yichen cheng</cp:lastModifiedBy>
  <cp:revision>62</cp:revision>
  <dcterms:created xsi:type="dcterms:W3CDTF">2020-02-04T03:21:21Z</dcterms:created>
  <dcterms:modified xsi:type="dcterms:W3CDTF">2020-02-05T03:44:40Z</dcterms:modified>
</cp:coreProperties>
</file>