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5" r:id="rId5"/>
    <p:sldId id="258" r:id="rId6"/>
    <p:sldId id="266" r:id="rId7"/>
    <p:sldId id="259" r:id="rId8"/>
    <p:sldId id="267" r:id="rId9"/>
    <p:sldId id="260" r:id="rId10"/>
    <p:sldId id="261" r:id="rId11"/>
    <p:sldId id="268" r:id="rId12"/>
    <p:sldId id="262" r:id="rId13"/>
    <p:sldId id="269" r:id="rId14"/>
    <p:sldId id="263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15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089760" y="5180469"/>
            <a:ext cx="34387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467770" y="1103347"/>
            <a:ext cx="4984550" cy="1114623"/>
          </a:xfrm>
          <a:custGeom>
            <a:avLst/>
            <a:gdLst>
              <a:gd name="T0" fmla="*/ 27 w 2604"/>
              <a:gd name="T1" fmla="*/ 2025 h 2030"/>
              <a:gd name="T2" fmla="*/ 79 w 2604"/>
              <a:gd name="T3" fmla="*/ 2013 h 2030"/>
              <a:gd name="T4" fmla="*/ 132 w 2604"/>
              <a:gd name="T5" fmla="*/ 1998 h 2030"/>
              <a:gd name="T6" fmla="*/ 184 w 2604"/>
              <a:gd name="T7" fmla="*/ 1978 h 2030"/>
              <a:gd name="T8" fmla="*/ 237 w 2604"/>
              <a:gd name="T9" fmla="*/ 1951 h 2030"/>
              <a:gd name="T10" fmla="*/ 290 w 2604"/>
              <a:gd name="T11" fmla="*/ 1917 h 2030"/>
              <a:gd name="T12" fmla="*/ 342 w 2604"/>
              <a:gd name="T13" fmla="*/ 1875 h 2030"/>
              <a:gd name="T14" fmla="*/ 395 w 2604"/>
              <a:gd name="T15" fmla="*/ 1821 h 2030"/>
              <a:gd name="T16" fmla="*/ 447 w 2604"/>
              <a:gd name="T17" fmla="*/ 1757 h 2030"/>
              <a:gd name="T18" fmla="*/ 500 w 2604"/>
              <a:gd name="T19" fmla="*/ 1680 h 2030"/>
              <a:gd name="T20" fmla="*/ 552 w 2604"/>
              <a:gd name="T21" fmla="*/ 1590 h 2030"/>
              <a:gd name="T22" fmla="*/ 605 w 2604"/>
              <a:gd name="T23" fmla="*/ 1487 h 2030"/>
              <a:gd name="T24" fmla="*/ 658 w 2604"/>
              <a:gd name="T25" fmla="*/ 1371 h 2030"/>
              <a:gd name="T26" fmla="*/ 710 w 2604"/>
              <a:gd name="T27" fmla="*/ 1242 h 2030"/>
              <a:gd name="T28" fmla="*/ 763 w 2604"/>
              <a:gd name="T29" fmla="*/ 1104 h 2030"/>
              <a:gd name="T30" fmla="*/ 816 w 2604"/>
              <a:gd name="T31" fmla="*/ 957 h 2030"/>
              <a:gd name="T32" fmla="*/ 868 w 2604"/>
              <a:gd name="T33" fmla="*/ 807 h 2030"/>
              <a:gd name="T34" fmla="*/ 921 w 2604"/>
              <a:gd name="T35" fmla="*/ 657 h 2030"/>
              <a:gd name="T36" fmla="*/ 974 w 2604"/>
              <a:gd name="T37" fmla="*/ 512 h 2030"/>
              <a:gd name="T38" fmla="*/ 1026 w 2604"/>
              <a:gd name="T39" fmla="*/ 376 h 2030"/>
              <a:gd name="T40" fmla="*/ 1079 w 2604"/>
              <a:gd name="T41" fmla="*/ 255 h 2030"/>
              <a:gd name="T42" fmla="*/ 1131 w 2604"/>
              <a:gd name="T43" fmla="*/ 153 h 2030"/>
              <a:gd name="T44" fmla="*/ 1184 w 2604"/>
              <a:gd name="T45" fmla="*/ 75 h 2030"/>
              <a:gd name="T46" fmla="*/ 1236 w 2604"/>
              <a:gd name="T47" fmla="*/ 23 h 2030"/>
              <a:gd name="T48" fmla="*/ 1289 w 2604"/>
              <a:gd name="T49" fmla="*/ 0 h 2030"/>
              <a:gd name="T50" fmla="*/ 1342 w 2604"/>
              <a:gd name="T51" fmla="*/ 8 h 2030"/>
              <a:gd name="T52" fmla="*/ 1394 w 2604"/>
              <a:gd name="T53" fmla="*/ 45 h 2030"/>
              <a:gd name="T54" fmla="*/ 1447 w 2604"/>
              <a:gd name="T55" fmla="*/ 111 h 2030"/>
              <a:gd name="T56" fmla="*/ 1500 w 2604"/>
              <a:gd name="T57" fmla="*/ 201 h 2030"/>
              <a:gd name="T58" fmla="*/ 1552 w 2604"/>
              <a:gd name="T59" fmla="*/ 313 h 2030"/>
              <a:gd name="T60" fmla="*/ 1605 w 2604"/>
              <a:gd name="T61" fmla="*/ 442 h 2030"/>
              <a:gd name="T62" fmla="*/ 1657 w 2604"/>
              <a:gd name="T63" fmla="*/ 584 h 2030"/>
              <a:gd name="T64" fmla="*/ 1710 w 2604"/>
              <a:gd name="T65" fmla="*/ 732 h 2030"/>
              <a:gd name="T66" fmla="*/ 1762 w 2604"/>
              <a:gd name="T67" fmla="*/ 883 h 2030"/>
              <a:gd name="T68" fmla="*/ 1815 w 2604"/>
              <a:gd name="T69" fmla="*/ 1031 h 2030"/>
              <a:gd name="T70" fmla="*/ 1868 w 2604"/>
              <a:gd name="T71" fmla="*/ 1174 h 2030"/>
              <a:gd name="T72" fmla="*/ 1920 w 2604"/>
              <a:gd name="T73" fmla="*/ 1308 h 2030"/>
              <a:gd name="T74" fmla="*/ 1973 w 2604"/>
              <a:gd name="T75" fmla="*/ 1430 h 2030"/>
              <a:gd name="T76" fmla="*/ 2025 w 2604"/>
              <a:gd name="T77" fmla="*/ 1541 h 2030"/>
              <a:gd name="T78" fmla="*/ 2078 w 2604"/>
              <a:gd name="T79" fmla="*/ 1637 h 2030"/>
              <a:gd name="T80" fmla="*/ 2131 w 2604"/>
              <a:gd name="T81" fmla="*/ 1721 h 2030"/>
              <a:gd name="T82" fmla="*/ 2183 w 2604"/>
              <a:gd name="T83" fmla="*/ 1791 h 2030"/>
              <a:gd name="T84" fmla="*/ 2236 w 2604"/>
              <a:gd name="T85" fmla="*/ 1850 h 2030"/>
              <a:gd name="T86" fmla="*/ 2289 w 2604"/>
              <a:gd name="T87" fmla="*/ 1897 h 2030"/>
              <a:gd name="T88" fmla="*/ 2341 w 2604"/>
              <a:gd name="T89" fmla="*/ 1935 h 2030"/>
              <a:gd name="T90" fmla="*/ 2394 w 2604"/>
              <a:gd name="T91" fmla="*/ 1965 h 2030"/>
              <a:gd name="T92" fmla="*/ 2446 w 2604"/>
              <a:gd name="T93" fmla="*/ 1989 h 2030"/>
              <a:gd name="T94" fmla="*/ 2499 w 2604"/>
              <a:gd name="T95" fmla="*/ 2006 h 2030"/>
              <a:gd name="T96" fmla="*/ 2551 w 2604"/>
              <a:gd name="T97" fmla="*/ 2020 h 2030"/>
              <a:gd name="T98" fmla="*/ 2604 w 2604"/>
              <a:gd name="T99" fmla="*/ 2030 h 2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04" h="2030">
                <a:moveTo>
                  <a:pt x="0" y="2030"/>
                </a:moveTo>
                <a:lnTo>
                  <a:pt x="27" y="2025"/>
                </a:lnTo>
                <a:lnTo>
                  <a:pt x="53" y="2020"/>
                </a:lnTo>
                <a:lnTo>
                  <a:pt x="79" y="2013"/>
                </a:lnTo>
                <a:lnTo>
                  <a:pt x="105" y="2006"/>
                </a:lnTo>
                <a:lnTo>
                  <a:pt x="132" y="1998"/>
                </a:lnTo>
                <a:lnTo>
                  <a:pt x="158" y="1989"/>
                </a:lnTo>
                <a:lnTo>
                  <a:pt x="184" y="1978"/>
                </a:lnTo>
                <a:lnTo>
                  <a:pt x="211" y="1965"/>
                </a:lnTo>
                <a:lnTo>
                  <a:pt x="237" y="1951"/>
                </a:lnTo>
                <a:lnTo>
                  <a:pt x="263" y="1935"/>
                </a:lnTo>
                <a:lnTo>
                  <a:pt x="290" y="1917"/>
                </a:lnTo>
                <a:lnTo>
                  <a:pt x="316" y="1897"/>
                </a:lnTo>
                <a:lnTo>
                  <a:pt x="342" y="1875"/>
                </a:lnTo>
                <a:lnTo>
                  <a:pt x="368" y="1850"/>
                </a:lnTo>
                <a:lnTo>
                  <a:pt x="395" y="1821"/>
                </a:lnTo>
                <a:lnTo>
                  <a:pt x="421" y="1791"/>
                </a:lnTo>
                <a:lnTo>
                  <a:pt x="447" y="1757"/>
                </a:lnTo>
                <a:lnTo>
                  <a:pt x="474" y="1721"/>
                </a:lnTo>
                <a:lnTo>
                  <a:pt x="500" y="1680"/>
                </a:lnTo>
                <a:lnTo>
                  <a:pt x="526" y="1637"/>
                </a:lnTo>
                <a:lnTo>
                  <a:pt x="552" y="1590"/>
                </a:lnTo>
                <a:lnTo>
                  <a:pt x="579" y="1541"/>
                </a:lnTo>
                <a:lnTo>
                  <a:pt x="605" y="1487"/>
                </a:lnTo>
                <a:lnTo>
                  <a:pt x="632" y="1430"/>
                </a:lnTo>
                <a:lnTo>
                  <a:pt x="658" y="1371"/>
                </a:lnTo>
                <a:lnTo>
                  <a:pt x="684" y="1308"/>
                </a:lnTo>
                <a:lnTo>
                  <a:pt x="710" y="1242"/>
                </a:lnTo>
                <a:lnTo>
                  <a:pt x="737" y="1174"/>
                </a:lnTo>
                <a:lnTo>
                  <a:pt x="763" y="1104"/>
                </a:lnTo>
                <a:lnTo>
                  <a:pt x="789" y="1031"/>
                </a:lnTo>
                <a:lnTo>
                  <a:pt x="816" y="957"/>
                </a:lnTo>
                <a:lnTo>
                  <a:pt x="842" y="883"/>
                </a:lnTo>
                <a:lnTo>
                  <a:pt x="868" y="807"/>
                </a:lnTo>
                <a:lnTo>
                  <a:pt x="894" y="732"/>
                </a:lnTo>
                <a:lnTo>
                  <a:pt x="921" y="657"/>
                </a:lnTo>
                <a:lnTo>
                  <a:pt x="947" y="584"/>
                </a:lnTo>
                <a:lnTo>
                  <a:pt x="974" y="512"/>
                </a:lnTo>
                <a:lnTo>
                  <a:pt x="1000" y="442"/>
                </a:lnTo>
                <a:lnTo>
                  <a:pt x="1026" y="376"/>
                </a:lnTo>
                <a:lnTo>
                  <a:pt x="1052" y="313"/>
                </a:lnTo>
                <a:lnTo>
                  <a:pt x="1079" y="255"/>
                </a:lnTo>
                <a:lnTo>
                  <a:pt x="1105" y="201"/>
                </a:lnTo>
                <a:lnTo>
                  <a:pt x="1131" y="153"/>
                </a:lnTo>
                <a:lnTo>
                  <a:pt x="1158" y="111"/>
                </a:lnTo>
                <a:lnTo>
                  <a:pt x="1184" y="75"/>
                </a:lnTo>
                <a:lnTo>
                  <a:pt x="1210" y="45"/>
                </a:lnTo>
                <a:lnTo>
                  <a:pt x="1236" y="23"/>
                </a:lnTo>
                <a:lnTo>
                  <a:pt x="1263" y="8"/>
                </a:lnTo>
                <a:lnTo>
                  <a:pt x="1289" y="0"/>
                </a:lnTo>
                <a:lnTo>
                  <a:pt x="1315" y="0"/>
                </a:lnTo>
                <a:lnTo>
                  <a:pt x="1342" y="8"/>
                </a:lnTo>
                <a:lnTo>
                  <a:pt x="1368" y="23"/>
                </a:lnTo>
                <a:lnTo>
                  <a:pt x="1394" y="45"/>
                </a:lnTo>
                <a:lnTo>
                  <a:pt x="1420" y="75"/>
                </a:lnTo>
                <a:lnTo>
                  <a:pt x="1447" y="111"/>
                </a:lnTo>
                <a:lnTo>
                  <a:pt x="1473" y="153"/>
                </a:lnTo>
                <a:lnTo>
                  <a:pt x="1500" y="201"/>
                </a:lnTo>
                <a:lnTo>
                  <a:pt x="1526" y="255"/>
                </a:lnTo>
                <a:lnTo>
                  <a:pt x="1552" y="313"/>
                </a:lnTo>
                <a:lnTo>
                  <a:pt x="1578" y="376"/>
                </a:lnTo>
                <a:lnTo>
                  <a:pt x="1605" y="442"/>
                </a:lnTo>
                <a:lnTo>
                  <a:pt x="1631" y="512"/>
                </a:lnTo>
                <a:lnTo>
                  <a:pt x="1657" y="584"/>
                </a:lnTo>
                <a:lnTo>
                  <a:pt x="1684" y="657"/>
                </a:lnTo>
                <a:lnTo>
                  <a:pt x="1710" y="732"/>
                </a:lnTo>
                <a:lnTo>
                  <a:pt x="1736" y="807"/>
                </a:lnTo>
                <a:lnTo>
                  <a:pt x="1762" y="883"/>
                </a:lnTo>
                <a:lnTo>
                  <a:pt x="1789" y="957"/>
                </a:lnTo>
                <a:lnTo>
                  <a:pt x="1815" y="1031"/>
                </a:lnTo>
                <a:lnTo>
                  <a:pt x="1841" y="1104"/>
                </a:lnTo>
                <a:lnTo>
                  <a:pt x="1868" y="1174"/>
                </a:lnTo>
                <a:lnTo>
                  <a:pt x="1894" y="1242"/>
                </a:lnTo>
                <a:lnTo>
                  <a:pt x="1920" y="1308"/>
                </a:lnTo>
                <a:lnTo>
                  <a:pt x="1947" y="1371"/>
                </a:lnTo>
                <a:lnTo>
                  <a:pt x="1973" y="1430"/>
                </a:lnTo>
                <a:lnTo>
                  <a:pt x="1999" y="1487"/>
                </a:lnTo>
                <a:lnTo>
                  <a:pt x="2025" y="1541"/>
                </a:lnTo>
                <a:lnTo>
                  <a:pt x="2052" y="1590"/>
                </a:lnTo>
                <a:lnTo>
                  <a:pt x="2078" y="1637"/>
                </a:lnTo>
                <a:lnTo>
                  <a:pt x="2104" y="1680"/>
                </a:lnTo>
                <a:lnTo>
                  <a:pt x="2131" y="1721"/>
                </a:lnTo>
                <a:lnTo>
                  <a:pt x="2157" y="1757"/>
                </a:lnTo>
                <a:lnTo>
                  <a:pt x="2183" y="1791"/>
                </a:lnTo>
                <a:lnTo>
                  <a:pt x="2209" y="1821"/>
                </a:lnTo>
                <a:lnTo>
                  <a:pt x="2236" y="1850"/>
                </a:lnTo>
                <a:lnTo>
                  <a:pt x="2262" y="1875"/>
                </a:lnTo>
                <a:lnTo>
                  <a:pt x="2289" y="1897"/>
                </a:lnTo>
                <a:lnTo>
                  <a:pt x="2315" y="1917"/>
                </a:lnTo>
                <a:lnTo>
                  <a:pt x="2341" y="1935"/>
                </a:lnTo>
                <a:lnTo>
                  <a:pt x="2367" y="1951"/>
                </a:lnTo>
                <a:lnTo>
                  <a:pt x="2394" y="1965"/>
                </a:lnTo>
                <a:lnTo>
                  <a:pt x="2420" y="1978"/>
                </a:lnTo>
                <a:lnTo>
                  <a:pt x="2446" y="1989"/>
                </a:lnTo>
                <a:lnTo>
                  <a:pt x="2473" y="1998"/>
                </a:lnTo>
                <a:lnTo>
                  <a:pt x="2499" y="2006"/>
                </a:lnTo>
                <a:lnTo>
                  <a:pt x="2525" y="2013"/>
                </a:lnTo>
                <a:lnTo>
                  <a:pt x="2551" y="2020"/>
                </a:lnTo>
                <a:lnTo>
                  <a:pt x="2578" y="2025"/>
                </a:lnTo>
                <a:lnTo>
                  <a:pt x="2604" y="203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07704" y="2327483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576" y="95933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1.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표준정규분포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1907704" y="38396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>
            <a:off x="3923929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856288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968044" y="2255475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8412" y="234213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907704" y="56398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55576" y="2606223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2.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샘플 하나 랜덤 추출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5576" y="4334415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3.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제곱</a:t>
            </a:r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&amp;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합 해서 </a:t>
            </a:r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histogram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카운트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968044" y="3784351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98412" y="387100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968044" y="5565298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98412" y="565195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48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2966E7A-3A2E-4631-BFA1-630718975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58951"/>
              </p:ext>
            </p:extLst>
          </p:nvPr>
        </p:nvGraphicFramePr>
        <p:xfrm>
          <a:off x="1524000" y="106812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8758371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38204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2930778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100957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064038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7819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소다맛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딸기맛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레몬맛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포도맛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사과맛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0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관찰값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89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기댓값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562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92303B-A874-4005-9EBE-ACBC759FA941}"/>
              </a:ext>
            </a:extLst>
          </p:cNvPr>
          <p:cNvSpPr txBox="1"/>
          <p:nvPr/>
        </p:nvSpPr>
        <p:spPr>
          <a:xfrm>
            <a:off x="1994211" y="674564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랜덤하게 </a:t>
            </a:r>
            <a:r>
              <a:rPr lang="en-US" altLang="ko-KR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100</a:t>
            </a:r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개 사탕을 골라온 경우의 관찰데이터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D5B1AC-44DA-4413-B5D3-0C85B39B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0486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8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2966E7A-3A2E-4631-BFA1-630718975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144587"/>
              </p:ext>
            </p:extLst>
          </p:nvPr>
        </p:nvGraphicFramePr>
        <p:xfrm>
          <a:off x="1339552" y="1196752"/>
          <a:ext cx="670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875837126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11382047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52930778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410095759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10640382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517819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Soda</a:t>
                      </a:r>
                      <a:endParaRPr lang="ko-KR" altLang="en-US" sz="16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Berry</a:t>
                      </a:r>
                      <a:endParaRPr lang="ko-KR" altLang="en-US" sz="16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Lemon</a:t>
                      </a:r>
                      <a:endParaRPr lang="ko-KR" altLang="en-US" sz="16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Grape</a:t>
                      </a:r>
                      <a:endParaRPr lang="ko-KR" altLang="en-US" sz="16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Apple</a:t>
                      </a:r>
                      <a:endParaRPr lang="ko-KR" altLang="en-US" sz="1600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980003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Observed</a:t>
                      </a:r>
                      <a:endParaRPr lang="ko-KR" altLang="en-US" sz="16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17</a:t>
                      </a:r>
                      <a:endParaRPr lang="ko-KR" altLang="en-US" sz="16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16</a:t>
                      </a:r>
                      <a:endParaRPr lang="ko-KR" altLang="en-US" sz="16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24</a:t>
                      </a:r>
                      <a:endParaRPr lang="ko-KR" altLang="en-US" sz="16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29</a:t>
                      </a:r>
                      <a:endParaRPr lang="ko-KR" altLang="en-US" sz="16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99089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expected</a:t>
                      </a:r>
                      <a:endParaRPr lang="ko-KR" altLang="en-US" sz="16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750562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92303B-A874-4005-9EBE-ACBC759FA941}"/>
              </a:ext>
            </a:extLst>
          </p:cNvPr>
          <p:cNvSpPr txBox="1"/>
          <p:nvPr/>
        </p:nvSpPr>
        <p:spPr>
          <a:xfrm>
            <a:off x="2660673" y="674564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when randomly chose 100 candies</a:t>
            </a:r>
            <a:endParaRPr lang="ko-KR" altLang="en-US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D5B1AC-44DA-4413-B5D3-0C85B39B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204864"/>
            <a:ext cx="5334000" cy="4000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61BFC6C-ED49-D0E4-215C-2E77778E43C6}"/>
              </a:ext>
            </a:extLst>
          </p:cNvPr>
          <p:cNvSpPr/>
          <p:nvPr/>
        </p:nvSpPr>
        <p:spPr>
          <a:xfrm>
            <a:off x="1798728" y="3645024"/>
            <a:ext cx="504056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2E1D6A-BA7E-69ED-CFE0-55F145C63861}"/>
              </a:ext>
            </a:extLst>
          </p:cNvPr>
          <p:cNvSpPr/>
          <p:nvPr/>
        </p:nvSpPr>
        <p:spPr>
          <a:xfrm>
            <a:off x="3059832" y="5733257"/>
            <a:ext cx="3456384" cy="472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20B4B-7E25-C5A0-A129-9E0746DC7B67}"/>
              </a:ext>
            </a:extLst>
          </p:cNvPr>
          <p:cNvSpPr txBox="1"/>
          <p:nvPr/>
        </p:nvSpPr>
        <p:spPr>
          <a:xfrm rot="16200000">
            <a:off x="1465277" y="4020448"/>
            <a:ext cx="130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frequency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A24C1-7D78-0F82-3B59-684EC100F751}"/>
              </a:ext>
            </a:extLst>
          </p:cNvPr>
          <p:cNvSpPr txBox="1"/>
          <p:nvPr/>
        </p:nvSpPr>
        <p:spPr>
          <a:xfrm>
            <a:off x="2984122" y="5733256"/>
            <a:ext cx="737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E7DAF-5744-C9CD-107F-A334EBA99816}"/>
              </a:ext>
            </a:extLst>
          </p:cNvPr>
          <p:cNvSpPr txBox="1"/>
          <p:nvPr/>
        </p:nvSpPr>
        <p:spPr>
          <a:xfrm>
            <a:off x="3635896" y="5733256"/>
            <a:ext cx="737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berry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68ACE-4C28-4DB8-2302-8316538BA763}"/>
              </a:ext>
            </a:extLst>
          </p:cNvPr>
          <p:cNvSpPr txBox="1"/>
          <p:nvPr/>
        </p:nvSpPr>
        <p:spPr>
          <a:xfrm>
            <a:off x="4206580" y="5733256"/>
            <a:ext cx="891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lemon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05538C-E342-C45E-9290-A60E80C48268}"/>
              </a:ext>
            </a:extLst>
          </p:cNvPr>
          <p:cNvSpPr txBox="1"/>
          <p:nvPr/>
        </p:nvSpPr>
        <p:spPr>
          <a:xfrm>
            <a:off x="4860032" y="5733256"/>
            <a:ext cx="891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grape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40BF6-BE14-C9DB-123C-E9EB2865B880}"/>
              </a:ext>
            </a:extLst>
          </p:cNvPr>
          <p:cNvSpPr txBox="1"/>
          <p:nvPr/>
        </p:nvSpPr>
        <p:spPr>
          <a:xfrm>
            <a:off x="5508104" y="5733256"/>
            <a:ext cx="891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22C69-57CD-4410-3BDA-55FC49577229}"/>
              </a:ext>
            </a:extLst>
          </p:cNvPr>
          <p:cNvSpPr txBox="1"/>
          <p:nvPr/>
        </p:nvSpPr>
        <p:spPr>
          <a:xfrm>
            <a:off x="3746555" y="6027952"/>
            <a:ext cx="1911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kinds of candies</a:t>
            </a:r>
          </a:p>
        </p:txBody>
      </p:sp>
    </p:spTree>
    <p:extLst>
      <p:ext uri="{BB962C8B-B14F-4D97-AF65-F5344CB8AC3E}">
        <p14:creationId xmlns:p14="http://schemas.microsoft.com/office/powerpoint/2010/main" val="358944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4DB6818-629D-48DF-882A-C447C3191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64360"/>
              </p:ext>
            </p:extLst>
          </p:nvPr>
        </p:nvGraphicFramePr>
        <p:xfrm>
          <a:off x="1524000" y="76470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737636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45506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106267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5939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640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짜장면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짬뽕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마라탕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남학생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91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여학생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87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17818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70E31BB-C26F-49D7-A1E6-ED9FE1ED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4208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5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4DB6818-629D-48DF-882A-C447C3191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243758"/>
              </p:ext>
            </p:extLst>
          </p:nvPr>
        </p:nvGraphicFramePr>
        <p:xfrm>
          <a:off x="883920" y="764704"/>
          <a:ext cx="73761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232">
                  <a:extLst>
                    <a:ext uri="{9D8B030D-6E8A-4147-A177-3AD203B41FA5}">
                      <a16:colId xmlns:a16="http://schemas.microsoft.com/office/drawing/2014/main" val="2573763679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2734550608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2810626759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4178593908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28640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Black Noodles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Jjamppong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Mara Soup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Boys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91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Girls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87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1781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1FFDE75-DAE7-11CF-8070-F24C3AB70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49289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2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4CD5065-8AC6-4A3C-AD01-45D0692A1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52483"/>
              </p:ext>
            </p:extLst>
          </p:nvPr>
        </p:nvGraphicFramePr>
        <p:xfrm>
          <a:off x="1596008" y="107688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737636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45506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106267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5939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640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짜장면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짬뽕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마라탕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남학생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91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여학생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87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17818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2CE658A0-6D9E-4636-A8D3-ED7B856B32DE}"/>
              </a:ext>
            </a:extLst>
          </p:cNvPr>
          <p:cNvSpPr/>
          <p:nvPr/>
        </p:nvSpPr>
        <p:spPr>
          <a:xfrm>
            <a:off x="2987824" y="1364918"/>
            <a:ext cx="864096" cy="50405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85F4550-E62F-4FE7-8FDF-4F14A53C5EE3}"/>
              </a:ext>
            </a:extLst>
          </p:cNvPr>
          <p:cNvSpPr/>
          <p:nvPr/>
        </p:nvSpPr>
        <p:spPr>
          <a:xfrm>
            <a:off x="3325627" y="1797133"/>
            <a:ext cx="194032" cy="401552"/>
          </a:xfrm>
          <a:prstGeom prst="downArrow">
            <a:avLst/>
          </a:prstGeom>
          <a:solidFill>
            <a:srgbClr val="00B050">
              <a:alpha val="5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CA06F15-E2E8-446F-A35F-FEAEF6E1A0A4}"/>
              </a:ext>
            </a:extLst>
          </p:cNvPr>
          <p:cNvSpPr/>
          <p:nvPr/>
        </p:nvSpPr>
        <p:spPr>
          <a:xfrm rot="16200000">
            <a:off x="5148064" y="143493"/>
            <a:ext cx="216024" cy="2952328"/>
          </a:xfrm>
          <a:prstGeom prst="downArrow">
            <a:avLst/>
          </a:prstGeom>
          <a:solidFill>
            <a:srgbClr val="00B050">
              <a:alpha val="5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D05583-152E-4172-BFBF-D3C045C34AC9}"/>
              </a:ext>
            </a:extLst>
          </p:cNvPr>
          <p:cNvSpPr/>
          <p:nvPr/>
        </p:nvSpPr>
        <p:spPr>
          <a:xfrm>
            <a:off x="2987824" y="2126843"/>
            <a:ext cx="864096" cy="504056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8C4B14-1579-45CE-91D8-3F9A06E7B8DE}"/>
              </a:ext>
            </a:extLst>
          </p:cNvPr>
          <p:cNvSpPr/>
          <p:nvPr/>
        </p:nvSpPr>
        <p:spPr>
          <a:xfrm>
            <a:off x="6639416" y="1364918"/>
            <a:ext cx="864096" cy="504056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85B9CE-C03F-44AD-8901-64B82BB4B126}"/>
              </a:ext>
            </a:extLst>
          </p:cNvPr>
          <p:cNvSpPr/>
          <p:nvPr/>
        </p:nvSpPr>
        <p:spPr>
          <a:xfrm>
            <a:off x="6639416" y="2157905"/>
            <a:ext cx="864096" cy="504056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37F4252-9C0A-462B-A943-D4ED8BECDC19}"/>
              </a:ext>
            </a:extLst>
          </p:cNvPr>
          <p:cNvSpPr/>
          <p:nvPr/>
        </p:nvSpPr>
        <p:spPr>
          <a:xfrm rot="16891620">
            <a:off x="5068118" y="607929"/>
            <a:ext cx="216024" cy="2952328"/>
          </a:xfrm>
          <a:prstGeom prst="downArrow">
            <a:avLst/>
          </a:prstGeom>
          <a:solidFill>
            <a:srgbClr val="00B050">
              <a:alpha val="5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71AAF0-B15D-4D94-90EC-39A7F171D2C1}"/>
              </a:ext>
            </a:extLst>
          </p:cNvPr>
          <p:cNvSpPr txBox="1"/>
          <p:nvPr/>
        </p:nvSpPr>
        <p:spPr>
          <a:xfrm>
            <a:off x="1907704" y="2949094"/>
            <a:ext cx="382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남학생 </a:t>
            </a:r>
            <a:r>
              <a:rPr lang="en-US" altLang="ko-KR" dirty="0"/>
              <a:t>&amp; </a:t>
            </a:r>
            <a:r>
              <a:rPr lang="ko-KR" altLang="en-US" dirty="0"/>
              <a:t>짜장면 </a:t>
            </a:r>
            <a:r>
              <a:rPr lang="en-US" altLang="ko-KR" dirty="0"/>
              <a:t>cell</a:t>
            </a:r>
            <a:r>
              <a:rPr lang="ko-KR" altLang="en-US" dirty="0"/>
              <a:t>의 기대빈도 </a:t>
            </a:r>
            <a:r>
              <a:rPr lang="en-US" altLang="ko-KR" dirty="0"/>
              <a:t>=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950334-EFEB-4ED6-9CD1-2AE2524EB808}"/>
                  </a:ext>
                </a:extLst>
              </p:cNvPr>
              <p:cNvSpPr txBox="1"/>
              <p:nvPr/>
            </p:nvSpPr>
            <p:spPr>
              <a:xfrm>
                <a:off x="5436096" y="2848278"/>
                <a:ext cx="2141984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40×37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85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=17.41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950334-EFEB-4ED6-9CD1-2AE2524EB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848278"/>
                <a:ext cx="2141984" cy="612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FD7D2C8D-A390-4E30-BD7C-2225CB3D9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08243"/>
              </p:ext>
            </p:extLst>
          </p:nvPr>
        </p:nvGraphicFramePr>
        <p:xfrm>
          <a:off x="2051720" y="37890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737636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345506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106267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785939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640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짜장면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짬뽕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마라탕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남학생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21(17.41)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13(13.18)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6(9.41)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91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여학생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16(19.59)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15(14.82)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14(10.59)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87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17818"/>
                  </a:ext>
                </a:extLst>
              </a:tr>
            </a:tbl>
          </a:graphicData>
        </a:graphic>
      </p:graphicFrame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C45D4ABF-5336-4213-9C0E-80A9E8C253ED}"/>
              </a:ext>
            </a:extLst>
          </p:cNvPr>
          <p:cNvSpPr/>
          <p:nvPr/>
        </p:nvSpPr>
        <p:spPr>
          <a:xfrm rot="16200000">
            <a:off x="1135048" y="4094372"/>
            <a:ext cx="216024" cy="974968"/>
          </a:xfrm>
          <a:prstGeom prst="downArrow">
            <a:avLst/>
          </a:prstGeom>
          <a:solidFill>
            <a:srgbClr val="00B050">
              <a:alpha val="5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D45F9-77A2-4250-B94D-309B8F6F8773}"/>
              </a:ext>
            </a:extLst>
          </p:cNvPr>
          <p:cNvSpPr txBox="1"/>
          <p:nvPr/>
        </p:nvSpPr>
        <p:spPr>
          <a:xfrm>
            <a:off x="5735996" y="5327887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관측빈도</a:t>
            </a:r>
            <a:r>
              <a:rPr lang="en-US" altLang="ko-KR" dirty="0"/>
              <a:t>(</a:t>
            </a:r>
            <a:r>
              <a:rPr lang="ko-KR" altLang="en-US" dirty="0"/>
              <a:t>기대빈도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ABC75D-7781-4C09-8AA2-DA4C739E72AD}"/>
              </a:ext>
            </a:extLst>
          </p:cNvPr>
          <p:cNvSpPr txBox="1"/>
          <p:nvPr/>
        </p:nvSpPr>
        <p:spPr>
          <a:xfrm>
            <a:off x="606819" y="3514789"/>
            <a:ext cx="1272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모든</a:t>
            </a:r>
            <a:endParaRPr lang="en-US" altLang="ko-KR" dirty="0"/>
          </a:p>
          <a:p>
            <a:pPr algn="ctr"/>
            <a:r>
              <a:rPr lang="ko-KR" altLang="en-US" dirty="0"/>
              <a:t>기대빈도</a:t>
            </a:r>
            <a:endParaRPr lang="en-US" altLang="ko-KR" dirty="0"/>
          </a:p>
          <a:p>
            <a:pPr algn="ctr"/>
            <a:r>
              <a:rPr lang="ko-KR" altLang="en-US" dirty="0"/>
              <a:t>계산</a:t>
            </a:r>
          </a:p>
        </p:txBody>
      </p:sp>
    </p:spTree>
    <p:extLst>
      <p:ext uri="{BB962C8B-B14F-4D97-AF65-F5344CB8AC3E}">
        <p14:creationId xmlns:p14="http://schemas.microsoft.com/office/powerpoint/2010/main" val="193932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4CD5065-8AC6-4A3C-AD01-45D0692A1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735384"/>
              </p:ext>
            </p:extLst>
          </p:nvPr>
        </p:nvGraphicFramePr>
        <p:xfrm>
          <a:off x="979592" y="740296"/>
          <a:ext cx="7376160" cy="1965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232">
                  <a:extLst>
                    <a:ext uri="{9D8B030D-6E8A-4147-A177-3AD203B41FA5}">
                      <a16:colId xmlns:a16="http://schemas.microsoft.com/office/drawing/2014/main" val="2573763679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2734550608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2810626759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4178593908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286403722"/>
                    </a:ext>
                  </a:extLst>
                </a:gridCol>
              </a:tblGrid>
              <a:tr h="71777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Black Noodles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Jjamppong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Mara Soup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2405"/>
                  </a:ext>
                </a:extLst>
              </a:tr>
              <a:tr h="415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Boys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916911"/>
                  </a:ext>
                </a:extLst>
              </a:tr>
              <a:tr h="415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Girls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870905"/>
                  </a:ext>
                </a:extLst>
              </a:tr>
              <a:tr h="415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17818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2CE658A0-6D9E-4636-A8D3-ED7B856B32DE}"/>
              </a:ext>
            </a:extLst>
          </p:cNvPr>
          <p:cNvSpPr/>
          <p:nvPr/>
        </p:nvSpPr>
        <p:spPr>
          <a:xfrm>
            <a:off x="2771800" y="1412776"/>
            <a:ext cx="864096" cy="50405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85F4550-E62F-4FE7-8FDF-4F14A53C5EE3}"/>
              </a:ext>
            </a:extLst>
          </p:cNvPr>
          <p:cNvSpPr/>
          <p:nvPr/>
        </p:nvSpPr>
        <p:spPr>
          <a:xfrm>
            <a:off x="3131840" y="1875320"/>
            <a:ext cx="194032" cy="401552"/>
          </a:xfrm>
          <a:prstGeom prst="downArrow">
            <a:avLst/>
          </a:prstGeom>
          <a:solidFill>
            <a:srgbClr val="00B050">
              <a:alpha val="5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CA06F15-E2E8-446F-A35F-FEAEF6E1A0A4}"/>
              </a:ext>
            </a:extLst>
          </p:cNvPr>
          <p:cNvSpPr/>
          <p:nvPr/>
        </p:nvSpPr>
        <p:spPr>
          <a:xfrm rot="16200000">
            <a:off x="5168880" y="191351"/>
            <a:ext cx="216024" cy="2952328"/>
          </a:xfrm>
          <a:prstGeom prst="downArrow">
            <a:avLst/>
          </a:prstGeom>
          <a:solidFill>
            <a:srgbClr val="00B050">
              <a:alpha val="5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D05583-152E-4172-BFBF-D3C045C34AC9}"/>
              </a:ext>
            </a:extLst>
          </p:cNvPr>
          <p:cNvSpPr/>
          <p:nvPr/>
        </p:nvSpPr>
        <p:spPr>
          <a:xfrm>
            <a:off x="2771800" y="2248520"/>
            <a:ext cx="864096" cy="504056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8C4B14-1579-45CE-91D8-3F9A06E7B8DE}"/>
              </a:ext>
            </a:extLst>
          </p:cNvPr>
          <p:cNvSpPr/>
          <p:nvPr/>
        </p:nvSpPr>
        <p:spPr>
          <a:xfrm>
            <a:off x="7164288" y="1412776"/>
            <a:ext cx="864096" cy="504056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785B9CE-C03F-44AD-8901-64B82BB4B126}"/>
              </a:ext>
            </a:extLst>
          </p:cNvPr>
          <p:cNvSpPr/>
          <p:nvPr/>
        </p:nvSpPr>
        <p:spPr>
          <a:xfrm>
            <a:off x="7164288" y="2262696"/>
            <a:ext cx="864096" cy="504056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37F4252-9C0A-462B-A943-D4ED8BECDC19}"/>
              </a:ext>
            </a:extLst>
          </p:cNvPr>
          <p:cNvSpPr/>
          <p:nvPr/>
        </p:nvSpPr>
        <p:spPr>
          <a:xfrm rot="16891620">
            <a:off x="5199335" y="565628"/>
            <a:ext cx="205495" cy="3164784"/>
          </a:xfrm>
          <a:prstGeom prst="downArrow">
            <a:avLst/>
          </a:prstGeom>
          <a:solidFill>
            <a:srgbClr val="00B050">
              <a:alpha val="5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71AAF0-B15D-4D94-90EC-39A7F171D2C1}"/>
              </a:ext>
            </a:extLst>
          </p:cNvPr>
          <p:cNvSpPr txBox="1"/>
          <p:nvPr/>
        </p:nvSpPr>
        <p:spPr>
          <a:xfrm>
            <a:off x="2590699" y="2852936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Expected frequency of</a:t>
            </a:r>
            <a:br>
              <a:rPr lang="en-US" altLang="ko-KR" dirty="0"/>
            </a:br>
            <a:r>
              <a:rPr lang="en-US" altLang="ko-KR" dirty="0"/>
              <a:t>boys &amp; black noodle =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950334-EFEB-4ED6-9CD1-2AE2524EB808}"/>
                  </a:ext>
                </a:extLst>
              </p:cNvPr>
              <p:cNvSpPr txBox="1"/>
              <p:nvPr/>
            </p:nvSpPr>
            <p:spPr>
              <a:xfrm>
                <a:off x="5220072" y="2888212"/>
                <a:ext cx="2141984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40×37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85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=17.41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950334-EFEB-4ED6-9CD1-2AE2524EB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888212"/>
                <a:ext cx="2141984" cy="612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FD7D2C8D-A390-4E30-BD7C-2225CB3D9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75198"/>
              </p:ext>
            </p:extLst>
          </p:nvPr>
        </p:nvGraphicFramePr>
        <p:xfrm>
          <a:off x="1541999" y="3645024"/>
          <a:ext cx="73761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232">
                  <a:extLst>
                    <a:ext uri="{9D8B030D-6E8A-4147-A177-3AD203B41FA5}">
                      <a16:colId xmlns:a16="http://schemas.microsoft.com/office/drawing/2014/main" val="2573763679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2734550608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2810626759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4178593908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286403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Black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Noodles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Jjamppong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Mara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Soup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Boys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21(17.41)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13(13.18)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6(9.41)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91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Girls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16(19.59)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15(14.82)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14(10.59)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87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10642" marR="1106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217818"/>
                  </a:ext>
                </a:extLst>
              </a:tr>
            </a:tbl>
          </a:graphicData>
        </a:graphic>
      </p:graphicFrame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C45D4ABF-5336-4213-9C0E-80A9E8C253ED}"/>
              </a:ext>
            </a:extLst>
          </p:cNvPr>
          <p:cNvSpPr/>
          <p:nvPr/>
        </p:nvSpPr>
        <p:spPr>
          <a:xfrm rot="16200000">
            <a:off x="697335" y="4094372"/>
            <a:ext cx="216024" cy="974968"/>
          </a:xfrm>
          <a:prstGeom prst="downArrow">
            <a:avLst/>
          </a:prstGeom>
          <a:solidFill>
            <a:srgbClr val="00B050">
              <a:alpha val="55000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D45F9-77A2-4250-B94D-309B8F6F8773}"/>
              </a:ext>
            </a:extLst>
          </p:cNvPr>
          <p:cNvSpPr txBox="1"/>
          <p:nvPr/>
        </p:nvSpPr>
        <p:spPr>
          <a:xfrm>
            <a:off x="5370291" y="5445224"/>
            <a:ext cx="253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Observed(Expected)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ABC75D-7781-4C09-8AA2-DA4C739E72AD}"/>
              </a:ext>
            </a:extLst>
          </p:cNvPr>
          <p:cNvSpPr txBox="1"/>
          <p:nvPr/>
        </p:nvSpPr>
        <p:spPr>
          <a:xfrm>
            <a:off x="35496" y="3573016"/>
            <a:ext cx="1539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calculating</a:t>
            </a:r>
          </a:p>
          <a:p>
            <a:pPr algn="ctr"/>
            <a:r>
              <a:rPr lang="en-US" altLang="ko-KR" dirty="0"/>
              <a:t>all expected frequencies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21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089760" y="5180469"/>
            <a:ext cx="34387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467770" y="1103347"/>
            <a:ext cx="4984550" cy="1114623"/>
          </a:xfrm>
          <a:custGeom>
            <a:avLst/>
            <a:gdLst>
              <a:gd name="T0" fmla="*/ 27 w 2604"/>
              <a:gd name="T1" fmla="*/ 2025 h 2030"/>
              <a:gd name="T2" fmla="*/ 79 w 2604"/>
              <a:gd name="T3" fmla="*/ 2013 h 2030"/>
              <a:gd name="T4" fmla="*/ 132 w 2604"/>
              <a:gd name="T5" fmla="*/ 1998 h 2030"/>
              <a:gd name="T6" fmla="*/ 184 w 2604"/>
              <a:gd name="T7" fmla="*/ 1978 h 2030"/>
              <a:gd name="T8" fmla="*/ 237 w 2604"/>
              <a:gd name="T9" fmla="*/ 1951 h 2030"/>
              <a:gd name="T10" fmla="*/ 290 w 2604"/>
              <a:gd name="T11" fmla="*/ 1917 h 2030"/>
              <a:gd name="T12" fmla="*/ 342 w 2604"/>
              <a:gd name="T13" fmla="*/ 1875 h 2030"/>
              <a:gd name="T14" fmla="*/ 395 w 2604"/>
              <a:gd name="T15" fmla="*/ 1821 h 2030"/>
              <a:gd name="T16" fmla="*/ 447 w 2604"/>
              <a:gd name="T17" fmla="*/ 1757 h 2030"/>
              <a:gd name="T18" fmla="*/ 500 w 2604"/>
              <a:gd name="T19" fmla="*/ 1680 h 2030"/>
              <a:gd name="T20" fmla="*/ 552 w 2604"/>
              <a:gd name="T21" fmla="*/ 1590 h 2030"/>
              <a:gd name="T22" fmla="*/ 605 w 2604"/>
              <a:gd name="T23" fmla="*/ 1487 h 2030"/>
              <a:gd name="T24" fmla="*/ 658 w 2604"/>
              <a:gd name="T25" fmla="*/ 1371 h 2030"/>
              <a:gd name="T26" fmla="*/ 710 w 2604"/>
              <a:gd name="T27" fmla="*/ 1242 h 2030"/>
              <a:gd name="T28" fmla="*/ 763 w 2604"/>
              <a:gd name="T29" fmla="*/ 1104 h 2030"/>
              <a:gd name="T30" fmla="*/ 816 w 2604"/>
              <a:gd name="T31" fmla="*/ 957 h 2030"/>
              <a:gd name="T32" fmla="*/ 868 w 2604"/>
              <a:gd name="T33" fmla="*/ 807 h 2030"/>
              <a:gd name="T34" fmla="*/ 921 w 2604"/>
              <a:gd name="T35" fmla="*/ 657 h 2030"/>
              <a:gd name="T36" fmla="*/ 974 w 2604"/>
              <a:gd name="T37" fmla="*/ 512 h 2030"/>
              <a:gd name="T38" fmla="*/ 1026 w 2604"/>
              <a:gd name="T39" fmla="*/ 376 h 2030"/>
              <a:gd name="T40" fmla="*/ 1079 w 2604"/>
              <a:gd name="T41" fmla="*/ 255 h 2030"/>
              <a:gd name="T42" fmla="*/ 1131 w 2604"/>
              <a:gd name="T43" fmla="*/ 153 h 2030"/>
              <a:gd name="T44" fmla="*/ 1184 w 2604"/>
              <a:gd name="T45" fmla="*/ 75 h 2030"/>
              <a:gd name="T46" fmla="*/ 1236 w 2604"/>
              <a:gd name="T47" fmla="*/ 23 h 2030"/>
              <a:gd name="T48" fmla="*/ 1289 w 2604"/>
              <a:gd name="T49" fmla="*/ 0 h 2030"/>
              <a:gd name="T50" fmla="*/ 1342 w 2604"/>
              <a:gd name="T51" fmla="*/ 8 h 2030"/>
              <a:gd name="T52" fmla="*/ 1394 w 2604"/>
              <a:gd name="T53" fmla="*/ 45 h 2030"/>
              <a:gd name="T54" fmla="*/ 1447 w 2604"/>
              <a:gd name="T55" fmla="*/ 111 h 2030"/>
              <a:gd name="T56" fmla="*/ 1500 w 2604"/>
              <a:gd name="T57" fmla="*/ 201 h 2030"/>
              <a:gd name="T58" fmla="*/ 1552 w 2604"/>
              <a:gd name="T59" fmla="*/ 313 h 2030"/>
              <a:gd name="T60" fmla="*/ 1605 w 2604"/>
              <a:gd name="T61" fmla="*/ 442 h 2030"/>
              <a:gd name="T62" fmla="*/ 1657 w 2604"/>
              <a:gd name="T63" fmla="*/ 584 h 2030"/>
              <a:gd name="T64" fmla="*/ 1710 w 2604"/>
              <a:gd name="T65" fmla="*/ 732 h 2030"/>
              <a:gd name="T66" fmla="*/ 1762 w 2604"/>
              <a:gd name="T67" fmla="*/ 883 h 2030"/>
              <a:gd name="T68" fmla="*/ 1815 w 2604"/>
              <a:gd name="T69" fmla="*/ 1031 h 2030"/>
              <a:gd name="T70" fmla="*/ 1868 w 2604"/>
              <a:gd name="T71" fmla="*/ 1174 h 2030"/>
              <a:gd name="T72" fmla="*/ 1920 w 2604"/>
              <a:gd name="T73" fmla="*/ 1308 h 2030"/>
              <a:gd name="T74" fmla="*/ 1973 w 2604"/>
              <a:gd name="T75" fmla="*/ 1430 h 2030"/>
              <a:gd name="T76" fmla="*/ 2025 w 2604"/>
              <a:gd name="T77" fmla="*/ 1541 h 2030"/>
              <a:gd name="T78" fmla="*/ 2078 w 2604"/>
              <a:gd name="T79" fmla="*/ 1637 h 2030"/>
              <a:gd name="T80" fmla="*/ 2131 w 2604"/>
              <a:gd name="T81" fmla="*/ 1721 h 2030"/>
              <a:gd name="T82" fmla="*/ 2183 w 2604"/>
              <a:gd name="T83" fmla="*/ 1791 h 2030"/>
              <a:gd name="T84" fmla="*/ 2236 w 2604"/>
              <a:gd name="T85" fmla="*/ 1850 h 2030"/>
              <a:gd name="T86" fmla="*/ 2289 w 2604"/>
              <a:gd name="T87" fmla="*/ 1897 h 2030"/>
              <a:gd name="T88" fmla="*/ 2341 w 2604"/>
              <a:gd name="T89" fmla="*/ 1935 h 2030"/>
              <a:gd name="T90" fmla="*/ 2394 w 2604"/>
              <a:gd name="T91" fmla="*/ 1965 h 2030"/>
              <a:gd name="T92" fmla="*/ 2446 w 2604"/>
              <a:gd name="T93" fmla="*/ 1989 h 2030"/>
              <a:gd name="T94" fmla="*/ 2499 w 2604"/>
              <a:gd name="T95" fmla="*/ 2006 h 2030"/>
              <a:gd name="T96" fmla="*/ 2551 w 2604"/>
              <a:gd name="T97" fmla="*/ 2020 h 2030"/>
              <a:gd name="T98" fmla="*/ 2604 w 2604"/>
              <a:gd name="T99" fmla="*/ 2030 h 2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04" h="2030">
                <a:moveTo>
                  <a:pt x="0" y="2030"/>
                </a:moveTo>
                <a:lnTo>
                  <a:pt x="27" y="2025"/>
                </a:lnTo>
                <a:lnTo>
                  <a:pt x="53" y="2020"/>
                </a:lnTo>
                <a:lnTo>
                  <a:pt x="79" y="2013"/>
                </a:lnTo>
                <a:lnTo>
                  <a:pt x="105" y="2006"/>
                </a:lnTo>
                <a:lnTo>
                  <a:pt x="132" y="1998"/>
                </a:lnTo>
                <a:lnTo>
                  <a:pt x="158" y="1989"/>
                </a:lnTo>
                <a:lnTo>
                  <a:pt x="184" y="1978"/>
                </a:lnTo>
                <a:lnTo>
                  <a:pt x="211" y="1965"/>
                </a:lnTo>
                <a:lnTo>
                  <a:pt x="237" y="1951"/>
                </a:lnTo>
                <a:lnTo>
                  <a:pt x="263" y="1935"/>
                </a:lnTo>
                <a:lnTo>
                  <a:pt x="290" y="1917"/>
                </a:lnTo>
                <a:lnTo>
                  <a:pt x="316" y="1897"/>
                </a:lnTo>
                <a:lnTo>
                  <a:pt x="342" y="1875"/>
                </a:lnTo>
                <a:lnTo>
                  <a:pt x="368" y="1850"/>
                </a:lnTo>
                <a:lnTo>
                  <a:pt x="395" y="1821"/>
                </a:lnTo>
                <a:lnTo>
                  <a:pt x="421" y="1791"/>
                </a:lnTo>
                <a:lnTo>
                  <a:pt x="447" y="1757"/>
                </a:lnTo>
                <a:lnTo>
                  <a:pt x="474" y="1721"/>
                </a:lnTo>
                <a:lnTo>
                  <a:pt x="500" y="1680"/>
                </a:lnTo>
                <a:lnTo>
                  <a:pt x="526" y="1637"/>
                </a:lnTo>
                <a:lnTo>
                  <a:pt x="552" y="1590"/>
                </a:lnTo>
                <a:lnTo>
                  <a:pt x="579" y="1541"/>
                </a:lnTo>
                <a:lnTo>
                  <a:pt x="605" y="1487"/>
                </a:lnTo>
                <a:lnTo>
                  <a:pt x="632" y="1430"/>
                </a:lnTo>
                <a:lnTo>
                  <a:pt x="658" y="1371"/>
                </a:lnTo>
                <a:lnTo>
                  <a:pt x="684" y="1308"/>
                </a:lnTo>
                <a:lnTo>
                  <a:pt x="710" y="1242"/>
                </a:lnTo>
                <a:lnTo>
                  <a:pt x="737" y="1174"/>
                </a:lnTo>
                <a:lnTo>
                  <a:pt x="763" y="1104"/>
                </a:lnTo>
                <a:lnTo>
                  <a:pt x="789" y="1031"/>
                </a:lnTo>
                <a:lnTo>
                  <a:pt x="816" y="957"/>
                </a:lnTo>
                <a:lnTo>
                  <a:pt x="842" y="883"/>
                </a:lnTo>
                <a:lnTo>
                  <a:pt x="868" y="807"/>
                </a:lnTo>
                <a:lnTo>
                  <a:pt x="894" y="732"/>
                </a:lnTo>
                <a:lnTo>
                  <a:pt x="921" y="657"/>
                </a:lnTo>
                <a:lnTo>
                  <a:pt x="947" y="584"/>
                </a:lnTo>
                <a:lnTo>
                  <a:pt x="974" y="512"/>
                </a:lnTo>
                <a:lnTo>
                  <a:pt x="1000" y="442"/>
                </a:lnTo>
                <a:lnTo>
                  <a:pt x="1026" y="376"/>
                </a:lnTo>
                <a:lnTo>
                  <a:pt x="1052" y="313"/>
                </a:lnTo>
                <a:lnTo>
                  <a:pt x="1079" y="255"/>
                </a:lnTo>
                <a:lnTo>
                  <a:pt x="1105" y="201"/>
                </a:lnTo>
                <a:lnTo>
                  <a:pt x="1131" y="153"/>
                </a:lnTo>
                <a:lnTo>
                  <a:pt x="1158" y="111"/>
                </a:lnTo>
                <a:lnTo>
                  <a:pt x="1184" y="75"/>
                </a:lnTo>
                <a:lnTo>
                  <a:pt x="1210" y="45"/>
                </a:lnTo>
                <a:lnTo>
                  <a:pt x="1236" y="23"/>
                </a:lnTo>
                <a:lnTo>
                  <a:pt x="1263" y="8"/>
                </a:lnTo>
                <a:lnTo>
                  <a:pt x="1289" y="0"/>
                </a:lnTo>
                <a:lnTo>
                  <a:pt x="1315" y="0"/>
                </a:lnTo>
                <a:lnTo>
                  <a:pt x="1342" y="8"/>
                </a:lnTo>
                <a:lnTo>
                  <a:pt x="1368" y="23"/>
                </a:lnTo>
                <a:lnTo>
                  <a:pt x="1394" y="45"/>
                </a:lnTo>
                <a:lnTo>
                  <a:pt x="1420" y="75"/>
                </a:lnTo>
                <a:lnTo>
                  <a:pt x="1447" y="111"/>
                </a:lnTo>
                <a:lnTo>
                  <a:pt x="1473" y="153"/>
                </a:lnTo>
                <a:lnTo>
                  <a:pt x="1500" y="201"/>
                </a:lnTo>
                <a:lnTo>
                  <a:pt x="1526" y="255"/>
                </a:lnTo>
                <a:lnTo>
                  <a:pt x="1552" y="313"/>
                </a:lnTo>
                <a:lnTo>
                  <a:pt x="1578" y="376"/>
                </a:lnTo>
                <a:lnTo>
                  <a:pt x="1605" y="442"/>
                </a:lnTo>
                <a:lnTo>
                  <a:pt x="1631" y="512"/>
                </a:lnTo>
                <a:lnTo>
                  <a:pt x="1657" y="584"/>
                </a:lnTo>
                <a:lnTo>
                  <a:pt x="1684" y="657"/>
                </a:lnTo>
                <a:lnTo>
                  <a:pt x="1710" y="732"/>
                </a:lnTo>
                <a:lnTo>
                  <a:pt x="1736" y="807"/>
                </a:lnTo>
                <a:lnTo>
                  <a:pt x="1762" y="883"/>
                </a:lnTo>
                <a:lnTo>
                  <a:pt x="1789" y="957"/>
                </a:lnTo>
                <a:lnTo>
                  <a:pt x="1815" y="1031"/>
                </a:lnTo>
                <a:lnTo>
                  <a:pt x="1841" y="1104"/>
                </a:lnTo>
                <a:lnTo>
                  <a:pt x="1868" y="1174"/>
                </a:lnTo>
                <a:lnTo>
                  <a:pt x="1894" y="1242"/>
                </a:lnTo>
                <a:lnTo>
                  <a:pt x="1920" y="1308"/>
                </a:lnTo>
                <a:lnTo>
                  <a:pt x="1947" y="1371"/>
                </a:lnTo>
                <a:lnTo>
                  <a:pt x="1973" y="1430"/>
                </a:lnTo>
                <a:lnTo>
                  <a:pt x="1999" y="1487"/>
                </a:lnTo>
                <a:lnTo>
                  <a:pt x="2025" y="1541"/>
                </a:lnTo>
                <a:lnTo>
                  <a:pt x="2052" y="1590"/>
                </a:lnTo>
                <a:lnTo>
                  <a:pt x="2078" y="1637"/>
                </a:lnTo>
                <a:lnTo>
                  <a:pt x="2104" y="1680"/>
                </a:lnTo>
                <a:lnTo>
                  <a:pt x="2131" y="1721"/>
                </a:lnTo>
                <a:lnTo>
                  <a:pt x="2157" y="1757"/>
                </a:lnTo>
                <a:lnTo>
                  <a:pt x="2183" y="1791"/>
                </a:lnTo>
                <a:lnTo>
                  <a:pt x="2209" y="1821"/>
                </a:lnTo>
                <a:lnTo>
                  <a:pt x="2236" y="1850"/>
                </a:lnTo>
                <a:lnTo>
                  <a:pt x="2262" y="1875"/>
                </a:lnTo>
                <a:lnTo>
                  <a:pt x="2289" y="1897"/>
                </a:lnTo>
                <a:lnTo>
                  <a:pt x="2315" y="1917"/>
                </a:lnTo>
                <a:lnTo>
                  <a:pt x="2341" y="1935"/>
                </a:lnTo>
                <a:lnTo>
                  <a:pt x="2367" y="1951"/>
                </a:lnTo>
                <a:lnTo>
                  <a:pt x="2394" y="1965"/>
                </a:lnTo>
                <a:lnTo>
                  <a:pt x="2420" y="1978"/>
                </a:lnTo>
                <a:lnTo>
                  <a:pt x="2446" y="1989"/>
                </a:lnTo>
                <a:lnTo>
                  <a:pt x="2473" y="1998"/>
                </a:lnTo>
                <a:lnTo>
                  <a:pt x="2499" y="2006"/>
                </a:lnTo>
                <a:lnTo>
                  <a:pt x="2525" y="2013"/>
                </a:lnTo>
                <a:lnTo>
                  <a:pt x="2551" y="2020"/>
                </a:lnTo>
                <a:lnTo>
                  <a:pt x="2578" y="2025"/>
                </a:lnTo>
                <a:lnTo>
                  <a:pt x="2604" y="203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07704" y="2327483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576" y="959331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1. Standard Normal Distribution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1907704" y="38396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>
            <a:off x="3923929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856288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968044" y="2255475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8412" y="234213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907704" y="56398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55576" y="2606223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2. Randomly choosing a sample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576" y="4334415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3. Count to histogram after square &amp; sum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968044" y="3784351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98412" y="387100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968044" y="5565298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98412" y="565195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512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99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80AFE7-498C-A3D6-18CA-5F50BCB7D823}"/>
              </a:ext>
            </a:extLst>
          </p:cNvPr>
          <p:cNvSpPr/>
          <p:nvPr/>
        </p:nvSpPr>
        <p:spPr>
          <a:xfrm>
            <a:off x="3426222" y="1484784"/>
            <a:ext cx="24482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EDB335-94CC-5FB1-DE48-03D6EACDAE4C}"/>
              </a:ext>
            </a:extLst>
          </p:cNvPr>
          <p:cNvSpPr txBox="1"/>
          <p:nvPr/>
        </p:nvSpPr>
        <p:spPr>
          <a:xfrm>
            <a:off x="2654690" y="1046514"/>
            <a:ext cx="4032262" cy="6542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compared with chi-square</a:t>
            </a:r>
            <a:br>
              <a:rPr lang="en-US" dirty="0"/>
            </a:br>
            <a:r>
              <a:rPr lang="en-US" dirty="0"/>
              <a:t>distribution of DOF = 1</a:t>
            </a:r>
          </a:p>
        </p:txBody>
      </p:sp>
    </p:spTree>
    <p:extLst>
      <p:ext uri="{BB962C8B-B14F-4D97-AF65-F5344CB8AC3E}">
        <p14:creationId xmlns:p14="http://schemas.microsoft.com/office/powerpoint/2010/main" val="304106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156176" y="5180469"/>
            <a:ext cx="34387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467770" y="1103347"/>
            <a:ext cx="4984550" cy="1114623"/>
          </a:xfrm>
          <a:custGeom>
            <a:avLst/>
            <a:gdLst>
              <a:gd name="T0" fmla="*/ 27 w 2604"/>
              <a:gd name="T1" fmla="*/ 2025 h 2030"/>
              <a:gd name="T2" fmla="*/ 79 w 2604"/>
              <a:gd name="T3" fmla="*/ 2013 h 2030"/>
              <a:gd name="T4" fmla="*/ 132 w 2604"/>
              <a:gd name="T5" fmla="*/ 1998 h 2030"/>
              <a:gd name="T6" fmla="*/ 184 w 2604"/>
              <a:gd name="T7" fmla="*/ 1978 h 2030"/>
              <a:gd name="T8" fmla="*/ 237 w 2604"/>
              <a:gd name="T9" fmla="*/ 1951 h 2030"/>
              <a:gd name="T10" fmla="*/ 290 w 2604"/>
              <a:gd name="T11" fmla="*/ 1917 h 2030"/>
              <a:gd name="T12" fmla="*/ 342 w 2604"/>
              <a:gd name="T13" fmla="*/ 1875 h 2030"/>
              <a:gd name="T14" fmla="*/ 395 w 2604"/>
              <a:gd name="T15" fmla="*/ 1821 h 2030"/>
              <a:gd name="T16" fmla="*/ 447 w 2604"/>
              <a:gd name="T17" fmla="*/ 1757 h 2030"/>
              <a:gd name="T18" fmla="*/ 500 w 2604"/>
              <a:gd name="T19" fmla="*/ 1680 h 2030"/>
              <a:gd name="T20" fmla="*/ 552 w 2604"/>
              <a:gd name="T21" fmla="*/ 1590 h 2030"/>
              <a:gd name="T22" fmla="*/ 605 w 2604"/>
              <a:gd name="T23" fmla="*/ 1487 h 2030"/>
              <a:gd name="T24" fmla="*/ 658 w 2604"/>
              <a:gd name="T25" fmla="*/ 1371 h 2030"/>
              <a:gd name="T26" fmla="*/ 710 w 2604"/>
              <a:gd name="T27" fmla="*/ 1242 h 2030"/>
              <a:gd name="T28" fmla="*/ 763 w 2604"/>
              <a:gd name="T29" fmla="*/ 1104 h 2030"/>
              <a:gd name="T30" fmla="*/ 816 w 2604"/>
              <a:gd name="T31" fmla="*/ 957 h 2030"/>
              <a:gd name="T32" fmla="*/ 868 w 2604"/>
              <a:gd name="T33" fmla="*/ 807 h 2030"/>
              <a:gd name="T34" fmla="*/ 921 w 2604"/>
              <a:gd name="T35" fmla="*/ 657 h 2030"/>
              <a:gd name="T36" fmla="*/ 974 w 2604"/>
              <a:gd name="T37" fmla="*/ 512 h 2030"/>
              <a:gd name="T38" fmla="*/ 1026 w 2604"/>
              <a:gd name="T39" fmla="*/ 376 h 2030"/>
              <a:gd name="T40" fmla="*/ 1079 w 2604"/>
              <a:gd name="T41" fmla="*/ 255 h 2030"/>
              <a:gd name="T42" fmla="*/ 1131 w 2604"/>
              <a:gd name="T43" fmla="*/ 153 h 2030"/>
              <a:gd name="T44" fmla="*/ 1184 w 2604"/>
              <a:gd name="T45" fmla="*/ 75 h 2030"/>
              <a:gd name="T46" fmla="*/ 1236 w 2604"/>
              <a:gd name="T47" fmla="*/ 23 h 2030"/>
              <a:gd name="T48" fmla="*/ 1289 w 2604"/>
              <a:gd name="T49" fmla="*/ 0 h 2030"/>
              <a:gd name="T50" fmla="*/ 1342 w 2604"/>
              <a:gd name="T51" fmla="*/ 8 h 2030"/>
              <a:gd name="T52" fmla="*/ 1394 w 2604"/>
              <a:gd name="T53" fmla="*/ 45 h 2030"/>
              <a:gd name="T54" fmla="*/ 1447 w 2604"/>
              <a:gd name="T55" fmla="*/ 111 h 2030"/>
              <a:gd name="T56" fmla="*/ 1500 w 2604"/>
              <a:gd name="T57" fmla="*/ 201 h 2030"/>
              <a:gd name="T58" fmla="*/ 1552 w 2604"/>
              <a:gd name="T59" fmla="*/ 313 h 2030"/>
              <a:gd name="T60" fmla="*/ 1605 w 2604"/>
              <a:gd name="T61" fmla="*/ 442 h 2030"/>
              <a:gd name="T62" fmla="*/ 1657 w 2604"/>
              <a:gd name="T63" fmla="*/ 584 h 2030"/>
              <a:gd name="T64" fmla="*/ 1710 w 2604"/>
              <a:gd name="T65" fmla="*/ 732 h 2030"/>
              <a:gd name="T66" fmla="*/ 1762 w 2604"/>
              <a:gd name="T67" fmla="*/ 883 h 2030"/>
              <a:gd name="T68" fmla="*/ 1815 w 2604"/>
              <a:gd name="T69" fmla="*/ 1031 h 2030"/>
              <a:gd name="T70" fmla="*/ 1868 w 2604"/>
              <a:gd name="T71" fmla="*/ 1174 h 2030"/>
              <a:gd name="T72" fmla="*/ 1920 w 2604"/>
              <a:gd name="T73" fmla="*/ 1308 h 2030"/>
              <a:gd name="T74" fmla="*/ 1973 w 2604"/>
              <a:gd name="T75" fmla="*/ 1430 h 2030"/>
              <a:gd name="T76" fmla="*/ 2025 w 2604"/>
              <a:gd name="T77" fmla="*/ 1541 h 2030"/>
              <a:gd name="T78" fmla="*/ 2078 w 2604"/>
              <a:gd name="T79" fmla="*/ 1637 h 2030"/>
              <a:gd name="T80" fmla="*/ 2131 w 2604"/>
              <a:gd name="T81" fmla="*/ 1721 h 2030"/>
              <a:gd name="T82" fmla="*/ 2183 w 2604"/>
              <a:gd name="T83" fmla="*/ 1791 h 2030"/>
              <a:gd name="T84" fmla="*/ 2236 w 2604"/>
              <a:gd name="T85" fmla="*/ 1850 h 2030"/>
              <a:gd name="T86" fmla="*/ 2289 w 2604"/>
              <a:gd name="T87" fmla="*/ 1897 h 2030"/>
              <a:gd name="T88" fmla="*/ 2341 w 2604"/>
              <a:gd name="T89" fmla="*/ 1935 h 2030"/>
              <a:gd name="T90" fmla="*/ 2394 w 2604"/>
              <a:gd name="T91" fmla="*/ 1965 h 2030"/>
              <a:gd name="T92" fmla="*/ 2446 w 2604"/>
              <a:gd name="T93" fmla="*/ 1989 h 2030"/>
              <a:gd name="T94" fmla="*/ 2499 w 2604"/>
              <a:gd name="T95" fmla="*/ 2006 h 2030"/>
              <a:gd name="T96" fmla="*/ 2551 w 2604"/>
              <a:gd name="T97" fmla="*/ 2020 h 2030"/>
              <a:gd name="T98" fmla="*/ 2604 w 2604"/>
              <a:gd name="T99" fmla="*/ 2030 h 2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04" h="2030">
                <a:moveTo>
                  <a:pt x="0" y="2030"/>
                </a:moveTo>
                <a:lnTo>
                  <a:pt x="27" y="2025"/>
                </a:lnTo>
                <a:lnTo>
                  <a:pt x="53" y="2020"/>
                </a:lnTo>
                <a:lnTo>
                  <a:pt x="79" y="2013"/>
                </a:lnTo>
                <a:lnTo>
                  <a:pt x="105" y="2006"/>
                </a:lnTo>
                <a:lnTo>
                  <a:pt x="132" y="1998"/>
                </a:lnTo>
                <a:lnTo>
                  <a:pt x="158" y="1989"/>
                </a:lnTo>
                <a:lnTo>
                  <a:pt x="184" y="1978"/>
                </a:lnTo>
                <a:lnTo>
                  <a:pt x="211" y="1965"/>
                </a:lnTo>
                <a:lnTo>
                  <a:pt x="237" y="1951"/>
                </a:lnTo>
                <a:lnTo>
                  <a:pt x="263" y="1935"/>
                </a:lnTo>
                <a:lnTo>
                  <a:pt x="290" y="1917"/>
                </a:lnTo>
                <a:lnTo>
                  <a:pt x="316" y="1897"/>
                </a:lnTo>
                <a:lnTo>
                  <a:pt x="342" y="1875"/>
                </a:lnTo>
                <a:lnTo>
                  <a:pt x="368" y="1850"/>
                </a:lnTo>
                <a:lnTo>
                  <a:pt x="395" y="1821"/>
                </a:lnTo>
                <a:lnTo>
                  <a:pt x="421" y="1791"/>
                </a:lnTo>
                <a:lnTo>
                  <a:pt x="447" y="1757"/>
                </a:lnTo>
                <a:lnTo>
                  <a:pt x="474" y="1721"/>
                </a:lnTo>
                <a:lnTo>
                  <a:pt x="500" y="1680"/>
                </a:lnTo>
                <a:lnTo>
                  <a:pt x="526" y="1637"/>
                </a:lnTo>
                <a:lnTo>
                  <a:pt x="552" y="1590"/>
                </a:lnTo>
                <a:lnTo>
                  <a:pt x="579" y="1541"/>
                </a:lnTo>
                <a:lnTo>
                  <a:pt x="605" y="1487"/>
                </a:lnTo>
                <a:lnTo>
                  <a:pt x="632" y="1430"/>
                </a:lnTo>
                <a:lnTo>
                  <a:pt x="658" y="1371"/>
                </a:lnTo>
                <a:lnTo>
                  <a:pt x="684" y="1308"/>
                </a:lnTo>
                <a:lnTo>
                  <a:pt x="710" y="1242"/>
                </a:lnTo>
                <a:lnTo>
                  <a:pt x="737" y="1174"/>
                </a:lnTo>
                <a:lnTo>
                  <a:pt x="763" y="1104"/>
                </a:lnTo>
                <a:lnTo>
                  <a:pt x="789" y="1031"/>
                </a:lnTo>
                <a:lnTo>
                  <a:pt x="816" y="957"/>
                </a:lnTo>
                <a:lnTo>
                  <a:pt x="842" y="883"/>
                </a:lnTo>
                <a:lnTo>
                  <a:pt x="868" y="807"/>
                </a:lnTo>
                <a:lnTo>
                  <a:pt x="894" y="732"/>
                </a:lnTo>
                <a:lnTo>
                  <a:pt x="921" y="657"/>
                </a:lnTo>
                <a:lnTo>
                  <a:pt x="947" y="584"/>
                </a:lnTo>
                <a:lnTo>
                  <a:pt x="974" y="512"/>
                </a:lnTo>
                <a:lnTo>
                  <a:pt x="1000" y="442"/>
                </a:lnTo>
                <a:lnTo>
                  <a:pt x="1026" y="376"/>
                </a:lnTo>
                <a:lnTo>
                  <a:pt x="1052" y="313"/>
                </a:lnTo>
                <a:lnTo>
                  <a:pt x="1079" y="255"/>
                </a:lnTo>
                <a:lnTo>
                  <a:pt x="1105" y="201"/>
                </a:lnTo>
                <a:lnTo>
                  <a:pt x="1131" y="153"/>
                </a:lnTo>
                <a:lnTo>
                  <a:pt x="1158" y="111"/>
                </a:lnTo>
                <a:lnTo>
                  <a:pt x="1184" y="75"/>
                </a:lnTo>
                <a:lnTo>
                  <a:pt x="1210" y="45"/>
                </a:lnTo>
                <a:lnTo>
                  <a:pt x="1236" y="23"/>
                </a:lnTo>
                <a:lnTo>
                  <a:pt x="1263" y="8"/>
                </a:lnTo>
                <a:lnTo>
                  <a:pt x="1289" y="0"/>
                </a:lnTo>
                <a:lnTo>
                  <a:pt x="1315" y="0"/>
                </a:lnTo>
                <a:lnTo>
                  <a:pt x="1342" y="8"/>
                </a:lnTo>
                <a:lnTo>
                  <a:pt x="1368" y="23"/>
                </a:lnTo>
                <a:lnTo>
                  <a:pt x="1394" y="45"/>
                </a:lnTo>
                <a:lnTo>
                  <a:pt x="1420" y="75"/>
                </a:lnTo>
                <a:lnTo>
                  <a:pt x="1447" y="111"/>
                </a:lnTo>
                <a:lnTo>
                  <a:pt x="1473" y="153"/>
                </a:lnTo>
                <a:lnTo>
                  <a:pt x="1500" y="201"/>
                </a:lnTo>
                <a:lnTo>
                  <a:pt x="1526" y="255"/>
                </a:lnTo>
                <a:lnTo>
                  <a:pt x="1552" y="313"/>
                </a:lnTo>
                <a:lnTo>
                  <a:pt x="1578" y="376"/>
                </a:lnTo>
                <a:lnTo>
                  <a:pt x="1605" y="442"/>
                </a:lnTo>
                <a:lnTo>
                  <a:pt x="1631" y="512"/>
                </a:lnTo>
                <a:lnTo>
                  <a:pt x="1657" y="584"/>
                </a:lnTo>
                <a:lnTo>
                  <a:pt x="1684" y="657"/>
                </a:lnTo>
                <a:lnTo>
                  <a:pt x="1710" y="732"/>
                </a:lnTo>
                <a:lnTo>
                  <a:pt x="1736" y="807"/>
                </a:lnTo>
                <a:lnTo>
                  <a:pt x="1762" y="883"/>
                </a:lnTo>
                <a:lnTo>
                  <a:pt x="1789" y="957"/>
                </a:lnTo>
                <a:lnTo>
                  <a:pt x="1815" y="1031"/>
                </a:lnTo>
                <a:lnTo>
                  <a:pt x="1841" y="1104"/>
                </a:lnTo>
                <a:lnTo>
                  <a:pt x="1868" y="1174"/>
                </a:lnTo>
                <a:lnTo>
                  <a:pt x="1894" y="1242"/>
                </a:lnTo>
                <a:lnTo>
                  <a:pt x="1920" y="1308"/>
                </a:lnTo>
                <a:lnTo>
                  <a:pt x="1947" y="1371"/>
                </a:lnTo>
                <a:lnTo>
                  <a:pt x="1973" y="1430"/>
                </a:lnTo>
                <a:lnTo>
                  <a:pt x="1999" y="1487"/>
                </a:lnTo>
                <a:lnTo>
                  <a:pt x="2025" y="1541"/>
                </a:lnTo>
                <a:lnTo>
                  <a:pt x="2052" y="1590"/>
                </a:lnTo>
                <a:lnTo>
                  <a:pt x="2078" y="1637"/>
                </a:lnTo>
                <a:lnTo>
                  <a:pt x="2104" y="1680"/>
                </a:lnTo>
                <a:lnTo>
                  <a:pt x="2131" y="1721"/>
                </a:lnTo>
                <a:lnTo>
                  <a:pt x="2157" y="1757"/>
                </a:lnTo>
                <a:lnTo>
                  <a:pt x="2183" y="1791"/>
                </a:lnTo>
                <a:lnTo>
                  <a:pt x="2209" y="1821"/>
                </a:lnTo>
                <a:lnTo>
                  <a:pt x="2236" y="1850"/>
                </a:lnTo>
                <a:lnTo>
                  <a:pt x="2262" y="1875"/>
                </a:lnTo>
                <a:lnTo>
                  <a:pt x="2289" y="1897"/>
                </a:lnTo>
                <a:lnTo>
                  <a:pt x="2315" y="1917"/>
                </a:lnTo>
                <a:lnTo>
                  <a:pt x="2341" y="1935"/>
                </a:lnTo>
                <a:lnTo>
                  <a:pt x="2367" y="1951"/>
                </a:lnTo>
                <a:lnTo>
                  <a:pt x="2394" y="1965"/>
                </a:lnTo>
                <a:lnTo>
                  <a:pt x="2420" y="1978"/>
                </a:lnTo>
                <a:lnTo>
                  <a:pt x="2446" y="1989"/>
                </a:lnTo>
                <a:lnTo>
                  <a:pt x="2473" y="1998"/>
                </a:lnTo>
                <a:lnTo>
                  <a:pt x="2499" y="2006"/>
                </a:lnTo>
                <a:lnTo>
                  <a:pt x="2525" y="2013"/>
                </a:lnTo>
                <a:lnTo>
                  <a:pt x="2551" y="2020"/>
                </a:lnTo>
                <a:lnTo>
                  <a:pt x="2578" y="2025"/>
                </a:lnTo>
                <a:lnTo>
                  <a:pt x="2604" y="203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07704" y="2327483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576" y="95933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1.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표준정규분포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1907704" y="38396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>
            <a:off x="3923929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856288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968044" y="2255475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8412" y="234213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907704" y="56398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55576" y="2606223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2.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샘플 세 개 랜덤 추출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5576" y="4334415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3.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제곱</a:t>
            </a:r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&amp;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합 해서 </a:t>
            </a:r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histogram </a:t>
            </a:r>
            <a:r>
              <a:rPr lang="ko-KR" altLang="en-US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카운트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968044" y="3784351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98412" y="387100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968044" y="5565298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98412" y="565195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436096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368455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868144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5800503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3995936" y="4055675"/>
            <a:ext cx="2093824" cy="105805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444184" y="4058326"/>
            <a:ext cx="817511" cy="105540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870327" y="4055675"/>
            <a:ext cx="501873" cy="105805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61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6156176" y="5180469"/>
            <a:ext cx="34387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467770" y="1103347"/>
            <a:ext cx="4984550" cy="1114623"/>
          </a:xfrm>
          <a:custGeom>
            <a:avLst/>
            <a:gdLst>
              <a:gd name="T0" fmla="*/ 27 w 2604"/>
              <a:gd name="T1" fmla="*/ 2025 h 2030"/>
              <a:gd name="T2" fmla="*/ 79 w 2604"/>
              <a:gd name="T3" fmla="*/ 2013 h 2030"/>
              <a:gd name="T4" fmla="*/ 132 w 2604"/>
              <a:gd name="T5" fmla="*/ 1998 h 2030"/>
              <a:gd name="T6" fmla="*/ 184 w 2604"/>
              <a:gd name="T7" fmla="*/ 1978 h 2030"/>
              <a:gd name="T8" fmla="*/ 237 w 2604"/>
              <a:gd name="T9" fmla="*/ 1951 h 2030"/>
              <a:gd name="T10" fmla="*/ 290 w 2604"/>
              <a:gd name="T11" fmla="*/ 1917 h 2030"/>
              <a:gd name="T12" fmla="*/ 342 w 2604"/>
              <a:gd name="T13" fmla="*/ 1875 h 2030"/>
              <a:gd name="T14" fmla="*/ 395 w 2604"/>
              <a:gd name="T15" fmla="*/ 1821 h 2030"/>
              <a:gd name="T16" fmla="*/ 447 w 2604"/>
              <a:gd name="T17" fmla="*/ 1757 h 2030"/>
              <a:gd name="T18" fmla="*/ 500 w 2604"/>
              <a:gd name="T19" fmla="*/ 1680 h 2030"/>
              <a:gd name="T20" fmla="*/ 552 w 2604"/>
              <a:gd name="T21" fmla="*/ 1590 h 2030"/>
              <a:gd name="T22" fmla="*/ 605 w 2604"/>
              <a:gd name="T23" fmla="*/ 1487 h 2030"/>
              <a:gd name="T24" fmla="*/ 658 w 2604"/>
              <a:gd name="T25" fmla="*/ 1371 h 2030"/>
              <a:gd name="T26" fmla="*/ 710 w 2604"/>
              <a:gd name="T27" fmla="*/ 1242 h 2030"/>
              <a:gd name="T28" fmla="*/ 763 w 2604"/>
              <a:gd name="T29" fmla="*/ 1104 h 2030"/>
              <a:gd name="T30" fmla="*/ 816 w 2604"/>
              <a:gd name="T31" fmla="*/ 957 h 2030"/>
              <a:gd name="T32" fmla="*/ 868 w 2604"/>
              <a:gd name="T33" fmla="*/ 807 h 2030"/>
              <a:gd name="T34" fmla="*/ 921 w 2604"/>
              <a:gd name="T35" fmla="*/ 657 h 2030"/>
              <a:gd name="T36" fmla="*/ 974 w 2604"/>
              <a:gd name="T37" fmla="*/ 512 h 2030"/>
              <a:gd name="T38" fmla="*/ 1026 w 2604"/>
              <a:gd name="T39" fmla="*/ 376 h 2030"/>
              <a:gd name="T40" fmla="*/ 1079 w 2604"/>
              <a:gd name="T41" fmla="*/ 255 h 2030"/>
              <a:gd name="T42" fmla="*/ 1131 w 2604"/>
              <a:gd name="T43" fmla="*/ 153 h 2030"/>
              <a:gd name="T44" fmla="*/ 1184 w 2604"/>
              <a:gd name="T45" fmla="*/ 75 h 2030"/>
              <a:gd name="T46" fmla="*/ 1236 w 2604"/>
              <a:gd name="T47" fmla="*/ 23 h 2030"/>
              <a:gd name="T48" fmla="*/ 1289 w 2604"/>
              <a:gd name="T49" fmla="*/ 0 h 2030"/>
              <a:gd name="T50" fmla="*/ 1342 w 2604"/>
              <a:gd name="T51" fmla="*/ 8 h 2030"/>
              <a:gd name="T52" fmla="*/ 1394 w 2604"/>
              <a:gd name="T53" fmla="*/ 45 h 2030"/>
              <a:gd name="T54" fmla="*/ 1447 w 2604"/>
              <a:gd name="T55" fmla="*/ 111 h 2030"/>
              <a:gd name="T56" fmla="*/ 1500 w 2604"/>
              <a:gd name="T57" fmla="*/ 201 h 2030"/>
              <a:gd name="T58" fmla="*/ 1552 w 2604"/>
              <a:gd name="T59" fmla="*/ 313 h 2030"/>
              <a:gd name="T60" fmla="*/ 1605 w 2604"/>
              <a:gd name="T61" fmla="*/ 442 h 2030"/>
              <a:gd name="T62" fmla="*/ 1657 w 2604"/>
              <a:gd name="T63" fmla="*/ 584 h 2030"/>
              <a:gd name="T64" fmla="*/ 1710 w 2604"/>
              <a:gd name="T65" fmla="*/ 732 h 2030"/>
              <a:gd name="T66" fmla="*/ 1762 w 2604"/>
              <a:gd name="T67" fmla="*/ 883 h 2030"/>
              <a:gd name="T68" fmla="*/ 1815 w 2604"/>
              <a:gd name="T69" fmla="*/ 1031 h 2030"/>
              <a:gd name="T70" fmla="*/ 1868 w 2604"/>
              <a:gd name="T71" fmla="*/ 1174 h 2030"/>
              <a:gd name="T72" fmla="*/ 1920 w 2604"/>
              <a:gd name="T73" fmla="*/ 1308 h 2030"/>
              <a:gd name="T74" fmla="*/ 1973 w 2604"/>
              <a:gd name="T75" fmla="*/ 1430 h 2030"/>
              <a:gd name="T76" fmla="*/ 2025 w 2604"/>
              <a:gd name="T77" fmla="*/ 1541 h 2030"/>
              <a:gd name="T78" fmla="*/ 2078 w 2604"/>
              <a:gd name="T79" fmla="*/ 1637 h 2030"/>
              <a:gd name="T80" fmla="*/ 2131 w 2604"/>
              <a:gd name="T81" fmla="*/ 1721 h 2030"/>
              <a:gd name="T82" fmla="*/ 2183 w 2604"/>
              <a:gd name="T83" fmla="*/ 1791 h 2030"/>
              <a:gd name="T84" fmla="*/ 2236 w 2604"/>
              <a:gd name="T85" fmla="*/ 1850 h 2030"/>
              <a:gd name="T86" fmla="*/ 2289 w 2604"/>
              <a:gd name="T87" fmla="*/ 1897 h 2030"/>
              <a:gd name="T88" fmla="*/ 2341 w 2604"/>
              <a:gd name="T89" fmla="*/ 1935 h 2030"/>
              <a:gd name="T90" fmla="*/ 2394 w 2604"/>
              <a:gd name="T91" fmla="*/ 1965 h 2030"/>
              <a:gd name="T92" fmla="*/ 2446 w 2604"/>
              <a:gd name="T93" fmla="*/ 1989 h 2030"/>
              <a:gd name="T94" fmla="*/ 2499 w 2604"/>
              <a:gd name="T95" fmla="*/ 2006 h 2030"/>
              <a:gd name="T96" fmla="*/ 2551 w 2604"/>
              <a:gd name="T97" fmla="*/ 2020 h 2030"/>
              <a:gd name="T98" fmla="*/ 2604 w 2604"/>
              <a:gd name="T99" fmla="*/ 2030 h 2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04" h="2030">
                <a:moveTo>
                  <a:pt x="0" y="2030"/>
                </a:moveTo>
                <a:lnTo>
                  <a:pt x="27" y="2025"/>
                </a:lnTo>
                <a:lnTo>
                  <a:pt x="53" y="2020"/>
                </a:lnTo>
                <a:lnTo>
                  <a:pt x="79" y="2013"/>
                </a:lnTo>
                <a:lnTo>
                  <a:pt x="105" y="2006"/>
                </a:lnTo>
                <a:lnTo>
                  <a:pt x="132" y="1998"/>
                </a:lnTo>
                <a:lnTo>
                  <a:pt x="158" y="1989"/>
                </a:lnTo>
                <a:lnTo>
                  <a:pt x="184" y="1978"/>
                </a:lnTo>
                <a:lnTo>
                  <a:pt x="211" y="1965"/>
                </a:lnTo>
                <a:lnTo>
                  <a:pt x="237" y="1951"/>
                </a:lnTo>
                <a:lnTo>
                  <a:pt x="263" y="1935"/>
                </a:lnTo>
                <a:lnTo>
                  <a:pt x="290" y="1917"/>
                </a:lnTo>
                <a:lnTo>
                  <a:pt x="316" y="1897"/>
                </a:lnTo>
                <a:lnTo>
                  <a:pt x="342" y="1875"/>
                </a:lnTo>
                <a:lnTo>
                  <a:pt x="368" y="1850"/>
                </a:lnTo>
                <a:lnTo>
                  <a:pt x="395" y="1821"/>
                </a:lnTo>
                <a:lnTo>
                  <a:pt x="421" y="1791"/>
                </a:lnTo>
                <a:lnTo>
                  <a:pt x="447" y="1757"/>
                </a:lnTo>
                <a:lnTo>
                  <a:pt x="474" y="1721"/>
                </a:lnTo>
                <a:lnTo>
                  <a:pt x="500" y="1680"/>
                </a:lnTo>
                <a:lnTo>
                  <a:pt x="526" y="1637"/>
                </a:lnTo>
                <a:lnTo>
                  <a:pt x="552" y="1590"/>
                </a:lnTo>
                <a:lnTo>
                  <a:pt x="579" y="1541"/>
                </a:lnTo>
                <a:lnTo>
                  <a:pt x="605" y="1487"/>
                </a:lnTo>
                <a:lnTo>
                  <a:pt x="632" y="1430"/>
                </a:lnTo>
                <a:lnTo>
                  <a:pt x="658" y="1371"/>
                </a:lnTo>
                <a:lnTo>
                  <a:pt x="684" y="1308"/>
                </a:lnTo>
                <a:lnTo>
                  <a:pt x="710" y="1242"/>
                </a:lnTo>
                <a:lnTo>
                  <a:pt x="737" y="1174"/>
                </a:lnTo>
                <a:lnTo>
                  <a:pt x="763" y="1104"/>
                </a:lnTo>
                <a:lnTo>
                  <a:pt x="789" y="1031"/>
                </a:lnTo>
                <a:lnTo>
                  <a:pt x="816" y="957"/>
                </a:lnTo>
                <a:lnTo>
                  <a:pt x="842" y="883"/>
                </a:lnTo>
                <a:lnTo>
                  <a:pt x="868" y="807"/>
                </a:lnTo>
                <a:lnTo>
                  <a:pt x="894" y="732"/>
                </a:lnTo>
                <a:lnTo>
                  <a:pt x="921" y="657"/>
                </a:lnTo>
                <a:lnTo>
                  <a:pt x="947" y="584"/>
                </a:lnTo>
                <a:lnTo>
                  <a:pt x="974" y="512"/>
                </a:lnTo>
                <a:lnTo>
                  <a:pt x="1000" y="442"/>
                </a:lnTo>
                <a:lnTo>
                  <a:pt x="1026" y="376"/>
                </a:lnTo>
                <a:lnTo>
                  <a:pt x="1052" y="313"/>
                </a:lnTo>
                <a:lnTo>
                  <a:pt x="1079" y="255"/>
                </a:lnTo>
                <a:lnTo>
                  <a:pt x="1105" y="201"/>
                </a:lnTo>
                <a:lnTo>
                  <a:pt x="1131" y="153"/>
                </a:lnTo>
                <a:lnTo>
                  <a:pt x="1158" y="111"/>
                </a:lnTo>
                <a:lnTo>
                  <a:pt x="1184" y="75"/>
                </a:lnTo>
                <a:lnTo>
                  <a:pt x="1210" y="45"/>
                </a:lnTo>
                <a:lnTo>
                  <a:pt x="1236" y="23"/>
                </a:lnTo>
                <a:lnTo>
                  <a:pt x="1263" y="8"/>
                </a:lnTo>
                <a:lnTo>
                  <a:pt x="1289" y="0"/>
                </a:lnTo>
                <a:lnTo>
                  <a:pt x="1315" y="0"/>
                </a:lnTo>
                <a:lnTo>
                  <a:pt x="1342" y="8"/>
                </a:lnTo>
                <a:lnTo>
                  <a:pt x="1368" y="23"/>
                </a:lnTo>
                <a:lnTo>
                  <a:pt x="1394" y="45"/>
                </a:lnTo>
                <a:lnTo>
                  <a:pt x="1420" y="75"/>
                </a:lnTo>
                <a:lnTo>
                  <a:pt x="1447" y="111"/>
                </a:lnTo>
                <a:lnTo>
                  <a:pt x="1473" y="153"/>
                </a:lnTo>
                <a:lnTo>
                  <a:pt x="1500" y="201"/>
                </a:lnTo>
                <a:lnTo>
                  <a:pt x="1526" y="255"/>
                </a:lnTo>
                <a:lnTo>
                  <a:pt x="1552" y="313"/>
                </a:lnTo>
                <a:lnTo>
                  <a:pt x="1578" y="376"/>
                </a:lnTo>
                <a:lnTo>
                  <a:pt x="1605" y="442"/>
                </a:lnTo>
                <a:lnTo>
                  <a:pt x="1631" y="512"/>
                </a:lnTo>
                <a:lnTo>
                  <a:pt x="1657" y="584"/>
                </a:lnTo>
                <a:lnTo>
                  <a:pt x="1684" y="657"/>
                </a:lnTo>
                <a:lnTo>
                  <a:pt x="1710" y="732"/>
                </a:lnTo>
                <a:lnTo>
                  <a:pt x="1736" y="807"/>
                </a:lnTo>
                <a:lnTo>
                  <a:pt x="1762" y="883"/>
                </a:lnTo>
                <a:lnTo>
                  <a:pt x="1789" y="957"/>
                </a:lnTo>
                <a:lnTo>
                  <a:pt x="1815" y="1031"/>
                </a:lnTo>
                <a:lnTo>
                  <a:pt x="1841" y="1104"/>
                </a:lnTo>
                <a:lnTo>
                  <a:pt x="1868" y="1174"/>
                </a:lnTo>
                <a:lnTo>
                  <a:pt x="1894" y="1242"/>
                </a:lnTo>
                <a:lnTo>
                  <a:pt x="1920" y="1308"/>
                </a:lnTo>
                <a:lnTo>
                  <a:pt x="1947" y="1371"/>
                </a:lnTo>
                <a:lnTo>
                  <a:pt x="1973" y="1430"/>
                </a:lnTo>
                <a:lnTo>
                  <a:pt x="1999" y="1487"/>
                </a:lnTo>
                <a:lnTo>
                  <a:pt x="2025" y="1541"/>
                </a:lnTo>
                <a:lnTo>
                  <a:pt x="2052" y="1590"/>
                </a:lnTo>
                <a:lnTo>
                  <a:pt x="2078" y="1637"/>
                </a:lnTo>
                <a:lnTo>
                  <a:pt x="2104" y="1680"/>
                </a:lnTo>
                <a:lnTo>
                  <a:pt x="2131" y="1721"/>
                </a:lnTo>
                <a:lnTo>
                  <a:pt x="2157" y="1757"/>
                </a:lnTo>
                <a:lnTo>
                  <a:pt x="2183" y="1791"/>
                </a:lnTo>
                <a:lnTo>
                  <a:pt x="2209" y="1821"/>
                </a:lnTo>
                <a:lnTo>
                  <a:pt x="2236" y="1850"/>
                </a:lnTo>
                <a:lnTo>
                  <a:pt x="2262" y="1875"/>
                </a:lnTo>
                <a:lnTo>
                  <a:pt x="2289" y="1897"/>
                </a:lnTo>
                <a:lnTo>
                  <a:pt x="2315" y="1917"/>
                </a:lnTo>
                <a:lnTo>
                  <a:pt x="2341" y="1935"/>
                </a:lnTo>
                <a:lnTo>
                  <a:pt x="2367" y="1951"/>
                </a:lnTo>
                <a:lnTo>
                  <a:pt x="2394" y="1965"/>
                </a:lnTo>
                <a:lnTo>
                  <a:pt x="2420" y="1978"/>
                </a:lnTo>
                <a:lnTo>
                  <a:pt x="2446" y="1989"/>
                </a:lnTo>
                <a:lnTo>
                  <a:pt x="2473" y="1998"/>
                </a:lnTo>
                <a:lnTo>
                  <a:pt x="2499" y="2006"/>
                </a:lnTo>
                <a:lnTo>
                  <a:pt x="2525" y="2013"/>
                </a:lnTo>
                <a:lnTo>
                  <a:pt x="2551" y="2020"/>
                </a:lnTo>
                <a:lnTo>
                  <a:pt x="2578" y="2025"/>
                </a:lnTo>
                <a:lnTo>
                  <a:pt x="2604" y="203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07704" y="2327483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2787" y="959331"/>
            <a:ext cx="371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1. Standard Normal Distribution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1895435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/>
          <p:cNvCxnSpPr/>
          <p:nvPr/>
        </p:nvCxnSpPr>
        <p:spPr>
          <a:xfrm>
            <a:off x="1907704" y="38396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3407603"/>
                <a:ext cx="39683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>
            <a:off x="3923929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3856288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968044" y="2255475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98412" y="234213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907704" y="5639851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561" y="5207803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55576" y="2606223"/>
            <a:ext cx="365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2. Randomly choosing 3 samples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576" y="4334415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3. Count to histogram</a:t>
            </a:r>
            <a:b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</a:br>
            <a:r>
              <a:rPr lang="en-US" altLang="ko-KR" dirty="0">
                <a:latin typeface="마루 부리 Beta" pitchFamily="50" charset="-127"/>
                <a:ea typeface="마루 부리 Beta" pitchFamily="50" charset="-127"/>
                <a:sym typeface="Wingdings" pitchFamily="2" charset="2"/>
              </a:rPr>
              <a:t>    after square &amp; sum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968044" y="3784351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98412" y="387100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968044" y="5565298"/>
            <a:ext cx="0" cy="15333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98412" y="565195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0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436096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368455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868144" y="2903547"/>
            <a:ext cx="0" cy="87338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5800503" y="3781932"/>
            <a:ext cx="139648" cy="1396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3995936" y="4055675"/>
            <a:ext cx="2093824" cy="105805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5444184" y="4058326"/>
            <a:ext cx="817511" cy="105540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870327" y="4055675"/>
            <a:ext cx="501873" cy="105805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97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A55DDFF-9B54-27A6-DA24-9190B491FF04}"/>
              </a:ext>
            </a:extLst>
          </p:cNvPr>
          <p:cNvSpPr/>
          <p:nvPr/>
        </p:nvSpPr>
        <p:spPr>
          <a:xfrm>
            <a:off x="3426222" y="1491006"/>
            <a:ext cx="24482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856E4-F802-A57D-8334-CD94E821A244}"/>
              </a:ext>
            </a:extLst>
          </p:cNvPr>
          <p:cNvSpPr txBox="1"/>
          <p:nvPr/>
        </p:nvSpPr>
        <p:spPr>
          <a:xfrm>
            <a:off x="2654690" y="1052736"/>
            <a:ext cx="4032262" cy="6542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 compared with chi-square</a:t>
            </a:r>
            <a:br>
              <a:rPr lang="en-US" dirty="0"/>
            </a:br>
            <a:r>
              <a:rPr lang="en-US" dirty="0"/>
              <a:t>distribution of DOF = 3</a:t>
            </a:r>
          </a:p>
        </p:txBody>
      </p:sp>
    </p:spTree>
    <p:extLst>
      <p:ext uri="{BB962C8B-B14F-4D97-AF65-F5344CB8AC3E}">
        <p14:creationId xmlns:p14="http://schemas.microsoft.com/office/powerpoint/2010/main" val="376340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752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8401F8-E384-6377-876A-7FDF2F13735D}"/>
              </a:ext>
            </a:extLst>
          </p:cNvPr>
          <p:cNvSpPr/>
          <p:nvPr/>
        </p:nvSpPr>
        <p:spPr>
          <a:xfrm>
            <a:off x="3426222" y="1484784"/>
            <a:ext cx="24482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EBB65-654B-7BD4-5149-E137AFC6E5FC}"/>
              </a:ext>
            </a:extLst>
          </p:cNvPr>
          <p:cNvSpPr txBox="1"/>
          <p:nvPr/>
        </p:nvSpPr>
        <p:spPr>
          <a:xfrm>
            <a:off x="2654690" y="1046514"/>
            <a:ext cx="403226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chi-square distribution of </a:t>
            </a:r>
          </a:p>
          <a:p>
            <a:pPr algn="ctr"/>
            <a:r>
              <a:rPr lang="en-US" dirty="0"/>
              <a:t>various DOFs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178B11-5280-0E04-4917-70B0CA3C3C92}"/>
              </a:ext>
            </a:extLst>
          </p:cNvPr>
          <p:cNvSpPr/>
          <p:nvPr/>
        </p:nvSpPr>
        <p:spPr>
          <a:xfrm>
            <a:off x="6098762" y="1867478"/>
            <a:ext cx="330334" cy="616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8B7CF-61B9-5F12-A04C-19B9698D4997}"/>
              </a:ext>
            </a:extLst>
          </p:cNvPr>
          <p:cNvSpPr txBox="1"/>
          <p:nvPr/>
        </p:nvSpPr>
        <p:spPr>
          <a:xfrm>
            <a:off x="6031266" y="1830970"/>
            <a:ext cx="450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FBBEAB-A2EB-F7E6-B078-C4D31C409C56}"/>
              </a:ext>
            </a:extLst>
          </p:cNvPr>
          <p:cNvSpPr txBox="1"/>
          <p:nvPr/>
        </p:nvSpPr>
        <p:spPr>
          <a:xfrm>
            <a:off x="6031266" y="1987554"/>
            <a:ext cx="450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15826-4EFE-D6B5-8773-E39E41E7EB51}"/>
              </a:ext>
            </a:extLst>
          </p:cNvPr>
          <p:cNvSpPr txBox="1"/>
          <p:nvPr/>
        </p:nvSpPr>
        <p:spPr>
          <a:xfrm>
            <a:off x="6031266" y="2134923"/>
            <a:ext cx="450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A2BE2-8375-D742-6B6B-58008BF810C0}"/>
              </a:ext>
            </a:extLst>
          </p:cNvPr>
          <p:cNvSpPr txBox="1"/>
          <p:nvPr/>
        </p:nvSpPr>
        <p:spPr>
          <a:xfrm>
            <a:off x="6031266" y="2291507"/>
            <a:ext cx="450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DOF</a:t>
            </a:r>
          </a:p>
        </p:txBody>
      </p:sp>
    </p:spTree>
    <p:extLst>
      <p:ext uri="{BB962C8B-B14F-4D97-AF65-F5344CB8AC3E}">
        <p14:creationId xmlns:p14="http://schemas.microsoft.com/office/powerpoint/2010/main" val="414020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356</Words>
  <Application>Microsoft Office PowerPoint</Application>
  <PresentationFormat>On-screen Show (4:3)</PresentationFormat>
  <Paragraphs>214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마루 부리 Beta</vt:lpstr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Angelo Yeo</cp:lastModifiedBy>
  <cp:revision>11</cp:revision>
  <dcterms:created xsi:type="dcterms:W3CDTF">2006-10-05T04:04:58Z</dcterms:created>
  <dcterms:modified xsi:type="dcterms:W3CDTF">2023-05-13T08:45:43Z</dcterms:modified>
</cp:coreProperties>
</file>