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7" r:id="rId8"/>
    <p:sldId id="262" r:id="rId9"/>
    <p:sldId id="268" r:id="rId10"/>
    <p:sldId id="261" r:id="rId11"/>
    <p:sldId id="269" r:id="rId12"/>
    <p:sldId id="263" r:id="rId13"/>
    <p:sldId id="270" r:id="rId14"/>
    <p:sldId id="264" r:id="rId15"/>
    <p:sldId id="265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D95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83125-75DF-4C0C-9154-9BE1EA09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A75320-CC6A-44C8-96ED-7CC6B4F8F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3B6A5E-6A40-45FA-8E79-AF8240D1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2BD74-3C04-46C0-8CEF-6A38A2AD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D2CDF-32ED-42B5-B6D7-F3324436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61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C976E-41E8-49E3-A8BD-466ACCB7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80C5E3-A7DC-4D74-A668-619720EA1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F15EC-B0EA-44EB-96E3-E1C84E1E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A9388-18FE-4E34-A40B-16D326069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931FE-E79E-4C2F-89BA-17EF2A67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428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7770EB-C5FD-476F-8EBA-610C579BCE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023B3-AD53-4ED4-814A-438C1E20E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68FB6-D46F-4FCA-AC14-6A0729ED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1A19F-6199-470E-BC9C-66D3047B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5A999-6FFF-45B2-AB2F-19252F6C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3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39228-3A03-49E6-BDA0-A29E713E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85F189-FE3A-437F-8A35-B61CF2E60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909D54-DDE4-4539-B398-0DB1E59E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B09FFD-86E6-462C-91F5-DF87EA6B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16CB9-DC8A-4793-85EB-EFBB3256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58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D7B76-2A67-45EC-96FB-79B24A36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D6E7C-31DC-4A37-A0A2-23618B8F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1E0C2-29F6-406E-981A-1B2575FE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875E1-CF93-4E61-9507-EABA52195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522A6-7771-45C7-90A5-DCFD6F4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1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10EFC-1BBC-4001-81F7-C84EAEFE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E5251-301A-43A5-821D-F62BE1697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C2DBF6-5DB4-4F63-BB62-7DDEAC3F7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6349-28C4-4374-A206-22B11A174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4C5779-5709-4C70-A6AF-BD3C6BF5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15BCE7-4865-46B1-9437-A309C78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8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0FAE-BB69-4E3B-BD0D-26BE127B9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42DA88-FF8B-42E4-A1A0-4773E9AD3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B7CB96-F14C-475F-AB58-2FCAA0B20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183A6A-E062-4B17-97BF-7019982F5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381592-3721-4A5B-9A50-8417D673E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2793B4-4A54-460A-8153-EA91EC83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5B125C-B846-44BD-8FF1-DBEE39F4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53EAE8-9BF5-4508-8856-1A5DF05F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10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065EE-C937-42BE-9F3D-2A29BF1E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3F14E7-3143-4653-921B-2D0738E5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5AF3BE-67EF-4C05-854F-440470A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86513-26BF-4B6A-90D5-B483CA44B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BB6B4A-6A21-4454-AAEF-E0084A84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4F753-D422-4509-A8A7-7FADA89E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A3CF8A-B768-4D32-A668-277209A5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13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EC296-F65A-4801-9F80-39C3303E8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C00E3-BFF1-4198-BCE8-E9D14FA3D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405A3A-61F4-4FB5-A3AB-152DDF4D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0DAF2-36A7-4E95-BA7B-2DE6C6440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B25853-44A5-4913-B904-D22497DA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D2C76-3D1B-45F6-8E1D-AB483A5CA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01F59-5A73-429A-8C84-3B1AF868E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6E8FF-F4F9-4E47-85D9-A1D0BFADC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28A4-1CFB-4B21-A6DB-367FCFEBF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3BC172-F817-43E0-AD6C-C0BBDE204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D4891-059D-4F08-8A94-92885868D87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F6620A-778E-4C54-B708-64FE82D3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93ACE-29C9-4079-9BFE-02B51EDC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29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B3BA2A-F1B6-429B-B98C-64EEA6EF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139B4-E80E-412A-82F4-33D7149C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84727-8911-4DFF-9CCE-10208F1C7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D4891-059D-4F08-8A94-92885868D870}" type="datetimeFigureOut">
              <a:rPr lang="ko-KR" altLang="en-US" smtClean="0"/>
              <a:t>2023-05-02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A9AE4-2001-4B3D-A875-697ACD606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FF69DD-E8A9-4A74-9D84-E76C6A59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20CB-BA84-4924-9B7F-1739845DD2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65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F9823C2-AA3E-4AE8-BED1-795DA8BD7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89" y="624053"/>
            <a:ext cx="7510022" cy="560989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14E0279-CC42-472E-B241-1D34DFE1ED7E}"/>
              </a:ext>
            </a:extLst>
          </p:cNvPr>
          <p:cNvCxnSpPr/>
          <p:nvPr/>
        </p:nvCxnSpPr>
        <p:spPr>
          <a:xfrm>
            <a:off x="6581716" y="4747782"/>
            <a:ext cx="0" cy="8295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667C4-91B3-4B22-8E7A-C8BDA0BDE738}"/>
                  </a:ext>
                </a:extLst>
              </p:cNvPr>
              <p:cNvSpPr txBox="1"/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667C4-91B3-4B22-8E7A-C8BDA0BD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2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2A30D80-B010-407C-8B36-1A268D38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84" y="688157"/>
            <a:ext cx="9631632" cy="5481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5D8B22-3EE2-4BA9-B650-601BB726175A}"/>
                  </a:ext>
                </a:extLst>
              </p:cNvPr>
              <p:cNvSpPr txBox="1"/>
              <p:nvPr/>
            </p:nvSpPr>
            <p:spPr>
              <a:xfrm>
                <a:off x="2545233" y="2450968"/>
                <a:ext cx="36980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2000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𝒐𝒍𝒅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srgbClr val="D95319"/>
                    </a:solidFill>
                  </a:rPr>
                  <a:t>인 경우의 </a:t>
                </a:r>
                <a:r>
                  <a:rPr lang="en-US" altLang="ko-KR" sz="2000" b="1" dirty="0">
                    <a:solidFill>
                      <a:srgbClr val="D95319"/>
                    </a:solidFill>
                  </a:rPr>
                  <a:t>target </a:t>
                </a:r>
                <a:r>
                  <a:rPr lang="ko-KR" altLang="en-US" sz="2000" b="1" dirty="0">
                    <a:solidFill>
                      <a:srgbClr val="D95319"/>
                    </a:solidFill>
                  </a:rPr>
                  <a:t>분포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5D8B22-3EE2-4BA9-B650-601BB7261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33" y="2450968"/>
                <a:ext cx="3698000" cy="400110"/>
              </a:xfrm>
              <a:prstGeom prst="rect">
                <a:avLst/>
              </a:prstGeom>
              <a:blipFill>
                <a:blip r:embed="rId3"/>
                <a:stretch>
                  <a:fillRect t="-7576" r="-825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A3BB2-5654-4421-9CB8-AEEF16F65603}"/>
                  </a:ext>
                </a:extLst>
              </p:cNvPr>
              <p:cNvSpPr txBox="1"/>
              <p:nvPr/>
            </p:nvSpPr>
            <p:spPr>
              <a:xfrm>
                <a:off x="6243233" y="2488674"/>
                <a:ext cx="37733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0072BD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2000" b="1" i="1" smtClean="0">
                        <a:solidFill>
                          <a:srgbClr val="0072B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0072B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0072BD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0072BD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ko-KR" altLang="en-US" sz="2000" b="1" dirty="0">
                    <a:solidFill>
                      <a:srgbClr val="0072BD"/>
                    </a:solidFill>
                  </a:rPr>
                  <a:t>인 경우의 </a:t>
                </a:r>
                <a:r>
                  <a:rPr lang="en-US" altLang="ko-KR" sz="2000" b="1" dirty="0">
                    <a:solidFill>
                      <a:srgbClr val="0072BD"/>
                    </a:solidFill>
                  </a:rPr>
                  <a:t>target </a:t>
                </a:r>
                <a:r>
                  <a:rPr lang="ko-KR" altLang="en-US" sz="2000" b="1" dirty="0">
                    <a:solidFill>
                      <a:srgbClr val="0072BD"/>
                    </a:solidFill>
                  </a:rPr>
                  <a:t>분포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A3BB2-5654-4421-9CB8-AEEF16F6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233" y="2488674"/>
                <a:ext cx="3773341" cy="400110"/>
              </a:xfrm>
              <a:prstGeom prst="rect">
                <a:avLst/>
              </a:prstGeom>
              <a:blipFill>
                <a:blip r:embed="rId4"/>
                <a:stretch>
                  <a:fillRect t="-7576" r="-969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21B49D5C-C798-4CC3-91AC-E0A1C099B5F1}"/>
              </a:ext>
            </a:extLst>
          </p:cNvPr>
          <p:cNvSpPr/>
          <p:nvPr/>
        </p:nvSpPr>
        <p:spPr>
          <a:xfrm>
            <a:off x="4751108" y="1681742"/>
            <a:ext cx="2516957" cy="731520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6A921-4349-46C5-8DCC-7C6E56512F61}"/>
              </a:ext>
            </a:extLst>
          </p:cNvPr>
          <p:cNvSpPr txBox="1"/>
          <p:nvPr/>
        </p:nvSpPr>
        <p:spPr>
          <a:xfrm>
            <a:off x="4893222" y="1265375"/>
            <a:ext cx="22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um" panose="02000800000000000000" pitchFamily="2" charset="0"/>
              </a:rPr>
              <a:t>Accept ? Or Reject?</a:t>
            </a:r>
            <a:endParaRPr lang="ko-KR" altLang="en-US" dirty="0">
              <a:latin typeface="Tium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94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2A30D80-B010-407C-8B36-1A268D385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84" y="688157"/>
            <a:ext cx="9631632" cy="54816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5D8B22-3EE2-4BA9-B650-601BB726175A}"/>
                  </a:ext>
                </a:extLst>
              </p:cNvPr>
              <p:cNvSpPr txBox="1"/>
              <p:nvPr/>
            </p:nvSpPr>
            <p:spPr>
              <a:xfrm>
                <a:off x="2617803" y="2450968"/>
                <a:ext cx="33564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D95319"/>
                    </a:solidFill>
                  </a:rPr>
                  <a:t>Target dist. when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2000" b="1" i="1" smtClean="0">
                        <a:solidFill>
                          <a:srgbClr val="D9531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D95319"/>
                            </a:solidFill>
                            <a:latin typeface="Cambria Math" panose="02040503050406030204" pitchFamily="18" charset="0"/>
                          </a:rPr>
                          <m:t>𝒐𝒍𝒅</m:t>
                        </m:r>
                      </m:sub>
                    </m:sSub>
                  </m:oMath>
                </a14:m>
                <a:endParaRPr lang="ko-KR" altLang="en-US" sz="2000" b="1" dirty="0">
                  <a:solidFill>
                    <a:srgbClr val="D95319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5D8B22-3EE2-4BA9-B650-601BB7261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803" y="2450968"/>
                <a:ext cx="3356432" cy="400110"/>
              </a:xfrm>
              <a:prstGeom prst="rect">
                <a:avLst/>
              </a:prstGeom>
              <a:blipFill>
                <a:blip r:embed="rId3"/>
                <a:stretch>
                  <a:fillRect l="-181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A3BB2-5654-4421-9CB8-AEEF16F65603}"/>
                  </a:ext>
                </a:extLst>
              </p:cNvPr>
              <p:cNvSpPr txBox="1"/>
              <p:nvPr/>
            </p:nvSpPr>
            <p:spPr>
              <a:xfrm>
                <a:off x="6127121" y="2488674"/>
                <a:ext cx="34317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rgbClr val="0072BD"/>
                    </a:solidFill>
                  </a:rPr>
                  <a:t>Target dist. when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0072BD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ko-KR" sz="2000" b="1" i="1" smtClean="0">
                        <a:solidFill>
                          <a:srgbClr val="0072BD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1" i="1" smtClean="0">
                            <a:solidFill>
                              <a:srgbClr val="0072B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 smtClean="0">
                            <a:solidFill>
                              <a:srgbClr val="0072BD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sz="2000" b="1" i="1" smtClean="0">
                            <a:solidFill>
                              <a:srgbClr val="0072BD"/>
                            </a:solidFill>
                            <a:latin typeface="Cambria Math" panose="02040503050406030204" pitchFamily="18" charset="0"/>
                          </a:rPr>
                          <m:t>𝒏𝒆𝒘</m:t>
                        </m:r>
                      </m:sub>
                    </m:sSub>
                  </m:oMath>
                </a14:m>
                <a:endParaRPr lang="ko-KR" altLang="en-US" sz="2000" b="1" dirty="0">
                  <a:solidFill>
                    <a:srgbClr val="0072BD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0A3BB2-5654-4421-9CB8-AEEF16F6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121" y="2488674"/>
                <a:ext cx="3431773" cy="400110"/>
              </a:xfrm>
              <a:prstGeom prst="rect">
                <a:avLst/>
              </a:prstGeom>
              <a:blipFill>
                <a:blip r:embed="rId4"/>
                <a:stretch>
                  <a:fillRect l="-177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화살표: 아래로 구부러짐 7">
            <a:extLst>
              <a:ext uri="{FF2B5EF4-FFF2-40B4-BE49-F238E27FC236}">
                <a16:creationId xmlns:a16="http://schemas.microsoft.com/office/drawing/2014/main" id="{21B49D5C-C798-4CC3-91AC-E0A1C099B5F1}"/>
              </a:ext>
            </a:extLst>
          </p:cNvPr>
          <p:cNvSpPr/>
          <p:nvPr/>
        </p:nvSpPr>
        <p:spPr>
          <a:xfrm>
            <a:off x="4751108" y="1681742"/>
            <a:ext cx="2516957" cy="731520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D6A921-4349-46C5-8DCC-7C6E56512F61}"/>
              </a:ext>
            </a:extLst>
          </p:cNvPr>
          <p:cNvSpPr txBox="1"/>
          <p:nvPr/>
        </p:nvSpPr>
        <p:spPr>
          <a:xfrm>
            <a:off x="4893222" y="1265375"/>
            <a:ext cx="2232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um" panose="02000800000000000000" pitchFamily="2" charset="0"/>
              </a:rPr>
              <a:t>Accept ? Or Reject?</a:t>
            </a:r>
            <a:endParaRPr lang="ko-KR" altLang="en-US" dirty="0">
              <a:latin typeface="Tium" panose="020008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077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2F8DDAA-489A-453A-B6FE-6BE581E5607A}"/>
              </a:ext>
            </a:extLst>
          </p:cNvPr>
          <p:cNvGrpSpPr/>
          <p:nvPr/>
        </p:nvGrpSpPr>
        <p:grpSpPr>
          <a:xfrm>
            <a:off x="1715540" y="793054"/>
            <a:ext cx="8760920" cy="5271892"/>
            <a:chOff x="2567233" y="793054"/>
            <a:chExt cx="8760920" cy="52718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F62826-154B-4B49-889B-05340CC45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7233" y="793054"/>
              <a:ext cx="7057534" cy="5271892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3AC5D38-18D9-4223-89E9-4F2E7AEA1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879" y="1621410"/>
              <a:ext cx="7164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87E63A-6F20-452C-A0F6-CF565DB8A3C2}"/>
                </a:ext>
              </a:extLst>
            </p:cNvPr>
            <p:cNvSpPr txBox="1"/>
            <p:nvPr/>
          </p:nvSpPr>
          <p:spPr>
            <a:xfrm>
              <a:off x="9907571" y="1436744"/>
              <a:ext cx="1420582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실제 </a:t>
              </a:r>
              <a:r>
                <a:rPr lang="ko-KR" altLang="en-US" dirty="0"/>
                <a:t>모</a:t>
              </a:r>
              <a:r>
                <a:rPr lang="ko-KR" altLang="en-US"/>
                <a:t>평균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248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2F8DDAA-489A-453A-B6FE-6BE581E5607A}"/>
              </a:ext>
            </a:extLst>
          </p:cNvPr>
          <p:cNvGrpSpPr/>
          <p:nvPr/>
        </p:nvGrpSpPr>
        <p:grpSpPr>
          <a:xfrm>
            <a:off x="1715540" y="793054"/>
            <a:ext cx="9313635" cy="5271892"/>
            <a:chOff x="2567233" y="793054"/>
            <a:chExt cx="9313635" cy="52718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7F62826-154B-4B49-889B-05340CC45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67233" y="793054"/>
              <a:ext cx="7057534" cy="5271892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33AC5D38-18D9-4223-89E9-4F2E7AEA1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0879" y="1621410"/>
              <a:ext cx="71643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87E63A-6F20-452C-A0F6-CF565DB8A3C2}"/>
                </a:ext>
              </a:extLst>
            </p:cNvPr>
            <p:cNvSpPr txBox="1"/>
            <p:nvPr/>
          </p:nvSpPr>
          <p:spPr>
            <a:xfrm>
              <a:off x="9907571" y="1436744"/>
              <a:ext cx="1973297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Actual Parameter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032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847BCF-5BD1-475F-918B-B6DCCE5C7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232" y="793054"/>
            <a:ext cx="7057536" cy="527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6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7F6C9B-FF12-4C03-8456-728C56E0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03" y="782425"/>
            <a:ext cx="7085994" cy="52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4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37F6C9B-FF12-4C03-8456-728C56E09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03" y="782425"/>
            <a:ext cx="7085994" cy="52931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08FEE69-8CEE-DF80-34D0-7DC8293D4E11}"/>
              </a:ext>
            </a:extLst>
          </p:cNvPr>
          <p:cNvSpPr/>
          <p:nvPr/>
        </p:nvSpPr>
        <p:spPr>
          <a:xfrm>
            <a:off x="7219370" y="1281369"/>
            <a:ext cx="1641261" cy="5069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5610479-A9E9-0EBD-D96A-F1F09BE6AA06}"/>
              </a:ext>
            </a:extLst>
          </p:cNvPr>
          <p:cNvGrpSpPr/>
          <p:nvPr/>
        </p:nvGrpSpPr>
        <p:grpSpPr>
          <a:xfrm>
            <a:off x="6819320" y="1281369"/>
            <a:ext cx="2094709" cy="482387"/>
            <a:chOff x="7219370" y="300038"/>
            <a:chExt cx="2094709" cy="4823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23EF6B-FB76-AB67-5751-DFBC3D2D31A3}"/>
                </a:ext>
              </a:extLst>
            </p:cNvPr>
            <p:cNvSpPr/>
            <p:nvPr/>
          </p:nvSpPr>
          <p:spPr>
            <a:xfrm>
              <a:off x="7219370" y="300038"/>
              <a:ext cx="2053218" cy="4823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3561F7-E272-C973-131E-ABBDF713DE50}"/>
                </a:ext>
              </a:extLst>
            </p:cNvPr>
            <p:cNvSpPr txBox="1"/>
            <p:nvPr/>
          </p:nvSpPr>
          <p:spPr>
            <a:xfrm>
              <a:off x="7765257" y="300038"/>
              <a:ext cx="1430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Original Population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125FED-2051-ECFC-31D8-944AF3993969}"/>
                </a:ext>
              </a:extLst>
            </p:cNvPr>
            <p:cNvSpPr txBox="1"/>
            <p:nvPr/>
          </p:nvSpPr>
          <p:spPr>
            <a:xfrm>
              <a:off x="7765257" y="509698"/>
              <a:ext cx="15488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Estimated Population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263E04-9E84-7D0E-BC73-AED22F739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0906" y="355836"/>
              <a:ext cx="542926" cy="404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9251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72BDB35-D989-4513-8C88-D3CD34D35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165" y="692869"/>
            <a:ext cx="7061670" cy="547226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61A4C6F-FFB7-49DA-A9EE-59178F473AF9}"/>
              </a:ext>
            </a:extLst>
          </p:cNvPr>
          <p:cNvCxnSpPr>
            <a:cxnSpLocks/>
          </p:cNvCxnSpPr>
          <p:nvPr/>
        </p:nvCxnSpPr>
        <p:spPr>
          <a:xfrm>
            <a:off x="6617276" y="4483100"/>
            <a:ext cx="0" cy="113527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46C4D-D33B-47A0-B41B-E5D5FA887E0F}"/>
                  </a:ext>
                </a:extLst>
              </p:cNvPr>
              <p:cNvSpPr txBox="1"/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46C4D-D33B-47A0-B41B-E5D5FA887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270" y="557734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99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3C458CCE-F6A2-4E5C-9F19-1F739C1FD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7464" y="1066800"/>
            <a:ext cx="13606928" cy="472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32DC84-F0E1-4020-9586-2F4BD12E0A00}"/>
                  </a:ext>
                </a:extLst>
              </p:cNvPr>
              <p:cNvSpPr txBox="1"/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32DC84-F0E1-4020-9586-2F4BD12E0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A702DA-FB3D-4288-B9B2-90C3F89B756D}"/>
              </a:ext>
            </a:extLst>
          </p:cNvPr>
          <p:cNvSpPr/>
          <p:nvPr/>
        </p:nvSpPr>
        <p:spPr>
          <a:xfrm>
            <a:off x="3232990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81DD51-17C0-479E-A5B0-D661948A9397}"/>
              </a:ext>
            </a:extLst>
          </p:cNvPr>
          <p:cNvSpPr/>
          <p:nvPr/>
        </p:nvSpPr>
        <p:spPr>
          <a:xfrm>
            <a:off x="9973155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F5A58-5528-4E04-BA94-51E65B79066A}"/>
                  </a:ext>
                </a:extLst>
              </p:cNvPr>
              <p:cNvSpPr txBox="1"/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1F5A58-5528-4E04-BA94-51E65B790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59A47-B89C-4C62-B3B0-1F78FE3BFE97}"/>
                  </a:ext>
                </a:extLst>
              </p:cNvPr>
              <p:cNvSpPr txBox="1"/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759A47-B89C-4C62-B3B0-1F78FE3B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795DE-F145-4E8F-BFEC-B28E0CAE7D76}"/>
                  </a:ext>
                </a:extLst>
              </p:cNvPr>
              <p:cNvSpPr txBox="1"/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A795DE-F145-4E8F-BFEC-B28E0CAE7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113FB0-0E36-48AE-BC5C-0CFDD36FD571}"/>
              </a:ext>
            </a:extLst>
          </p:cNvPr>
          <p:cNvCxnSpPr>
            <a:cxnSpLocks/>
          </p:cNvCxnSpPr>
          <p:nvPr/>
        </p:nvCxnSpPr>
        <p:spPr>
          <a:xfrm flipV="1">
            <a:off x="8719793" y="1923068"/>
            <a:ext cx="1253362" cy="3299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F11F7B1-2CEF-4E64-9706-1EFDD0DF0CD2}"/>
              </a:ext>
            </a:extLst>
          </p:cNvPr>
          <p:cNvCxnSpPr>
            <a:cxnSpLocks/>
          </p:cNvCxnSpPr>
          <p:nvPr/>
        </p:nvCxnSpPr>
        <p:spPr>
          <a:xfrm>
            <a:off x="2960016" y="3026004"/>
            <a:ext cx="447893" cy="20127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643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C03750-59C5-F5AD-A235-C7CC8F09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4783" y="1062089"/>
            <a:ext cx="13581567" cy="47338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0282B0-3858-DAF1-58E7-8BF867566E1C}"/>
                  </a:ext>
                </a:extLst>
              </p:cNvPr>
              <p:cNvSpPr txBox="1"/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0282B0-3858-DAF1-58E7-8BF867566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90" y="5242061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16">
            <a:extLst>
              <a:ext uri="{FF2B5EF4-FFF2-40B4-BE49-F238E27FC236}">
                <a16:creationId xmlns:a16="http://schemas.microsoft.com/office/drawing/2014/main" id="{5089561D-2A0F-B1F9-FF42-AF2D9A2518FB}"/>
              </a:ext>
            </a:extLst>
          </p:cNvPr>
          <p:cNvSpPr/>
          <p:nvPr/>
        </p:nvSpPr>
        <p:spPr>
          <a:xfrm>
            <a:off x="3232990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17">
            <a:extLst>
              <a:ext uri="{FF2B5EF4-FFF2-40B4-BE49-F238E27FC236}">
                <a16:creationId xmlns:a16="http://schemas.microsoft.com/office/drawing/2014/main" id="{8380999B-12E8-FC15-463E-74047123B7FF}"/>
              </a:ext>
            </a:extLst>
          </p:cNvPr>
          <p:cNvSpPr/>
          <p:nvPr/>
        </p:nvSpPr>
        <p:spPr>
          <a:xfrm>
            <a:off x="9973155" y="5318760"/>
            <a:ext cx="2032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2516F1-23C8-0766-5DE1-78524E59C838}"/>
                  </a:ext>
                </a:extLst>
              </p:cNvPr>
              <p:cNvSpPr txBox="1"/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2516F1-23C8-0766-5DE1-78524E59C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585" y="5242061"/>
                <a:ext cx="51001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8954EA-A07B-1D36-2F3E-1F0B93EE507A}"/>
                  </a:ext>
                </a:extLst>
              </p:cNvPr>
              <p:cNvSpPr txBox="1"/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8954EA-A07B-1D36-2F3E-1F0B93EE5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9749" y="5242061"/>
                <a:ext cx="510011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F8ECEC-40E4-43BC-75D5-27AD5A07935C}"/>
                  </a:ext>
                </a:extLst>
              </p:cNvPr>
              <p:cNvSpPr txBox="1"/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F8ECEC-40E4-43BC-75D5-27AD5A07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441" y="5242061"/>
                <a:ext cx="510011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22">
            <a:extLst>
              <a:ext uri="{FF2B5EF4-FFF2-40B4-BE49-F238E27FC236}">
                <a16:creationId xmlns:a16="http://schemas.microsoft.com/office/drawing/2014/main" id="{7064EFD0-8530-8F59-81D1-90132F328862}"/>
              </a:ext>
            </a:extLst>
          </p:cNvPr>
          <p:cNvCxnSpPr>
            <a:cxnSpLocks/>
          </p:cNvCxnSpPr>
          <p:nvPr/>
        </p:nvCxnSpPr>
        <p:spPr>
          <a:xfrm flipV="1">
            <a:off x="8719793" y="1923068"/>
            <a:ext cx="1253362" cy="32993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24">
            <a:extLst>
              <a:ext uri="{FF2B5EF4-FFF2-40B4-BE49-F238E27FC236}">
                <a16:creationId xmlns:a16="http://schemas.microsoft.com/office/drawing/2014/main" id="{C6F1977A-6D6B-11BE-A1DD-5A6BA5B7B964}"/>
              </a:ext>
            </a:extLst>
          </p:cNvPr>
          <p:cNvCxnSpPr>
            <a:cxnSpLocks/>
          </p:cNvCxnSpPr>
          <p:nvPr/>
        </p:nvCxnSpPr>
        <p:spPr>
          <a:xfrm>
            <a:off x="2960016" y="3026004"/>
            <a:ext cx="447893" cy="201273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69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A352DF-B77B-4E21-ADBB-74210FEF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63" y="617012"/>
            <a:ext cx="7528874" cy="56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69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E843D2-3A47-457D-9C50-B717A753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83" y="772998"/>
            <a:ext cx="7111234" cy="53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25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6E843D2-3A47-457D-9C50-B717A7534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383" y="772998"/>
            <a:ext cx="7111234" cy="531200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DED98E-121A-83D3-D7F6-DD29693831D9}"/>
              </a:ext>
            </a:extLst>
          </p:cNvPr>
          <p:cNvSpPr/>
          <p:nvPr/>
        </p:nvSpPr>
        <p:spPr>
          <a:xfrm>
            <a:off x="5284763" y="806548"/>
            <a:ext cx="1735015" cy="323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4678F-7738-85BF-C2E0-B6611F930075}"/>
              </a:ext>
            </a:extLst>
          </p:cNvPr>
          <p:cNvSpPr txBox="1"/>
          <p:nvPr/>
        </p:nvSpPr>
        <p:spPr>
          <a:xfrm>
            <a:off x="5373704" y="726438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1000 samples</a:t>
            </a:r>
          </a:p>
        </p:txBody>
      </p:sp>
    </p:spTree>
    <p:extLst>
      <p:ext uri="{BB962C8B-B14F-4D97-AF65-F5344CB8AC3E}">
        <p14:creationId xmlns:p14="http://schemas.microsoft.com/office/powerpoint/2010/main" val="100147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BF1DF9-D847-4458-94D3-97F362B9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82" y="750021"/>
            <a:ext cx="9414236" cy="5357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E7F6E5-9D43-43F7-904D-914D492A2A79}"/>
                  </a:ext>
                </a:extLst>
              </p:cNvPr>
              <p:cNvSpPr txBox="1"/>
              <p:nvPr/>
            </p:nvSpPr>
            <p:spPr>
              <a:xfrm>
                <a:off x="5539818" y="1480008"/>
                <a:ext cx="4037815" cy="519351"/>
              </a:xfrm>
              <a:prstGeom prst="wedgeEllipseCallout">
                <a:avLst>
                  <a:gd name="adj1" fmla="val -35140"/>
                  <a:gd name="adj2" fmla="val 90473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음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… </a:t>
                </a:r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다음 번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값의 후보는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…!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E7F6E5-9D43-43F7-904D-914D492A2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18" y="1480008"/>
                <a:ext cx="4037815" cy="519351"/>
              </a:xfrm>
              <a:prstGeom prst="wedgeEllipseCallout">
                <a:avLst>
                  <a:gd name="adj1" fmla="val -35140"/>
                  <a:gd name="adj2" fmla="val 9047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53B707-B48A-4C92-BB6B-B259C38B5636}"/>
              </a:ext>
            </a:extLst>
          </p:cNvPr>
          <p:cNvSpPr txBox="1"/>
          <p:nvPr/>
        </p:nvSpPr>
        <p:spPr>
          <a:xfrm>
            <a:off x="4100660" y="75002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카페24 쑥쑥" pitchFamily="2" charset="-127"/>
                <a:ea typeface="카페24 쑥쑥" pitchFamily="2" charset="-127"/>
              </a:rPr>
              <a:t>나</a:t>
            </a:r>
            <a:r>
              <a:rPr lang="en-US" altLang="ko-KR" dirty="0">
                <a:latin typeface="카페24 쑥쑥" pitchFamily="2" charset="-127"/>
                <a:ea typeface="카페24 쑥쑥" pitchFamily="2" charset="-127"/>
              </a:rPr>
              <a:t>? </a:t>
            </a:r>
            <a:r>
              <a:rPr lang="ko-KR" altLang="en-US" dirty="0">
                <a:latin typeface="카페24 쑥쑥" pitchFamily="2" charset="-127"/>
                <a:ea typeface="카페24 쑥쑥" pitchFamily="2" charset="-127"/>
              </a:rPr>
              <a:t>나는 제안분포</a:t>
            </a:r>
            <a:r>
              <a:rPr lang="en-US" altLang="ko-KR" dirty="0">
                <a:latin typeface="카페24 쑥쑥" pitchFamily="2" charset="-127"/>
                <a:ea typeface="카페24 쑥쑥" pitchFamily="2" charset="-127"/>
              </a:rPr>
              <a:t>!</a:t>
            </a:r>
            <a:endParaRPr lang="ko-KR" altLang="en-US" dirty="0">
              <a:latin typeface="카페24 쑥쑥" pitchFamily="2" charset="-127"/>
              <a:ea typeface="카페24 쑥쑥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94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BF1DF9-D847-4458-94D3-97F362B91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82" y="750021"/>
            <a:ext cx="9414236" cy="5357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E7F6E5-9D43-43F7-904D-914D492A2A79}"/>
                  </a:ext>
                </a:extLst>
              </p:cNvPr>
              <p:cNvSpPr txBox="1"/>
              <p:nvPr/>
            </p:nvSpPr>
            <p:spPr>
              <a:xfrm>
                <a:off x="5539819" y="1480008"/>
                <a:ext cx="3046164" cy="908864"/>
              </a:xfrm>
              <a:prstGeom prst="wedgeEllipseCallout">
                <a:avLst>
                  <a:gd name="adj1" fmla="val -35140"/>
                  <a:gd name="adj2" fmla="val 90473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Hmm, the next candidate for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𝜇</m:t>
                    </m:r>
                  </m:oMath>
                </a14:m>
                <a:r>
                  <a:rPr lang="ko-KR" altLang="en-US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is…!</a:t>
                </a:r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E7F6E5-9D43-43F7-904D-914D492A2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19" y="1480008"/>
                <a:ext cx="3046164" cy="908864"/>
              </a:xfrm>
              <a:prstGeom prst="wedgeEllipseCallout">
                <a:avLst>
                  <a:gd name="adj1" fmla="val -35140"/>
                  <a:gd name="adj2" fmla="val 90473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F53B707-B48A-4C92-BB6B-B259C38B5636}"/>
              </a:ext>
            </a:extLst>
          </p:cNvPr>
          <p:cNvSpPr txBox="1"/>
          <p:nvPr/>
        </p:nvSpPr>
        <p:spPr>
          <a:xfrm>
            <a:off x="3392587" y="750021"/>
            <a:ext cx="333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카페24 쑥쑥" pitchFamily="2" charset="-127"/>
                <a:ea typeface="카페24 쑥쑥" pitchFamily="2" charset="-127"/>
              </a:rPr>
              <a:t>Me? I’m proposal distribution.</a:t>
            </a:r>
            <a:endParaRPr lang="ko-KR" altLang="en-US" dirty="0">
              <a:latin typeface="카페24 쑥쑥" pitchFamily="2" charset="-127"/>
              <a:ea typeface="카페24 쑥쑥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1244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86</Words>
  <Application>Microsoft Office PowerPoint</Application>
  <PresentationFormat>Widescreen</PresentationFormat>
  <Paragraphs>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Tium</vt:lpstr>
      <vt:lpstr>맑은 고딕</vt:lpstr>
      <vt:lpstr>배달의민족 주아</vt:lpstr>
      <vt:lpstr>카페24 쑥쑥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14</cp:revision>
  <dcterms:created xsi:type="dcterms:W3CDTF">2020-09-17T23:35:59Z</dcterms:created>
  <dcterms:modified xsi:type="dcterms:W3CDTF">2023-05-02T07:14:13Z</dcterms:modified>
</cp:coreProperties>
</file>