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28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87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70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29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40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14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4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1690-961C-4FE1-B366-F943BCBFD3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13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61690-961C-4FE1-B366-F943BCBFD36F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5602E-F929-4F9F-BD59-04A21C144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26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42531" y="2600536"/>
                <a:ext cx="6658938" cy="1656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4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800" b="0" i="1" smtClean="0">
                              <a:latin typeface="Cambria Math"/>
                            </a:rPr>
                            <m:t>𝐻</m:t>
                          </m:r>
                        </m:e>
                        <m:e>
                          <m:r>
                            <a:rPr lang="en-US" altLang="ko-KR" sz="4800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altLang="ko-KR" sz="4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8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4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8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48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4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4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531" y="2600536"/>
                <a:ext cx="6658938" cy="16569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1377770" y="3005578"/>
            <a:ext cx="2160240" cy="936104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12371" y="2654164"/>
            <a:ext cx="1383965" cy="7200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27910" y="4005064"/>
            <a:ext cx="1259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사후 확률</a:t>
            </a:r>
            <a:endParaRPr lang="en-US" altLang="ko-KR" dirty="0"/>
          </a:p>
          <a:p>
            <a:pPr algn="ctr"/>
            <a:r>
              <a:rPr lang="en-US" altLang="ko-KR" dirty="0"/>
              <a:t>(posterior)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09479" y="1916477"/>
            <a:ext cx="11897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사전 확률</a:t>
            </a:r>
            <a:endParaRPr lang="en-US" altLang="ko-KR" dirty="0"/>
          </a:p>
          <a:p>
            <a:pPr algn="ctr"/>
            <a:r>
              <a:rPr lang="en-US" altLang="ko-KR" dirty="0"/>
              <a:t>(prior)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42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42531" y="2600536"/>
                <a:ext cx="6658938" cy="16569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48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4800" b="0" i="1" smtClean="0">
                              <a:latin typeface="Cambria Math"/>
                            </a:rPr>
                            <m:t>𝐻</m:t>
                          </m:r>
                        </m:e>
                        <m:e>
                          <m:r>
                            <a:rPr lang="en-US" altLang="ko-KR" sz="4800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altLang="ko-KR" sz="4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48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4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48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altLang="ko-KR" sz="48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</m:d>
                          <m:r>
                            <a:rPr lang="en-US" altLang="ko-KR" sz="4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48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US" altLang="ko-KR" sz="48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531" y="2600536"/>
                <a:ext cx="6658938" cy="16569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1377770" y="3005578"/>
            <a:ext cx="2160240" cy="936104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12371" y="2654164"/>
            <a:ext cx="1383965" cy="7200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14188" y="4005064"/>
            <a:ext cx="1287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Posterior</a:t>
            </a:r>
          </a:p>
          <a:p>
            <a:pPr algn="ctr"/>
            <a:r>
              <a:rPr lang="en-US" altLang="ko-KR" dirty="0"/>
              <a:t>Probability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12160" y="2267580"/>
            <a:ext cx="185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Prior Probability</a:t>
            </a:r>
          </a:p>
        </p:txBody>
      </p:sp>
    </p:spTree>
    <p:extLst>
      <p:ext uri="{BB962C8B-B14F-4D97-AF65-F5344CB8AC3E}">
        <p14:creationId xmlns:p14="http://schemas.microsoft.com/office/powerpoint/2010/main" val="160139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35696" y="5167474"/>
                <a:ext cx="9625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=0.001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167474"/>
                <a:ext cx="962525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9467" y="5222230"/>
                <a:ext cx="10351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=0.999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467" y="5222230"/>
                <a:ext cx="1035189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5536" y="3145031"/>
                <a:ext cx="9043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</a:rPr>
                        <m:t>𝑃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𝐸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|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𝐻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=0.99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145031"/>
                <a:ext cx="904361" cy="646331"/>
              </a:xfrm>
              <a:prstGeom prst="rect">
                <a:avLst/>
              </a:prstGeom>
              <a:blipFill rotWithShape="1">
                <a:blip r:embed="rId4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 flipH="1">
            <a:off x="976489" y="1688504"/>
            <a:ext cx="1191106" cy="3690180"/>
          </a:xfrm>
          <a:prstGeom prst="arc">
            <a:avLst>
              <a:gd name="adj1" fmla="val 16586860"/>
              <a:gd name="adj2" fmla="val 1936774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flipH="1" flipV="1">
            <a:off x="976489" y="1233578"/>
            <a:ext cx="1191106" cy="3960440"/>
          </a:xfrm>
          <a:prstGeom prst="arc">
            <a:avLst>
              <a:gd name="adj1" fmla="val 16586860"/>
              <a:gd name="adj2" fmla="val 18888003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호 18"/>
          <p:cNvSpPr/>
          <p:nvPr/>
        </p:nvSpPr>
        <p:spPr>
          <a:xfrm rot="16200000" flipH="1" flipV="1">
            <a:off x="1897506" y="3980081"/>
            <a:ext cx="569021" cy="2132801"/>
          </a:xfrm>
          <a:prstGeom prst="arc">
            <a:avLst>
              <a:gd name="adj1" fmla="val 16586860"/>
              <a:gd name="adj2" fmla="val 18239128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177353" y="4325448"/>
            <a:ext cx="6243706" cy="1087740"/>
            <a:chOff x="2221614" y="4614158"/>
            <a:chExt cx="6120680" cy="1191106"/>
          </a:xfrm>
        </p:grpSpPr>
        <p:sp>
          <p:nvSpPr>
            <p:cNvPr id="21" name="원호 20"/>
            <p:cNvSpPr/>
            <p:nvPr/>
          </p:nvSpPr>
          <p:spPr>
            <a:xfrm rot="16200000" flipH="1">
              <a:off x="5022274" y="2485244"/>
              <a:ext cx="1191106" cy="5448934"/>
            </a:xfrm>
            <a:prstGeom prst="arc">
              <a:avLst>
                <a:gd name="adj1" fmla="val 16586860"/>
                <a:gd name="adj2" fmla="val 18773968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원호 21"/>
            <p:cNvSpPr/>
            <p:nvPr/>
          </p:nvSpPr>
          <p:spPr>
            <a:xfrm rot="16200000" flipH="1" flipV="1">
              <a:off x="4550062" y="2285710"/>
              <a:ext cx="1191106" cy="5848001"/>
            </a:xfrm>
            <a:prstGeom prst="arc">
              <a:avLst>
                <a:gd name="adj1" fmla="val 16586860"/>
                <a:gd name="adj2" fmla="val 18742474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원호 24"/>
          <p:cNvSpPr/>
          <p:nvPr/>
        </p:nvSpPr>
        <p:spPr>
          <a:xfrm>
            <a:off x="7345247" y="3951096"/>
            <a:ext cx="611225" cy="1232076"/>
          </a:xfrm>
          <a:prstGeom prst="arc">
            <a:avLst>
              <a:gd name="adj1" fmla="val 16586860"/>
              <a:gd name="adj2" fmla="val 18752482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 flipV="1">
            <a:off x="7345247" y="3799206"/>
            <a:ext cx="611225" cy="1322310"/>
          </a:xfrm>
          <a:prstGeom prst="arc">
            <a:avLst>
              <a:gd name="adj1" fmla="val 16586860"/>
              <a:gd name="adj2" fmla="val 18757223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781633" y="4321296"/>
                <a:ext cx="11052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𝐸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=0.02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633" y="4321296"/>
                <a:ext cx="1105221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원호 36"/>
          <p:cNvSpPr/>
          <p:nvPr/>
        </p:nvSpPr>
        <p:spPr>
          <a:xfrm>
            <a:off x="7037524" y="684700"/>
            <a:ext cx="1092153" cy="3576744"/>
          </a:xfrm>
          <a:prstGeom prst="arc">
            <a:avLst>
              <a:gd name="adj1" fmla="val 16586860"/>
              <a:gd name="adj2" fmla="val 19031233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원호 37"/>
          <p:cNvSpPr/>
          <p:nvPr/>
        </p:nvSpPr>
        <p:spPr>
          <a:xfrm flipV="1">
            <a:off x="7037524" y="243758"/>
            <a:ext cx="1092153" cy="3838697"/>
          </a:xfrm>
          <a:prstGeom prst="arc">
            <a:avLst>
              <a:gd name="adj1" fmla="val 16586860"/>
              <a:gd name="adj2" fmla="val 18858118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726195" y="2003746"/>
                <a:ext cx="1094277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</a:rPr>
                        <m:t>𝑃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</a:rPr>
                            <m:t>𝑐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/>
                        </a:rPr>
                        <m:t>|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</a:rPr>
                            <m:t>𝑐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=0.9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195" y="2003746"/>
                <a:ext cx="1094277" cy="669992"/>
              </a:xfrm>
              <a:prstGeom prst="rect">
                <a:avLst/>
              </a:prstGeom>
              <a:blipFill rotWithShape="1">
                <a:blip r:embed="rId6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/>
          <p:cNvSpPr/>
          <p:nvPr/>
        </p:nvSpPr>
        <p:spPr>
          <a:xfrm>
            <a:off x="145008" y="3118721"/>
            <a:ext cx="1395530" cy="694211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3512" y="3837407"/>
            <a:ext cx="130516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/>
                </a:solidFill>
              </a:rPr>
              <a:t>민감도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accent1"/>
                </a:solidFill>
              </a:rPr>
              <a:t>(sensitivity)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70751" y="2673738"/>
            <a:ext cx="13003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C00000"/>
                </a:solidFill>
              </a:rPr>
              <a:t>특이도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(specificity)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561018" y="1970497"/>
            <a:ext cx="1395530" cy="694211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/>
          <p:cNvSpPr/>
          <p:nvPr/>
        </p:nvSpPr>
        <p:spPr>
          <a:xfrm rot="16200000" flipH="1">
            <a:off x="2069725" y="4052852"/>
            <a:ext cx="569021" cy="1987259"/>
          </a:xfrm>
          <a:prstGeom prst="arc">
            <a:avLst>
              <a:gd name="adj1" fmla="val 16586860"/>
              <a:gd name="adj2" fmla="val 1822147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03648" y="801530"/>
            <a:ext cx="6336704" cy="4320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03848" y="801530"/>
            <a:ext cx="0" cy="432048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03648" y="1737634"/>
            <a:ext cx="18002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03848" y="3969882"/>
            <a:ext cx="453650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35696" y="3033778"/>
            <a:ext cx="97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True</a:t>
            </a:r>
          </a:p>
          <a:p>
            <a:pPr algn="ctr"/>
            <a:r>
              <a:rPr lang="en-US" altLang="ko-KR" dirty="0"/>
              <a:t>Positive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86511" y="2097674"/>
            <a:ext cx="1114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True</a:t>
            </a:r>
          </a:p>
          <a:p>
            <a:pPr algn="ctr"/>
            <a:r>
              <a:rPr lang="en-US" altLang="ko-KR" dirty="0"/>
              <a:t>Negative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58454" y="4243968"/>
            <a:ext cx="97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False</a:t>
            </a:r>
          </a:p>
          <a:p>
            <a:pPr algn="ctr"/>
            <a:r>
              <a:rPr lang="en-US" altLang="ko-KR" dirty="0"/>
              <a:t>Positive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63756" y="910412"/>
            <a:ext cx="1114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False</a:t>
            </a:r>
          </a:p>
          <a:p>
            <a:pPr algn="ctr"/>
            <a:r>
              <a:rPr lang="en-US" altLang="ko-KR" dirty="0"/>
              <a:t>Negative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203848" y="3969882"/>
            <a:ext cx="4536504" cy="1151634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203848" y="801530"/>
            <a:ext cx="4536504" cy="3169358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403648" y="801530"/>
            <a:ext cx="1800200" cy="936104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403648" y="1737634"/>
            <a:ext cx="1800200" cy="338388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673990" y="5868561"/>
            <a:ext cx="122501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7030A0"/>
                </a:solidFill>
              </a:rPr>
              <a:t>발병률</a:t>
            </a:r>
            <a:endParaRPr lang="en-US" altLang="ko-KR" sz="1600" b="1" dirty="0">
              <a:solidFill>
                <a:srgbClr val="7030A0"/>
              </a:solidFill>
            </a:endParaRPr>
          </a:p>
          <a:p>
            <a:pPr algn="ctr"/>
            <a:r>
              <a:rPr lang="en-US" altLang="ko-KR" sz="1600" b="1" dirty="0">
                <a:solidFill>
                  <a:srgbClr val="7030A0"/>
                </a:solidFill>
              </a:rPr>
              <a:t>(</a:t>
            </a:r>
            <a:r>
              <a:rPr lang="ko-KR" altLang="en-US" sz="1600" b="1" dirty="0">
                <a:solidFill>
                  <a:srgbClr val="7030A0"/>
                </a:solidFill>
              </a:rPr>
              <a:t>사전 확률</a:t>
            </a:r>
            <a:r>
              <a:rPr lang="en-US" altLang="ko-KR" sz="1600" b="1" dirty="0">
                <a:solidFill>
                  <a:srgbClr val="7030A0"/>
                </a:solidFill>
              </a:rPr>
              <a:t>)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588731" y="5178037"/>
            <a:ext cx="1395530" cy="694211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47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35696" y="5167474"/>
                <a:ext cx="9625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=0.001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167474"/>
                <a:ext cx="962525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9467" y="5222230"/>
                <a:ext cx="10351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=0.999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467" y="5222230"/>
                <a:ext cx="1035189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5536" y="3145031"/>
                <a:ext cx="9043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</a:rPr>
                        <m:t>𝑃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𝐸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|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𝐻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=0.99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145031"/>
                <a:ext cx="904361" cy="646331"/>
              </a:xfrm>
              <a:prstGeom prst="rect">
                <a:avLst/>
              </a:prstGeom>
              <a:blipFill rotWithShape="1">
                <a:blip r:embed="rId4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 flipH="1">
            <a:off x="976489" y="1688504"/>
            <a:ext cx="1191106" cy="3690180"/>
          </a:xfrm>
          <a:prstGeom prst="arc">
            <a:avLst>
              <a:gd name="adj1" fmla="val 16586860"/>
              <a:gd name="adj2" fmla="val 1936774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flipH="1" flipV="1">
            <a:off x="976489" y="1233578"/>
            <a:ext cx="1191106" cy="3960440"/>
          </a:xfrm>
          <a:prstGeom prst="arc">
            <a:avLst>
              <a:gd name="adj1" fmla="val 16586860"/>
              <a:gd name="adj2" fmla="val 18888003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호 18"/>
          <p:cNvSpPr/>
          <p:nvPr/>
        </p:nvSpPr>
        <p:spPr>
          <a:xfrm rot="16200000" flipH="1" flipV="1">
            <a:off x="1897506" y="3980081"/>
            <a:ext cx="569021" cy="2132801"/>
          </a:xfrm>
          <a:prstGeom prst="arc">
            <a:avLst>
              <a:gd name="adj1" fmla="val 16586860"/>
              <a:gd name="adj2" fmla="val 18239128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177353" y="4325448"/>
            <a:ext cx="6243706" cy="1087740"/>
            <a:chOff x="2221614" y="4614158"/>
            <a:chExt cx="6120680" cy="1191106"/>
          </a:xfrm>
        </p:grpSpPr>
        <p:sp>
          <p:nvSpPr>
            <p:cNvPr id="21" name="원호 20"/>
            <p:cNvSpPr/>
            <p:nvPr/>
          </p:nvSpPr>
          <p:spPr>
            <a:xfrm rot="16200000" flipH="1">
              <a:off x="5022274" y="2485244"/>
              <a:ext cx="1191106" cy="5448934"/>
            </a:xfrm>
            <a:prstGeom prst="arc">
              <a:avLst>
                <a:gd name="adj1" fmla="val 16586860"/>
                <a:gd name="adj2" fmla="val 18773968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원호 21"/>
            <p:cNvSpPr/>
            <p:nvPr/>
          </p:nvSpPr>
          <p:spPr>
            <a:xfrm rot="16200000" flipH="1" flipV="1">
              <a:off x="4550062" y="2285710"/>
              <a:ext cx="1191106" cy="5848001"/>
            </a:xfrm>
            <a:prstGeom prst="arc">
              <a:avLst>
                <a:gd name="adj1" fmla="val 16586860"/>
                <a:gd name="adj2" fmla="val 18742474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원호 24"/>
          <p:cNvSpPr/>
          <p:nvPr/>
        </p:nvSpPr>
        <p:spPr>
          <a:xfrm>
            <a:off x="7345247" y="3951096"/>
            <a:ext cx="611225" cy="1232076"/>
          </a:xfrm>
          <a:prstGeom prst="arc">
            <a:avLst>
              <a:gd name="adj1" fmla="val 16586860"/>
              <a:gd name="adj2" fmla="val 18752482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 flipV="1">
            <a:off x="7345247" y="3799206"/>
            <a:ext cx="611225" cy="1322310"/>
          </a:xfrm>
          <a:prstGeom prst="arc">
            <a:avLst>
              <a:gd name="adj1" fmla="val 16586860"/>
              <a:gd name="adj2" fmla="val 18757223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781633" y="4321296"/>
                <a:ext cx="11052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𝐸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=0.02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633" y="4321296"/>
                <a:ext cx="1105221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원호 36"/>
          <p:cNvSpPr/>
          <p:nvPr/>
        </p:nvSpPr>
        <p:spPr>
          <a:xfrm>
            <a:off x="7037524" y="684700"/>
            <a:ext cx="1092153" cy="3576744"/>
          </a:xfrm>
          <a:prstGeom prst="arc">
            <a:avLst>
              <a:gd name="adj1" fmla="val 16586860"/>
              <a:gd name="adj2" fmla="val 19031233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원호 37"/>
          <p:cNvSpPr/>
          <p:nvPr/>
        </p:nvSpPr>
        <p:spPr>
          <a:xfrm flipV="1">
            <a:off x="7037524" y="243758"/>
            <a:ext cx="1092153" cy="3838697"/>
          </a:xfrm>
          <a:prstGeom prst="arc">
            <a:avLst>
              <a:gd name="adj1" fmla="val 16586860"/>
              <a:gd name="adj2" fmla="val 18858118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726195" y="2003746"/>
                <a:ext cx="1094277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</a:rPr>
                        <m:t>𝑃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</a:rPr>
                            <m:t>𝑐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/>
                        </a:rPr>
                        <m:t>|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</a:rPr>
                            <m:t>𝑐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=0.9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195" y="2003746"/>
                <a:ext cx="1094277" cy="669992"/>
              </a:xfrm>
              <a:prstGeom prst="rect">
                <a:avLst/>
              </a:prstGeom>
              <a:blipFill rotWithShape="1">
                <a:blip r:embed="rId6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/>
          <p:cNvSpPr/>
          <p:nvPr/>
        </p:nvSpPr>
        <p:spPr>
          <a:xfrm>
            <a:off x="145008" y="3118721"/>
            <a:ext cx="1395530" cy="694211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7249" y="3837407"/>
            <a:ext cx="115768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</a:rPr>
              <a:t>sensitivity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44489" y="2673738"/>
            <a:ext cx="11528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specificity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561018" y="1970497"/>
            <a:ext cx="1395530" cy="694211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/>
          <p:cNvSpPr/>
          <p:nvPr/>
        </p:nvSpPr>
        <p:spPr>
          <a:xfrm rot="16200000" flipH="1">
            <a:off x="2069725" y="4052852"/>
            <a:ext cx="569021" cy="1987259"/>
          </a:xfrm>
          <a:prstGeom prst="arc">
            <a:avLst>
              <a:gd name="adj1" fmla="val 16586860"/>
              <a:gd name="adj2" fmla="val 1822147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403648" y="801530"/>
            <a:ext cx="6336704" cy="4320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203848" y="801530"/>
            <a:ext cx="0" cy="432048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403648" y="1737634"/>
            <a:ext cx="18002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203848" y="3969882"/>
            <a:ext cx="453650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35696" y="3033778"/>
            <a:ext cx="97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True</a:t>
            </a:r>
          </a:p>
          <a:p>
            <a:pPr algn="ctr"/>
            <a:r>
              <a:rPr lang="en-US" altLang="ko-KR" dirty="0"/>
              <a:t>Positive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86511" y="2097674"/>
            <a:ext cx="1114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True</a:t>
            </a:r>
          </a:p>
          <a:p>
            <a:pPr algn="ctr"/>
            <a:r>
              <a:rPr lang="en-US" altLang="ko-KR" dirty="0"/>
              <a:t>Negative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858454" y="4243968"/>
            <a:ext cx="97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False</a:t>
            </a:r>
          </a:p>
          <a:p>
            <a:pPr algn="ctr"/>
            <a:r>
              <a:rPr lang="en-US" altLang="ko-KR" dirty="0"/>
              <a:t>Positive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63756" y="910412"/>
            <a:ext cx="1114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False</a:t>
            </a:r>
          </a:p>
          <a:p>
            <a:pPr algn="ctr"/>
            <a:r>
              <a:rPr lang="en-US" altLang="ko-KR" dirty="0"/>
              <a:t>Negative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203848" y="3969882"/>
            <a:ext cx="4536504" cy="1151634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203848" y="801530"/>
            <a:ext cx="4536504" cy="3169358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403648" y="801530"/>
            <a:ext cx="1800200" cy="936104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403648" y="1737634"/>
            <a:ext cx="1800200" cy="338388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319504" y="5868561"/>
            <a:ext cx="193399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7030A0"/>
                </a:solidFill>
              </a:rPr>
              <a:t>disease</a:t>
            </a:r>
            <a:r>
              <a:rPr lang="ko-KR" altLang="en-US" sz="1600" b="1" dirty="0">
                <a:solidFill>
                  <a:srgbClr val="7030A0"/>
                </a:solidFill>
              </a:rPr>
              <a:t> </a:t>
            </a:r>
            <a:r>
              <a:rPr lang="en-US" altLang="ko-KR" sz="1600" b="1" dirty="0">
                <a:solidFill>
                  <a:srgbClr val="7030A0"/>
                </a:solidFill>
              </a:rPr>
              <a:t>rate</a:t>
            </a:r>
          </a:p>
          <a:p>
            <a:pPr algn="ctr"/>
            <a:r>
              <a:rPr lang="en-US" altLang="ko-KR" sz="1600" b="1" dirty="0">
                <a:solidFill>
                  <a:srgbClr val="7030A0"/>
                </a:solidFill>
              </a:rPr>
              <a:t>(prior probability)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588731" y="5178037"/>
            <a:ext cx="1395530" cy="694211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16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36096" y="5374957"/>
                <a:ext cx="10351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=0.953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374957"/>
                <a:ext cx="1035189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5536" y="3145031"/>
                <a:ext cx="9043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</a:rPr>
                        <m:t>𝑃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𝐸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|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𝐻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=0.99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145031"/>
                <a:ext cx="904361" cy="646331"/>
              </a:xfrm>
              <a:prstGeom prst="rect">
                <a:avLst/>
              </a:prstGeom>
              <a:blipFill rotWithShape="1">
                <a:blip r:embed="rId4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 flipH="1">
            <a:off x="976489" y="1688504"/>
            <a:ext cx="1191106" cy="3690180"/>
          </a:xfrm>
          <a:prstGeom prst="arc">
            <a:avLst>
              <a:gd name="adj1" fmla="val 16586860"/>
              <a:gd name="adj2" fmla="val 1936774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flipH="1" flipV="1">
            <a:off x="976489" y="1233578"/>
            <a:ext cx="1191106" cy="3960440"/>
          </a:xfrm>
          <a:prstGeom prst="arc">
            <a:avLst>
              <a:gd name="adj1" fmla="val 16586860"/>
              <a:gd name="adj2" fmla="val 18888003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3610948" y="4420866"/>
            <a:ext cx="4459766" cy="1087740"/>
            <a:chOff x="2221614" y="4614158"/>
            <a:chExt cx="6120680" cy="1191106"/>
          </a:xfrm>
        </p:grpSpPr>
        <p:sp>
          <p:nvSpPr>
            <p:cNvPr id="21" name="원호 20"/>
            <p:cNvSpPr/>
            <p:nvPr/>
          </p:nvSpPr>
          <p:spPr>
            <a:xfrm rot="16200000" flipH="1">
              <a:off x="5022274" y="2485244"/>
              <a:ext cx="1191106" cy="5448934"/>
            </a:xfrm>
            <a:prstGeom prst="arc">
              <a:avLst>
                <a:gd name="adj1" fmla="val 16586860"/>
                <a:gd name="adj2" fmla="val 18773968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원호 21"/>
            <p:cNvSpPr/>
            <p:nvPr/>
          </p:nvSpPr>
          <p:spPr>
            <a:xfrm rot="16200000" flipH="1" flipV="1">
              <a:off x="4550062" y="2285710"/>
              <a:ext cx="1191106" cy="5848001"/>
            </a:xfrm>
            <a:prstGeom prst="arc">
              <a:avLst>
                <a:gd name="adj1" fmla="val 16586860"/>
                <a:gd name="adj2" fmla="val 18742474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원호 24"/>
          <p:cNvSpPr/>
          <p:nvPr/>
        </p:nvSpPr>
        <p:spPr>
          <a:xfrm>
            <a:off x="7345247" y="3951096"/>
            <a:ext cx="611225" cy="1232076"/>
          </a:xfrm>
          <a:prstGeom prst="arc">
            <a:avLst>
              <a:gd name="adj1" fmla="val 16586860"/>
              <a:gd name="adj2" fmla="val 18752482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 flipV="1">
            <a:off x="7345247" y="3799206"/>
            <a:ext cx="611225" cy="1322310"/>
          </a:xfrm>
          <a:prstGeom prst="arc">
            <a:avLst>
              <a:gd name="adj1" fmla="val 16586860"/>
              <a:gd name="adj2" fmla="val 18757223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781633" y="4321296"/>
                <a:ext cx="11052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𝐸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=0.02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633" y="4321296"/>
                <a:ext cx="1105221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원호 36"/>
          <p:cNvSpPr/>
          <p:nvPr/>
        </p:nvSpPr>
        <p:spPr>
          <a:xfrm>
            <a:off x="7037524" y="684700"/>
            <a:ext cx="1092153" cy="3576744"/>
          </a:xfrm>
          <a:prstGeom prst="arc">
            <a:avLst>
              <a:gd name="adj1" fmla="val 16586860"/>
              <a:gd name="adj2" fmla="val 19031233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원호 37"/>
          <p:cNvSpPr/>
          <p:nvPr/>
        </p:nvSpPr>
        <p:spPr>
          <a:xfrm flipV="1">
            <a:off x="7037524" y="243758"/>
            <a:ext cx="1092153" cy="3838697"/>
          </a:xfrm>
          <a:prstGeom prst="arc">
            <a:avLst>
              <a:gd name="adj1" fmla="val 16586860"/>
              <a:gd name="adj2" fmla="val 18858118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726195" y="2003746"/>
                <a:ext cx="1094277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</a:rPr>
                        <m:t>𝑃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</a:rPr>
                            <m:t>𝑐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/>
                        </a:rPr>
                        <m:t>|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</a:rPr>
                            <m:t>𝑐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=0.9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195" y="2003746"/>
                <a:ext cx="1094277" cy="669992"/>
              </a:xfrm>
              <a:prstGeom prst="rect">
                <a:avLst/>
              </a:prstGeom>
              <a:blipFill rotWithShape="1">
                <a:blip r:embed="rId6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/>
          <p:cNvSpPr/>
          <p:nvPr/>
        </p:nvSpPr>
        <p:spPr>
          <a:xfrm>
            <a:off x="145008" y="3118721"/>
            <a:ext cx="1395530" cy="694211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3512" y="3837407"/>
            <a:ext cx="130516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/>
                </a:solidFill>
              </a:rPr>
              <a:t>민감도</a:t>
            </a:r>
            <a:endParaRPr lang="en-US" altLang="ko-KR" sz="1600" b="1" dirty="0">
              <a:solidFill>
                <a:schemeClr val="accent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accent1"/>
                </a:solidFill>
              </a:rPr>
              <a:t>(sensitivity)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70751" y="2673738"/>
            <a:ext cx="130035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C00000"/>
                </a:solidFill>
              </a:rPr>
              <a:t>특이도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(specificity)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561018" y="1970497"/>
            <a:ext cx="1395530" cy="694211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923099" y="4493364"/>
            <a:ext cx="3524223" cy="998076"/>
            <a:chOff x="1115616" y="4761971"/>
            <a:chExt cx="2232249" cy="569021"/>
          </a:xfrm>
        </p:grpSpPr>
        <p:sp>
          <p:nvSpPr>
            <p:cNvPr id="19" name="원호 18"/>
            <p:cNvSpPr/>
            <p:nvPr/>
          </p:nvSpPr>
          <p:spPr>
            <a:xfrm rot="16200000" flipH="1" flipV="1">
              <a:off x="1897506" y="3980081"/>
              <a:ext cx="569021" cy="2132801"/>
            </a:xfrm>
            <a:prstGeom prst="arc">
              <a:avLst>
                <a:gd name="adj1" fmla="val 16586860"/>
                <a:gd name="adj2" fmla="val 18239128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원호 17"/>
            <p:cNvSpPr/>
            <p:nvPr/>
          </p:nvSpPr>
          <p:spPr>
            <a:xfrm rot="16200000" flipH="1">
              <a:off x="2069725" y="4052852"/>
              <a:ext cx="569021" cy="1987259"/>
            </a:xfrm>
            <a:prstGeom prst="arc">
              <a:avLst>
                <a:gd name="adj1" fmla="val 16586860"/>
                <a:gd name="adj2" fmla="val 18221477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403648" y="801530"/>
            <a:ext cx="6336704" cy="4320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403648" y="1737634"/>
            <a:ext cx="280831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211960" y="3969882"/>
            <a:ext cx="352839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08104" y="2097674"/>
            <a:ext cx="1114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True</a:t>
            </a:r>
          </a:p>
          <a:p>
            <a:pPr algn="ctr"/>
            <a:r>
              <a:rPr lang="en-US" altLang="ko-KR" dirty="0"/>
              <a:t>Negative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45565" y="4243968"/>
            <a:ext cx="97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False</a:t>
            </a:r>
          </a:p>
          <a:p>
            <a:pPr algn="ctr"/>
            <a:r>
              <a:rPr lang="en-US" altLang="ko-KR" dirty="0"/>
              <a:t>Positive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67744" y="910412"/>
            <a:ext cx="1114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False</a:t>
            </a:r>
          </a:p>
          <a:p>
            <a:pPr algn="ctr"/>
            <a:r>
              <a:rPr lang="en-US" altLang="ko-KR" dirty="0"/>
              <a:t>Negative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211960" y="801530"/>
            <a:ext cx="3528392" cy="4320480"/>
            <a:chOff x="3203848" y="801530"/>
            <a:chExt cx="4536504" cy="4320480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203848" y="801530"/>
              <a:ext cx="0" cy="432048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3203848" y="3969882"/>
              <a:ext cx="4536504" cy="1151634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203848" y="801530"/>
              <a:ext cx="4536504" cy="3169358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403648" y="801530"/>
            <a:ext cx="2808312" cy="936104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403648" y="1737634"/>
            <a:ext cx="2808312" cy="338388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693749" y="6002295"/>
            <a:ext cx="1912704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7030A0"/>
                </a:solidFill>
              </a:rPr>
              <a:t>발병률</a:t>
            </a:r>
            <a:endParaRPr lang="en-US" altLang="ko-KR" sz="1600" b="1" dirty="0">
              <a:solidFill>
                <a:srgbClr val="7030A0"/>
              </a:solidFill>
            </a:endParaRPr>
          </a:p>
          <a:p>
            <a:pPr algn="ctr"/>
            <a:r>
              <a:rPr lang="en-US" altLang="ko-KR" sz="1600" b="1" dirty="0">
                <a:solidFill>
                  <a:srgbClr val="7030A0"/>
                </a:solidFill>
              </a:rPr>
              <a:t>(</a:t>
            </a:r>
            <a:r>
              <a:rPr lang="ko-KR" altLang="en-US" sz="1600" b="1" dirty="0">
                <a:solidFill>
                  <a:srgbClr val="7030A0"/>
                </a:solidFill>
              </a:rPr>
              <a:t>수정된 사전 확률</a:t>
            </a:r>
            <a:r>
              <a:rPr lang="en-US" altLang="ko-KR" sz="1600" b="1" dirty="0">
                <a:solidFill>
                  <a:srgbClr val="7030A0"/>
                </a:solidFill>
              </a:rPr>
              <a:t>)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952334" y="5311771"/>
            <a:ext cx="1395530" cy="694211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267744" y="3033778"/>
            <a:ext cx="97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True</a:t>
            </a:r>
          </a:p>
          <a:p>
            <a:pPr algn="ctr"/>
            <a:r>
              <a:rPr lang="en-US" altLang="ko-KR" dirty="0"/>
              <a:t>Positive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87110" y="5331827"/>
                <a:ext cx="9625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/>
                        </a:rPr>
                        <m:t>=0</m:t>
                      </m:r>
                      <m:r>
                        <a:rPr lang="en-US" altLang="ko-KR" i="1" dirty="0" smtClean="0">
                          <a:latin typeface="Cambria Math"/>
                        </a:rPr>
                        <m:t>.0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47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110" y="5331827"/>
                <a:ext cx="962525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/>
          <p:nvPr/>
        </p:nvCxnSpPr>
        <p:spPr>
          <a:xfrm flipH="1">
            <a:off x="3210063" y="4695179"/>
            <a:ext cx="507232" cy="65674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63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36096" y="5374957"/>
                <a:ext cx="10351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=0.953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374957"/>
                <a:ext cx="1035189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5536" y="3145031"/>
                <a:ext cx="9043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</a:rPr>
                        <m:t>𝑃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𝐸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|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𝐻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=0.99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145031"/>
                <a:ext cx="904361" cy="646331"/>
              </a:xfrm>
              <a:prstGeom prst="rect">
                <a:avLst/>
              </a:prstGeom>
              <a:blipFill rotWithShape="1">
                <a:blip r:embed="rId4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 flipH="1">
            <a:off x="976489" y="1688504"/>
            <a:ext cx="1191106" cy="3690180"/>
          </a:xfrm>
          <a:prstGeom prst="arc">
            <a:avLst>
              <a:gd name="adj1" fmla="val 16586860"/>
              <a:gd name="adj2" fmla="val 1936774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 flipH="1" flipV="1">
            <a:off x="976489" y="1233578"/>
            <a:ext cx="1191106" cy="3960440"/>
          </a:xfrm>
          <a:prstGeom prst="arc">
            <a:avLst>
              <a:gd name="adj1" fmla="val 16586860"/>
              <a:gd name="adj2" fmla="val 18888003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3610948" y="4420866"/>
            <a:ext cx="4459766" cy="1087740"/>
            <a:chOff x="2221614" y="4614158"/>
            <a:chExt cx="6120680" cy="1191106"/>
          </a:xfrm>
        </p:grpSpPr>
        <p:sp>
          <p:nvSpPr>
            <p:cNvPr id="21" name="원호 20"/>
            <p:cNvSpPr/>
            <p:nvPr/>
          </p:nvSpPr>
          <p:spPr>
            <a:xfrm rot="16200000" flipH="1">
              <a:off x="5022274" y="2485244"/>
              <a:ext cx="1191106" cy="5448934"/>
            </a:xfrm>
            <a:prstGeom prst="arc">
              <a:avLst>
                <a:gd name="adj1" fmla="val 16586860"/>
                <a:gd name="adj2" fmla="val 18773968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원호 21"/>
            <p:cNvSpPr/>
            <p:nvPr/>
          </p:nvSpPr>
          <p:spPr>
            <a:xfrm rot="16200000" flipH="1" flipV="1">
              <a:off x="4550062" y="2285710"/>
              <a:ext cx="1191106" cy="5848001"/>
            </a:xfrm>
            <a:prstGeom prst="arc">
              <a:avLst>
                <a:gd name="adj1" fmla="val 16586860"/>
                <a:gd name="adj2" fmla="val 18742474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원호 24"/>
          <p:cNvSpPr/>
          <p:nvPr/>
        </p:nvSpPr>
        <p:spPr>
          <a:xfrm>
            <a:off x="7345247" y="3951096"/>
            <a:ext cx="611225" cy="1232076"/>
          </a:xfrm>
          <a:prstGeom prst="arc">
            <a:avLst>
              <a:gd name="adj1" fmla="val 16586860"/>
              <a:gd name="adj2" fmla="val 18752482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 flipV="1">
            <a:off x="7345247" y="3799206"/>
            <a:ext cx="611225" cy="1322310"/>
          </a:xfrm>
          <a:prstGeom prst="arc">
            <a:avLst>
              <a:gd name="adj1" fmla="val 16586860"/>
              <a:gd name="adj2" fmla="val 18757223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781633" y="4321296"/>
                <a:ext cx="11052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𝐸</m:t>
                          </m:r>
                        </m:e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=0.02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633" y="4321296"/>
                <a:ext cx="1105221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원호 36"/>
          <p:cNvSpPr/>
          <p:nvPr/>
        </p:nvSpPr>
        <p:spPr>
          <a:xfrm>
            <a:off x="7037524" y="684700"/>
            <a:ext cx="1092153" cy="3576744"/>
          </a:xfrm>
          <a:prstGeom prst="arc">
            <a:avLst>
              <a:gd name="adj1" fmla="val 16586860"/>
              <a:gd name="adj2" fmla="val 19031233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원호 37"/>
          <p:cNvSpPr/>
          <p:nvPr/>
        </p:nvSpPr>
        <p:spPr>
          <a:xfrm flipV="1">
            <a:off x="7037524" y="243758"/>
            <a:ext cx="1092153" cy="3838697"/>
          </a:xfrm>
          <a:prstGeom prst="arc">
            <a:avLst>
              <a:gd name="adj1" fmla="val 16586860"/>
              <a:gd name="adj2" fmla="val 18858118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726195" y="2003746"/>
                <a:ext cx="1094277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</a:rPr>
                        <m:t>𝑃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/>
                            </a:rPr>
                            <m:t>𝐸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</a:rPr>
                            <m:t>𝑐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/>
                        </a:rPr>
                        <m:t>|</m:t>
                      </m:r>
                      <m:sSup>
                        <m:s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dirty="0" smtClean="0">
                              <a:latin typeface="Cambria Math"/>
                            </a:rPr>
                            <m:t>𝐻</m:t>
                          </m:r>
                        </m:e>
                        <m:sup>
                          <m:r>
                            <a:rPr lang="en-US" altLang="ko-KR" b="0" i="1" dirty="0" smtClean="0">
                              <a:latin typeface="Cambria Math"/>
                            </a:rPr>
                            <m:t>𝑐</m:t>
                          </m:r>
                        </m:sup>
                      </m:sSup>
                      <m:r>
                        <a:rPr lang="en-US" altLang="ko-KR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=0.9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195" y="2003746"/>
                <a:ext cx="1094277" cy="669992"/>
              </a:xfrm>
              <a:prstGeom prst="rect">
                <a:avLst/>
              </a:prstGeom>
              <a:blipFill rotWithShape="1">
                <a:blip r:embed="rId6"/>
                <a:stretch>
                  <a:fillRect r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/>
          <p:cNvSpPr/>
          <p:nvPr/>
        </p:nvSpPr>
        <p:spPr>
          <a:xfrm>
            <a:off x="145008" y="3118721"/>
            <a:ext cx="1395530" cy="694211"/>
          </a:xfrm>
          <a:prstGeom prst="ellipse">
            <a:avLst/>
          </a:prstGeom>
          <a:solidFill>
            <a:schemeClr val="tx2">
              <a:alpha val="20000"/>
            </a:schemeClr>
          </a:solidFill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7249" y="3837407"/>
            <a:ext cx="115768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</a:rPr>
              <a:t>sensitivity</a:t>
            </a:r>
            <a:endParaRPr lang="ko-KR" altLang="en-US" sz="16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44489" y="2673738"/>
            <a:ext cx="115288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C00000"/>
                </a:solidFill>
              </a:rPr>
              <a:t>specificity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561018" y="1970497"/>
            <a:ext cx="1395530" cy="694211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923099" y="4493364"/>
            <a:ext cx="3524223" cy="998076"/>
            <a:chOff x="1115616" y="4761971"/>
            <a:chExt cx="2232249" cy="569021"/>
          </a:xfrm>
        </p:grpSpPr>
        <p:sp>
          <p:nvSpPr>
            <p:cNvPr id="19" name="원호 18"/>
            <p:cNvSpPr/>
            <p:nvPr/>
          </p:nvSpPr>
          <p:spPr>
            <a:xfrm rot="16200000" flipH="1" flipV="1">
              <a:off x="1897506" y="3980081"/>
              <a:ext cx="569021" cy="2132801"/>
            </a:xfrm>
            <a:prstGeom prst="arc">
              <a:avLst>
                <a:gd name="adj1" fmla="val 16586860"/>
                <a:gd name="adj2" fmla="val 18239128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원호 17"/>
            <p:cNvSpPr/>
            <p:nvPr/>
          </p:nvSpPr>
          <p:spPr>
            <a:xfrm rot="16200000" flipH="1">
              <a:off x="2069725" y="4052852"/>
              <a:ext cx="569021" cy="1987259"/>
            </a:xfrm>
            <a:prstGeom prst="arc">
              <a:avLst>
                <a:gd name="adj1" fmla="val 16586860"/>
                <a:gd name="adj2" fmla="val 18221477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403648" y="801530"/>
            <a:ext cx="6336704" cy="4320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403648" y="1737634"/>
            <a:ext cx="280831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211960" y="3969882"/>
            <a:ext cx="3528392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08104" y="2097674"/>
            <a:ext cx="1114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True</a:t>
            </a:r>
          </a:p>
          <a:p>
            <a:pPr algn="ctr"/>
            <a:r>
              <a:rPr lang="en-US" altLang="ko-KR" dirty="0"/>
              <a:t>Negative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45565" y="4243968"/>
            <a:ext cx="970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False</a:t>
            </a:r>
          </a:p>
          <a:p>
            <a:pPr algn="ctr"/>
            <a:r>
              <a:rPr lang="en-US" altLang="ko-KR" dirty="0"/>
              <a:t>Positive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267744" y="910412"/>
            <a:ext cx="1114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False</a:t>
            </a:r>
          </a:p>
          <a:p>
            <a:pPr algn="ctr"/>
            <a:r>
              <a:rPr lang="en-US" altLang="ko-KR" dirty="0"/>
              <a:t>Negative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211960" y="801530"/>
            <a:ext cx="3528392" cy="4320480"/>
            <a:chOff x="3203848" y="801530"/>
            <a:chExt cx="4536504" cy="4320480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203848" y="801530"/>
              <a:ext cx="0" cy="432048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3203848" y="3969882"/>
              <a:ext cx="4536504" cy="1151634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203848" y="801530"/>
              <a:ext cx="4536504" cy="3169358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1403648" y="801530"/>
            <a:ext cx="2808312" cy="936104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403648" y="1737634"/>
            <a:ext cx="2808312" cy="338388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1241131" y="6002295"/>
            <a:ext cx="281795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7030A0"/>
                </a:solidFill>
              </a:rPr>
              <a:t>disease rate</a:t>
            </a:r>
          </a:p>
          <a:p>
            <a:pPr algn="ctr"/>
            <a:r>
              <a:rPr lang="en-US" altLang="ko-KR" sz="1600" b="1" dirty="0">
                <a:solidFill>
                  <a:srgbClr val="7030A0"/>
                </a:solidFill>
              </a:rPr>
              <a:t>(updated prior probability)</a:t>
            </a:r>
            <a:endParaRPr lang="ko-KR" altLang="en-US" sz="1600" b="1" dirty="0">
              <a:solidFill>
                <a:srgbClr val="7030A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952334" y="5311771"/>
            <a:ext cx="1395530" cy="694211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267744" y="3033778"/>
            <a:ext cx="97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True</a:t>
            </a:r>
          </a:p>
          <a:p>
            <a:pPr algn="ctr"/>
            <a:r>
              <a:rPr lang="en-US" altLang="ko-KR" dirty="0"/>
              <a:t>Positive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87110" y="5331827"/>
                <a:ext cx="9625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𝐻</m:t>
                          </m:r>
                        </m:e>
                      </m:d>
                      <m:r>
                        <a:rPr lang="en-US" altLang="ko-KR" b="0" i="1" dirty="0" smtClean="0">
                          <a:latin typeface="Cambria Math"/>
                        </a:rPr>
                        <m:t>=0</m:t>
                      </m:r>
                      <m:r>
                        <a:rPr lang="en-US" altLang="ko-KR" i="1" dirty="0" smtClean="0">
                          <a:latin typeface="Cambria Math"/>
                        </a:rPr>
                        <m:t>.0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47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110" y="5331827"/>
                <a:ext cx="962525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/>
          <p:cNvCxnSpPr/>
          <p:nvPr/>
        </p:nvCxnSpPr>
        <p:spPr>
          <a:xfrm flipH="1">
            <a:off x="3210063" y="4695179"/>
            <a:ext cx="507232" cy="65674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08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210</Words>
  <Application>Microsoft Office PowerPoint</Application>
  <PresentationFormat>On-screen Show (4:3)</PresentationFormat>
  <Paragraphs>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여동훈</cp:lastModifiedBy>
  <cp:revision>6</cp:revision>
  <dcterms:created xsi:type="dcterms:W3CDTF">2020-01-09T05:41:18Z</dcterms:created>
  <dcterms:modified xsi:type="dcterms:W3CDTF">2023-04-21T13:46:53Z</dcterms:modified>
</cp:coreProperties>
</file>