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59" r:id="rId8"/>
    <p:sldId id="265" r:id="rId9"/>
    <p:sldId id="260" r:id="rId10"/>
    <p:sldId id="266" r:id="rId11"/>
    <p:sldId id="267" r:id="rId12"/>
    <p:sldId id="26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1D6"/>
    <a:srgbClr val="F9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7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57908" y="1772816"/>
            <a:ext cx="3262064" cy="326206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824028" y="1772816"/>
            <a:ext cx="3262064" cy="3262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35235" y="1528715"/>
            <a:ext cx="1493852" cy="646986"/>
          </a:xfrm>
          <a:prstGeom prst="roundRect">
            <a:avLst/>
          </a:prstGeom>
          <a:solidFill>
            <a:schemeClr val="accent6"/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그룹 </a:t>
            </a:r>
            <a:r>
              <a:rPr lang="en-US" altLang="ko-KR" sz="3200" b="1" dirty="0"/>
              <a:t>A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22287" y="1528715"/>
            <a:ext cx="1465546" cy="6469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그룹 </a:t>
            </a:r>
            <a:r>
              <a:rPr lang="en-US" altLang="ko-KR" sz="3200" b="1" dirty="0"/>
              <a:t>B</a:t>
            </a:r>
            <a:endParaRPr lang="ko-KR" altLang="en-US" sz="3200" b="1" dirty="0"/>
          </a:p>
        </p:txBody>
      </p:sp>
      <p:sp>
        <p:nvSpPr>
          <p:cNvPr id="9" name="타원 8"/>
          <p:cNvSpPr/>
          <p:nvPr/>
        </p:nvSpPr>
        <p:spPr>
          <a:xfrm>
            <a:off x="1715108" y="256662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75856" y="3284984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339752" y="395820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804248" y="242088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82835" y="2961945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324704" y="3718756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>
            <a:off x="3469200" y="2313873"/>
            <a:ext cx="2280828" cy="2721007"/>
          </a:xfrm>
          <a:prstGeom prst="arc">
            <a:avLst>
              <a:gd name="adj1" fmla="val 12298316"/>
              <a:gd name="adj2" fmla="val 19216455"/>
            </a:avLst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1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833180"/>
            <a:ext cx="81057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12335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58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98342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69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84349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64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70356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55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56363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42370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28377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114384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71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00392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42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4709" y="3022104"/>
            <a:ext cx="135318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50.75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7038" y="3022104"/>
            <a:ext cx="113149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59.80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7" idx="4"/>
            <a:endCxn id="2" idx="0"/>
          </p:cNvCxnSpPr>
          <p:nvPr/>
        </p:nvCxnSpPr>
        <p:spPr>
          <a:xfrm>
            <a:off x="1613979" y="1667985"/>
            <a:ext cx="1827324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4" idx="4"/>
            <a:endCxn id="2" idx="0"/>
          </p:cNvCxnSpPr>
          <p:nvPr/>
        </p:nvCxnSpPr>
        <p:spPr>
          <a:xfrm flipH="1">
            <a:off x="3441303" y="1667985"/>
            <a:ext cx="5074726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1" idx="4"/>
            <a:endCxn id="2" idx="0"/>
          </p:cNvCxnSpPr>
          <p:nvPr/>
        </p:nvCxnSpPr>
        <p:spPr>
          <a:xfrm flipH="1">
            <a:off x="3441303" y="1667985"/>
            <a:ext cx="2116704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2" idx="4"/>
            <a:endCxn id="2" idx="0"/>
          </p:cNvCxnSpPr>
          <p:nvPr/>
        </p:nvCxnSpPr>
        <p:spPr>
          <a:xfrm flipH="1">
            <a:off x="3441303" y="1667985"/>
            <a:ext cx="3102711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6" idx="4"/>
            <a:endCxn id="21" idx="0"/>
          </p:cNvCxnSpPr>
          <p:nvPr/>
        </p:nvCxnSpPr>
        <p:spPr>
          <a:xfrm>
            <a:off x="627972" y="1667985"/>
            <a:ext cx="4154816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8" idx="4"/>
            <a:endCxn id="21" idx="0"/>
          </p:cNvCxnSpPr>
          <p:nvPr/>
        </p:nvCxnSpPr>
        <p:spPr>
          <a:xfrm>
            <a:off x="2599986" y="1667985"/>
            <a:ext cx="2182802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9" idx="4"/>
            <a:endCxn id="21" idx="0"/>
          </p:cNvCxnSpPr>
          <p:nvPr/>
        </p:nvCxnSpPr>
        <p:spPr>
          <a:xfrm>
            <a:off x="3585993" y="1667985"/>
            <a:ext cx="1196795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3" idx="4"/>
            <a:endCxn id="21" idx="0"/>
          </p:cNvCxnSpPr>
          <p:nvPr/>
        </p:nvCxnSpPr>
        <p:spPr>
          <a:xfrm flipH="1">
            <a:off x="4782788" y="1667985"/>
            <a:ext cx="2747233" cy="135411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0" idx="4"/>
            <a:endCxn id="21" idx="0"/>
          </p:cNvCxnSpPr>
          <p:nvPr/>
        </p:nvCxnSpPr>
        <p:spPr>
          <a:xfrm>
            <a:off x="4572000" y="1667985"/>
            <a:ext cx="210788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51826" y="3212976"/>
            <a:ext cx="332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5142370" y="3212976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= -9.05</a:t>
            </a:r>
            <a:endParaRPr lang="ko-KR" altLang="en-US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179512" y="188640"/>
            <a:ext cx="435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[2nd round of shuffling]</a:t>
            </a:r>
            <a:endParaRPr lang="ko-KR" altLang="en-US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5327CD-EDD2-B31D-53CC-307BDF32E4F7}"/>
              </a:ext>
            </a:extLst>
          </p:cNvPr>
          <p:cNvSpPr/>
          <p:nvPr/>
        </p:nvSpPr>
        <p:spPr>
          <a:xfrm>
            <a:off x="4061335" y="6590091"/>
            <a:ext cx="1287201" cy="243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547C8-FBFA-635B-383D-75F82FCC1CDA}"/>
              </a:ext>
            </a:extLst>
          </p:cNvPr>
          <p:cNvSpPr txBox="1"/>
          <p:nvPr/>
        </p:nvSpPr>
        <p:spPr>
          <a:xfrm>
            <a:off x="3680936" y="6527182"/>
            <a:ext cx="2047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difference of group means</a:t>
            </a:r>
          </a:p>
        </p:txBody>
      </p:sp>
    </p:spTree>
    <p:extLst>
      <p:ext uri="{BB962C8B-B14F-4D97-AF65-F5344CB8AC3E}">
        <p14:creationId xmlns:p14="http://schemas.microsoft.com/office/powerpoint/2010/main" val="128197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833179"/>
            <a:ext cx="81057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12335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58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98342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69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84349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64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70356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55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56363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42370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28377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114384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71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00392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42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4709" y="3022104"/>
            <a:ext cx="135318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57.00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7038" y="3022104"/>
            <a:ext cx="113149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54.80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12" idx="4"/>
            <a:endCxn id="2" idx="0"/>
          </p:cNvCxnSpPr>
          <p:nvPr/>
        </p:nvCxnSpPr>
        <p:spPr>
          <a:xfrm flipH="1">
            <a:off x="3441303" y="1667985"/>
            <a:ext cx="3102711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4" idx="4"/>
            <a:endCxn id="2" idx="0"/>
          </p:cNvCxnSpPr>
          <p:nvPr/>
        </p:nvCxnSpPr>
        <p:spPr>
          <a:xfrm flipH="1">
            <a:off x="3441303" y="1667985"/>
            <a:ext cx="5074726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4"/>
            <a:endCxn id="2" idx="0"/>
          </p:cNvCxnSpPr>
          <p:nvPr/>
        </p:nvCxnSpPr>
        <p:spPr>
          <a:xfrm>
            <a:off x="2599986" y="1667985"/>
            <a:ext cx="841317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4"/>
            <a:endCxn id="2" idx="0"/>
          </p:cNvCxnSpPr>
          <p:nvPr/>
        </p:nvCxnSpPr>
        <p:spPr>
          <a:xfrm flipH="1">
            <a:off x="3441303" y="1667985"/>
            <a:ext cx="4088718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" idx="4"/>
            <a:endCxn id="21" idx="0"/>
          </p:cNvCxnSpPr>
          <p:nvPr/>
        </p:nvCxnSpPr>
        <p:spPr>
          <a:xfrm>
            <a:off x="3585993" y="1667985"/>
            <a:ext cx="1196795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4"/>
            <a:endCxn id="21" idx="0"/>
          </p:cNvCxnSpPr>
          <p:nvPr/>
        </p:nvCxnSpPr>
        <p:spPr>
          <a:xfrm>
            <a:off x="1613979" y="1667985"/>
            <a:ext cx="3168809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0" idx="4"/>
            <a:endCxn id="21" idx="0"/>
          </p:cNvCxnSpPr>
          <p:nvPr/>
        </p:nvCxnSpPr>
        <p:spPr>
          <a:xfrm>
            <a:off x="4572000" y="1667985"/>
            <a:ext cx="210788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6" idx="4"/>
            <a:endCxn id="21" idx="0"/>
          </p:cNvCxnSpPr>
          <p:nvPr/>
        </p:nvCxnSpPr>
        <p:spPr>
          <a:xfrm>
            <a:off x="627972" y="1667985"/>
            <a:ext cx="4154816" cy="135411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4"/>
            <a:endCxn id="21" idx="0"/>
          </p:cNvCxnSpPr>
          <p:nvPr/>
        </p:nvCxnSpPr>
        <p:spPr>
          <a:xfrm flipH="1">
            <a:off x="4782788" y="1667985"/>
            <a:ext cx="775219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51826" y="3212976"/>
            <a:ext cx="332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5142370" y="3212976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= 2.20</a:t>
            </a:r>
            <a:endParaRPr lang="ko-KR" altLang="en-US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179512" y="188640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[3</a:t>
            </a:r>
            <a:r>
              <a:rPr lang="ko-KR" altLang="en-US" sz="2800" b="1" dirty="0"/>
              <a:t>회차 선택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3734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833179"/>
            <a:ext cx="81057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12335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58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98342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69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84349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64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70356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55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56363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42370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28377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114384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71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00392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42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4709" y="3022104"/>
            <a:ext cx="135318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57.00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7038" y="3022104"/>
            <a:ext cx="113149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54.80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12" idx="4"/>
            <a:endCxn id="2" idx="0"/>
          </p:cNvCxnSpPr>
          <p:nvPr/>
        </p:nvCxnSpPr>
        <p:spPr>
          <a:xfrm flipH="1">
            <a:off x="3441303" y="1667985"/>
            <a:ext cx="3102711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4" idx="4"/>
            <a:endCxn id="2" idx="0"/>
          </p:cNvCxnSpPr>
          <p:nvPr/>
        </p:nvCxnSpPr>
        <p:spPr>
          <a:xfrm flipH="1">
            <a:off x="3441303" y="1667985"/>
            <a:ext cx="5074726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4"/>
            <a:endCxn id="2" idx="0"/>
          </p:cNvCxnSpPr>
          <p:nvPr/>
        </p:nvCxnSpPr>
        <p:spPr>
          <a:xfrm>
            <a:off x="2599986" y="1667985"/>
            <a:ext cx="841317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4"/>
            <a:endCxn id="2" idx="0"/>
          </p:cNvCxnSpPr>
          <p:nvPr/>
        </p:nvCxnSpPr>
        <p:spPr>
          <a:xfrm flipH="1">
            <a:off x="3441303" y="1667985"/>
            <a:ext cx="4088718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" idx="4"/>
            <a:endCxn id="21" idx="0"/>
          </p:cNvCxnSpPr>
          <p:nvPr/>
        </p:nvCxnSpPr>
        <p:spPr>
          <a:xfrm>
            <a:off x="3585993" y="1667985"/>
            <a:ext cx="1196795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4"/>
            <a:endCxn id="21" idx="0"/>
          </p:cNvCxnSpPr>
          <p:nvPr/>
        </p:nvCxnSpPr>
        <p:spPr>
          <a:xfrm>
            <a:off x="1613979" y="1667985"/>
            <a:ext cx="3168809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0" idx="4"/>
            <a:endCxn id="21" idx="0"/>
          </p:cNvCxnSpPr>
          <p:nvPr/>
        </p:nvCxnSpPr>
        <p:spPr>
          <a:xfrm>
            <a:off x="4572000" y="1667985"/>
            <a:ext cx="210788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6" idx="4"/>
            <a:endCxn id="21" idx="0"/>
          </p:cNvCxnSpPr>
          <p:nvPr/>
        </p:nvCxnSpPr>
        <p:spPr>
          <a:xfrm>
            <a:off x="627972" y="1667985"/>
            <a:ext cx="4154816" cy="135411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4"/>
            <a:endCxn id="21" idx="0"/>
          </p:cNvCxnSpPr>
          <p:nvPr/>
        </p:nvCxnSpPr>
        <p:spPr>
          <a:xfrm flipH="1">
            <a:off x="4782788" y="1667985"/>
            <a:ext cx="775219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51826" y="3212976"/>
            <a:ext cx="332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5142370" y="3212976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= 2.20</a:t>
            </a:r>
            <a:endParaRPr lang="ko-KR" altLang="en-US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179512" y="188640"/>
            <a:ext cx="440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[3rd round of shuffling]</a:t>
            </a:r>
            <a:endParaRPr lang="ko-KR" altLang="en-US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3C789A-4DC5-3214-9DED-5D82EF8AF204}"/>
              </a:ext>
            </a:extLst>
          </p:cNvPr>
          <p:cNvSpPr/>
          <p:nvPr/>
        </p:nvSpPr>
        <p:spPr>
          <a:xfrm>
            <a:off x="4061335" y="6590091"/>
            <a:ext cx="1287201" cy="243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30509-3977-7785-5CE4-2FD4B6D56C94}"/>
              </a:ext>
            </a:extLst>
          </p:cNvPr>
          <p:cNvSpPr txBox="1"/>
          <p:nvPr/>
        </p:nvSpPr>
        <p:spPr>
          <a:xfrm>
            <a:off x="3680936" y="6527182"/>
            <a:ext cx="2047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difference of group means</a:t>
            </a:r>
          </a:p>
        </p:txBody>
      </p:sp>
    </p:spTree>
    <p:extLst>
      <p:ext uri="{BB962C8B-B14F-4D97-AF65-F5344CB8AC3E}">
        <p14:creationId xmlns:p14="http://schemas.microsoft.com/office/powerpoint/2010/main" val="352732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57908" y="1772816"/>
            <a:ext cx="3262064" cy="326206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824028" y="1772816"/>
            <a:ext cx="3262064" cy="3262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37849" y="1528715"/>
            <a:ext cx="1888626" cy="646986"/>
          </a:xfrm>
          <a:prstGeom prst="roundRect">
            <a:avLst/>
          </a:prstGeom>
          <a:solidFill>
            <a:schemeClr val="accent6"/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Group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A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24768" y="1528715"/>
            <a:ext cx="1860584" cy="6469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Group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B</a:t>
            </a:r>
            <a:endParaRPr lang="ko-KR" altLang="en-US" sz="3200" b="1" dirty="0"/>
          </a:p>
        </p:txBody>
      </p:sp>
      <p:sp>
        <p:nvSpPr>
          <p:cNvPr id="9" name="타원 8"/>
          <p:cNvSpPr/>
          <p:nvPr/>
        </p:nvSpPr>
        <p:spPr>
          <a:xfrm>
            <a:off x="1715108" y="256662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75856" y="3284984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339752" y="395820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804248" y="242088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82835" y="2961945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324704" y="3718756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>
            <a:off x="3469200" y="2313873"/>
            <a:ext cx="2280828" cy="2721007"/>
          </a:xfrm>
          <a:prstGeom prst="arc">
            <a:avLst>
              <a:gd name="adj1" fmla="val 12298316"/>
              <a:gd name="adj2" fmla="val 19216455"/>
            </a:avLst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57908" y="1772816"/>
            <a:ext cx="3262064" cy="326206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824028" y="1772816"/>
            <a:ext cx="3262064" cy="3262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5235" y="1528715"/>
            <a:ext cx="1493852" cy="646986"/>
          </a:xfrm>
          <a:prstGeom prst="roundRect">
            <a:avLst/>
          </a:prstGeom>
          <a:solidFill>
            <a:schemeClr val="accent6"/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그룹 </a:t>
            </a:r>
            <a:r>
              <a:rPr lang="en-US" altLang="ko-KR" sz="3200" b="1" dirty="0"/>
              <a:t>A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22287" y="1528715"/>
            <a:ext cx="1465546" cy="6469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그룹 </a:t>
            </a:r>
            <a:r>
              <a:rPr lang="en-US" altLang="ko-KR" sz="3200" b="1" dirty="0"/>
              <a:t>B</a:t>
            </a:r>
            <a:endParaRPr lang="ko-KR" altLang="en-US" sz="3200" b="1" dirty="0"/>
          </a:p>
        </p:txBody>
      </p:sp>
      <p:sp>
        <p:nvSpPr>
          <p:cNvPr id="8" name="타원 7"/>
          <p:cNvSpPr/>
          <p:nvPr/>
        </p:nvSpPr>
        <p:spPr>
          <a:xfrm>
            <a:off x="1715108" y="256662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5856" y="3284984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339752" y="395820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04248" y="2420888"/>
            <a:ext cx="478904" cy="478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82835" y="2961945"/>
            <a:ext cx="478904" cy="478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24704" y="3718756"/>
            <a:ext cx="478904" cy="478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/>
          <p:cNvSpPr/>
          <p:nvPr/>
        </p:nvSpPr>
        <p:spPr>
          <a:xfrm>
            <a:off x="3469200" y="2313873"/>
            <a:ext cx="2280828" cy="2721007"/>
          </a:xfrm>
          <a:prstGeom prst="arc">
            <a:avLst>
              <a:gd name="adj1" fmla="val 12298316"/>
              <a:gd name="adj2" fmla="val 19216455"/>
            </a:avLst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1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57908" y="1772816"/>
            <a:ext cx="3262064" cy="326206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824028" y="1772816"/>
            <a:ext cx="3262064" cy="32620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37848" y="1528715"/>
            <a:ext cx="1888626" cy="646986"/>
          </a:xfrm>
          <a:prstGeom prst="roundRect">
            <a:avLst/>
          </a:prstGeom>
          <a:solidFill>
            <a:schemeClr val="accent6"/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Group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A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24768" y="1528715"/>
            <a:ext cx="1860584" cy="6469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Group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B</a:t>
            </a:r>
            <a:endParaRPr lang="ko-KR" altLang="en-US" sz="3200" b="1" dirty="0"/>
          </a:p>
        </p:txBody>
      </p:sp>
      <p:sp>
        <p:nvSpPr>
          <p:cNvPr id="8" name="타원 7"/>
          <p:cNvSpPr/>
          <p:nvPr/>
        </p:nvSpPr>
        <p:spPr>
          <a:xfrm>
            <a:off x="1715108" y="256662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5856" y="3284984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339752" y="3958208"/>
            <a:ext cx="478904" cy="4789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04248" y="2420888"/>
            <a:ext cx="478904" cy="478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82835" y="2961945"/>
            <a:ext cx="478904" cy="478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24704" y="3718756"/>
            <a:ext cx="478904" cy="478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/>
          <p:cNvSpPr/>
          <p:nvPr/>
        </p:nvSpPr>
        <p:spPr>
          <a:xfrm>
            <a:off x="3469200" y="2313873"/>
            <a:ext cx="2280828" cy="2721007"/>
          </a:xfrm>
          <a:prstGeom prst="arc">
            <a:avLst>
              <a:gd name="adj1" fmla="val 12298316"/>
              <a:gd name="adj2" fmla="val 19216455"/>
            </a:avLst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71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2335" y="210238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58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98342" y="210238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69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84349" y="210238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64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70356" y="210238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55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56363" y="210238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42370" y="210238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28377" y="210238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114384" y="210238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71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00392" y="210238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42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1437898"/>
            <a:ext cx="1835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94545"/>
                </a:solidFill>
              </a:rPr>
              <a:t>Group</a:t>
            </a:r>
            <a:r>
              <a:rPr lang="ko-KR" altLang="en-US" sz="3200" b="1" dirty="0">
                <a:solidFill>
                  <a:srgbClr val="F94545"/>
                </a:solidFill>
              </a:rPr>
              <a:t> </a:t>
            </a:r>
            <a:r>
              <a:rPr lang="en-US" altLang="ko-KR" sz="3200" b="1" dirty="0">
                <a:solidFill>
                  <a:srgbClr val="F94545"/>
                </a:solidFill>
              </a:rPr>
              <a:t>A</a:t>
            </a:r>
            <a:endParaRPr lang="ko-KR" altLang="en-US" sz="3200" b="1" dirty="0">
              <a:solidFill>
                <a:srgbClr val="F9454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44196" y="1437898"/>
            <a:ext cx="1808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Group</a:t>
            </a:r>
            <a:r>
              <a:rPr lang="ko-KR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ko-KR" sz="3200" b="1" dirty="0">
                <a:solidFill>
                  <a:schemeClr val="accent1"/>
                </a:solidFill>
              </a:rPr>
              <a:t>B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1600" y="3094082"/>
            <a:ext cx="2313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94545"/>
                </a:solidFill>
              </a:rPr>
              <a:t>평균</a:t>
            </a:r>
            <a:r>
              <a:rPr lang="en-US" altLang="ko-KR" sz="3200" b="1" dirty="0">
                <a:solidFill>
                  <a:srgbClr val="F94545"/>
                </a:solidFill>
              </a:rPr>
              <a:t>: 61.50</a:t>
            </a:r>
            <a:endParaRPr lang="ko-KR" altLang="en-US" sz="3200" b="1" dirty="0">
              <a:solidFill>
                <a:srgbClr val="F9454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6898" y="3094081"/>
            <a:ext cx="2313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평균</a:t>
            </a:r>
            <a:r>
              <a:rPr lang="en-US" altLang="ko-KR" sz="3200" b="1" dirty="0">
                <a:solidFill>
                  <a:schemeClr val="accent1"/>
                </a:solidFill>
              </a:rPr>
              <a:t>: 51.20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732" y="3958178"/>
            <a:ext cx="8656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ym typeface="Wingdings" pitchFamily="2" charset="2"/>
              </a:rPr>
              <a:t> </a:t>
            </a:r>
            <a:r>
              <a:rPr lang="ko-KR" altLang="en-US" sz="3200" b="1" dirty="0"/>
              <a:t>각 그룹의 평균 차이</a:t>
            </a:r>
            <a:r>
              <a:rPr lang="en-US" altLang="ko-KR" sz="3200" b="1" dirty="0"/>
              <a:t>: </a:t>
            </a:r>
            <a:r>
              <a:rPr lang="en-US" altLang="ko-KR" sz="3200" b="1" dirty="0">
                <a:solidFill>
                  <a:srgbClr val="F94545"/>
                </a:solidFill>
              </a:rPr>
              <a:t>61.50</a:t>
            </a:r>
            <a:r>
              <a:rPr lang="en-US" altLang="ko-KR" sz="3200" b="1" dirty="0"/>
              <a:t>-</a:t>
            </a:r>
            <a:r>
              <a:rPr lang="en-US" altLang="ko-KR" sz="3200" b="1" dirty="0">
                <a:solidFill>
                  <a:srgbClr val="92B1D6"/>
                </a:solidFill>
              </a:rPr>
              <a:t>51.20</a:t>
            </a:r>
            <a:r>
              <a:rPr lang="en-US" altLang="ko-KR" sz="3200" b="1" dirty="0"/>
              <a:t> = 10.30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5094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2335" y="210238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58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98342" y="210238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69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84349" y="210238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64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70356" y="210238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55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56363" y="210238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42370" y="210238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28377" y="210238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114384" y="210238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71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00392" y="210238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42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1437898"/>
            <a:ext cx="1835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94545"/>
                </a:solidFill>
              </a:rPr>
              <a:t>Group</a:t>
            </a:r>
            <a:r>
              <a:rPr lang="ko-KR" altLang="en-US" sz="3200" b="1" dirty="0">
                <a:solidFill>
                  <a:srgbClr val="F94545"/>
                </a:solidFill>
              </a:rPr>
              <a:t> </a:t>
            </a:r>
            <a:r>
              <a:rPr lang="en-US" altLang="ko-KR" sz="3200" b="1" dirty="0">
                <a:solidFill>
                  <a:srgbClr val="F94545"/>
                </a:solidFill>
              </a:rPr>
              <a:t>A</a:t>
            </a:r>
            <a:endParaRPr lang="ko-KR" altLang="en-US" sz="3200" b="1" dirty="0">
              <a:solidFill>
                <a:srgbClr val="F9454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44196" y="1437898"/>
            <a:ext cx="1808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Group</a:t>
            </a:r>
            <a:r>
              <a:rPr lang="ko-KR" altLang="en-US" sz="3200" b="1" dirty="0">
                <a:solidFill>
                  <a:schemeClr val="accent1"/>
                </a:solidFill>
              </a:rPr>
              <a:t> </a:t>
            </a:r>
            <a:r>
              <a:rPr lang="en-US" altLang="ko-KR" sz="3200" b="1" dirty="0">
                <a:solidFill>
                  <a:schemeClr val="accent1"/>
                </a:solidFill>
              </a:rPr>
              <a:t>B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1600" y="3094082"/>
            <a:ext cx="2569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94545"/>
                </a:solidFill>
              </a:rPr>
              <a:t>mean: 61.50</a:t>
            </a:r>
            <a:endParaRPr lang="ko-KR" altLang="en-US" sz="3200" b="1" dirty="0">
              <a:solidFill>
                <a:srgbClr val="F9454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26898" y="3094081"/>
            <a:ext cx="2569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mean: 51.20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4062" y="3958178"/>
            <a:ext cx="74158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è"/>
            </a:pPr>
            <a:r>
              <a:rPr lang="en-US" altLang="ko-KR" sz="3200" b="1" dirty="0">
                <a:sym typeface="Wingdings" pitchFamily="2" charset="2"/>
              </a:rPr>
              <a:t>Difference of mean of each group</a:t>
            </a:r>
            <a:r>
              <a:rPr lang="en-US" altLang="ko-KR" sz="3200" b="1" dirty="0"/>
              <a:t>:</a:t>
            </a:r>
          </a:p>
          <a:p>
            <a:pPr algn="ctr"/>
            <a:r>
              <a:rPr lang="en-US" altLang="ko-KR" sz="3200" b="1" dirty="0">
                <a:solidFill>
                  <a:srgbClr val="F94545"/>
                </a:solidFill>
              </a:rPr>
              <a:t>61.50</a:t>
            </a:r>
            <a:r>
              <a:rPr lang="en-US" altLang="ko-KR" sz="3200" b="1" dirty="0"/>
              <a:t>-</a:t>
            </a:r>
            <a:r>
              <a:rPr lang="en-US" altLang="ko-KR" sz="3200" b="1" dirty="0">
                <a:solidFill>
                  <a:srgbClr val="92B1D6"/>
                </a:solidFill>
              </a:rPr>
              <a:t>51.20</a:t>
            </a:r>
            <a:r>
              <a:rPr lang="en-US" altLang="ko-KR" sz="3200" b="1" dirty="0"/>
              <a:t> = 10.30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7124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828055"/>
            <a:ext cx="81057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12335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58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98342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69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84349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64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70356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55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56363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42370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28377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114384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71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00392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42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4709" y="3022104"/>
            <a:ext cx="135318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51.75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7038" y="3022104"/>
            <a:ext cx="113149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59.00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8" idx="4"/>
            <a:endCxn id="2" idx="0"/>
          </p:cNvCxnSpPr>
          <p:nvPr/>
        </p:nvCxnSpPr>
        <p:spPr>
          <a:xfrm>
            <a:off x="2599986" y="1667985"/>
            <a:ext cx="841317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1" idx="4"/>
            <a:endCxn id="2" idx="0"/>
          </p:cNvCxnSpPr>
          <p:nvPr/>
        </p:nvCxnSpPr>
        <p:spPr>
          <a:xfrm flipH="1">
            <a:off x="3441303" y="1667985"/>
            <a:ext cx="2116704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0" idx="4"/>
            <a:endCxn id="2" idx="0"/>
          </p:cNvCxnSpPr>
          <p:nvPr/>
        </p:nvCxnSpPr>
        <p:spPr>
          <a:xfrm flipH="1">
            <a:off x="3441303" y="1667985"/>
            <a:ext cx="1130697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2" idx="4"/>
            <a:endCxn id="2" idx="0"/>
          </p:cNvCxnSpPr>
          <p:nvPr/>
        </p:nvCxnSpPr>
        <p:spPr>
          <a:xfrm flipH="1">
            <a:off x="3441303" y="1667985"/>
            <a:ext cx="3102711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6" idx="4"/>
            <a:endCxn id="21" idx="0"/>
          </p:cNvCxnSpPr>
          <p:nvPr/>
        </p:nvCxnSpPr>
        <p:spPr>
          <a:xfrm>
            <a:off x="627972" y="1667985"/>
            <a:ext cx="4154816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4"/>
            <a:endCxn id="21" idx="0"/>
          </p:cNvCxnSpPr>
          <p:nvPr/>
        </p:nvCxnSpPr>
        <p:spPr>
          <a:xfrm>
            <a:off x="1613979" y="1667985"/>
            <a:ext cx="3168809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9" idx="4"/>
            <a:endCxn id="21" idx="0"/>
          </p:cNvCxnSpPr>
          <p:nvPr/>
        </p:nvCxnSpPr>
        <p:spPr>
          <a:xfrm>
            <a:off x="3585993" y="1667985"/>
            <a:ext cx="1196795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3" idx="4"/>
            <a:endCxn id="21" idx="0"/>
          </p:cNvCxnSpPr>
          <p:nvPr/>
        </p:nvCxnSpPr>
        <p:spPr>
          <a:xfrm flipH="1">
            <a:off x="4782788" y="1667985"/>
            <a:ext cx="2747233" cy="135411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4"/>
            <a:endCxn id="21" idx="0"/>
          </p:cNvCxnSpPr>
          <p:nvPr/>
        </p:nvCxnSpPr>
        <p:spPr>
          <a:xfrm flipH="1">
            <a:off x="4782788" y="1667985"/>
            <a:ext cx="3733241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51826" y="3212976"/>
            <a:ext cx="332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5142370" y="3212976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= -7.25</a:t>
            </a:r>
            <a:endParaRPr lang="ko-KR" altLang="en-US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179512" y="188640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[1</a:t>
            </a:r>
            <a:r>
              <a:rPr lang="ko-KR" altLang="en-US" sz="2800" b="1" dirty="0"/>
              <a:t>회차 선택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348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828055"/>
            <a:ext cx="81057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12335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58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98342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69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84349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64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70356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55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56363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42370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28377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114384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71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00392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42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4709" y="3022104"/>
            <a:ext cx="135318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51.75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7038" y="3022104"/>
            <a:ext cx="113149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59.00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8" idx="4"/>
            <a:endCxn id="2" idx="0"/>
          </p:cNvCxnSpPr>
          <p:nvPr/>
        </p:nvCxnSpPr>
        <p:spPr>
          <a:xfrm>
            <a:off x="2599986" y="1667985"/>
            <a:ext cx="841317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1" idx="4"/>
            <a:endCxn id="2" idx="0"/>
          </p:cNvCxnSpPr>
          <p:nvPr/>
        </p:nvCxnSpPr>
        <p:spPr>
          <a:xfrm flipH="1">
            <a:off x="3441303" y="1667985"/>
            <a:ext cx="2116704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0" idx="4"/>
            <a:endCxn id="2" idx="0"/>
          </p:cNvCxnSpPr>
          <p:nvPr/>
        </p:nvCxnSpPr>
        <p:spPr>
          <a:xfrm flipH="1">
            <a:off x="3441303" y="1667985"/>
            <a:ext cx="1130697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2" idx="4"/>
            <a:endCxn id="2" idx="0"/>
          </p:cNvCxnSpPr>
          <p:nvPr/>
        </p:nvCxnSpPr>
        <p:spPr>
          <a:xfrm flipH="1">
            <a:off x="3441303" y="1667985"/>
            <a:ext cx="3102711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6" idx="4"/>
            <a:endCxn id="21" idx="0"/>
          </p:cNvCxnSpPr>
          <p:nvPr/>
        </p:nvCxnSpPr>
        <p:spPr>
          <a:xfrm>
            <a:off x="627972" y="1667985"/>
            <a:ext cx="4154816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4"/>
            <a:endCxn id="21" idx="0"/>
          </p:cNvCxnSpPr>
          <p:nvPr/>
        </p:nvCxnSpPr>
        <p:spPr>
          <a:xfrm>
            <a:off x="1613979" y="1667985"/>
            <a:ext cx="3168809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9" idx="4"/>
            <a:endCxn id="21" idx="0"/>
          </p:cNvCxnSpPr>
          <p:nvPr/>
        </p:nvCxnSpPr>
        <p:spPr>
          <a:xfrm>
            <a:off x="3585993" y="1667985"/>
            <a:ext cx="1196795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3" idx="4"/>
            <a:endCxn id="21" idx="0"/>
          </p:cNvCxnSpPr>
          <p:nvPr/>
        </p:nvCxnSpPr>
        <p:spPr>
          <a:xfrm flipH="1">
            <a:off x="4782788" y="1667985"/>
            <a:ext cx="2747233" cy="135411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4"/>
            <a:endCxn id="21" idx="0"/>
          </p:cNvCxnSpPr>
          <p:nvPr/>
        </p:nvCxnSpPr>
        <p:spPr>
          <a:xfrm flipH="1">
            <a:off x="4782788" y="1667985"/>
            <a:ext cx="3733241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51826" y="3212976"/>
            <a:ext cx="332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5142370" y="3212976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= -7.25</a:t>
            </a:r>
            <a:endParaRPr lang="ko-KR" altLang="en-US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179512" y="188640"/>
            <a:ext cx="421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[1st round of shuffling]</a:t>
            </a:r>
            <a:endParaRPr lang="ko-KR" altLang="en-US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D0EA0A-DA07-A283-BDE7-3A9D94F60691}"/>
              </a:ext>
            </a:extLst>
          </p:cNvPr>
          <p:cNvSpPr/>
          <p:nvPr/>
        </p:nvSpPr>
        <p:spPr>
          <a:xfrm>
            <a:off x="4061335" y="6590091"/>
            <a:ext cx="1287201" cy="243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5CC69-D3B4-F0A1-C62E-39D9DB23F108}"/>
              </a:ext>
            </a:extLst>
          </p:cNvPr>
          <p:cNvSpPr txBox="1"/>
          <p:nvPr/>
        </p:nvSpPr>
        <p:spPr>
          <a:xfrm>
            <a:off x="3680936" y="6527182"/>
            <a:ext cx="2047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difference of group means</a:t>
            </a:r>
          </a:p>
        </p:txBody>
      </p:sp>
    </p:spTree>
    <p:extLst>
      <p:ext uri="{BB962C8B-B14F-4D97-AF65-F5344CB8AC3E}">
        <p14:creationId xmlns:p14="http://schemas.microsoft.com/office/powerpoint/2010/main" val="154867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833180"/>
            <a:ext cx="81057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12335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58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98342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69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184349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64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70356" y="836712"/>
            <a:ext cx="831273" cy="831273"/>
          </a:xfrm>
          <a:prstGeom prst="ellipse">
            <a:avLst/>
          </a:prstGeom>
          <a:solidFill>
            <a:srgbClr val="F9454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55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56363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42370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28377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51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114384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71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00392" y="836712"/>
            <a:ext cx="831273" cy="831273"/>
          </a:xfrm>
          <a:prstGeom prst="ellipse">
            <a:avLst/>
          </a:prstGeom>
          <a:solidFill>
            <a:srgbClr val="92B1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42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4709" y="3022104"/>
            <a:ext cx="135318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50.75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7038" y="3022104"/>
            <a:ext cx="113149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59.80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>
            <a:stCxn id="7" idx="4"/>
            <a:endCxn id="2" idx="0"/>
          </p:cNvCxnSpPr>
          <p:nvPr/>
        </p:nvCxnSpPr>
        <p:spPr>
          <a:xfrm>
            <a:off x="1613979" y="1667985"/>
            <a:ext cx="1827324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4" idx="4"/>
            <a:endCxn id="2" idx="0"/>
          </p:cNvCxnSpPr>
          <p:nvPr/>
        </p:nvCxnSpPr>
        <p:spPr>
          <a:xfrm flipH="1">
            <a:off x="3441303" y="1667985"/>
            <a:ext cx="5074726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1" idx="4"/>
            <a:endCxn id="2" idx="0"/>
          </p:cNvCxnSpPr>
          <p:nvPr/>
        </p:nvCxnSpPr>
        <p:spPr>
          <a:xfrm flipH="1">
            <a:off x="3441303" y="1667985"/>
            <a:ext cx="2116704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2" idx="4"/>
            <a:endCxn id="2" idx="0"/>
          </p:cNvCxnSpPr>
          <p:nvPr/>
        </p:nvCxnSpPr>
        <p:spPr>
          <a:xfrm flipH="1">
            <a:off x="3441303" y="1667985"/>
            <a:ext cx="3102711" cy="1354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6" idx="4"/>
            <a:endCxn id="21" idx="0"/>
          </p:cNvCxnSpPr>
          <p:nvPr/>
        </p:nvCxnSpPr>
        <p:spPr>
          <a:xfrm>
            <a:off x="627972" y="1667985"/>
            <a:ext cx="4154816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8" idx="4"/>
            <a:endCxn id="21" idx="0"/>
          </p:cNvCxnSpPr>
          <p:nvPr/>
        </p:nvCxnSpPr>
        <p:spPr>
          <a:xfrm>
            <a:off x="2599986" y="1667985"/>
            <a:ext cx="2182802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9" idx="4"/>
            <a:endCxn id="21" idx="0"/>
          </p:cNvCxnSpPr>
          <p:nvPr/>
        </p:nvCxnSpPr>
        <p:spPr>
          <a:xfrm>
            <a:off x="3585993" y="1667985"/>
            <a:ext cx="1196795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3" idx="4"/>
            <a:endCxn id="21" idx="0"/>
          </p:cNvCxnSpPr>
          <p:nvPr/>
        </p:nvCxnSpPr>
        <p:spPr>
          <a:xfrm flipH="1">
            <a:off x="4782788" y="1667985"/>
            <a:ext cx="2747233" cy="135411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0" idx="4"/>
            <a:endCxn id="21" idx="0"/>
          </p:cNvCxnSpPr>
          <p:nvPr/>
        </p:nvCxnSpPr>
        <p:spPr>
          <a:xfrm>
            <a:off x="4572000" y="1667985"/>
            <a:ext cx="210788" cy="13541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51826" y="3212976"/>
            <a:ext cx="332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5142370" y="3212976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= -9.05</a:t>
            </a:r>
            <a:endParaRPr lang="ko-KR" altLang="en-US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179512" y="188640"/>
            <a:ext cx="2212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[2</a:t>
            </a:r>
            <a:r>
              <a:rPr lang="ko-KR" altLang="en-US" sz="2800" b="1" dirty="0"/>
              <a:t>회차 선택</a:t>
            </a:r>
            <a:r>
              <a:rPr lang="en-US" altLang="ko-KR" sz="2800" b="1" dirty="0"/>
              <a:t>]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362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206</Words>
  <Application>Microsoft Office PowerPoint</Application>
  <PresentationFormat>On-screen Show (4:3)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Angelo Yeo</cp:lastModifiedBy>
  <cp:revision>8</cp:revision>
  <dcterms:created xsi:type="dcterms:W3CDTF">2006-10-05T04:04:58Z</dcterms:created>
  <dcterms:modified xsi:type="dcterms:W3CDTF">2023-05-12T14:07:44Z</dcterms:modified>
</cp:coreProperties>
</file>