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98" r:id="rId6"/>
    <p:sldId id="299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99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279C92-8E89-43BE-955A-DDC645A321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0C92B8-17D1-46B5-913D-CAA1D98769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B8764-079D-4B77-9B1B-004C09FCD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8186C9-7A12-4832-81EA-21EEF62DB2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4A6E9F-276D-45EA-86D1-A4C9CAA0B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780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FA99A2-457F-4CE9-AAA6-D156E6316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5DA42B-6631-4F0F-879F-05B62BB0E2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C66DC9C-8293-40D5-A500-E70F5256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6F5B5A-04B8-4E2A-9C6B-1E4DA7667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ECA27D-0FBB-4CBB-8898-B0CCBF6B2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8713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102FB5-4723-43F2-9882-37C9E5603C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1C5F07-3AA1-4E66-B3C4-4127F75331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F59DC7-EEFD-4981-A15F-9DBBE9869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4D032F-59FB-4C4F-B5A6-7BD43AB83C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DAA7E0-D8F3-403D-809E-69F2C93E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9877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4A16E-87A9-4C64-A225-808E1B3BA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967CB3-84ED-4C4B-9E7B-1F032EFAE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21709EC-834D-429E-968F-43DD1FDB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3B7170-4750-4B25-B3B7-D703BE031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FA9619-B583-44C7-A1DC-AA6E6C7FD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431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D230F2-EF05-4FF9-8AD9-E98949F4A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FDEBD-A3BA-4CC4-A010-A11EF1ECEB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18373D-2FFE-4B08-A159-296B708A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759A-7E98-4226-97B4-93AEE07D1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ED07F5-8BE9-4CAE-97D8-CD5B03C13A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6341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F0D563-F767-4790-AE7D-3A582581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2811128-029C-4360-BAA7-1473CC28DC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1F0E3DA-974D-488E-B36C-81E2E40052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38CDB52-042D-451C-A04E-77F6A58E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A6EA5A-5A54-4449-8A42-E197340D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AE4B4AE-E074-402C-8204-DCDBF6E8D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870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65DF5-5B74-4DF6-B943-32CD99484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747B67-0EE2-401B-AEB6-944AD287F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EE618C7-139C-475A-A211-359908F9FA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F2DC374-1F66-44CB-B728-8537C9E480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3C66A3F-EA55-429C-A2C6-1A79D3324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5702407-5B6C-4429-8937-61F4CF1AF4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62D0D5-9BFC-4AE3-9802-0C6A16AE7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FAF7BF3-EB3C-41AB-A648-4F08F91D0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7883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30D177-890E-4889-ADDB-61E134492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B371DCC-361B-4DFA-9294-91324757F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5961D5-FD71-46B2-B442-056FCDD6A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A0CFA31-2F03-42FD-A53D-F121A2621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3330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9C5C2DC-C994-484C-8677-88875BF76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6CF8F13-3C65-49ED-845D-D37AAE5C6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5C4243-2EA7-4BA6-8502-4FFEF1352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1465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45F6FC-3733-403F-9116-2512B6A24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1A60B3-FAF3-4C27-959E-AD5E83B5F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E3F6C1-B19E-4B7B-9C37-BAA763603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9FC197-3E7E-4212-AB70-337621B7A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307E1E-5426-45F9-B72B-A89525F6D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54B6B86-538B-4F56-9C04-B01E6048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61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DA0A54-B30D-4287-A06B-051EF14FC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96287D4-25A1-41D9-B075-49A3AA47D8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1A92D3D-B881-4F81-881D-56577D8E41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A6879B-BD6C-4E52-A2A7-8F63E2D7D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DADBD-6296-417B-8A6F-EB5E86226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69368CA-A77B-4B51-B124-8224F99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3387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E217C79-CAAF-4F42-8FE3-DF59CD4F5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A361621-8AA6-4C57-9974-CE7696501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B4A84-1179-4D65-97EF-E4F791EC46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7D6D7-C105-4BD2-AF78-853AE09D28DB}" type="datetimeFigureOut">
              <a:rPr lang="ko-KR" altLang="en-US" smtClean="0"/>
              <a:t>2023-04-25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E396090-1053-42D2-ABB6-EB15D4E6B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0A5C3-7F8B-4B36-9185-6F18B377BC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721C-8454-4383-B13B-3ABBAD560A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91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30CD348D-CA05-4F90-BABD-5D1EC96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14" y="314961"/>
            <a:ext cx="9406372" cy="6085838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636919F-70AE-4516-AD5E-5AF6D5513E9D}"/>
              </a:ext>
            </a:extLst>
          </p:cNvPr>
          <p:cNvSpPr/>
          <p:nvPr/>
        </p:nvSpPr>
        <p:spPr>
          <a:xfrm rot="8146898">
            <a:off x="5012975" y="1526409"/>
            <a:ext cx="866544" cy="1985957"/>
          </a:xfrm>
          <a:prstGeom prst="downArrow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E765D6-3153-461F-8CE0-F860ABEF7768}"/>
              </a:ext>
            </a:extLst>
          </p:cNvPr>
          <p:cNvSpPr txBox="1"/>
          <p:nvPr/>
        </p:nvSpPr>
        <p:spPr>
          <a:xfrm>
            <a:off x="6342832" y="3357880"/>
            <a:ext cx="213712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☆ 핵심 ☆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]</a:t>
            </a: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좌상단으로 붙어있는 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ROC </a:t>
            </a:r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커브일 수록</a:t>
            </a:r>
            <a:endParaRPr lang="en-US" altLang="ko-KR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  <a:p>
            <a:pPr algn="ctr"/>
            <a:r>
              <a:rPr lang="ko-KR" altLang="en-US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더 좋은 이진분류기</a:t>
            </a:r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!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009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그림 38">
            <a:extLst>
              <a:ext uri="{FF2B5EF4-FFF2-40B4-BE49-F238E27FC236}">
                <a16:creationId xmlns:a16="http://schemas.microsoft.com/office/drawing/2014/main" id="{30CD348D-CA05-4F90-BABD-5D1EC966D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2814" y="314961"/>
            <a:ext cx="9406372" cy="6085838"/>
          </a:xfrm>
          <a:prstGeom prst="rect">
            <a:avLst/>
          </a:prstGeom>
        </p:spPr>
      </p:pic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C636919F-70AE-4516-AD5E-5AF6D5513E9D}"/>
              </a:ext>
            </a:extLst>
          </p:cNvPr>
          <p:cNvSpPr/>
          <p:nvPr/>
        </p:nvSpPr>
        <p:spPr>
          <a:xfrm rot="8146898">
            <a:off x="5012975" y="1526409"/>
            <a:ext cx="866544" cy="1985957"/>
          </a:xfrm>
          <a:prstGeom prst="downArrow">
            <a:avLst/>
          </a:prstGeom>
          <a:solidFill>
            <a:schemeClr val="accent2">
              <a:alpha val="5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AE765D6-3153-461F-8CE0-F860ABEF7768}"/>
              </a:ext>
            </a:extLst>
          </p:cNvPr>
          <p:cNvSpPr txBox="1"/>
          <p:nvPr/>
        </p:nvSpPr>
        <p:spPr>
          <a:xfrm>
            <a:off x="5446247" y="3466944"/>
            <a:ext cx="3379323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[☆ Key Point ☆]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The ROC curve that is closer 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to the top left corner indicates </a:t>
            </a:r>
          </a:p>
          <a:p>
            <a:pPr algn="ctr"/>
            <a:r>
              <a:rPr lang="en-US" altLang="ko-KR" dirty="0">
                <a:latin typeface="KoPub돋움체 Medium" panose="00000600000000000000" pitchFamily="2" charset="-127"/>
                <a:ea typeface="KoPub돋움체 Medium" panose="00000600000000000000" pitchFamily="2" charset="-127"/>
              </a:rPr>
              <a:t>a better binary classifier!</a:t>
            </a:r>
            <a:endParaRPr lang="ko-KR" altLang="en-US" dirty="0">
              <a:latin typeface="KoPub돋움체 Medium" panose="00000600000000000000" pitchFamily="2" charset="-127"/>
              <a:ea typeface="KoPub돋움체 Medium" panose="000006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20722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호 29">
            <a:extLst>
              <a:ext uri="{FF2B5EF4-FFF2-40B4-BE49-F238E27FC236}">
                <a16:creationId xmlns:a16="http://schemas.microsoft.com/office/drawing/2014/main" id="{32614936-6A4A-4624-A821-10AB2009ADCF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8AE33E5-6138-4EC9-B34D-A4FDF45ABE5E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4087BE-1F72-46EC-B38C-EE9751346262}"/>
              </a:ext>
            </a:extLst>
          </p:cNvPr>
          <p:cNvCxnSpPr/>
          <p:nvPr/>
        </p:nvCxnSpPr>
        <p:spPr>
          <a:xfrm flipV="1">
            <a:off x="1970600" y="1301979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D9C45F-EE43-47CB-B76E-C3F23C40DE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48148" y="3158891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435E0E-F9D9-4DA8-95BC-598D036ED508}"/>
              </a:ext>
            </a:extLst>
          </p:cNvPr>
          <p:cNvSpPr txBox="1"/>
          <p:nvPr/>
        </p:nvSpPr>
        <p:spPr>
          <a:xfrm>
            <a:off x="2796930" y="5300333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 Positive Rate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64E1-40A1-4792-9340-681A2EA3870E}"/>
              </a:ext>
            </a:extLst>
          </p:cNvPr>
          <p:cNvSpPr txBox="1"/>
          <p:nvPr/>
        </p:nvSpPr>
        <p:spPr>
          <a:xfrm rot="16200000">
            <a:off x="703398" y="3243515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Positive Rate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AD0EA1-AC9C-4E53-9FF6-8D6BE2C512AC}"/>
              </a:ext>
            </a:extLst>
          </p:cNvPr>
          <p:cNvCxnSpPr/>
          <p:nvPr/>
        </p:nvCxnSpPr>
        <p:spPr>
          <a:xfrm>
            <a:off x="1838033" y="1571267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C76C8-D30F-4228-88AE-E306CED98EAB}"/>
              </a:ext>
            </a:extLst>
          </p:cNvPr>
          <p:cNvSpPr txBox="1"/>
          <p:nvPr/>
        </p:nvSpPr>
        <p:spPr>
          <a:xfrm>
            <a:off x="1537280" y="1386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8DE7-4AD8-46A3-BF38-FEDA796B96D2}"/>
              </a:ext>
            </a:extLst>
          </p:cNvPr>
          <p:cNvSpPr txBox="1"/>
          <p:nvPr/>
        </p:nvSpPr>
        <p:spPr>
          <a:xfrm>
            <a:off x="5446340" y="5369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66D74D-715D-49CF-A7E1-624697159219}"/>
              </a:ext>
            </a:extLst>
          </p:cNvPr>
          <p:cNvCxnSpPr>
            <a:cxnSpLocks/>
          </p:cNvCxnSpPr>
          <p:nvPr/>
        </p:nvCxnSpPr>
        <p:spPr>
          <a:xfrm rot="16200000">
            <a:off x="5470445" y="5272219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F619D-FF5E-4384-A4DC-60B22CD9D665}"/>
              </a:ext>
            </a:extLst>
          </p:cNvPr>
          <p:cNvSpPr txBox="1"/>
          <p:nvPr/>
        </p:nvSpPr>
        <p:spPr>
          <a:xfrm>
            <a:off x="1609482" y="536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E4EC5-46BB-493C-93E4-B7E601FF4847}"/>
              </a:ext>
            </a:extLst>
          </p:cNvPr>
          <p:cNvCxnSpPr/>
          <p:nvPr/>
        </p:nvCxnSpPr>
        <p:spPr>
          <a:xfrm flipV="1">
            <a:off x="1970600" y="1571267"/>
            <a:ext cx="3631392" cy="3700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64469-ED6D-40C2-A331-DF9ED0196B82}"/>
              </a:ext>
            </a:extLst>
          </p:cNvPr>
          <p:cNvSpPr/>
          <p:nvPr/>
        </p:nvSpPr>
        <p:spPr>
          <a:xfrm>
            <a:off x="2846423" y="5377089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9AC69-391C-42DE-BBA6-22B9522451A8}"/>
              </a:ext>
            </a:extLst>
          </p:cNvPr>
          <p:cNvSpPr/>
          <p:nvPr/>
        </p:nvSpPr>
        <p:spPr>
          <a:xfrm rot="16200000">
            <a:off x="740737" y="3297594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A488B-43F1-4AEB-ADE9-6B5539611BFC}"/>
              </a:ext>
            </a:extLst>
          </p:cNvPr>
          <p:cNvSpPr txBox="1"/>
          <p:nvPr/>
        </p:nvSpPr>
        <p:spPr>
          <a:xfrm>
            <a:off x="1015585" y="3160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30C8-9FBD-48FF-8B7E-EB61395134EC}"/>
              </a:ext>
            </a:extLst>
          </p:cNvPr>
          <p:cNvSpPr txBox="1"/>
          <p:nvPr/>
        </p:nvSpPr>
        <p:spPr>
          <a:xfrm>
            <a:off x="3564848" y="5632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C8C-78FA-44B3-8501-03E2019DBD0D}"/>
              </a:ext>
            </a:extLst>
          </p:cNvPr>
          <p:cNvSpPr txBox="1"/>
          <p:nvPr/>
        </p:nvSpPr>
        <p:spPr>
          <a:xfrm>
            <a:off x="4108587" y="1173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3D053-865E-4EC5-B61A-D141F80DD8D9}"/>
              </a:ext>
            </a:extLst>
          </p:cNvPr>
          <p:cNvSpPr txBox="1"/>
          <p:nvPr/>
        </p:nvSpPr>
        <p:spPr>
          <a:xfrm>
            <a:off x="2476600" y="214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68D6CD-E9E7-4548-8CFC-1FF222A9B8D3}"/>
              </a:ext>
            </a:extLst>
          </p:cNvPr>
          <p:cNvSpPr/>
          <p:nvPr/>
        </p:nvSpPr>
        <p:spPr>
          <a:xfrm>
            <a:off x="2882227" y="2533130"/>
            <a:ext cx="276225" cy="276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3931-DB2C-42A3-B94C-98A79F28DCA2}"/>
              </a:ext>
            </a:extLst>
          </p:cNvPr>
          <p:cNvSpPr txBox="1"/>
          <p:nvPr/>
        </p:nvSpPr>
        <p:spPr>
          <a:xfrm>
            <a:off x="5974350" y="2920349"/>
            <a:ext cx="520206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/>
              <a:t>① </a:t>
            </a:r>
            <a:r>
              <a:rPr lang="en-US" altLang="ko-KR" sz="2000" dirty="0"/>
              <a:t>True Positive Rate, False Positive Rate</a:t>
            </a:r>
          </a:p>
          <a:p>
            <a:r>
              <a:rPr lang="ko-KR" altLang="en-US" sz="2000" b="1" dirty="0"/>
              <a:t>②</a:t>
            </a:r>
            <a:r>
              <a:rPr lang="ko-KR" altLang="en-US" sz="2000" dirty="0"/>
              <a:t> 현 위의 점의 의미는 무엇인가</a:t>
            </a:r>
            <a:r>
              <a:rPr lang="en-US" altLang="ko-KR" sz="2000" dirty="0"/>
              <a:t>?</a:t>
            </a:r>
          </a:p>
          <a:p>
            <a:r>
              <a:rPr lang="ko-KR" altLang="en-US" sz="2000" b="1" dirty="0"/>
              <a:t>③ </a:t>
            </a:r>
            <a:r>
              <a:rPr lang="ko-KR" altLang="en-US" sz="2000" dirty="0"/>
              <a:t>현의 휨 정도가 의미하는 것은 무엇인가</a:t>
            </a:r>
            <a:r>
              <a:rPr lang="en-US" altLang="ko-KR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89586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원호 29">
            <a:extLst>
              <a:ext uri="{FF2B5EF4-FFF2-40B4-BE49-F238E27FC236}">
                <a16:creationId xmlns:a16="http://schemas.microsoft.com/office/drawing/2014/main" id="{32614936-6A4A-4624-A821-10AB2009ADCF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3175">
            <a:solidFill>
              <a:srgbClr val="FF0000"/>
            </a:solidFill>
          </a:ln>
          <a:effectLst>
            <a:glow rad="228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원호 23">
            <a:extLst>
              <a:ext uri="{FF2B5EF4-FFF2-40B4-BE49-F238E27FC236}">
                <a16:creationId xmlns:a16="http://schemas.microsoft.com/office/drawing/2014/main" id="{08AE33E5-6138-4EC9-B34D-A4FDF45ABE5E}"/>
              </a:ext>
            </a:extLst>
          </p:cNvPr>
          <p:cNvSpPr/>
          <p:nvPr/>
        </p:nvSpPr>
        <p:spPr>
          <a:xfrm>
            <a:off x="1971460" y="1578524"/>
            <a:ext cx="7240481" cy="7439164"/>
          </a:xfrm>
          <a:prstGeom prst="arc">
            <a:avLst>
              <a:gd name="adj1" fmla="val 10811512"/>
              <a:gd name="adj2" fmla="val 16202148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EB4087BE-1F72-46EC-B38C-EE9751346262}"/>
              </a:ext>
            </a:extLst>
          </p:cNvPr>
          <p:cNvCxnSpPr/>
          <p:nvPr/>
        </p:nvCxnSpPr>
        <p:spPr>
          <a:xfrm flipV="1">
            <a:off x="1970600" y="1301979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8BD9C45F-EE43-47CB-B76E-C3F23C40DE21}"/>
              </a:ext>
            </a:extLst>
          </p:cNvPr>
          <p:cNvCxnSpPr>
            <a:cxnSpLocks/>
          </p:cNvCxnSpPr>
          <p:nvPr/>
        </p:nvCxnSpPr>
        <p:spPr>
          <a:xfrm rot="5400000" flipV="1">
            <a:off x="3848148" y="3158891"/>
            <a:ext cx="0" cy="425240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8435E0E-F9D9-4DA8-95BC-598D036ED508}"/>
              </a:ext>
            </a:extLst>
          </p:cNvPr>
          <p:cNvSpPr txBox="1"/>
          <p:nvPr/>
        </p:nvSpPr>
        <p:spPr>
          <a:xfrm>
            <a:off x="2796930" y="5300333"/>
            <a:ext cx="21024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False Positive Rate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C864E1-40A1-4792-9340-681A2EA3870E}"/>
              </a:ext>
            </a:extLst>
          </p:cNvPr>
          <p:cNvSpPr txBox="1"/>
          <p:nvPr/>
        </p:nvSpPr>
        <p:spPr>
          <a:xfrm rot="16200000">
            <a:off x="703398" y="3243515"/>
            <a:ext cx="2037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True Positive Rate</a:t>
            </a:r>
            <a:endParaRPr lang="ko-KR" altLang="en-US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2AD0EA1-AC9C-4E53-9FF6-8D6BE2C512AC}"/>
              </a:ext>
            </a:extLst>
          </p:cNvPr>
          <p:cNvCxnSpPr/>
          <p:nvPr/>
        </p:nvCxnSpPr>
        <p:spPr>
          <a:xfrm>
            <a:off x="1838033" y="1571267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4FC76C8-D30F-4228-88AE-E306CED98EAB}"/>
              </a:ext>
            </a:extLst>
          </p:cNvPr>
          <p:cNvSpPr txBox="1"/>
          <p:nvPr/>
        </p:nvSpPr>
        <p:spPr>
          <a:xfrm>
            <a:off x="1537280" y="138660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5388DE7-4AD8-46A3-BF38-FEDA796B96D2}"/>
              </a:ext>
            </a:extLst>
          </p:cNvPr>
          <p:cNvSpPr txBox="1"/>
          <p:nvPr/>
        </p:nvSpPr>
        <p:spPr>
          <a:xfrm>
            <a:off x="5446340" y="536971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0466D74D-715D-49CF-A7E1-624697159219}"/>
              </a:ext>
            </a:extLst>
          </p:cNvPr>
          <p:cNvCxnSpPr>
            <a:cxnSpLocks/>
          </p:cNvCxnSpPr>
          <p:nvPr/>
        </p:nvCxnSpPr>
        <p:spPr>
          <a:xfrm rot="16200000">
            <a:off x="5470445" y="5272219"/>
            <a:ext cx="26513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15F619D-FF5E-4384-A4DC-60B22CD9D665}"/>
              </a:ext>
            </a:extLst>
          </p:cNvPr>
          <p:cNvSpPr txBox="1"/>
          <p:nvPr/>
        </p:nvSpPr>
        <p:spPr>
          <a:xfrm>
            <a:off x="1609482" y="5363291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</a:t>
            </a:r>
            <a:endParaRPr lang="ko-KR" altLang="en-US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9CBE4EC5-46BB-493C-93E4-B7E601FF4847}"/>
              </a:ext>
            </a:extLst>
          </p:cNvPr>
          <p:cNvCxnSpPr/>
          <p:nvPr/>
        </p:nvCxnSpPr>
        <p:spPr>
          <a:xfrm flipV="1">
            <a:off x="1970600" y="1571267"/>
            <a:ext cx="3631392" cy="37009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0F64469-ED6D-40C2-A331-DF9ED0196B82}"/>
              </a:ext>
            </a:extLst>
          </p:cNvPr>
          <p:cNvSpPr/>
          <p:nvPr/>
        </p:nvSpPr>
        <p:spPr>
          <a:xfrm>
            <a:off x="2846423" y="5377089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3D9AC69-391C-42DE-BBA6-22B9522451A8}"/>
              </a:ext>
            </a:extLst>
          </p:cNvPr>
          <p:cNvSpPr/>
          <p:nvPr/>
        </p:nvSpPr>
        <p:spPr>
          <a:xfrm rot="16200000">
            <a:off x="740737" y="3297594"/>
            <a:ext cx="1980590" cy="248298"/>
          </a:xfrm>
          <a:prstGeom prst="rect">
            <a:avLst/>
          </a:prstGeom>
          <a:solidFill>
            <a:srgbClr val="FFFF00">
              <a:alpha val="14000"/>
            </a:srgbClr>
          </a:solidFill>
          <a:ln>
            <a:noFill/>
          </a:ln>
          <a:effectLst>
            <a:glow rad="139700">
              <a:schemeClr val="accent4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E4A488B-43F1-4AEB-ADE9-6B5539611BFC}"/>
              </a:ext>
            </a:extLst>
          </p:cNvPr>
          <p:cNvSpPr txBox="1"/>
          <p:nvPr/>
        </p:nvSpPr>
        <p:spPr>
          <a:xfrm>
            <a:off x="1015585" y="316013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1AE30C8-9FBD-48FF-8B7E-EB61395134EC}"/>
              </a:ext>
            </a:extLst>
          </p:cNvPr>
          <p:cNvSpPr txBox="1"/>
          <p:nvPr/>
        </p:nvSpPr>
        <p:spPr>
          <a:xfrm>
            <a:off x="3564848" y="563264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①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648DC8C-78FA-44B3-8501-03E2019DBD0D}"/>
              </a:ext>
            </a:extLst>
          </p:cNvPr>
          <p:cNvSpPr txBox="1"/>
          <p:nvPr/>
        </p:nvSpPr>
        <p:spPr>
          <a:xfrm>
            <a:off x="4108587" y="1173821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③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7D3D053-865E-4EC5-B61A-D141F80DD8D9}"/>
              </a:ext>
            </a:extLst>
          </p:cNvPr>
          <p:cNvSpPr txBox="1"/>
          <p:nvPr/>
        </p:nvSpPr>
        <p:spPr>
          <a:xfrm>
            <a:off x="2476600" y="2148023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b="1" dirty="0"/>
              <a:t>②</a:t>
            </a: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5D68D6CD-E9E7-4548-8CFC-1FF222A9B8D3}"/>
              </a:ext>
            </a:extLst>
          </p:cNvPr>
          <p:cNvSpPr/>
          <p:nvPr/>
        </p:nvSpPr>
        <p:spPr>
          <a:xfrm>
            <a:off x="2882227" y="2533130"/>
            <a:ext cx="276225" cy="276225"/>
          </a:xfrm>
          <a:prstGeom prst="ellipse">
            <a:avLst/>
          </a:prstGeom>
          <a:solidFill>
            <a:schemeClr val="accent6"/>
          </a:solidFill>
          <a:ln>
            <a:solidFill>
              <a:schemeClr val="tx1"/>
            </a:solidFill>
          </a:ln>
          <a:effectLst>
            <a:glow rad="139700">
              <a:schemeClr val="accent6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3113931-DB2C-42A3-B94C-98A79F28DCA2}"/>
              </a:ext>
            </a:extLst>
          </p:cNvPr>
          <p:cNvSpPr txBox="1"/>
          <p:nvPr/>
        </p:nvSpPr>
        <p:spPr>
          <a:xfrm>
            <a:off x="5974350" y="2920349"/>
            <a:ext cx="537737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/>
              <a:t>① True Positive Rate, False Positive Rate</a:t>
            </a:r>
          </a:p>
          <a:p>
            <a:r>
              <a:rPr lang="en-US" altLang="ko-KR" sz="2000" b="1" dirty="0"/>
              <a:t>② The meaning of the point on the graph</a:t>
            </a:r>
          </a:p>
          <a:p>
            <a:r>
              <a:rPr lang="en-US" altLang="ko-KR" sz="2000" b="1" dirty="0"/>
              <a:t>③ What does the degree of curvature </a:t>
            </a:r>
            <a:br>
              <a:rPr lang="en-US" altLang="ko-KR" sz="2000" b="1" dirty="0"/>
            </a:br>
            <a:r>
              <a:rPr lang="en-US" altLang="ko-KR" sz="2000" b="1" dirty="0"/>
              <a:t>    of the graph represent?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672057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62B80D-1D75-4202-AD1B-07DC795ED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531" y="1727738"/>
            <a:ext cx="5882938" cy="439448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77F9C9-AC99-4057-AD7C-F5106CC4A488}"/>
              </a:ext>
            </a:extLst>
          </p:cNvPr>
          <p:cNvGrpSpPr/>
          <p:nvPr/>
        </p:nvGrpSpPr>
        <p:grpSpPr>
          <a:xfrm>
            <a:off x="2672138" y="1462088"/>
            <a:ext cx="6669860" cy="3191200"/>
            <a:chOff x="2672138" y="1462088"/>
            <a:chExt cx="6669860" cy="31912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0F6DA94-7671-4EEC-8714-895E7E171226}"/>
                </a:ext>
              </a:extLst>
            </p:cNvPr>
            <p:cNvCxnSpPr>
              <a:cxnSpLocks/>
            </p:cNvCxnSpPr>
            <p:nvPr/>
          </p:nvCxnSpPr>
          <p:spPr>
            <a:xfrm>
              <a:off x="4483223" y="1852705"/>
              <a:ext cx="727969" cy="133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8492A-1AE2-4D8B-B444-94F2292AF7EF}"/>
                </a:ext>
              </a:extLst>
            </p:cNvPr>
            <p:cNvSpPr txBox="1"/>
            <p:nvPr/>
          </p:nvSpPr>
          <p:spPr>
            <a:xfrm>
              <a:off x="3114098" y="1462088"/>
              <a:ext cx="24064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 dirty="0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암에 </a:t>
              </a:r>
              <a:r>
                <a:rPr lang="ko-KR" altLang="en-US" b="1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걸리지 않은 사람들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F24D0-BADD-4DC3-8C00-BA7992098CEC}"/>
                </a:ext>
              </a:extLst>
            </p:cNvPr>
            <p:cNvSpPr txBox="1"/>
            <p:nvPr/>
          </p:nvSpPr>
          <p:spPr>
            <a:xfrm>
              <a:off x="6847439" y="1462088"/>
              <a:ext cx="22044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b="1">
                  <a:solidFill>
                    <a:schemeClr val="accent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이미 암에 걸린 사람들</a:t>
              </a:r>
              <a:endParaRPr lang="ko-KR" altLang="en-US" b="1" dirty="0">
                <a:solidFill>
                  <a:schemeClr val="accent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B5215A9-A3AD-47A4-A671-A073EF929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1695" y="1852705"/>
              <a:ext cx="727969" cy="133165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CCA52193-0B98-4977-B7AB-D15146E11814}"/>
                </a:ext>
              </a:extLst>
            </p:cNvPr>
            <p:cNvSpPr/>
            <p:nvPr/>
          </p:nvSpPr>
          <p:spPr>
            <a:xfrm>
              <a:off x="6304246" y="4168656"/>
              <a:ext cx="2113635" cy="484632"/>
            </a:xfrm>
            <a:prstGeom prst="rightArrow">
              <a:avLst/>
            </a:prstGeom>
            <a:solidFill>
              <a:srgbClr val="F86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DE64506-F647-4459-A3D7-C53660A43143}"/>
                </a:ext>
              </a:extLst>
            </p:cNvPr>
            <p:cNvSpPr/>
            <p:nvPr/>
          </p:nvSpPr>
          <p:spPr>
            <a:xfrm flipH="1">
              <a:off x="3982365" y="4168656"/>
              <a:ext cx="2113635" cy="484632"/>
            </a:xfrm>
            <a:prstGeom prst="rightArrow">
              <a:avLst/>
            </a:prstGeom>
            <a:solidFill>
              <a:srgbClr val="41C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89CDB3-45CE-4A9D-97D8-DFAAABF1D3DC}"/>
                </a:ext>
              </a:extLst>
            </p:cNvPr>
            <p:cNvSpPr txBox="1"/>
            <p:nvPr/>
          </p:nvSpPr>
          <p:spPr>
            <a:xfrm>
              <a:off x="7690584" y="3726892"/>
              <a:ext cx="165141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8688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F8688A"/>
                  </a:solidFill>
                </a:rPr>
                <a:t>암환자로 판정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55F597-C653-4AA6-A4D8-71E08ACA9AC0}"/>
                </a:ext>
              </a:extLst>
            </p:cNvPr>
            <p:cNvSpPr txBox="1"/>
            <p:nvPr/>
          </p:nvSpPr>
          <p:spPr>
            <a:xfrm>
              <a:off x="2672138" y="3726892"/>
              <a:ext cx="296908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1C52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ko-KR" altLang="en-US">
                  <a:solidFill>
                    <a:srgbClr val="41C52F"/>
                  </a:solidFill>
                </a:rPr>
                <a:t>암환자가 아닌 것으로 판정</a:t>
              </a:r>
              <a:endParaRPr lang="ko-KR" altLang="en-US" dirty="0">
                <a:solidFill>
                  <a:srgbClr val="41C52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498843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DC62B80D-1D75-4202-AD1B-07DC795ED7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54531" y="1727738"/>
            <a:ext cx="5882938" cy="4394482"/>
          </a:xfrm>
          <a:prstGeom prst="rect">
            <a:avLst/>
          </a:prstGeom>
        </p:spPr>
      </p:pic>
      <p:grpSp>
        <p:nvGrpSpPr>
          <p:cNvPr id="16" name="그룹 15">
            <a:extLst>
              <a:ext uri="{FF2B5EF4-FFF2-40B4-BE49-F238E27FC236}">
                <a16:creationId xmlns:a16="http://schemas.microsoft.com/office/drawing/2014/main" id="{8677F9C9-AC99-4057-AD7C-F5106CC4A488}"/>
              </a:ext>
            </a:extLst>
          </p:cNvPr>
          <p:cNvGrpSpPr/>
          <p:nvPr/>
        </p:nvGrpSpPr>
        <p:grpSpPr>
          <a:xfrm>
            <a:off x="1784247" y="1462088"/>
            <a:ext cx="8287603" cy="3191200"/>
            <a:chOff x="1784247" y="1462088"/>
            <a:chExt cx="8287603" cy="3191200"/>
          </a:xfrm>
        </p:grpSpPr>
        <p:cxnSp>
          <p:nvCxnSpPr>
            <p:cNvPr id="6" name="직선 화살표 연결선 5">
              <a:extLst>
                <a:ext uri="{FF2B5EF4-FFF2-40B4-BE49-F238E27FC236}">
                  <a16:creationId xmlns:a16="http://schemas.microsoft.com/office/drawing/2014/main" id="{F0F6DA94-7671-4EEC-8714-895E7E171226}"/>
                </a:ext>
              </a:extLst>
            </p:cNvPr>
            <p:cNvCxnSpPr>
              <a:cxnSpLocks/>
            </p:cNvCxnSpPr>
            <p:nvPr/>
          </p:nvCxnSpPr>
          <p:spPr>
            <a:xfrm>
              <a:off x="4483223" y="1852705"/>
              <a:ext cx="727969" cy="133165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898492A-1AE2-4D8B-B444-94F2292AF7EF}"/>
                </a:ext>
              </a:extLst>
            </p:cNvPr>
            <p:cNvSpPr txBox="1"/>
            <p:nvPr/>
          </p:nvSpPr>
          <p:spPr>
            <a:xfrm>
              <a:off x="3206864" y="1462088"/>
              <a:ext cx="24862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1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People without cancer</a:t>
              </a:r>
              <a:endParaRPr lang="ko-KR" altLang="en-US" b="1" dirty="0">
                <a:solidFill>
                  <a:schemeClr val="accent1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66F24D0-BADD-4DC3-8C00-BA7992098CEC}"/>
                </a:ext>
              </a:extLst>
            </p:cNvPr>
            <p:cNvSpPr txBox="1"/>
            <p:nvPr/>
          </p:nvSpPr>
          <p:spPr>
            <a:xfrm>
              <a:off x="6860690" y="1462088"/>
              <a:ext cx="215123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b="1" dirty="0">
                  <a:solidFill>
                    <a:schemeClr val="accent2"/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People with cancer</a:t>
              </a:r>
              <a:endParaRPr lang="ko-KR" altLang="en-US" b="1" dirty="0">
                <a:solidFill>
                  <a:schemeClr val="accent2"/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CB5215A9-A3AD-47A4-A671-A073EF929F4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221695" y="1852705"/>
              <a:ext cx="727969" cy="1331651"/>
            </a:xfrm>
            <a:prstGeom prst="straightConnector1">
              <a:avLst/>
            </a:prstGeom>
            <a:ln>
              <a:solidFill>
                <a:schemeClr val="accent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화살표: 오른쪽 11">
              <a:extLst>
                <a:ext uri="{FF2B5EF4-FFF2-40B4-BE49-F238E27FC236}">
                  <a16:creationId xmlns:a16="http://schemas.microsoft.com/office/drawing/2014/main" id="{CCA52193-0B98-4977-B7AB-D15146E11814}"/>
                </a:ext>
              </a:extLst>
            </p:cNvPr>
            <p:cNvSpPr/>
            <p:nvPr/>
          </p:nvSpPr>
          <p:spPr>
            <a:xfrm>
              <a:off x="6304246" y="4168656"/>
              <a:ext cx="2113635" cy="484632"/>
            </a:xfrm>
            <a:prstGeom prst="rightArrow">
              <a:avLst/>
            </a:prstGeom>
            <a:solidFill>
              <a:srgbClr val="F8688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화살표: 오른쪽 12">
              <a:extLst>
                <a:ext uri="{FF2B5EF4-FFF2-40B4-BE49-F238E27FC236}">
                  <a16:creationId xmlns:a16="http://schemas.microsoft.com/office/drawing/2014/main" id="{FDE64506-F647-4459-A3D7-C53660A43143}"/>
                </a:ext>
              </a:extLst>
            </p:cNvPr>
            <p:cNvSpPr/>
            <p:nvPr/>
          </p:nvSpPr>
          <p:spPr>
            <a:xfrm flipH="1">
              <a:off x="3982365" y="4168656"/>
              <a:ext cx="2113635" cy="484632"/>
            </a:xfrm>
            <a:prstGeom prst="rightArrow">
              <a:avLst/>
            </a:prstGeom>
            <a:solidFill>
              <a:srgbClr val="41C5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989CDB3-45CE-4A9D-97D8-DFAAABF1D3DC}"/>
                </a:ext>
              </a:extLst>
            </p:cNvPr>
            <p:cNvSpPr txBox="1"/>
            <p:nvPr/>
          </p:nvSpPr>
          <p:spPr>
            <a:xfrm>
              <a:off x="6352114" y="3726892"/>
              <a:ext cx="37197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8688A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F8688A"/>
                  </a:solidFill>
                </a:rPr>
                <a:t>Determined to be cancer patients</a:t>
              </a:r>
              <a:endParaRPr lang="ko-KR" altLang="en-US" dirty="0">
                <a:solidFill>
                  <a:srgbClr val="F8688A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955F597-C653-4AA6-A4D8-71E08ACA9AC0}"/>
                </a:ext>
              </a:extLst>
            </p:cNvPr>
            <p:cNvSpPr txBox="1"/>
            <p:nvPr/>
          </p:nvSpPr>
          <p:spPr>
            <a:xfrm>
              <a:off x="1784247" y="3726892"/>
              <a:ext cx="42680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41C52F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ko-KR" dirty="0">
                  <a:solidFill>
                    <a:srgbClr val="41C52F"/>
                  </a:solidFill>
                </a:rPr>
                <a:t>Determined NOT to be cancer patients</a:t>
              </a:r>
              <a:endParaRPr lang="ko-KR" altLang="en-US" dirty="0">
                <a:solidFill>
                  <a:srgbClr val="41C52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29970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148</Words>
  <Application>Microsoft Office PowerPoint</Application>
  <PresentationFormat>Widescreen</PresentationFormat>
  <Paragraphs>40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KoPub돋움체 Bold</vt:lpstr>
      <vt:lpstr>KoPub돋움체 Medium</vt:lpstr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Yeo DongHoon</dc:creator>
  <cp:lastModifiedBy>여동훈</cp:lastModifiedBy>
  <cp:revision>8</cp:revision>
  <dcterms:created xsi:type="dcterms:W3CDTF">2020-08-15T04:00:21Z</dcterms:created>
  <dcterms:modified xsi:type="dcterms:W3CDTF">2023-04-25T05:36:58Z</dcterms:modified>
</cp:coreProperties>
</file>