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03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BA9D9-205E-4ED7-893A-441D6419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CB3C8-00AA-4668-AC60-36EF5902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1110-74B9-47B6-849F-F3FFA3B6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01075-0C21-41D9-836D-C926838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EC5E6-C8C7-4C83-9945-5E75F123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5C088-EB30-46E8-A265-F6560D7F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C34F6-70D2-4616-A569-4CC36187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586E9-F225-4C5D-9FBE-8C841E4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E41F0-0354-430B-9A17-29B4CB15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C9825-02FF-431F-9AA7-92BC41BB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934A13-D413-4E1E-9C36-12AB2961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D7B44-8D49-4096-9F3F-4624A83F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A10A3-FB7E-41CD-825E-3D9BCA58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3A1FF-1E68-4172-82E8-646B2A77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119CA-2C25-4615-9A7A-7275AF9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D72E-987C-4252-8E38-F96D9DF6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09A2D-9E76-447F-B096-F08CA0C0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F9A2-7B93-4A84-8295-669E2964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FE3DF-AA14-47DD-8541-B409E315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0DDF1-F210-4305-91EB-34EAD7E6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4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D4DEB-500F-43CF-845B-9F7BF1C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2F204-A7EF-44A2-AA73-68DF25DC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0DB3-BD84-4DF2-9CA0-ACCD34A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88AC8-F21B-481F-996E-6A6C54B6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9FA85-095D-419D-BDCF-ECE222CC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4D65C-F02D-4ACC-8488-1B9B0144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3600B-68D3-4B8D-867D-23248E60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E9BE7-3AD7-4209-9969-1206DEB3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71F8D-7092-4574-88C9-C905A6F6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82CC1-CA44-4BCE-B746-D78773F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57D95-4EF0-42B0-928C-9AF93E01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5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0AD51-4101-480C-B9AE-8DC2A1CE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5C7B8-F248-42BF-8B94-59D91FD3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48B8A-52D8-4796-9533-CA4C2431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4ACA6-8F1D-4A46-B582-A84806773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7E326-5C8F-4282-8629-B7BE90B70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B93B7-9D1A-45C8-9219-244CDED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47E55-2886-465C-961C-1827F2AC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43D0A1-F41D-46FF-8288-1ACBB6AA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65A8B-5449-4FF8-8694-32ECF40F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0DCEE-B6DF-4B5B-A5DA-975F204D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A6151-9A89-4208-BEA7-283B247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B52075-30F6-40E7-8CC0-F63477C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E93CA4-A618-41A3-BA7D-805F7D76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8900F-35D7-43FE-B140-F38FDBD1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47F78-07F8-4A10-B9AE-BCC36842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4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DC5A-1D36-459B-8DB6-D5ADCCB5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FD8A1-56CB-4FEF-9C3B-57BCD488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12416-D32F-4A3E-8A8F-34259B20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23D8F-0F02-4E03-8C16-A0893F9B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4F540-B339-4243-9115-8C8677F2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4CDBC-4C15-4339-9A64-94991369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8-C4BA-46A9-AEEB-AFAC5AD6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F1CF3A-0BAC-4B8F-AD1E-278055233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C3D0F-D138-43CB-A69E-EDA89F86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65049-1A66-40AD-B8A7-34599E4B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D27D5-31D9-43C0-9E43-066F6971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D31E4-B259-4639-A927-AB76B8FF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3049A8-53F2-4FA2-A03A-BFBD6556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7E06B-5C9F-4328-8355-9484F594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520D5-ADCD-4450-A1BD-783568CD3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2ED-1836-4FD7-B408-9346E5A0F4F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6BCA6-E3E1-48EE-B70F-DA4BB32DB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22CF-2FCC-4E71-B819-38A197FD2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6563D31-B4BD-4F72-A3A9-C9B21539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59" y="800096"/>
            <a:ext cx="7038682" cy="5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C9581-C5A5-E953-45E3-10F0F9D4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5" y="800096"/>
            <a:ext cx="7010410" cy="5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1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2FC2AA-175C-4ECB-963C-7B40324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59" y="800096"/>
            <a:ext cx="7038682" cy="525780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468CFE-098F-4B2F-A21F-EBD48B9DC68B}"/>
              </a:ext>
            </a:extLst>
          </p:cNvPr>
          <p:cNvCxnSpPr>
            <a:cxnSpLocks/>
          </p:cNvCxnSpPr>
          <p:nvPr/>
        </p:nvCxnSpPr>
        <p:spPr>
          <a:xfrm>
            <a:off x="6911340" y="2011680"/>
            <a:ext cx="2049780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DAF00B-549F-4DD6-B405-1DC1F5573951}"/>
              </a:ext>
            </a:extLst>
          </p:cNvPr>
          <p:cNvCxnSpPr/>
          <p:nvPr/>
        </p:nvCxnSpPr>
        <p:spPr>
          <a:xfrm>
            <a:off x="8153400" y="2011680"/>
            <a:ext cx="0" cy="345948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08E422-A42F-448F-B3B4-E22238863EAF}"/>
              </a:ext>
            </a:extLst>
          </p:cNvPr>
          <p:cNvCxnSpPr>
            <a:cxnSpLocks/>
          </p:cNvCxnSpPr>
          <p:nvPr/>
        </p:nvCxnSpPr>
        <p:spPr>
          <a:xfrm>
            <a:off x="3489960" y="4015740"/>
            <a:ext cx="3368040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381734-2921-4EBD-B933-11BCEEEE76FC}"/>
              </a:ext>
            </a:extLst>
          </p:cNvPr>
          <p:cNvCxnSpPr>
            <a:cxnSpLocks/>
          </p:cNvCxnSpPr>
          <p:nvPr/>
        </p:nvCxnSpPr>
        <p:spPr>
          <a:xfrm>
            <a:off x="5067300" y="4015740"/>
            <a:ext cx="0" cy="145542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8CBCE-0E88-4904-B65A-60B19EE1810C}"/>
                  </a:ext>
                </a:extLst>
              </p:cNvPr>
              <p:cNvSpPr txBox="1"/>
              <p:nvPr/>
            </p:nvSpPr>
            <p:spPr>
              <a:xfrm>
                <a:off x="6743204" y="601218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8CBCE-0E88-4904-B65A-60B19EE1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04" y="6012188"/>
                <a:ext cx="9548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924F99D5-52C8-4693-AA77-629C03426D1D}"/>
              </a:ext>
            </a:extLst>
          </p:cNvPr>
          <p:cNvSpPr/>
          <p:nvPr/>
        </p:nvSpPr>
        <p:spPr>
          <a:xfrm>
            <a:off x="6788924" y="5348744"/>
            <a:ext cx="244832" cy="244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816E78E-0FE3-4673-8356-DF506D4A190D}"/>
              </a:ext>
            </a:extLst>
          </p:cNvPr>
          <p:cNvCxnSpPr>
            <a:cxnSpLocks/>
          </p:cNvCxnSpPr>
          <p:nvPr/>
        </p:nvCxnSpPr>
        <p:spPr>
          <a:xfrm flipH="1" flipV="1">
            <a:off x="6958335" y="5642516"/>
            <a:ext cx="150841" cy="4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17431A-CB7F-4820-9673-3418C4EBFB8A}"/>
                  </a:ext>
                </a:extLst>
              </p:cNvPr>
              <p:cNvSpPr txBox="1"/>
              <p:nvPr/>
            </p:nvSpPr>
            <p:spPr>
              <a:xfrm>
                <a:off x="8311488" y="3429000"/>
                <a:ext cx="2365135" cy="404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=175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남</m:t>
                    </m:r>
                  </m:oMath>
                </a14:m>
                <a:r>
                  <a:rPr lang="ko-KR" altLang="en-US" dirty="0"/>
                  <a:t>자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17431A-CB7F-4820-9673-3418C4EBF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488" y="3429000"/>
                <a:ext cx="2365135" cy="404983"/>
              </a:xfrm>
              <a:prstGeom prst="rect">
                <a:avLst/>
              </a:prstGeom>
              <a:blipFill>
                <a:blip r:embed="rId4"/>
                <a:stretch>
                  <a:fillRect t="-2817" r="-763" b="-11268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686D05-C050-40D5-B3AD-2B1B64A7D7A2}"/>
                  </a:ext>
                </a:extLst>
              </p:cNvPr>
              <p:cNvSpPr txBox="1"/>
              <p:nvPr/>
            </p:nvSpPr>
            <p:spPr>
              <a:xfrm>
                <a:off x="2544078" y="4540947"/>
                <a:ext cx="2365135" cy="404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=175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여</m:t>
                    </m:r>
                  </m:oMath>
                </a14:m>
                <a:r>
                  <a:rPr lang="ko-KR" altLang="en-US" dirty="0"/>
                  <a:t>자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686D05-C050-40D5-B3AD-2B1B64A7D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78" y="4540947"/>
                <a:ext cx="2365135" cy="404983"/>
              </a:xfrm>
              <a:prstGeom prst="rect">
                <a:avLst/>
              </a:prstGeom>
              <a:blipFill>
                <a:blip r:embed="rId5"/>
                <a:stretch>
                  <a:fillRect t="-2817" r="-763" b="-12676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5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D6D6A8F-282E-F68E-498A-C33113D0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29" y="790372"/>
            <a:ext cx="7036342" cy="5277256"/>
          </a:xfrm>
          <a:prstGeom prst="rect">
            <a:avLst/>
          </a:prstGeom>
        </p:spPr>
      </p:pic>
      <p:cxnSp>
        <p:nvCxnSpPr>
          <p:cNvPr id="2" name="직선 연결선 8">
            <a:extLst>
              <a:ext uri="{FF2B5EF4-FFF2-40B4-BE49-F238E27FC236}">
                <a16:creationId xmlns:a16="http://schemas.microsoft.com/office/drawing/2014/main" id="{EF74153E-1580-3160-7A2A-EB31BE6B5A9A}"/>
              </a:ext>
            </a:extLst>
          </p:cNvPr>
          <p:cNvCxnSpPr>
            <a:cxnSpLocks/>
          </p:cNvCxnSpPr>
          <p:nvPr/>
        </p:nvCxnSpPr>
        <p:spPr>
          <a:xfrm>
            <a:off x="6911340" y="2011680"/>
            <a:ext cx="2049780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11">
            <a:extLst>
              <a:ext uri="{FF2B5EF4-FFF2-40B4-BE49-F238E27FC236}">
                <a16:creationId xmlns:a16="http://schemas.microsoft.com/office/drawing/2014/main" id="{823CF319-A91E-1FA9-6484-B3FAEA261AD1}"/>
              </a:ext>
            </a:extLst>
          </p:cNvPr>
          <p:cNvCxnSpPr/>
          <p:nvPr/>
        </p:nvCxnSpPr>
        <p:spPr>
          <a:xfrm>
            <a:off x="8153400" y="2011680"/>
            <a:ext cx="0" cy="345948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2">
            <a:extLst>
              <a:ext uri="{FF2B5EF4-FFF2-40B4-BE49-F238E27FC236}">
                <a16:creationId xmlns:a16="http://schemas.microsoft.com/office/drawing/2014/main" id="{E685571E-F87F-1197-3DBD-A30EA65789E6}"/>
              </a:ext>
            </a:extLst>
          </p:cNvPr>
          <p:cNvCxnSpPr>
            <a:cxnSpLocks/>
          </p:cNvCxnSpPr>
          <p:nvPr/>
        </p:nvCxnSpPr>
        <p:spPr>
          <a:xfrm>
            <a:off x="3489960" y="4015740"/>
            <a:ext cx="3368040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14">
            <a:extLst>
              <a:ext uri="{FF2B5EF4-FFF2-40B4-BE49-F238E27FC236}">
                <a16:creationId xmlns:a16="http://schemas.microsoft.com/office/drawing/2014/main" id="{C06D5568-DD98-880F-B101-08401735D4F0}"/>
              </a:ext>
            </a:extLst>
          </p:cNvPr>
          <p:cNvCxnSpPr>
            <a:cxnSpLocks/>
          </p:cNvCxnSpPr>
          <p:nvPr/>
        </p:nvCxnSpPr>
        <p:spPr>
          <a:xfrm>
            <a:off x="5067300" y="4015740"/>
            <a:ext cx="0" cy="145542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0535B4-055F-5659-CB5A-C2EBC1F258E5}"/>
                  </a:ext>
                </a:extLst>
              </p:cNvPr>
              <p:cNvSpPr txBox="1"/>
              <p:nvPr/>
            </p:nvSpPr>
            <p:spPr>
              <a:xfrm>
                <a:off x="6743204" y="601218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0535B4-055F-5659-CB5A-C2EBC1F25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04" y="6012188"/>
                <a:ext cx="9548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17">
            <a:extLst>
              <a:ext uri="{FF2B5EF4-FFF2-40B4-BE49-F238E27FC236}">
                <a16:creationId xmlns:a16="http://schemas.microsoft.com/office/drawing/2014/main" id="{1697E617-DE4C-AAC3-397B-AD287EB0967B}"/>
              </a:ext>
            </a:extLst>
          </p:cNvPr>
          <p:cNvSpPr/>
          <p:nvPr/>
        </p:nvSpPr>
        <p:spPr>
          <a:xfrm>
            <a:off x="6788924" y="5348744"/>
            <a:ext cx="244832" cy="244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2ED5922A-5084-BE7B-EA05-E447530D234B}"/>
              </a:ext>
            </a:extLst>
          </p:cNvPr>
          <p:cNvCxnSpPr>
            <a:cxnSpLocks/>
          </p:cNvCxnSpPr>
          <p:nvPr/>
        </p:nvCxnSpPr>
        <p:spPr>
          <a:xfrm flipH="1" flipV="1">
            <a:off x="6958335" y="5642516"/>
            <a:ext cx="150841" cy="4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0518A8-4CDB-07EF-D2E2-BE03C6B56F31}"/>
                  </a:ext>
                </a:extLst>
              </p:cNvPr>
              <p:cNvSpPr txBox="1"/>
              <p:nvPr/>
            </p:nvSpPr>
            <p:spPr>
              <a:xfrm>
                <a:off x="8311488" y="3429000"/>
                <a:ext cx="2903359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=175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𝑀𝑎𝑙𝑒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0518A8-4CDB-07EF-D2E2-BE03C6B56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488" y="3429000"/>
                <a:ext cx="2903359" cy="369332"/>
              </a:xfrm>
              <a:prstGeom prst="rect">
                <a:avLst/>
              </a:prstGeom>
              <a:blipFill>
                <a:blip r:embed="rId4"/>
                <a:stretch>
                  <a:fillRect t="-6154" r="-207" b="-18462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313398-C452-111B-577D-3D5A7B0BC680}"/>
                  </a:ext>
                </a:extLst>
              </p:cNvPr>
              <p:cNvSpPr txBox="1"/>
              <p:nvPr/>
            </p:nvSpPr>
            <p:spPr>
              <a:xfrm>
                <a:off x="1742223" y="4540947"/>
                <a:ext cx="3155031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=175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𝐹𝑒𝑚𝑎𝑙𝑒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313398-C452-111B-577D-3D5A7B0BC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223" y="4540947"/>
                <a:ext cx="3155031" cy="369332"/>
              </a:xfrm>
              <a:prstGeom prst="rect">
                <a:avLst/>
              </a:prstGeom>
              <a:blipFill>
                <a:blip r:embed="rId5"/>
                <a:stretch>
                  <a:fillRect t="-6154" r="-192" b="-20000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2758" y="1465258"/>
            <a:ext cx="2996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스웨거 TTF" pitchFamily="50" charset="-127"/>
                <a:ea typeface="스웨거 TTF" pitchFamily="50" charset="-127"/>
              </a:rPr>
              <a:t>추가 정보</a:t>
            </a:r>
            <a:endParaRPr lang="en-US" altLang="ko-KR" sz="5400" dirty="0">
              <a:latin typeface="스웨거 TTF" pitchFamily="50" charset="-127"/>
              <a:ea typeface="스웨거 TTF" pitchFamily="50" charset="-127"/>
            </a:endParaRPr>
          </a:p>
          <a:p>
            <a:pPr algn="ctr"/>
            <a:r>
              <a:rPr lang="en-US" altLang="ko-KR" sz="5400" dirty="0">
                <a:latin typeface="스웨거 TTF" pitchFamily="50" charset="-127"/>
                <a:ea typeface="스웨거 TTF" pitchFamily="50" charset="-127"/>
              </a:rPr>
              <a:t>(likelihood)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2524" y="1465258"/>
            <a:ext cx="1880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스웨거 TTF" pitchFamily="50" charset="-127"/>
                <a:ea typeface="스웨거 TTF" pitchFamily="50" charset="-127"/>
              </a:rPr>
              <a:t>사전지식</a:t>
            </a:r>
            <a:endParaRPr lang="en-US" altLang="ko-KR" sz="5400" dirty="0">
              <a:latin typeface="스웨거 TTF" pitchFamily="50" charset="-127"/>
              <a:ea typeface="스웨거 TTF" pitchFamily="50" charset="-127"/>
            </a:endParaRPr>
          </a:p>
          <a:p>
            <a:pPr algn="ctr"/>
            <a:r>
              <a:rPr lang="en-US" altLang="ko-KR" sz="5400" dirty="0">
                <a:latin typeface="스웨거 TTF" pitchFamily="50" charset="-127"/>
                <a:ea typeface="스웨거 TTF" pitchFamily="50" charset="-127"/>
              </a:rPr>
              <a:t>(prior)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6632" y="1880756"/>
                <a:ext cx="8226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dirty="0" smtClean="0">
                          <a:latin typeface="Cambria Math"/>
                          <a:ea typeface="스웨거 TTF" pitchFamily="50" charset="-127"/>
                        </a:rPr>
                        <m:t>×</m:t>
                      </m:r>
                    </m:oMath>
                  </m:oMathPara>
                </a14:m>
                <a:endParaRPr lang="ko-KR" altLang="en-US" sz="5400" dirty="0">
                  <a:latin typeface="스웨거 TTF" pitchFamily="50" charset="-127"/>
                  <a:ea typeface="스웨거 TTF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32" y="1880756"/>
                <a:ext cx="82266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아래쪽 화살표 9"/>
          <p:cNvSpPr/>
          <p:nvPr/>
        </p:nvSpPr>
        <p:spPr>
          <a:xfrm>
            <a:off x="5211238" y="3219584"/>
            <a:ext cx="484632" cy="9784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6744" y="4469413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스웨거 TTF" pitchFamily="50" charset="-127"/>
                <a:ea typeface="스웨거 TTF" pitchFamily="50" charset="-127"/>
              </a:rPr>
              <a:t>판단 근거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04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4049" y="1465258"/>
            <a:ext cx="4865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스웨거 TTF" pitchFamily="50" charset="-127"/>
                <a:ea typeface="스웨거 TTF" pitchFamily="50" charset="-127"/>
              </a:rPr>
              <a:t>Additional Info</a:t>
            </a:r>
          </a:p>
          <a:p>
            <a:pPr algn="ctr"/>
            <a:r>
              <a:rPr lang="en-US" altLang="ko-KR" sz="5400" dirty="0">
                <a:latin typeface="스웨거 TTF" pitchFamily="50" charset="-127"/>
                <a:ea typeface="스웨거 TTF" pitchFamily="50" charset="-127"/>
              </a:rPr>
              <a:t>(likelihood)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1361" y="1465258"/>
            <a:ext cx="3122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스웨거 TTF" pitchFamily="50" charset="-127"/>
                <a:ea typeface="스웨거 TTF" pitchFamily="50" charset="-127"/>
              </a:rPr>
              <a:t>Prior Info</a:t>
            </a:r>
          </a:p>
          <a:p>
            <a:pPr algn="ctr"/>
            <a:r>
              <a:rPr lang="en-US" altLang="ko-KR" sz="5400" dirty="0">
                <a:latin typeface="스웨거 TTF" pitchFamily="50" charset="-127"/>
                <a:ea typeface="스웨거 TTF" pitchFamily="50" charset="-127"/>
              </a:rPr>
              <a:t>(prior)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6632" y="1880756"/>
                <a:ext cx="8226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dirty="0" smtClean="0">
                          <a:latin typeface="Cambria Math"/>
                          <a:ea typeface="스웨거 TTF" pitchFamily="50" charset="-127"/>
                        </a:rPr>
                        <m:t>×</m:t>
                      </m:r>
                    </m:oMath>
                  </m:oMathPara>
                </a14:m>
                <a:endParaRPr lang="ko-KR" altLang="en-US" sz="5400" dirty="0">
                  <a:latin typeface="스웨거 TTF" pitchFamily="50" charset="-127"/>
                  <a:ea typeface="스웨거 TTF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32" y="1880756"/>
                <a:ext cx="82266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아래쪽 화살표 9"/>
          <p:cNvSpPr/>
          <p:nvPr/>
        </p:nvSpPr>
        <p:spPr>
          <a:xfrm>
            <a:off x="5211238" y="3219584"/>
            <a:ext cx="484632" cy="9784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74489" y="4469413"/>
            <a:ext cx="39581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스웨거 TTF" pitchFamily="50" charset="-127"/>
                <a:ea typeface="스웨거 TTF" pitchFamily="50" charset="-127"/>
              </a:rPr>
              <a:t>Evidence</a:t>
            </a:r>
          </a:p>
          <a:p>
            <a:pPr algn="ctr"/>
            <a:r>
              <a:rPr lang="en-US" altLang="ko-KR" sz="5400" dirty="0">
                <a:latin typeface="스웨거 TTF" pitchFamily="50" charset="-127"/>
                <a:ea typeface="스웨거 TTF" pitchFamily="50" charset="-127"/>
              </a:rPr>
              <a:t>for Decision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80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스웨거 TTF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4</cp:revision>
  <dcterms:created xsi:type="dcterms:W3CDTF">2020-08-04T12:22:48Z</dcterms:created>
  <dcterms:modified xsi:type="dcterms:W3CDTF">2023-04-25T04:53:51Z</dcterms:modified>
</cp:coreProperties>
</file>