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3" r:id="rId3"/>
    <p:sldId id="262" r:id="rId4"/>
    <p:sldId id="276" r:id="rId5"/>
    <p:sldId id="263" r:id="rId6"/>
    <p:sldId id="277" r:id="rId7"/>
    <p:sldId id="265" r:id="rId8"/>
    <p:sldId id="278" r:id="rId9"/>
    <p:sldId id="266" r:id="rId10"/>
    <p:sldId id="279" r:id="rId11"/>
    <p:sldId id="267" r:id="rId12"/>
    <p:sldId id="258" r:id="rId13"/>
    <p:sldId id="274" r:id="rId14"/>
    <p:sldId id="259" r:id="rId15"/>
    <p:sldId id="275" r:id="rId16"/>
    <p:sldId id="260" r:id="rId17"/>
    <p:sldId id="280" r:id="rId18"/>
    <p:sldId id="256" r:id="rId19"/>
    <p:sldId id="257" r:id="rId20"/>
    <p:sldId id="281" r:id="rId21"/>
    <p:sldId id="261" r:id="rId22"/>
    <p:sldId id="282" r:id="rId23"/>
    <p:sldId id="269" r:id="rId24"/>
    <p:sldId id="283" r:id="rId25"/>
    <p:sldId id="271" r:id="rId26"/>
    <p:sldId id="284" r:id="rId27"/>
    <p:sldId id="270" r:id="rId28"/>
    <p:sldId id="272" r:id="rId29"/>
    <p:sldId id="285" r:id="rId3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ED47"/>
    <a:srgbClr val="B2C7DA"/>
    <a:srgbClr val="9CAFBE"/>
    <a:srgbClr val="FFFFFF"/>
    <a:srgbClr val="D779F1"/>
    <a:srgbClr val="5B5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40" d="100"/>
          <a:sy n="140" d="100"/>
        </p:scale>
        <p:origin x="2394" y="114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15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60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56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69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7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63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01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262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7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75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591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82F2F-C111-4C40-8D6F-6E5A50198C2A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C0419-8C54-4A46-84E4-54C67C54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3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23.png"/><Relationship Id="rId7" Type="http://schemas.openxmlformats.org/officeDocument/2006/relationships/image" Target="../media/image140.png"/><Relationship Id="rId12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170.png"/><Relationship Id="rId4" Type="http://schemas.openxmlformats.org/officeDocument/2006/relationships/image" Target="../media/image24.png"/><Relationship Id="rId9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12" Type="http://schemas.microsoft.com/office/2007/relationships/hdphoto" Target="../media/hdphoto2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81.png"/><Relationship Id="rId7" Type="http://schemas.openxmlformats.org/officeDocument/2006/relationships/image" Target="../media/image320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microsoft.com/office/2007/relationships/hdphoto" Target="../media/hdphoto1.wdp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75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751301" y="3147814"/>
            <a:ext cx="13465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07828" y="3147814"/>
            <a:ext cx="1349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158741" y="541232"/>
            <a:ext cx="6772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What are t-values to get area 0.95 or 0.99 when dof = 10?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105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A1AD63-4F58-407D-9227-A858A14DD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2"/>
          <a:stretch/>
        </p:blipFill>
        <p:spPr bwMode="auto">
          <a:xfrm>
            <a:off x="1893888" y="100930"/>
            <a:ext cx="5356225" cy="498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57B5521-EF3A-46FF-8F95-B68A07DB5518}"/>
              </a:ext>
            </a:extLst>
          </p:cNvPr>
          <p:cNvSpPr/>
          <p:nvPr/>
        </p:nvSpPr>
        <p:spPr>
          <a:xfrm>
            <a:off x="5171873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AE9AA44-9AAF-4B79-84FA-756B05BAD5E6}"/>
              </a:ext>
            </a:extLst>
          </p:cNvPr>
          <p:cNvSpPr/>
          <p:nvPr/>
        </p:nvSpPr>
        <p:spPr>
          <a:xfrm>
            <a:off x="5162347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811F6B1-D2E8-4CF0-8577-B558A14B3288}"/>
              </a:ext>
            </a:extLst>
          </p:cNvPr>
          <p:cNvSpPr/>
          <p:nvPr/>
        </p:nvSpPr>
        <p:spPr>
          <a:xfrm>
            <a:off x="6042877" y="1544874"/>
            <a:ext cx="336231" cy="103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94718F-DAC7-45D6-939A-098E335F97F6}"/>
              </a:ext>
            </a:extLst>
          </p:cNvPr>
          <p:cNvSpPr/>
          <p:nvPr/>
        </p:nvSpPr>
        <p:spPr>
          <a:xfrm>
            <a:off x="6038114" y="78070"/>
            <a:ext cx="336231" cy="280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9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5966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4189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sample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선택된 사람</a:t>
            </a: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826988" y="3935935"/>
            <a:ext cx="1784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모집단의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637184" y="20861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538846" y="2327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94642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66949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71285" y="188360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54286" y="20055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120675" y="23267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605235" y="25344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509701" y="269030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436082" y="28627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53184" y="26986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91275" y="28724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320815" y="30602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6681854" y="30810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82724" y="32632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72912" y="33624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71285" y="331825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81097" y="309730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7078832" y="2846334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61279" y="26417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48720" y="30988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225874" y="32872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536525" y="33940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61735" y="344759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57824" y="17197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44017" y="15523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6565301" y="52590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6132009" y="3935935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406599" y="1726261"/>
            <a:ext cx="302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선택된 표본의 평균을 계산해 표시</a:t>
            </a:r>
          </a:p>
        </p:txBody>
      </p:sp>
    </p:spTree>
    <p:extLst>
      <p:ext uri="{BB962C8B-B14F-4D97-AF65-F5344CB8AC3E}">
        <p14:creationId xmlns:p14="http://schemas.microsoft.com/office/powerpoint/2010/main" val="196110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843923" y="987574"/>
            <a:ext cx="3793747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https://static.wikia.nocookie.net/camp_for_bragging_rights/images/0/0e/Stickman.png/revision/latest/scale-to-width-down/768?cb=202004212028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538017" y="3147813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iosensor1\Documents\카카오톡 받은 파일\KakaoTalk_20210112_17220673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625" y="3017482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A65917C-C1CA-4BEC-9A52-5C956AACE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30123" y="321982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1121B1F-EE41-4C1B-A4FF-E4A7E2BB54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801187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ECD7B91-B619-4636-87A0-189262FB9A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052736" y="24831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C2B6D8A-A3D6-4E2F-A10C-DE84D59F5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14329" y="21032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C145F8A-033D-44CD-AC67-E266F8E4B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23168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7076C6E-49B2-482B-B7FD-673C2E277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0788" y="210539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38C0570-91B7-4FE2-BD54-69A36C812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93277" y="256209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CEA209-287B-426A-A89E-AC8DF719D3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459323" y="287312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EED442-9BA4-4F3F-839B-37181C011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177999" y="3214185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8834A16-D595-40C8-A3F7-ED057947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78445" y="311180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4399884-A42D-47A5-9C67-4C931EA71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522278" y="318371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65EC2D2-819F-48CD-B299-89B81CECF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19234" y="167864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C6C7D888-4A76-4FAA-8DBE-055AEB48DD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08200" y="1330459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737EE91-3827-4F67-9207-A45EC72D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89512" y="213005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EC3BF5D-3598-4F48-9B93-F18FAB88B3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46410" y="176250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6EC4890-C91B-452F-B84A-A40946AA2F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33487" y="262093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D5B4E5-72B3-48E0-896B-069F91006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85180" y="2930410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A714B0B-EE6B-4177-9AB6-36C950C4A3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991816" y="28486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49E87C-0761-4481-9C7B-7B75ACF4E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45220" y="2787772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0493075-C508-4CFD-8712-B61F4FBAA8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9765" y="3248101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FB8C632B-13F1-48D5-93F4-A16AFC766A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1784" y="3389598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CA3E50E-EEB4-4F81-A532-D33A31B4B8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1307933" y="3346427"/>
            <a:ext cx="216025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2FDEE37-5688-4014-8A2E-D0120CE06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918" y="160663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9B039A2-A7DE-4B77-AFE1-171E62ADE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21" y="208618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5F2858DA-151B-4D69-A22F-F04EE730E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51" y="2402527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0571733-BB80-40C7-8439-D585F8D67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468" y="2342240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2F3CE1D9-850E-47D1-AB26-B6D1C30B7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097" y="3266779"/>
            <a:ext cx="588253" cy="65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9A2B1A7-8A49-4243-A805-9BBB7A5FC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770205" y="1111356"/>
            <a:ext cx="162296" cy="32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DD2DED5-4563-465C-9F25-31FF9AEF9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47" y="1381841"/>
            <a:ext cx="441945" cy="4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756ED3-AF96-4DCA-A7CF-837BA2AE3095}"/>
              </a:ext>
            </a:extLst>
          </p:cNvPr>
          <p:cNvSpPr txBox="1"/>
          <p:nvPr/>
        </p:nvSpPr>
        <p:spPr>
          <a:xfrm>
            <a:off x="938170" y="1104368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Population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1D5D9B-7FCE-44E6-BD85-E492798A8DEE}"/>
              </a:ext>
            </a:extLst>
          </p:cNvPr>
          <p:cNvSpPr txBox="1"/>
          <p:nvPr/>
        </p:nvSpPr>
        <p:spPr>
          <a:xfrm>
            <a:off x="938170" y="1464651"/>
            <a:ext cx="12859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Those who are </a:t>
            </a:r>
            <a:b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</a:b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chosen as samples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88" name="그림 87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0827379-6B36-40E4-B3D2-1B670629409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275804" y="2130051"/>
            <a:ext cx="1392796" cy="85899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D99E92A-139F-42A3-9FEB-6722EF039862}"/>
              </a:ext>
            </a:extLst>
          </p:cNvPr>
          <p:cNvSpPr txBox="1"/>
          <p:nvPr/>
        </p:nvSpPr>
        <p:spPr>
          <a:xfrm>
            <a:off x="1060411" y="3935935"/>
            <a:ext cx="3317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Population&gt;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7022337" y="915565"/>
            <a:ext cx="0" cy="3001665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5837080" y="525908"/>
            <a:ext cx="2340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sz="2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5179156" y="3935935"/>
            <a:ext cx="369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0666278-973B-4E97-ADF8-E73BB1D427AA}"/>
              </a:ext>
            </a:extLst>
          </p:cNvPr>
          <p:cNvSpPr txBox="1"/>
          <p:nvPr/>
        </p:nvSpPr>
        <p:spPr>
          <a:xfrm>
            <a:off x="3707904" y="1565379"/>
            <a:ext cx="2335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Highlighting the mean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chosen samples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0EAF83CA-B214-ED06-9DB9-A328C2966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742" y="987574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F40614A-7D41-823B-CAE9-80D5E7026203}"/>
              </a:ext>
            </a:extLst>
          </p:cNvPr>
          <p:cNvSpPr txBox="1"/>
          <p:nvPr/>
        </p:nvSpPr>
        <p:spPr>
          <a:xfrm>
            <a:off x="6597910" y="208618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B400B0-C0E0-4A3E-813E-206A87607AE9}"/>
              </a:ext>
            </a:extLst>
          </p:cNvPr>
          <p:cNvSpPr txBox="1"/>
          <p:nvPr/>
        </p:nvSpPr>
        <p:spPr>
          <a:xfrm>
            <a:off x="6499572" y="232734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23F9BD5-6DB4-422D-B3E4-2F2F08217ED7}"/>
              </a:ext>
            </a:extLst>
          </p:cNvPr>
          <p:cNvSpPr txBox="1"/>
          <p:nvPr/>
        </p:nvSpPr>
        <p:spPr>
          <a:xfrm>
            <a:off x="6855368" y="2437573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44CA9E-BA5C-8668-EA5D-E67B60E676A1}"/>
              </a:ext>
            </a:extLst>
          </p:cNvPr>
          <p:cNvSpPr txBox="1"/>
          <p:nvPr/>
        </p:nvSpPr>
        <p:spPr>
          <a:xfrm>
            <a:off x="6827675" y="222154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9F1C156-DE0B-AB0F-1D16-E391F46E7A4B}"/>
              </a:ext>
            </a:extLst>
          </p:cNvPr>
          <p:cNvSpPr txBox="1"/>
          <p:nvPr/>
        </p:nvSpPr>
        <p:spPr>
          <a:xfrm>
            <a:off x="6732011" y="188360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C8B120-F8BF-AC87-C973-D6D033A45044}"/>
              </a:ext>
            </a:extLst>
          </p:cNvPr>
          <p:cNvSpPr txBox="1"/>
          <p:nvPr/>
        </p:nvSpPr>
        <p:spPr>
          <a:xfrm>
            <a:off x="6948264" y="200552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4A4E696-DA55-32F8-D773-AF9DF9B3127B}"/>
              </a:ext>
            </a:extLst>
          </p:cNvPr>
          <p:cNvSpPr txBox="1"/>
          <p:nvPr/>
        </p:nvSpPr>
        <p:spPr>
          <a:xfrm>
            <a:off x="7081401" y="232672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4ECF835-72F8-389B-1A3E-E74C61152F3E}"/>
              </a:ext>
            </a:extLst>
          </p:cNvPr>
          <p:cNvSpPr txBox="1"/>
          <p:nvPr/>
        </p:nvSpPr>
        <p:spPr>
          <a:xfrm>
            <a:off x="6565961" y="253448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FA4DAD9-AC48-60F0-52E7-AA30A01364ED}"/>
              </a:ext>
            </a:extLst>
          </p:cNvPr>
          <p:cNvSpPr txBox="1"/>
          <p:nvPr/>
        </p:nvSpPr>
        <p:spPr>
          <a:xfrm>
            <a:off x="6470427" y="269030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3986A8-88F4-BE62-E2B0-49A56B522F8D}"/>
              </a:ext>
            </a:extLst>
          </p:cNvPr>
          <p:cNvSpPr txBox="1"/>
          <p:nvPr/>
        </p:nvSpPr>
        <p:spPr>
          <a:xfrm>
            <a:off x="6396808" y="286278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F130F95-A731-08CC-D466-4272A5D11302}"/>
              </a:ext>
            </a:extLst>
          </p:cNvPr>
          <p:cNvSpPr txBox="1"/>
          <p:nvPr/>
        </p:nvSpPr>
        <p:spPr>
          <a:xfrm>
            <a:off x="6813910" y="26986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103698D-ECDF-90F0-90A3-40C50C798502}"/>
              </a:ext>
            </a:extLst>
          </p:cNvPr>
          <p:cNvSpPr txBox="1"/>
          <p:nvPr/>
        </p:nvSpPr>
        <p:spPr>
          <a:xfrm>
            <a:off x="6668638" y="295821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37755D-C302-0E12-BBF8-652E8F26A7B2}"/>
              </a:ext>
            </a:extLst>
          </p:cNvPr>
          <p:cNvSpPr txBox="1"/>
          <p:nvPr/>
        </p:nvSpPr>
        <p:spPr>
          <a:xfrm>
            <a:off x="6281541" y="3060273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132DFCF-E480-66B8-F385-3D243654A4D9}"/>
              </a:ext>
            </a:extLst>
          </p:cNvPr>
          <p:cNvSpPr txBox="1"/>
          <p:nvPr/>
        </p:nvSpPr>
        <p:spPr>
          <a:xfrm>
            <a:off x="6642580" y="308109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FF0B88-5ADF-2606-9CDB-1C7E10BC7E61}"/>
              </a:ext>
            </a:extLst>
          </p:cNvPr>
          <p:cNvSpPr txBox="1"/>
          <p:nvPr/>
        </p:nvSpPr>
        <p:spPr>
          <a:xfrm>
            <a:off x="6443450" y="326322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EDD406-DC23-7952-18C6-130988C245E0}"/>
              </a:ext>
            </a:extLst>
          </p:cNvPr>
          <p:cNvSpPr txBox="1"/>
          <p:nvPr/>
        </p:nvSpPr>
        <p:spPr>
          <a:xfrm>
            <a:off x="6172912" y="336245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54D69C-A6B7-B14F-B58C-840256B09997}"/>
              </a:ext>
            </a:extLst>
          </p:cNvPr>
          <p:cNvSpPr txBox="1"/>
          <p:nvPr/>
        </p:nvSpPr>
        <p:spPr>
          <a:xfrm>
            <a:off x="6732011" y="331825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88ACCD1-C26C-BAC2-EC11-703DF7EBBB6C}"/>
              </a:ext>
            </a:extLst>
          </p:cNvPr>
          <p:cNvSpPr txBox="1"/>
          <p:nvPr/>
        </p:nvSpPr>
        <p:spPr>
          <a:xfrm>
            <a:off x="6992976" y="310413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9BF1AD-B5AE-0AC5-6ABF-EC2DE398C532}"/>
              </a:ext>
            </a:extLst>
          </p:cNvPr>
          <p:cNvSpPr txBox="1"/>
          <p:nvPr/>
        </p:nvSpPr>
        <p:spPr>
          <a:xfrm>
            <a:off x="7022952" y="2846334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F47C15E-6A25-9CE2-17A6-DED9A3CC92F7}"/>
              </a:ext>
            </a:extLst>
          </p:cNvPr>
          <p:cNvSpPr txBox="1"/>
          <p:nvPr/>
        </p:nvSpPr>
        <p:spPr>
          <a:xfrm>
            <a:off x="7122005" y="264173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C6ECA9-85EA-E099-1548-29BC3896BD40}"/>
              </a:ext>
            </a:extLst>
          </p:cNvPr>
          <p:cNvSpPr txBox="1"/>
          <p:nvPr/>
        </p:nvSpPr>
        <p:spPr>
          <a:xfrm>
            <a:off x="7309446" y="309882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95E08A8-4A61-F664-6586-E01BE2D5FD17}"/>
              </a:ext>
            </a:extLst>
          </p:cNvPr>
          <p:cNvSpPr txBox="1"/>
          <p:nvPr/>
        </p:nvSpPr>
        <p:spPr>
          <a:xfrm>
            <a:off x="7186600" y="328725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315E507-7BAC-2FB8-E6F3-71B635C6F014}"/>
              </a:ext>
            </a:extLst>
          </p:cNvPr>
          <p:cNvSpPr txBox="1"/>
          <p:nvPr/>
        </p:nvSpPr>
        <p:spPr>
          <a:xfrm>
            <a:off x="7497251" y="33940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B02CC86-E68D-90D2-2760-96836B63CAE3}"/>
              </a:ext>
            </a:extLst>
          </p:cNvPr>
          <p:cNvSpPr txBox="1"/>
          <p:nvPr/>
        </p:nvSpPr>
        <p:spPr>
          <a:xfrm>
            <a:off x="7022461" y="344759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E7C12-C644-057A-161E-44DCB5EAF186}"/>
              </a:ext>
            </a:extLst>
          </p:cNvPr>
          <p:cNvSpPr txBox="1"/>
          <p:nvPr/>
        </p:nvSpPr>
        <p:spPr>
          <a:xfrm>
            <a:off x="6918550" y="171976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72A8E90-1C90-70FF-C245-79158F01694A}"/>
              </a:ext>
            </a:extLst>
          </p:cNvPr>
          <p:cNvSpPr txBox="1"/>
          <p:nvPr/>
        </p:nvSpPr>
        <p:spPr>
          <a:xfrm>
            <a:off x="6704743" y="155231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55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101920" y="32971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4498898" y="306235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4079945" y="311156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552075" y="4285564"/>
            <a:ext cx="1771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93334" y="753142"/>
            <a:ext cx="1160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3245859" y="748670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962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3553520" y="311156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2661153" y="4128577"/>
            <a:ext cx="36910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4457887" y="718731"/>
            <a:ext cx="14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2893374" y="748670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8357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 Interval(95%)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51B60D7-C67F-6482-E2C6-677523C9D030}"/>
              </a:ext>
            </a:extLst>
          </p:cNvPr>
          <p:cNvGrpSpPr/>
          <p:nvPr/>
        </p:nvGrpSpPr>
        <p:grpSpPr>
          <a:xfrm>
            <a:off x="2854900" y="1166925"/>
            <a:ext cx="3064412" cy="2880320"/>
            <a:chOff x="5423742" y="987574"/>
            <a:chExt cx="3064412" cy="288032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0FE7EA3-67C7-DA40-23C3-6230449311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742" y="987574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7E78EB-F90F-B5FE-0AD5-4238486381C4}"/>
                </a:ext>
              </a:extLst>
            </p:cNvPr>
            <p:cNvSpPr txBox="1"/>
            <p:nvPr/>
          </p:nvSpPr>
          <p:spPr>
            <a:xfrm>
              <a:off x="6597910" y="208618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9C3BF6-1B2A-4DA7-959A-4857ED4ACF08}"/>
                </a:ext>
              </a:extLst>
            </p:cNvPr>
            <p:cNvSpPr txBox="1"/>
            <p:nvPr/>
          </p:nvSpPr>
          <p:spPr>
            <a:xfrm>
              <a:off x="6499572" y="232734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21B650-E0C5-3454-4706-9DF63D403FE1}"/>
                </a:ext>
              </a:extLst>
            </p:cNvPr>
            <p:cNvSpPr txBox="1"/>
            <p:nvPr/>
          </p:nvSpPr>
          <p:spPr>
            <a:xfrm>
              <a:off x="6855368" y="24375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25BEA-6DAF-4A9F-39F4-36B08325A103}"/>
                </a:ext>
              </a:extLst>
            </p:cNvPr>
            <p:cNvSpPr txBox="1"/>
            <p:nvPr/>
          </p:nvSpPr>
          <p:spPr>
            <a:xfrm>
              <a:off x="6827675" y="222154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3FA6707-60AD-7E81-EB6C-0C9C534C4199}"/>
                </a:ext>
              </a:extLst>
            </p:cNvPr>
            <p:cNvSpPr txBox="1"/>
            <p:nvPr/>
          </p:nvSpPr>
          <p:spPr>
            <a:xfrm>
              <a:off x="6732011" y="188360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71F2A5-4E81-FB68-5917-DDC9AAE18591}"/>
                </a:ext>
              </a:extLst>
            </p:cNvPr>
            <p:cNvSpPr txBox="1"/>
            <p:nvPr/>
          </p:nvSpPr>
          <p:spPr>
            <a:xfrm>
              <a:off x="6948264" y="20055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4D010F-B593-B0D1-B6D5-F7109BBB7002}"/>
                </a:ext>
              </a:extLst>
            </p:cNvPr>
            <p:cNvSpPr txBox="1"/>
            <p:nvPr/>
          </p:nvSpPr>
          <p:spPr>
            <a:xfrm>
              <a:off x="7081401" y="232672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2F9E11E-8A13-F8B0-7210-275FFA541187}"/>
                </a:ext>
              </a:extLst>
            </p:cNvPr>
            <p:cNvSpPr txBox="1"/>
            <p:nvPr/>
          </p:nvSpPr>
          <p:spPr>
            <a:xfrm>
              <a:off x="6565961" y="2534486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E75FF5-E1D1-FAF1-D272-2A9C9BDB1146}"/>
                </a:ext>
              </a:extLst>
            </p:cNvPr>
            <p:cNvSpPr txBox="1"/>
            <p:nvPr/>
          </p:nvSpPr>
          <p:spPr>
            <a:xfrm>
              <a:off x="6470427" y="269030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229514-D2F0-F3D0-3F13-B23664EA9F13}"/>
                </a:ext>
              </a:extLst>
            </p:cNvPr>
            <p:cNvSpPr txBox="1"/>
            <p:nvPr/>
          </p:nvSpPr>
          <p:spPr>
            <a:xfrm>
              <a:off x="6396808" y="286278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67697-4F20-C4BC-4255-06750A4DACCC}"/>
                </a:ext>
              </a:extLst>
            </p:cNvPr>
            <p:cNvSpPr txBox="1"/>
            <p:nvPr/>
          </p:nvSpPr>
          <p:spPr>
            <a:xfrm>
              <a:off x="6813910" y="26986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7873A92-5B57-FC85-39E0-17B9416A3A79}"/>
                </a:ext>
              </a:extLst>
            </p:cNvPr>
            <p:cNvSpPr txBox="1"/>
            <p:nvPr/>
          </p:nvSpPr>
          <p:spPr>
            <a:xfrm>
              <a:off x="6668638" y="295821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E08832C-AA25-7865-723D-8CD215104E2F}"/>
                </a:ext>
              </a:extLst>
            </p:cNvPr>
            <p:cNvSpPr txBox="1"/>
            <p:nvPr/>
          </p:nvSpPr>
          <p:spPr>
            <a:xfrm>
              <a:off x="6281541" y="30602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D49652-8F89-BCF0-4F1D-28BF4BC6C49D}"/>
                </a:ext>
              </a:extLst>
            </p:cNvPr>
            <p:cNvSpPr txBox="1"/>
            <p:nvPr/>
          </p:nvSpPr>
          <p:spPr>
            <a:xfrm>
              <a:off x="6642580" y="308109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17C1276-728E-37EF-B4E8-E931C3152DFE}"/>
                </a:ext>
              </a:extLst>
            </p:cNvPr>
            <p:cNvSpPr txBox="1"/>
            <p:nvPr/>
          </p:nvSpPr>
          <p:spPr>
            <a:xfrm>
              <a:off x="6443450" y="326322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16E1258-BA5F-67B5-3B79-3F8A1C6D8478}"/>
                </a:ext>
              </a:extLst>
            </p:cNvPr>
            <p:cNvSpPr txBox="1"/>
            <p:nvPr/>
          </p:nvSpPr>
          <p:spPr>
            <a:xfrm>
              <a:off x="6172912" y="336245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031C83-595B-8F1C-12B4-73FD7ECA86DC}"/>
                </a:ext>
              </a:extLst>
            </p:cNvPr>
            <p:cNvSpPr txBox="1"/>
            <p:nvPr/>
          </p:nvSpPr>
          <p:spPr>
            <a:xfrm>
              <a:off x="6732011" y="331825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20616D3-069C-D115-2360-E8B5BD64648E}"/>
                </a:ext>
              </a:extLst>
            </p:cNvPr>
            <p:cNvSpPr txBox="1"/>
            <p:nvPr/>
          </p:nvSpPr>
          <p:spPr>
            <a:xfrm>
              <a:off x="6992976" y="310413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20695A-8F38-7683-D24E-BB630C37D581}"/>
                </a:ext>
              </a:extLst>
            </p:cNvPr>
            <p:cNvSpPr txBox="1"/>
            <p:nvPr/>
          </p:nvSpPr>
          <p:spPr>
            <a:xfrm>
              <a:off x="7022952" y="2846334"/>
              <a:ext cx="634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37473E7-307D-C683-13A3-E1BBC25EF2D2}"/>
                </a:ext>
              </a:extLst>
            </p:cNvPr>
            <p:cNvSpPr txBox="1"/>
            <p:nvPr/>
          </p:nvSpPr>
          <p:spPr>
            <a:xfrm>
              <a:off x="7122005" y="264173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EAB6EE-7585-F421-A59F-E82EDD136C38}"/>
                </a:ext>
              </a:extLst>
            </p:cNvPr>
            <p:cNvSpPr txBox="1"/>
            <p:nvPr/>
          </p:nvSpPr>
          <p:spPr>
            <a:xfrm>
              <a:off x="7309446" y="30988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EDC7917-FCCF-3C79-93BC-D1922EFD8A04}"/>
                </a:ext>
              </a:extLst>
            </p:cNvPr>
            <p:cNvSpPr txBox="1"/>
            <p:nvPr/>
          </p:nvSpPr>
          <p:spPr>
            <a:xfrm>
              <a:off x="7186600" y="328725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EA4D72-DF20-ABE6-06E6-6F37DB87D94D}"/>
                </a:ext>
              </a:extLst>
            </p:cNvPr>
            <p:cNvSpPr txBox="1"/>
            <p:nvPr/>
          </p:nvSpPr>
          <p:spPr>
            <a:xfrm>
              <a:off x="7497251" y="33940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4DDDB81-3C37-C17E-6CE7-E6CCAFB80DA0}"/>
                </a:ext>
              </a:extLst>
            </p:cNvPr>
            <p:cNvSpPr txBox="1"/>
            <p:nvPr/>
          </p:nvSpPr>
          <p:spPr>
            <a:xfrm>
              <a:off x="7022461" y="344759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A0AAC8-4177-0EA1-7514-06B5A5DC0DBD}"/>
                </a:ext>
              </a:extLst>
            </p:cNvPr>
            <p:cNvSpPr txBox="1"/>
            <p:nvPr/>
          </p:nvSpPr>
          <p:spPr>
            <a:xfrm>
              <a:off x="6918550" y="171976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2FE8E8-C1EB-F135-FA21-0F4A0DBEE343}"/>
                </a:ext>
              </a:extLst>
            </p:cNvPr>
            <p:cNvSpPr txBox="1"/>
            <p:nvPr/>
          </p:nvSpPr>
          <p:spPr>
            <a:xfrm>
              <a:off x="6704743" y="155231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685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2541820" y="872500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1957312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3126329" y="1238271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24" y="1395610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2144966" y="249422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2046628" y="273538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2402424" y="28456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2374731" y="262958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2279067" y="229163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2562068" y="24135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2628457" y="27347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2113017" y="294252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2017483" y="309833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1943864" y="327081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2360966" y="31066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2199057" y="328046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1828597" y="346830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2189636" y="348913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1990506" y="367126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1680694" y="377049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2279067" y="372628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2588879" y="350534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2586614" y="325437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2669061" y="304977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2856502" y="350686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2733656" y="369529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3044307" y="38020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2569517" y="385563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2465606" y="21278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2251799" y="196035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460AABE-49C3-4A25-B0A5-5326C3838920}"/>
              </a:ext>
            </a:extLst>
          </p:cNvPr>
          <p:cNvSpPr txBox="1"/>
          <p:nvPr/>
        </p:nvSpPr>
        <p:spPr>
          <a:xfrm>
            <a:off x="2167661" y="503168"/>
            <a:ext cx="7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37A9EBD-8651-4827-A9C8-718C09951F70}"/>
              </a:ext>
            </a:extLst>
          </p:cNvPr>
          <p:cNvSpPr txBox="1"/>
          <p:nvPr/>
        </p:nvSpPr>
        <p:spPr>
          <a:xfrm>
            <a:off x="2581050" y="945154"/>
            <a:ext cx="11608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0DFB557-63B6-4825-A4E9-AA48679DDB80}"/>
              </a:ext>
            </a:extLst>
          </p:cNvPr>
          <p:cNvSpPr txBox="1"/>
          <p:nvPr/>
        </p:nvSpPr>
        <p:spPr>
          <a:xfrm>
            <a:off x="1333575" y="940682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1985141" y="238136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567797A9-1B95-48D7-A914-C32948666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573" y="1419622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B50D454-7782-4D91-942D-A2CBC421BD0A}"/>
              </a:ext>
            </a:extLst>
          </p:cNvPr>
          <p:cNvSpPr txBox="1"/>
          <p:nvPr/>
        </p:nvSpPr>
        <p:spPr>
          <a:xfrm>
            <a:off x="6114015" y="25182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6AFD3A8-A8B6-4089-9582-35652582A896}"/>
              </a:ext>
            </a:extLst>
          </p:cNvPr>
          <p:cNvSpPr txBox="1"/>
          <p:nvPr/>
        </p:nvSpPr>
        <p:spPr>
          <a:xfrm>
            <a:off x="6015677" y="27593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97AC1A-88D8-489C-B181-250982D56C31}"/>
              </a:ext>
            </a:extLst>
          </p:cNvPr>
          <p:cNvSpPr txBox="1"/>
          <p:nvPr/>
        </p:nvSpPr>
        <p:spPr>
          <a:xfrm>
            <a:off x="6371473" y="28696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46752E-5488-4DC5-9EE3-C4ECCE01D7F0}"/>
              </a:ext>
            </a:extLst>
          </p:cNvPr>
          <p:cNvSpPr txBox="1"/>
          <p:nvPr/>
        </p:nvSpPr>
        <p:spPr>
          <a:xfrm>
            <a:off x="6343780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218C4-D86C-45A5-8FBF-C8D0EDD08DD9}"/>
              </a:ext>
            </a:extLst>
          </p:cNvPr>
          <p:cNvSpPr txBox="1"/>
          <p:nvPr/>
        </p:nvSpPr>
        <p:spPr>
          <a:xfrm>
            <a:off x="6248116" y="231565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445CEF7-4DD8-4FF8-B97A-20BCFE989144}"/>
              </a:ext>
            </a:extLst>
          </p:cNvPr>
          <p:cNvSpPr txBox="1"/>
          <p:nvPr/>
        </p:nvSpPr>
        <p:spPr>
          <a:xfrm>
            <a:off x="6531117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204CD6-2B7D-4C99-83B0-2A1A8CF77015}"/>
              </a:ext>
            </a:extLst>
          </p:cNvPr>
          <p:cNvSpPr txBox="1"/>
          <p:nvPr/>
        </p:nvSpPr>
        <p:spPr>
          <a:xfrm>
            <a:off x="6597506" y="275877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AD9D71-6BA9-4EA5-8EB3-AA790AD88DD3}"/>
              </a:ext>
            </a:extLst>
          </p:cNvPr>
          <p:cNvSpPr txBox="1"/>
          <p:nvPr/>
        </p:nvSpPr>
        <p:spPr>
          <a:xfrm>
            <a:off x="6082066" y="296653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7E6127-D001-49D5-A147-4CD89EF1314E}"/>
              </a:ext>
            </a:extLst>
          </p:cNvPr>
          <p:cNvSpPr txBox="1"/>
          <p:nvPr/>
        </p:nvSpPr>
        <p:spPr>
          <a:xfrm>
            <a:off x="5986532" y="31223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B7DB12B-678F-4074-B3EC-04F830F8B8C2}"/>
              </a:ext>
            </a:extLst>
          </p:cNvPr>
          <p:cNvSpPr txBox="1"/>
          <p:nvPr/>
        </p:nvSpPr>
        <p:spPr>
          <a:xfrm>
            <a:off x="5912913" y="32948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0F1712F-93DE-4B98-8F89-EF10D2526DD9}"/>
              </a:ext>
            </a:extLst>
          </p:cNvPr>
          <p:cNvSpPr txBox="1"/>
          <p:nvPr/>
        </p:nvSpPr>
        <p:spPr>
          <a:xfrm>
            <a:off x="6330015" y="31306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873E0B-870A-485E-96A1-42943FEC48A0}"/>
              </a:ext>
            </a:extLst>
          </p:cNvPr>
          <p:cNvSpPr txBox="1"/>
          <p:nvPr/>
        </p:nvSpPr>
        <p:spPr>
          <a:xfrm>
            <a:off x="6168106" y="33044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21BEFBC-70EA-4CE9-B5D4-8A9EB58C0ADC}"/>
              </a:ext>
            </a:extLst>
          </p:cNvPr>
          <p:cNvSpPr txBox="1"/>
          <p:nvPr/>
        </p:nvSpPr>
        <p:spPr>
          <a:xfrm>
            <a:off x="5797646" y="349232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4FE00C-29E2-47F9-B430-780C006DE449}"/>
              </a:ext>
            </a:extLst>
          </p:cNvPr>
          <p:cNvSpPr txBox="1"/>
          <p:nvPr/>
        </p:nvSpPr>
        <p:spPr>
          <a:xfrm>
            <a:off x="6158685" y="351314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B89BE7-4A4B-4047-BD00-1BCD38BAA3E5}"/>
              </a:ext>
            </a:extLst>
          </p:cNvPr>
          <p:cNvSpPr txBox="1"/>
          <p:nvPr/>
        </p:nvSpPr>
        <p:spPr>
          <a:xfrm>
            <a:off x="5959555" y="369527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C3AF41-3457-4574-AAD5-2B6060015252}"/>
              </a:ext>
            </a:extLst>
          </p:cNvPr>
          <p:cNvSpPr txBox="1"/>
          <p:nvPr/>
        </p:nvSpPr>
        <p:spPr>
          <a:xfrm>
            <a:off x="5649743" y="37945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E45887-6A98-4817-A7D8-BFAE901A8DC1}"/>
              </a:ext>
            </a:extLst>
          </p:cNvPr>
          <p:cNvSpPr txBox="1"/>
          <p:nvPr/>
        </p:nvSpPr>
        <p:spPr>
          <a:xfrm>
            <a:off x="6248116" y="375029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2F018F6-0017-4ED1-8030-12C91AA72D40}"/>
              </a:ext>
            </a:extLst>
          </p:cNvPr>
          <p:cNvSpPr txBox="1"/>
          <p:nvPr/>
        </p:nvSpPr>
        <p:spPr>
          <a:xfrm>
            <a:off x="6557928" y="35293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BA6E83D-2249-4DC6-A1B4-7C22457768FF}"/>
              </a:ext>
            </a:extLst>
          </p:cNvPr>
          <p:cNvSpPr txBox="1"/>
          <p:nvPr/>
        </p:nvSpPr>
        <p:spPr>
          <a:xfrm>
            <a:off x="6555663" y="3278382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9C6BCCD-2628-4D76-A995-044B5AA812DE}"/>
              </a:ext>
            </a:extLst>
          </p:cNvPr>
          <p:cNvSpPr txBox="1"/>
          <p:nvPr/>
        </p:nvSpPr>
        <p:spPr>
          <a:xfrm>
            <a:off x="6638110" y="307378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002F21C-B982-4402-807D-B9C235CB5647}"/>
              </a:ext>
            </a:extLst>
          </p:cNvPr>
          <p:cNvSpPr txBox="1"/>
          <p:nvPr/>
        </p:nvSpPr>
        <p:spPr>
          <a:xfrm>
            <a:off x="6825551" y="35308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E9DC2E7-A48D-4066-94FF-D555D3E7E111}"/>
              </a:ext>
            </a:extLst>
          </p:cNvPr>
          <p:cNvSpPr txBox="1"/>
          <p:nvPr/>
        </p:nvSpPr>
        <p:spPr>
          <a:xfrm>
            <a:off x="6702705" y="371930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088A5-94CB-4927-982B-3302A7498C98}"/>
              </a:ext>
            </a:extLst>
          </p:cNvPr>
          <p:cNvSpPr txBox="1"/>
          <p:nvPr/>
        </p:nvSpPr>
        <p:spPr>
          <a:xfrm>
            <a:off x="7013356" y="38260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15668A-4B13-45DD-AB13-4F9D783A4E28}"/>
              </a:ext>
            </a:extLst>
          </p:cNvPr>
          <p:cNvSpPr txBox="1"/>
          <p:nvPr/>
        </p:nvSpPr>
        <p:spPr>
          <a:xfrm>
            <a:off x="6538566" y="387964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B9F4289-ABD0-455B-89BA-9B4FFE130233}"/>
              </a:ext>
            </a:extLst>
          </p:cNvPr>
          <p:cNvSpPr txBox="1"/>
          <p:nvPr/>
        </p:nvSpPr>
        <p:spPr>
          <a:xfrm>
            <a:off x="6434655" y="215181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3C75685-2BE3-41AF-B676-658EC2DCA468}"/>
              </a:ext>
            </a:extLst>
          </p:cNvPr>
          <p:cNvSpPr txBox="1"/>
          <p:nvPr/>
        </p:nvSpPr>
        <p:spPr>
          <a:xfrm>
            <a:off x="6220848" y="198436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349392" y="527180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780414" y="969166"/>
            <a:ext cx="13019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535344" y="964694"/>
            <a:ext cx="1284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</a:t>
            </a:r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8" name="화살표: 왼쪽/오른쪽 107">
            <a:extLst>
              <a:ext uri="{FF2B5EF4-FFF2-40B4-BE49-F238E27FC236}">
                <a16:creationId xmlns:a16="http://schemas.microsoft.com/office/drawing/2014/main" id="{62D491F2-D664-4A4F-A4B5-32ECFC5A6A0A}"/>
              </a:ext>
            </a:extLst>
          </p:cNvPr>
          <p:cNvSpPr/>
          <p:nvPr/>
        </p:nvSpPr>
        <p:spPr>
          <a:xfrm>
            <a:off x="6255038" y="240537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843090" y="1399925"/>
            <a:ext cx="13404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신뢰구간을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 평균을 </a:t>
            </a:r>
            <a:endParaRPr lang="en-US" altLang="ko-KR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중심으로 이동</a:t>
            </a:r>
          </a:p>
        </p:txBody>
      </p:sp>
    </p:spTree>
    <p:extLst>
      <p:ext uri="{BB962C8B-B14F-4D97-AF65-F5344CB8AC3E}">
        <p14:creationId xmlns:p14="http://schemas.microsoft.com/office/powerpoint/2010/main" val="3468801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137">
            <a:extLst>
              <a:ext uri="{FF2B5EF4-FFF2-40B4-BE49-F238E27FC236}">
                <a16:creationId xmlns:a16="http://schemas.microsoft.com/office/drawing/2014/main" id="{5D2D78AA-30B2-DAAD-3432-5AFA27CE5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627" y="1414907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F4E8311-123B-4F32-939B-2A947174DC40}"/>
              </a:ext>
            </a:extLst>
          </p:cNvPr>
          <p:cNvCxnSpPr>
            <a:cxnSpLocks/>
          </p:cNvCxnSpPr>
          <p:nvPr/>
        </p:nvCxnSpPr>
        <p:spPr>
          <a:xfrm>
            <a:off x="6811717" y="896512"/>
            <a:ext cx="0" cy="333142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40027E9-CEFC-47FB-B1C0-F3A211CA9D4D}"/>
              </a:ext>
            </a:extLst>
          </p:cNvPr>
          <p:cNvSpPr txBox="1"/>
          <p:nvPr/>
        </p:nvSpPr>
        <p:spPr>
          <a:xfrm>
            <a:off x="6083648" y="527180"/>
            <a:ext cx="1461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</a:t>
            </a:r>
            <a:endParaRPr lang="ko-KR" altLang="en-US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5118AA6-BF0B-4B34-9C5E-2117DBBD1395}"/>
              </a:ext>
            </a:extLst>
          </p:cNvPr>
          <p:cNvCxnSpPr>
            <a:cxnSpLocks/>
          </p:cNvCxnSpPr>
          <p:nvPr/>
        </p:nvCxnSpPr>
        <p:spPr>
          <a:xfrm>
            <a:off x="6227209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E7ECA80-9C63-44B4-8524-62B4B30F7463}"/>
              </a:ext>
            </a:extLst>
          </p:cNvPr>
          <p:cNvCxnSpPr>
            <a:cxnSpLocks/>
          </p:cNvCxnSpPr>
          <p:nvPr/>
        </p:nvCxnSpPr>
        <p:spPr>
          <a:xfrm>
            <a:off x="7396226" y="126228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E9E0AE4-DD5D-43F2-A623-C0D646CE516F}"/>
              </a:ext>
            </a:extLst>
          </p:cNvPr>
          <p:cNvSpPr txBox="1"/>
          <p:nvPr/>
        </p:nvSpPr>
        <p:spPr>
          <a:xfrm>
            <a:off x="6876256" y="969166"/>
            <a:ext cx="17089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E398BA9-391F-40BB-BBB2-FD9FC5EF9F31}"/>
              </a:ext>
            </a:extLst>
          </p:cNvPr>
          <p:cNvSpPr txBox="1"/>
          <p:nvPr/>
        </p:nvSpPr>
        <p:spPr>
          <a:xfrm>
            <a:off x="5105572" y="964694"/>
            <a:ext cx="169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Sample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13" name="그림 11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3816908" y="2323255"/>
            <a:ext cx="1392796" cy="858990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331387" y="1399925"/>
            <a:ext cx="23638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 the center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confidence interval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 sample mean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" name="직선 연결선 53">
            <a:extLst>
              <a:ext uri="{FF2B5EF4-FFF2-40B4-BE49-F238E27FC236}">
                <a16:creationId xmlns:a16="http://schemas.microsoft.com/office/drawing/2014/main" id="{A13C2A9D-DB9F-7EF2-E518-E7E2D9338A8F}"/>
              </a:ext>
            </a:extLst>
          </p:cNvPr>
          <p:cNvCxnSpPr>
            <a:cxnSpLocks/>
          </p:cNvCxnSpPr>
          <p:nvPr/>
        </p:nvCxnSpPr>
        <p:spPr>
          <a:xfrm>
            <a:off x="2552382" y="1033472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81">
            <a:extLst>
              <a:ext uri="{FF2B5EF4-FFF2-40B4-BE49-F238E27FC236}">
                <a16:creationId xmlns:a16="http://schemas.microsoft.com/office/drawing/2014/main" id="{33852D6D-6188-9593-5BE0-96681339EA86}"/>
              </a:ext>
            </a:extLst>
          </p:cNvPr>
          <p:cNvCxnSpPr>
            <a:cxnSpLocks/>
          </p:cNvCxnSpPr>
          <p:nvPr/>
        </p:nvCxnSpPr>
        <p:spPr>
          <a:xfrm>
            <a:off x="1967874" y="139924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2">
            <a:extLst>
              <a:ext uri="{FF2B5EF4-FFF2-40B4-BE49-F238E27FC236}">
                <a16:creationId xmlns:a16="http://schemas.microsoft.com/office/drawing/2014/main" id="{F8A74AF8-A08B-71C5-89D7-22667064E481}"/>
              </a:ext>
            </a:extLst>
          </p:cNvPr>
          <p:cNvCxnSpPr>
            <a:cxnSpLocks/>
          </p:cNvCxnSpPr>
          <p:nvPr/>
        </p:nvCxnSpPr>
        <p:spPr>
          <a:xfrm>
            <a:off x="3136891" y="1399243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450C52A-D40A-EA62-69DA-350D6847A34D}"/>
              </a:ext>
            </a:extLst>
          </p:cNvPr>
          <p:cNvSpPr txBox="1"/>
          <p:nvPr/>
        </p:nvSpPr>
        <p:spPr>
          <a:xfrm>
            <a:off x="1651798" y="664140"/>
            <a:ext cx="18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 Mean</a:t>
            </a:r>
            <a:endParaRPr lang="ko-KR" altLang="en-US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3187C-713A-29D2-4549-09D4E5B5FE4F}"/>
              </a:ext>
            </a:extLst>
          </p:cNvPr>
          <p:cNvSpPr txBox="1"/>
          <p:nvPr/>
        </p:nvSpPr>
        <p:spPr>
          <a:xfrm>
            <a:off x="2556165" y="1071715"/>
            <a:ext cx="1482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Mean+2SEM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DB6AC0-03FB-4720-190F-80D2C4F8B388}"/>
              </a:ext>
            </a:extLst>
          </p:cNvPr>
          <p:cNvSpPr txBox="1"/>
          <p:nvPr/>
        </p:nvSpPr>
        <p:spPr>
          <a:xfrm>
            <a:off x="991652" y="1101654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Pop. Mean-2SEM</a:t>
            </a:r>
            <a:endParaRPr lang="ko-KR" altLang="en-US" sz="1400" dirty="0">
              <a:solidFill>
                <a:schemeClr val="accent3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화살표: 왼쪽/오른쪽 6">
            <a:extLst>
              <a:ext uri="{FF2B5EF4-FFF2-40B4-BE49-F238E27FC236}">
                <a16:creationId xmlns:a16="http://schemas.microsoft.com/office/drawing/2014/main" id="{41EF3F92-3C6A-5E15-62CE-01B47144690D}"/>
              </a:ext>
            </a:extLst>
          </p:cNvPr>
          <p:cNvSpPr/>
          <p:nvPr/>
        </p:nvSpPr>
        <p:spPr>
          <a:xfrm>
            <a:off x="1995703" y="2542335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3C9F14-2090-73D1-6F23-FD0CD633D544}"/>
              </a:ext>
            </a:extLst>
          </p:cNvPr>
          <p:cNvGrpSpPr/>
          <p:nvPr/>
        </p:nvGrpSpPr>
        <p:grpSpPr>
          <a:xfrm>
            <a:off x="953178" y="1519909"/>
            <a:ext cx="3064412" cy="2880320"/>
            <a:chOff x="5423742" y="987574"/>
            <a:chExt cx="3064412" cy="288032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3142732-D80F-4C33-0F1B-FEEDAABE00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3742" y="987574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7C75EE-CB2E-0DAF-DEBC-AE16ADD6CA84}"/>
                </a:ext>
              </a:extLst>
            </p:cNvPr>
            <p:cNvSpPr txBox="1"/>
            <p:nvPr/>
          </p:nvSpPr>
          <p:spPr>
            <a:xfrm>
              <a:off x="6597910" y="208618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031F3E-3F6C-536A-B457-867B642DCD1C}"/>
                </a:ext>
              </a:extLst>
            </p:cNvPr>
            <p:cNvSpPr txBox="1"/>
            <p:nvPr/>
          </p:nvSpPr>
          <p:spPr>
            <a:xfrm>
              <a:off x="6499572" y="232734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E54D9E-510F-47E9-9776-44A9996B4DE8}"/>
                </a:ext>
              </a:extLst>
            </p:cNvPr>
            <p:cNvSpPr txBox="1"/>
            <p:nvPr/>
          </p:nvSpPr>
          <p:spPr>
            <a:xfrm>
              <a:off x="6855368" y="24375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405102-FB2A-1605-68AD-9E7E7D8F86B1}"/>
                </a:ext>
              </a:extLst>
            </p:cNvPr>
            <p:cNvSpPr txBox="1"/>
            <p:nvPr/>
          </p:nvSpPr>
          <p:spPr>
            <a:xfrm>
              <a:off x="6827675" y="222154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66E13B-F4E1-2964-29FC-40A7C875133D}"/>
                </a:ext>
              </a:extLst>
            </p:cNvPr>
            <p:cNvSpPr txBox="1"/>
            <p:nvPr/>
          </p:nvSpPr>
          <p:spPr>
            <a:xfrm>
              <a:off x="6732011" y="188360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F5F5BAD-42F2-B641-29F3-89EC2E36FA54}"/>
                </a:ext>
              </a:extLst>
            </p:cNvPr>
            <p:cNvSpPr txBox="1"/>
            <p:nvPr/>
          </p:nvSpPr>
          <p:spPr>
            <a:xfrm>
              <a:off x="6948264" y="20055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ACE74-F76B-E6ED-764E-14371550D6AA}"/>
                </a:ext>
              </a:extLst>
            </p:cNvPr>
            <p:cNvSpPr txBox="1"/>
            <p:nvPr/>
          </p:nvSpPr>
          <p:spPr>
            <a:xfrm>
              <a:off x="7081401" y="232672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3F067C-7B48-939E-46B4-AF1D186D82A5}"/>
                </a:ext>
              </a:extLst>
            </p:cNvPr>
            <p:cNvSpPr txBox="1"/>
            <p:nvPr/>
          </p:nvSpPr>
          <p:spPr>
            <a:xfrm>
              <a:off x="6565961" y="2534486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578AB8-1E57-323E-8E82-65861530C400}"/>
                </a:ext>
              </a:extLst>
            </p:cNvPr>
            <p:cNvSpPr txBox="1"/>
            <p:nvPr/>
          </p:nvSpPr>
          <p:spPr>
            <a:xfrm>
              <a:off x="6470427" y="269030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1DEC17-FFA4-5F83-87F3-C65336ADD3CB}"/>
                </a:ext>
              </a:extLst>
            </p:cNvPr>
            <p:cNvSpPr txBox="1"/>
            <p:nvPr/>
          </p:nvSpPr>
          <p:spPr>
            <a:xfrm>
              <a:off x="6396808" y="286278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738DF7-F2FE-F76A-63EB-A251766D4631}"/>
                </a:ext>
              </a:extLst>
            </p:cNvPr>
            <p:cNvSpPr txBox="1"/>
            <p:nvPr/>
          </p:nvSpPr>
          <p:spPr>
            <a:xfrm>
              <a:off x="6813910" y="26986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DD8ED1-E970-8157-225F-EFB596D05B90}"/>
                </a:ext>
              </a:extLst>
            </p:cNvPr>
            <p:cNvSpPr txBox="1"/>
            <p:nvPr/>
          </p:nvSpPr>
          <p:spPr>
            <a:xfrm>
              <a:off x="6668638" y="295821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B5D8DE-E3CF-9360-3BAC-DA4DED1464A4}"/>
                </a:ext>
              </a:extLst>
            </p:cNvPr>
            <p:cNvSpPr txBox="1"/>
            <p:nvPr/>
          </p:nvSpPr>
          <p:spPr>
            <a:xfrm>
              <a:off x="6281541" y="3060273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E6FEDA-A365-8B75-2F44-DB925B77453B}"/>
                </a:ext>
              </a:extLst>
            </p:cNvPr>
            <p:cNvSpPr txBox="1"/>
            <p:nvPr/>
          </p:nvSpPr>
          <p:spPr>
            <a:xfrm>
              <a:off x="6642580" y="308109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510F6F-6CC7-494F-92A7-A733E8DB3650}"/>
                </a:ext>
              </a:extLst>
            </p:cNvPr>
            <p:cNvSpPr txBox="1"/>
            <p:nvPr/>
          </p:nvSpPr>
          <p:spPr>
            <a:xfrm>
              <a:off x="6443450" y="3263229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D043EF3-9B86-B81B-D1C1-AD7F72D39091}"/>
                </a:ext>
              </a:extLst>
            </p:cNvPr>
            <p:cNvSpPr txBox="1"/>
            <p:nvPr/>
          </p:nvSpPr>
          <p:spPr>
            <a:xfrm>
              <a:off x="6172912" y="3362458"/>
              <a:ext cx="4956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4CFACB5-44FE-1A90-2A5A-11F98600B3AB}"/>
                </a:ext>
              </a:extLst>
            </p:cNvPr>
            <p:cNvSpPr txBox="1"/>
            <p:nvPr/>
          </p:nvSpPr>
          <p:spPr>
            <a:xfrm>
              <a:off x="6732011" y="3318251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B57AC4-CB41-0151-6059-442EC1B56806}"/>
                </a:ext>
              </a:extLst>
            </p:cNvPr>
            <p:cNvSpPr txBox="1"/>
            <p:nvPr/>
          </p:nvSpPr>
          <p:spPr>
            <a:xfrm>
              <a:off x="6992976" y="3104132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5B3057-195D-FC71-406A-A82033F3090D}"/>
                </a:ext>
              </a:extLst>
            </p:cNvPr>
            <p:cNvSpPr txBox="1"/>
            <p:nvPr/>
          </p:nvSpPr>
          <p:spPr>
            <a:xfrm>
              <a:off x="7022952" y="2846334"/>
              <a:ext cx="6346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FF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0FAC19-4FE8-E316-F198-E10DAF5121D8}"/>
                </a:ext>
              </a:extLst>
            </p:cNvPr>
            <p:cNvSpPr txBox="1"/>
            <p:nvPr/>
          </p:nvSpPr>
          <p:spPr>
            <a:xfrm>
              <a:off x="7122005" y="264173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014C9B-1743-A454-DE3C-8AF902192DF6}"/>
                </a:ext>
              </a:extLst>
            </p:cNvPr>
            <p:cNvSpPr txBox="1"/>
            <p:nvPr/>
          </p:nvSpPr>
          <p:spPr>
            <a:xfrm>
              <a:off x="7309446" y="309882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1002F1-5001-382C-8D41-E3693A566F3D}"/>
                </a:ext>
              </a:extLst>
            </p:cNvPr>
            <p:cNvSpPr txBox="1"/>
            <p:nvPr/>
          </p:nvSpPr>
          <p:spPr>
            <a:xfrm>
              <a:off x="7186600" y="3287257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E659746-ABA0-0310-9752-0A098B4549DB}"/>
                </a:ext>
              </a:extLst>
            </p:cNvPr>
            <p:cNvSpPr txBox="1"/>
            <p:nvPr/>
          </p:nvSpPr>
          <p:spPr>
            <a:xfrm>
              <a:off x="7497251" y="3394034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F90188-7943-715B-7719-9B37DD34EE05}"/>
                </a:ext>
              </a:extLst>
            </p:cNvPr>
            <p:cNvSpPr txBox="1"/>
            <p:nvPr/>
          </p:nvSpPr>
          <p:spPr>
            <a:xfrm>
              <a:off x="7022461" y="3447595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6E34357-BB03-B631-07AB-06A9B892B54D}"/>
                </a:ext>
              </a:extLst>
            </p:cNvPr>
            <p:cNvSpPr txBox="1"/>
            <p:nvPr/>
          </p:nvSpPr>
          <p:spPr>
            <a:xfrm>
              <a:off x="6918550" y="171976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60B887-77AB-B18B-9213-BC9DD69B281B}"/>
                </a:ext>
              </a:extLst>
            </p:cNvPr>
            <p:cNvSpPr txBox="1"/>
            <p:nvPr/>
          </p:nvSpPr>
          <p:spPr>
            <a:xfrm>
              <a:off x="6704743" y="1552318"/>
              <a:ext cx="49565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mean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  <p:sp>
        <p:nvSpPr>
          <p:cNvPr id="136" name="화살표: 왼쪽/오른쪽 6">
            <a:extLst>
              <a:ext uri="{FF2B5EF4-FFF2-40B4-BE49-F238E27FC236}">
                <a16:creationId xmlns:a16="http://schemas.microsoft.com/office/drawing/2014/main" id="{EB452C13-EE9A-1F99-D253-F5C3865D6CA1}"/>
              </a:ext>
            </a:extLst>
          </p:cNvPr>
          <p:cNvSpPr/>
          <p:nvPr/>
        </p:nvSpPr>
        <p:spPr>
          <a:xfrm>
            <a:off x="6255787" y="2437333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721458E-A899-12CE-8DE0-45818B9FEACA}"/>
              </a:ext>
            </a:extLst>
          </p:cNvPr>
          <p:cNvSpPr txBox="1"/>
          <p:nvPr/>
        </p:nvSpPr>
        <p:spPr>
          <a:xfrm>
            <a:off x="6071795" y="251352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622337C-CD68-39F2-E38F-9256B3D0A0C5}"/>
              </a:ext>
            </a:extLst>
          </p:cNvPr>
          <p:cNvSpPr txBox="1"/>
          <p:nvPr/>
        </p:nvSpPr>
        <p:spPr>
          <a:xfrm>
            <a:off x="5973457" y="275467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58E4BFA-A14C-CBD4-4315-8229B7305C21}"/>
              </a:ext>
            </a:extLst>
          </p:cNvPr>
          <p:cNvSpPr txBox="1"/>
          <p:nvPr/>
        </p:nvSpPr>
        <p:spPr>
          <a:xfrm>
            <a:off x="6329253" y="286490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37E12D4-4849-502E-4FF3-6D472B16729D}"/>
              </a:ext>
            </a:extLst>
          </p:cNvPr>
          <p:cNvSpPr txBox="1"/>
          <p:nvPr/>
        </p:nvSpPr>
        <p:spPr>
          <a:xfrm>
            <a:off x="6301560" y="264888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EE2FBB5-D18A-487C-2E79-B2E764B64CAB}"/>
              </a:ext>
            </a:extLst>
          </p:cNvPr>
          <p:cNvSpPr txBox="1"/>
          <p:nvPr/>
        </p:nvSpPr>
        <p:spPr>
          <a:xfrm>
            <a:off x="6205896" y="231093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A472A99-828E-D9A8-D09C-E93E79D337F3}"/>
              </a:ext>
            </a:extLst>
          </p:cNvPr>
          <p:cNvSpPr txBox="1"/>
          <p:nvPr/>
        </p:nvSpPr>
        <p:spPr>
          <a:xfrm>
            <a:off x="6422149" y="243285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FECDB4B-B3F1-D707-3921-07BEA66287A9}"/>
              </a:ext>
            </a:extLst>
          </p:cNvPr>
          <p:cNvSpPr txBox="1"/>
          <p:nvPr/>
        </p:nvSpPr>
        <p:spPr>
          <a:xfrm>
            <a:off x="6555286" y="275405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2FE49E7-574F-A9C3-BFA5-3C4EFBE8BAC1}"/>
              </a:ext>
            </a:extLst>
          </p:cNvPr>
          <p:cNvSpPr txBox="1"/>
          <p:nvPr/>
        </p:nvSpPr>
        <p:spPr>
          <a:xfrm>
            <a:off x="6039846" y="2961819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802B86E-AAAD-49DB-FC90-4227B30F1843}"/>
              </a:ext>
            </a:extLst>
          </p:cNvPr>
          <p:cNvSpPr txBox="1"/>
          <p:nvPr/>
        </p:nvSpPr>
        <p:spPr>
          <a:xfrm>
            <a:off x="5944312" y="311763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01E9D81-8232-2F74-D82E-3CFCC21D15E5}"/>
              </a:ext>
            </a:extLst>
          </p:cNvPr>
          <p:cNvSpPr txBox="1"/>
          <p:nvPr/>
        </p:nvSpPr>
        <p:spPr>
          <a:xfrm>
            <a:off x="5870693" y="329011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A0BC0EF-B420-1241-2A03-91529CCC5AA4}"/>
              </a:ext>
            </a:extLst>
          </p:cNvPr>
          <p:cNvSpPr txBox="1"/>
          <p:nvPr/>
        </p:nvSpPr>
        <p:spPr>
          <a:xfrm>
            <a:off x="6287795" y="312596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E601CAC5-CE88-F907-571C-3C41D9C66F81}"/>
              </a:ext>
            </a:extLst>
          </p:cNvPr>
          <p:cNvSpPr txBox="1"/>
          <p:nvPr/>
        </p:nvSpPr>
        <p:spPr>
          <a:xfrm>
            <a:off x="6142523" y="338554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E4425BD-5D4C-3354-EB4E-6DDF7976B341}"/>
              </a:ext>
            </a:extLst>
          </p:cNvPr>
          <p:cNvSpPr txBox="1"/>
          <p:nvPr/>
        </p:nvSpPr>
        <p:spPr>
          <a:xfrm>
            <a:off x="5755426" y="3487606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F14857B-869F-94BF-3DA1-514695CB24EC}"/>
              </a:ext>
            </a:extLst>
          </p:cNvPr>
          <p:cNvSpPr txBox="1"/>
          <p:nvPr/>
        </p:nvSpPr>
        <p:spPr>
          <a:xfrm>
            <a:off x="6116465" y="350843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1D38347-FBA5-5BDB-2134-962B14B27AE3}"/>
              </a:ext>
            </a:extLst>
          </p:cNvPr>
          <p:cNvSpPr txBox="1"/>
          <p:nvPr/>
        </p:nvSpPr>
        <p:spPr>
          <a:xfrm>
            <a:off x="5917335" y="3690562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8BFE455-A791-0E66-8CB3-AAEB9D878409}"/>
              </a:ext>
            </a:extLst>
          </p:cNvPr>
          <p:cNvSpPr txBox="1"/>
          <p:nvPr/>
        </p:nvSpPr>
        <p:spPr>
          <a:xfrm>
            <a:off x="5646797" y="3789791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1A6A628A-469F-5691-65BD-31A44249081A}"/>
              </a:ext>
            </a:extLst>
          </p:cNvPr>
          <p:cNvSpPr txBox="1"/>
          <p:nvPr/>
        </p:nvSpPr>
        <p:spPr>
          <a:xfrm>
            <a:off x="6205896" y="3745584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CEA8FC2-48B7-6AB0-DBC1-6909DC8AE216}"/>
              </a:ext>
            </a:extLst>
          </p:cNvPr>
          <p:cNvSpPr txBox="1"/>
          <p:nvPr/>
        </p:nvSpPr>
        <p:spPr>
          <a:xfrm>
            <a:off x="6466861" y="3531465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02FECD7-852C-B679-452A-D86B99B2FC59}"/>
              </a:ext>
            </a:extLst>
          </p:cNvPr>
          <p:cNvSpPr txBox="1"/>
          <p:nvPr/>
        </p:nvSpPr>
        <p:spPr>
          <a:xfrm>
            <a:off x="6496837" y="3273667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770F588F-84D5-7133-0ADA-BD759D0569C7}"/>
              </a:ext>
            </a:extLst>
          </p:cNvPr>
          <p:cNvSpPr txBox="1"/>
          <p:nvPr/>
        </p:nvSpPr>
        <p:spPr>
          <a:xfrm>
            <a:off x="6595890" y="306906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2721CE5-78A1-9653-6664-9B445CE829C1}"/>
              </a:ext>
            </a:extLst>
          </p:cNvPr>
          <p:cNvSpPr txBox="1"/>
          <p:nvPr/>
        </p:nvSpPr>
        <p:spPr>
          <a:xfrm>
            <a:off x="6783331" y="352615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3B0AF8F-E153-274A-8B48-CB2FFDB9D4D1}"/>
              </a:ext>
            </a:extLst>
          </p:cNvPr>
          <p:cNvSpPr txBox="1"/>
          <p:nvPr/>
        </p:nvSpPr>
        <p:spPr>
          <a:xfrm>
            <a:off x="6660485" y="3714590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4E7AE55-9D37-A92C-CA54-9A2CB5427BEC}"/>
              </a:ext>
            </a:extLst>
          </p:cNvPr>
          <p:cNvSpPr txBox="1"/>
          <p:nvPr/>
        </p:nvSpPr>
        <p:spPr>
          <a:xfrm>
            <a:off x="6971136" y="3821367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1149BF5-73B2-CEBD-5D88-26C6167E2BB9}"/>
              </a:ext>
            </a:extLst>
          </p:cNvPr>
          <p:cNvSpPr txBox="1"/>
          <p:nvPr/>
        </p:nvSpPr>
        <p:spPr>
          <a:xfrm>
            <a:off x="6496346" y="3874928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B229084-0D37-6050-A4C6-F8B79E92B7C5}"/>
              </a:ext>
            </a:extLst>
          </p:cNvPr>
          <p:cNvSpPr txBox="1"/>
          <p:nvPr/>
        </p:nvSpPr>
        <p:spPr>
          <a:xfrm>
            <a:off x="6392435" y="214710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8E48C7-FF80-EC71-58CF-916D2E87EB7D}"/>
              </a:ext>
            </a:extLst>
          </p:cNvPr>
          <p:cNvSpPr txBox="1"/>
          <p:nvPr/>
        </p:nvSpPr>
        <p:spPr>
          <a:xfrm>
            <a:off x="6178628" y="1979651"/>
            <a:ext cx="4956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1930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000" y="1203598"/>
            <a:ext cx="3686554" cy="2524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오른쪽 화살표 4"/>
          <p:cNvSpPr/>
          <p:nvPr/>
        </p:nvSpPr>
        <p:spPr>
          <a:xfrm>
            <a:off x="4353997" y="213983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415840" y="1851669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표본 추출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754734" y="1397316"/>
            <a:ext cx="553611" cy="1867277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791019" y="1038554"/>
            <a:ext cx="237046" cy="534144"/>
            <a:chOff x="6791019" y="1033792"/>
            <a:chExt cx="237046" cy="534144"/>
          </a:xfrm>
        </p:grpSpPr>
        <p:cxnSp>
          <p:nvCxnSpPr>
            <p:cNvPr id="9" name="직선 연결선 8"/>
            <p:cNvCxnSpPr/>
            <p:nvPr/>
          </p:nvCxnSpPr>
          <p:spPr>
            <a:xfrm flipV="1">
              <a:off x="7028065" y="1033792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6791019" y="1177808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/>
                        </a:rPr>
                        <m:t>𝑆𝐸𝑀</m:t>
                      </m:r>
                      <m:r>
                        <a:rPr lang="en-US" altLang="ko-KR" sz="1200" b="0" i="1" smtClean="0">
                          <a:latin typeface="Cambria Math"/>
                        </a:rPr>
                        <m:t>×2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765940"/>
                <a:ext cx="81624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오른쪽 중괄호 22"/>
          <p:cNvSpPr/>
          <p:nvPr/>
        </p:nvSpPr>
        <p:spPr>
          <a:xfrm rot="5400000">
            <a:off x="6963885" y="3514728"/>
            <a:ext cx="137736" cy="556037"/>
          </a:xfrm>
          <a:prstGeom prst="rightBrace">
            <a:avLst>
              <a:gd name="adj1" fmla="val 7230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6052059" y="3910285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이 안에 </a:t>
            </a:r>
            <a:r>
              <a:rPr lang="en-US" altLang="ko-KR" sz="1200" dirty="0"/>
              <a:t>95% </a:t>
            </a:r>
            <a:r>
              <a:rPr lang="ko-KR" altLang="en-US" sz="1200" dirty="0"/>
              <a:t>확률로</a:t>
            </a:r>
            <a:endParaRPr lang="en-US" altLang="ko-KR" sz="1200" dirty="0"/>
          </a:p>
          <a:p>
            <a:pPr algn="ctr"/>
            <a:r>
              <a:rPr lang="ko-KR" altLang="en-US" sz="1200" dirty="0"/>
              <a:t>모평균이 포함되어 있음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3" name="그룹 2"/>
          <p:cNvGrpSpPr/>
          <p:nvPr/>
        </p:nvGrpSpPr>
        <p:grpSpPr>
          <a:xfrm>
            <a:off x="7308304" y="1038554"/>
            <a:ext cx="237046" cy="534144"/>
            <a:chOff x="7308304" y="1055618"/>
            <a:chExt cx="237046" cy="534144"/>
          </a:xfrm>
        </p:grpSpPr>
        <p:cxnSp>
          <p:nvCxnSpPr>
            <p:cNvPr id="12" name="직선 연결선 11"/>
            <p:cNvCxnSpPr/>
            <p:nvPr/>
          </p:nvCxnSpPr>
          <p:spPr>
            <a:xfrm flipV="1">
              <a:off x="7310771" y="1055618"/>
              <a:ext cx="0" cy="53414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flipH="1">
              <a:off x="7308304" y="1199634"/>
              <a:ext cx="2370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7"/>
            <a:ext cx="4419126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49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36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7E8C222-6FDB-4CD9-B36F-1A683D33AD6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001"/>
          <a:stretch/>
        </p:blipFill>
        <p:spPr>
          <a:xfrm>
            <a:off x="3563888" y="987574"/>
            <a:ext cx="2436395" cy="252028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8463EB3-D717-43C2-9C51-69CBF86CF0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198" b="-798"/>
          <a:stretch/>
        </p:blipFill>
        <p:spPr>
          <a:xfrm>
            <a:off x="3563887" y="3435846"/>
            <a:ext cx="2436395" cy="64807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A5593B-5777-488F-A0B3-329D4AAD7AE6}"/>
              </a:ext>
            </a:extLst>
          </p:cNvPr>
          <p:cNvSpPr/>
          <p:nvPr/>
        </p:nvSpPr>
        <p:spPr>
          <a:xfrm>
            <a:off x="3563887" y="987574"/>
            <a:ext cx="2436395" cy="30963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5C841-FC38-EC26-5D5E-37D3654F7578}"/>
              </a:ext>
            </a:extLst>
          </p:cNvPr>
          <p:cNvSpPr txBox="1"/>
          <p:nvPr/>
        </p:nvSpPr>
        <p:spPr>
          <a:xfrm>
            <a:off x="3901450" y="1347614"/>
            <a:ext cx="691933" cy="217326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68AD6-8D9F-56AB-AA5E-BAC1CBDC6F8D}"/>
              </a:ext>
            </a:extLst>
          </p:cNvPr>
          <p:cNvSpPr txBox="1"/>
          <p:nvPr/>
        </p:nvSpPr>
        <p:spPr>
          <a:xfrm>
            <a:off x="3798956" y="1303330"/>
            <a:ext cx="9989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Patches(cat)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9ED5C1-330C-822B-4953-55322D89F9C2}"/>
              </a:ext>
            </a:extLst>
          </p:cNvPr>
          <p:cNvSpPr/>
          <p:nvPr/>
        </p:nvSpPr>
        <p:spPr>
          <a:xfrm>
            <a:off x="4400959" y="1803231"/>
            <a:ext cx="768794" cy="122312"/>
          </a:xfrm>
          <a:prstGeom prst="rect">
            <a:avLst/>
          </a:prstGeom>
          <a:solidFill>
            <a:srgbClr val="9CAF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BB85F-17DA-BE2D-5413-3046B000C9D5}"/>
              </a:ext>
            </a:extLst>
          </p:cNvPr>
          <p:cNvSpPr txBox="1"/>
          <p:nvPr/>
        </p:nvSpPr>
        <p:spPr>
          <a:xfrm>
            <a:off x="4309036" y="1770138"/>
            <a:ext cx="94609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chemeClr val="bg1">
                    <a:lumMod val="85000"/>
                  </a:schemeClr>
                </a:solidFill>
              </a:rPr>
              <a:t>Friday, Jan 15th, 2023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075CFE-EF45-7326-85BB-91A0581AE2E0}"/>
              </a:ext>
            </a:extLst>
          </p:cNvPr>
          <p:cNvSpPr/>
          <p:nvPr/>
        </p:nvSpPr>
        <p:spPr>
          <a:xfrm>
            <a:off x="3883547" y="2160002"/>
            <a:ext cx="914400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FD2AB7-E4BC-1DC2-9564-7DF64D2DA4B1}"/>
              </a:ext>
            </a:extLst>
          </p:cNvPr>
          <p:cNvSpPr/>
          <p:nvPr/>
        </p:nvSpPr>
        <p:spPr>
          <a:xfrm>
            <a:off x="4860032" y="2473657"/>
            <a:ext cx="309721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7EBE00-B920-A7D4-A177-9997D7381438}"/>
              </a:ext>
            </a:extLst>
          </p:cNvPr>
          <p:cNvSpPr/>
          <p:nvPr/>
        </p:nvSpPr>
        <p:spPr>
          <a:xfrm>
            <a:off x="4143590" y="2792816"/>
            <a:ext cx="356402" cy="124177"/>
          </a:xfrm>
          <a:prstGeom prst="rect">
            <a:avLst/>
          </a:prstGeom>
          <a:solidFill>
            <a:srgbClr val="B2C7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48307-EBF8-2354-8B22-E11E12280DEA}"/>
              </a:ext>
            </a:extLst>
          </p:cNvPr>
          <p:cNvSpPr txBox="1"/>
          <p:nvPr/>
        </p:nvSpPr>
        <p:spPr>
          <a:xfrm>
            <a:off x="3834425" y="2119058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Patches(cat)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5D006C8-96CD-EE3B-BB5F-BB6076D162DA}"/>
              </a:ext>
            </a:extLst>
          </p:cNvPr>
          <p:cNvSpPr/>
          <p:nvPr/>
        </p:nvSpPr>
        <p:spPr>
          <a:xfrm>
            <a:off x="3891925" y="2296740"/>
            <a:ext cx="1544171" cy="246708"/>
          </a:xfrm>
          <a:prstGeom prst="roundRect">
            <a:avLst>
              <a:gd name="adj" fmla="val 34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2A5DCB-8893-9FCD-4CB2-D9D15D8FBBE1}"/>
              </a:ext>
            </a:extLst>
          </p:cNvPr>
          <p:cNvSpPr txBox="1"/>
          <p:nvPr/>
        </p:nvSpPr>
        <p:spPr>
          <a:xfrm>
            <a:off x="3883670" y="2320801"/>
            <a:ext cx="15905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When do you come back, human?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0871B0-DE6A-4613-5EAC-8AB971E777BE}"/>
              </a:ext>
            </a:extLst>
          </p:cNvPr>
          <p:cNvSpPr/>
          <p:nvPr/>
        </p:nvSpPr>
        <p:spPr>
          <a:xfrm>
            <a:off x="4528072" y="2623294"/>
            <a:ext cx="1413258" cy="246708"/>
          </a:xfrm>
          <a:prstGeom prst="roundRect">
            <a:avLst>
              <a:gd name="adj" fmla="val 34148"/>
            </a:avLst>
          </a:prstGeom>
          <a:solidFill>
            <a:srgbClr val="F7E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3767A7-5CA5-0AF2-434E-97DFDCC19958}"/>
              </a:ext>
            </a:extLst>
          </p:cNvPr>
          <p:cNvSpPr txBox="1"/>
          <p:nvPr/>
        </p:nvSpPr>
        <p:spPr>
          <a:xfrm>
            <a:off x="4454179" y="2646139"/>
            <a:ext cx="154417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00" dirty="0"/>
              <a:t>Maybe in 10-15 minutes? </a:t>
            </a:r>
            <a:r>
              <a:rPr lang="ko-KR" altLang="en-US" sz="700" dirty="0"/>
              <a:t>🤯🤯</a:t>
            </a:r>
            <a:endParaRPr 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9A676D-CD2C-4A5A-8DAB-62CF3C674095}"/>
              </a:ext>
            </a:extLst>
          </p:cNvPr>
          <p:cNvSpPr txBox="1"/>
          <p:nvPr/>
        </p:nvSpPr>
        <p:spPr>
          <a:xfrm>
            <a:off x="5364088" y="2427951"/>
            <a:ext cx="3882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 5:11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B2EF57-555A-0446-F9A6-B762411498EF}"/>
              </a:ext>
            </a:extLst>
          </p:cNvPr>
          <p:cNvSpPr txBox="1"/>
          <p:nvPr/>
        </p:nvSpPr>
        <p:spPr>
          <a:xfrm>
            <a:off x="4222988" y="2749104"/>
            <a:ext cx="38824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PM 5:11</a:t>
            </a:r>
          </a:p>
        </p:txBody>
      </p:sp>
    </p:spTree>
    <p:extLst>
      <p:ext uri="{BB962C8B-B14F-4D97-AF65-F5344CB8AC3E}">
        <p14:creationId xmlns:p14="http://schemas.microsoft.com/office/powerpoint/2010/main" val="13483634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736384"/>
            <a:ext cx="10513168" cy="3673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B48EFD-A07C-E4CC-6B6B-E12EA0CF2DC8}"/>
              </a:ext>
            </a:extLst>
          </p:cNvPr>
          <p:cNvSpPr/>
          <p:nvPr/>
        </p:nvSpPr>
        <p:spPr>
          <a:xfrm>
            <a:off x="4283968" y="4217778"/>
            <a:ext cx="1080120" cy="18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17E34-393E-FB1E-A1C4-212E35C6FAB4}"/>
              </a:ext>
            </a:extLst>
          </p:cNvPr>
          <p:cNvSpPr txBox="1"/>
          <p:nvPr/>
        </p:nvSpPr>
        <p:spPr>
          <a:xfrm>
            <a:off x="4139952" y="4173947"/>
            <a:ext cx="131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Repeating times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C47D62-D378-DA10-3D3D-F4848FA737A0}"/>
              </a:ext>
            </a:extLst>
          </p:cNvPr>
          <p:cNvSpPr/>
          <p:nvPr/>
        </p:nvSpPr>
        <p:spPr>
          <a:xfrm rot="16200000">
            <a:off x="-121863" y="2369069"/>
            <a:ext cx="1080120" cy="189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C53FF-7B6B-B802-392E-DC0A44F7712C}"/>
              </a:ext>
            </a:extLst>
          </p:cNvPr>
          <p:cNvSpPr txBox="1"/>
          <p:nvPr/>
        </p:nvSpPr>
        <p:spPr>
          <a:xfrm rot="16200000">
            <a:off x="-119615" y="2384831"/>
            <a:ext cx="987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mean value</a:t>
            </a:r>
          </a:p>
        </p:txBody>
      </p:sp>
    </p:spTree>
    <p:extLst>
      <p:ext uri="{BB962C8B-B14F-4D97-AF65-F5344CB8AC3E}">
        <p14:creationId xmlns:p14="http://schemas.microsoft.com/office/powerpoint/2010/main" val="118568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070955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32883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09553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8179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304257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99555" y="277458"/>
            <a:ext cx="899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4824682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21037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87910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64208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30859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82694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905816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46720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790283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626647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00652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1907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824853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35839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88434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962004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60651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274915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494594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669973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45352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84514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57499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64506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126999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49629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33580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61807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71882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701241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822939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23896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6226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70856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304415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342958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862315" y="277458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모집단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562547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2971529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368507" y="2450423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111969" y="252653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327550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2930927" y="239912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187465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258389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439764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661391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681419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137485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31904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728023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5939165" y="255717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084044" y="271345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193822" y="247834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5943959" y="2267904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014883" y="207954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196258" y="226102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417885" y="268518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437913" y="265733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5893979" y="195142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708161" y="2369878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</a:t>
            </a: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054003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054003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1999555" y="186293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388706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199994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6640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0326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388706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199994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862315" y="1862933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집단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610874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339191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205267" y="4011351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499992" y="4189264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695212" y="436953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4837482" y="413793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524641" y="39003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626051" y="373562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4807426" y="391710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029053" y="4341269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049081" y="4313418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505147" y="360751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054003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1999555" y="3412421"/>
            <a:ext cx="11528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 차이의 </a:t>
            </a:r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61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756368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356793" y="3789740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626051" y="3446852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384877" y="4728247"/>
            <a:ext cx="8595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차이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0750" y="3077101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470639" y="1473766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데이터값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251520" y="1347614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각 집단의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 계산</a:t>
            </a: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711859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328465" y="3011361"/>
            <a:ext cx="8226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평균값의</a:t>
            </a:r>
            <a:endParaRPr lang="en-US" altLang="ko-KR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/>
            <a:r>
              <a:rPr lang="ko-KR" altLang="en-US" sz="14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 </a:t>
            </a:r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계산</a:t>
            </a:r>
          </a:p>
        </p:txBody>
      </p:sp>
    </p:spTree>
    <p:extLst>
      <p:ext uri="{BB962C8B-B14F-4D97-AF65-F5344CB8AC3E}">
        <p14:creationId xmlns:p14="http://schemas.microsoft.com/office/powerpoint/2010/main" val="340789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>
            <a:extLst>
              <a:ext uri="{FF2B5EF4-FFF2-40B4-BE49-F238E27FC236}">
                <a16:creationId xmlns:a16="http://schemas.microsoft.com/office/drawing/2014/main" id="{D39BA6FB-C96D-4C46-A73C-38C9B34415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286979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66B4B5D-3691-4AF7-8162-216E61BD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748907" y="4962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FF4F6CB-23EB-4AF0-A311-99786ECB25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25577" y="33950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7E8D6FF-3231-40DC-A081-6D5C71E87E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854203" y="60233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8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D141645-779A-45FA-BFAF-899404DC1F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520281" y="48351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B82E9A67-D1FD-42F2-9B91-C7989E46382D}"/>
              </a:ext>
            </a:extLst>
          </p:cNvPr>
          <p:cNvSpPr txBox="1"/>
          <p:nvPr/>
        </p:nvSpPr>
        <p:spPr>
          <a:xfrm>
            <a:off x="1907704" y="277458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99" name="Picture 2">
            <a:extLst>
              <a:ext uri="{FF2B5EF4-FFF2-40B4-BE49-F238E27FC236}">
                <a16:creationId xmlns:a16="http://schemas.microsoft.com/office/drawing/2014/main" id="{D28AE9EA-24E9-4807-B64A-57CC46C36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040706" y="180807"/>
            <a:ext cx="2750467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A12F9BB-DF14-42DC-A3FA-16FD1D9BF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637061" y="7058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80F3EB-E75D-4459-AB25-309A967A3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903934" y="8531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D437E1BE-B453-46F3-A521-7D95E6E55C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80232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4F60AEBC-F6F4-477B-8ED8-F63C0C27FC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46883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419EE42-F2D1-49F1-82D5-45859855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398718" y="4224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450B433-5567-4651-9BFB-8B3A32E29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121840" y="78221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258EEADD-4985-4DF0-89A8-7550DCA9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262744" y="9580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9B91F6D8-AC19-49D7-9133-62D1D91EF2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006307" y="96400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B791DEC-BCAB-46E7-98EE-CF1F9C7F9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2842671" y="10721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BC86DD45-859E-4A94-A330-11B487DEF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416676" y="1072258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6735D1-EEF9-4D11-B3CA-E7A50FCBDD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3597931" y="977156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6529A4-CE8E-4726-89C7-D0E9C2E7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040877" y="814196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684D7EA-4819-46EB-B1DF-55D091859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51863" y="1037271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3A51768F-AA29-4FC8-A4EB-082B839E19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004458" y="1065840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AAF3571A-A91A-4560-9FAF-C6C363BE6C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4178028" y="1084742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F7B746FA-CC20-46BF-9B69-932B7236A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776675" y="769528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6" name="Picture 6" descr="C:\Users\biosensor1\Documents\카카오톡 받은 파일\KakaoTalk_20210112_172206730.png">
            <a:extLst>
              <a:ext uri="{FF2B5EF4-FFF2-40B4-BE49-F238E27FC236}">
                <a16:creationId xmlns:a16="http://schemas.microsoft.com/office/drawing/2014/main" id="{E6164BCA-911E-4A8F-B3E2-6001C5F0A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4" t="8382" r="38972" b="22505"/>
          <a:stretch/>
        </p:blipFill>
        <p:spPr bwMode="auto">
          <a:xfrm>
            <a:off x="3490939" y="825223"/>
            <a:ext cx="156618" cy="32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AA920A7B-342B-42A5-959E-B517ACCE8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710618" y="1037271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8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93E3459-C204-4981-9090-1A858AF7B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5885997" y="80943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9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6805677D-D657-4954-B7D0-B8AC3A08EB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061376" y="60233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0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154E053-1186-4570-B002-A35A99CF99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400538" y="110367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1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B592B85-75DC-4FE8-BD90-C4510579BD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073523" y="1091084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8B159003-2A63-4CA2-B1A9-B9D92890FD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80530" y="705883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3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F75050E-DE1A-467E-98E3-697633A22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343023" y="37142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351DBE3E-C42A-4049-9501-79A6A3C1D6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765653" y="774982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10B63245-24B2-4FEF-9A91-99B4F252E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649604" y="1074340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6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E46133AE-23D5-4726-95F1-5F0F792C85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577831" y="53994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" name="Picture 5" descr="https://static.wikia.nocookie.net/camp_for_bragging_rights/images/0/0e/Stickman.png/revision/latest/scale-to-width-down/768?cb=20200421202819">
            <a:extLst>
              <a:ext uri="{FF2B5EF4-FFF2-40B4-BE49-F238E27FC236}">
                <a16:creationId xmlns:a16="http://schemas.microsoft.com/office/drawing/2014/main" id="{57CCC3F0-9210-4B87-AE65-50E36D69A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3" t="12707" r="32942" b="2763"/>
          <a:stretch/>
        </p:blipFill>
        <p:spPr bwMode="auto">
          <a:xfrm>
            <a:off x="6887906" y="1060287"/>
            <a:ext cx="156618" cy="313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그림 228">
            <a:extLst>
              <a:ext uri="{FF2B5EF4-FFF2-40B4-BE49-F238E27FC236}">
                <a16:creationId xmlns:a16="http://schemas.microsoft.com/office/drawing/2014/main" id="{57472415-EE81-483E-85D1-3FE032DD473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917265" y="1084742"/>
            <a:ext cx="152883" cy="278449"/>
          </a:xfrm>
          <a:prstGeom prst="rect">
            <a:avLst/>
          </a:prstGeom>
        </p:spPr>
      </p:pic>
      <p:pic>
        <p:nvPicPr>
          <p:cNvPr id="230" name="그림 229">
            <a:extLst>
              <a:ext uri="{FF2B5EF4-FFF2-40B4-BE49-F238E27FC236}">
                <a16:creationId xmlns:a16="http://schemas.microsoft.com/office/drawing/2014/main" id="{AE77F889-E4D0-4C15-8820-1E1FF34F07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038963" y="825223"/>
            <a:ext cx="152883" cy="278449"/>
          </a:xfrm>
          <a:prstGeom prst="rect">
            <a:avLst/>
          </a:prstGeom>
        </p:spPr>
      </p:pic>
      <p:pic>
        <p:nvPicPr>
          <p:cNvPr id="231" name="그림 230">
            <a:extLst>
              <a:ext uri="{FF2B5EF4-FFF2-40B4-BE49-F238E27FC236}">
                <a16:creationId xmlns:a16="http://schemas.microsoft.com/office/drawing/2014/main" id="{5EB01DFA-4B19-4CA9-B4A3-8D92DF25A82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239920" y="676596"/>
            <a:ext cx="152883" cy="278449"/>
          </a:xfrm>
          <a:prstGeom prst="rect">
            <a:avLst/>
          </a:prstGeom>
        </p:spPr>
      </p:pic>
      <p:pic>
        <p:nvPicPr>
          <p:cNvPr id="232" name="그림 231">
            <a:extLst>
              <a:ext uri="{FF2B5EF4-FFF2-40B4-BE49-F238E27FC236}">
                <a16:creationId xmlns:a16="http://schemas.microsoft.com/office/drawing/2014/main" id="{3CF0E502-5FA0-44ED-8D89-E3D634815D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252250" y="1018125"/>
            <a:ext cx="152883" cy="278449"/>
          </a:xfrm>
          <a:prstGeom prst="rect">
            <a:avLst/>
          </a:prstGeom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3AC43DD1-4412-44A1-B8E2-076A1EACEE5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186880" y="386145"/>
            <a:ext cx="152883" cy="278449"/>
          </a:xfrm>
          <a:prstGeom prst="rect">
            <a:avLst/>
          </a:prstGeom>
        </p:spPr>
      </p:pic>
      <p:pic>
        <p:nvPicPr>
          <p:cNvPr id="234" name="그림 233">
            <a:extLst>
              <a:ext uri="{FF2B5EF4-FFF2-40B4-BE49-F238E27FC236}">
                <a16:creationId xmlns:a16="http://schemas.microsoft.com/office/drawing/2014/main" id="{BE20AFBE-328E-460F-AF0F-300617A7EB5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6520439" y="781838"/>
            <a:ext cx="152883" cy="278449"/>
          </a:xfrm>
          <a:prstGeom prst="rect">
            <a:avLst/>
          </a:prstGeom>
        </p:spPr>
      </p:pic>
      <p:pic>
        <p:nvPicPr>
          <p:cNvPr id="235" name="그림 234">
            <a:extLst>
              <a:ext uri="{FF2B5EF4-FFF2-40B4-BE49-F238E27FC236}">
                <a16:creationId xmlns:a16="http://schemas.microsoft.com/office/drawing/2014/main" id="{F673298F-A920-448D-BB63-64502906BBD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17367" r="31911" b="11801"/>
          <a:stretch/>
        </p:blipFill>
        <p:spPr>
          <a:xfrm>
            <a:off x="5558982" y="1141173"/>
            <a:ext cx="152883" cy="278449"/>
          </a:xfrm>
          <a:prstGeom prst="rect">
            <a:avLst/>
          </a:prstGeom>
        </p:spPr>
      </p:pic>
      <p:sp>
        <p:nvSpPr>
          <p:cNvPr id="236" name="TextBox 235">
            <a:extLst>
              <a:ext uri="{FF2B5EF4-FFF2-40B4-BE49-F238E27FC236}">
                <a16:creationId xmlns:a16="http://schemas.microsoft.com/office/drawing/2014/main" id="{8CF2FB13-C02C-435F-AA91-5197EF57BE6F}"/>
              </a:ext>
            </a:extLst>
          </p:cNvPr>
          <p:cNvSpPr txBox="1"/>
          <p:nvPr/>
        </p:nvSpPr>
        <p:spPr>
          <a:xfrm>
            <a:off x="4644008" y="277458"/>
            <a:ext cx="1417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population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37" name="Picture 2">
            <a:extLst>
              <a:ext uri="{FF2B5EF4-FFF2-40B4-BE49-F238E27FC236}">
                <a16:creationId xmlns:a16="http://schemas.microsoft.com/office/drawing/2014/main" id="{86270754-CD45-4DA0-A929-4310B05706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2778571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8" name="TextBox 237">
            <a:extLst>
              <a:ext uri="{FF2B5EF4-FFF2-40B4-BE49-F238E27FC236}">
                <a16:creationId xmlns:a16="http://schemas.microsoft.com/office/drawing/2014/main" id="{137C1972-AE76-49E1-9CB5-CD6CBEB6DE9E}"/>
              </a:ext>
            </a:extLst>
          </p:cNvPr>
          <p:cNvSpPr txBox="1"/>
          <p:nvPr/>
        </p:nvSpPr>
        <p:spPr>
          <a:xfrm>
            <a:off x="3187553" y="274218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12403105-F03F-46A5-902C-7944FBF00DFB}"/>
              </a:ext>
            </a:extLst>
          </p:cNvPr>
          <p:cNvSpPr txBox="1"/>
          <p:nvPr/>
        </p:nvSpPr>
        <p:spPr>
          <a:xfrm>
            <a:off x="3491880" y="2377212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08F6216-4E42-4B66-9C5C-74251F6DE2B7}"/>
              </a:ext>
            </a:extLst>
          </p:cNvPr>
          <p:cNvSpPr txBox="1"/>
          <p:nvPr/>
        </p:nvSpPr>
        <p:spPr>
          <a:xfrm>
            <a:off x="3327993" y="252653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7F89F20E-616C-4A88-9B7F-FFD75935193F}"/>
              </a:ext>
            </a:extLst>
          </p:cNvPr>
          <p:cNvSpPr txBox="1"/>
          <p:nvPr/>
        </p:nvSpPr>
        <p:spPr>
          <a:xfrm>
            <a:off x="3543574" y="271345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26723F57-80CB-4DC3-91FD-967F709C6929}"/>
              </a:ext>
            </a:extLst>
          </p:cNvPr>
          <p:cNvSpPr txBox="1"/>
          <p:nvPr/>
        </p:nvSpPr>
        <p:spPr>
          <a:xfrm>
            <a:off x="3146951" y="2399128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55D2498-FFC6-424D-8693-41A7EABDFDDB}"/>
              </a:ext>
            </a:extLst>
          </p:cNvPr>
          <p:cNvSpPr txBox="1"/>
          <p:nvPr/>
        </p:nvSpPr>
        <p:spPr>
          <a:xfrm>
            <a:off x="3275856" y="221171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DEF4C67-2551-4FD5-995D-9C7D14351512}"/>
              </a:ext>
            </a:extLst>
          </p:cNvPr>
          <p:cNvSpPr txBox="1"/>
          <p:nvPr/>
        </p:nvSpPr>
        <p:spPr>
          <a:xfrm>
            <a:off x="3474413" y="207954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51DDEC2-F42F-4377-B5C4-258519EEE830}"/>
              </a:ext>
            </a:extLst>
          </p:cNvPr>
          <p:cNvSpPr txBox="1"/>
          <p:nvPr/>
        </p:nvSpPr>
        <p:spPr>
          <a:xfrm>
            <a:off x="3563888" y="228487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3C6AA7C-A51C-409F-8443-DEE8DB09ED96}"/>
              </a:ext>
            </a:extLst>
          </p:cNvPr>
          <p:cNvSpPr txBox="1"/>
          <p:nvPr/>
        </p:nvSpPr>
        <p:spPr>
          <a:xfrm>
            <a:off x="3877415" y="268518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F7C78F4-57DE-4922-BCA2-F73FBC9037A1}"/>
              </a:ext>
            </a:extLst>
          </p:cNvPr>
          <p:cNvSpPr txBox="1"/>
          <p:nvPr/>
        </p:nvSpPr>
        <p:spPr>
          <a:xfrm>
            <a:off x="2897443" y="265733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C589EC7-708F-4E84-9D35-075FCD05D8D7}"/>
              </a:ext>
            </a:extLst>
          </p:cNvPr>
          <p:cNvSpPr txBox="1"/>
          <p:nvPr/>
        </p:nvSpPr>
        <p:spPr>
          <a:xfrm>
            <a:off x="3353509" y="195142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249" name="Picture 2">
            <a:extLst>
              <a:ext uri="{FF2B5EF4-FFF2-40B4-BE49-F238E27FC236}">
                <a16:creationId xmlns:a16="http://schemas.microsoft.com/office/drawing/2014/main" id="{812A903D-B283-4E18-85F9-1CD97AC81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5535065" y="1707654"/>
            <a:ext cx="1730428" cy="12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0" name="TextBox 249">
            <a:extLst>
              <a:ext uri="{FF2B5EF4-FFF2-40B4-BE49-F238E27FC236}">
                <a16:creationId xmlns:a16="http://schemas.microsoft.com/office/drawing/2014/main" id="{C0E944C1-B966-4CBE-944C-0AB1860B2F52}"/>
              </a:ext>
            </a:extLst>
          </p:cNvPr>
          <p:cNvSpPr txBox="1"/>
          <p:nvPr/>
        </p:nvSpPr>
        <p:spPr>
          <a:xfrm>
            <a:off x="5944047" y="281419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34293B3C-1D0E-43DE-B9A3-DB1BFF7F9E88}"/>
              </a:ext>
            </a:extLst>
          </p:cNvPr>
          <p:cNvSpPr txBox="1"/>
          <p:nvPr/>
        </p:nvSpPr>
        <p:spPr>
          <a:xfrm>
            <a:off x="6155189" y="2557172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F52A88C-F86C-43CC-84ED-28771E182B95}"/>
              </a:ext>
            </a:extLst>
          </p:cNvPr>
          <p:cNvSpPr txBox="1"/>
          <p:nvPr/>
        </p:nvSpPr>
        <p:spPr>
          <a:xfrm>
            <a:off x="6300068" y="2713456"/>
            <a:ext cx="4956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AA840072-02EA-4213-91FD-E10F7E49411E}"/>
              </a:ext>
            </a:extLst>
          </p:cNvPr>
          <p:cNvSpPr txBox="1"/>
          <p:nvPr/>
        </p:nvSpPr>
        <p:spPr>
          <a:xfrm>
            <a:off x="6409846" y="2478347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CBDFCE15-E045-4BBF-9043-8C68B43E17DA}"/>
              </a:ext>
            </a:extLst>
          </p:cNvPr>
          <p:cNvSpPr txBox="1"/>
          <p:nvPr/>
        </p:nvSpPr>
        <p:spPr>
          <a:xfrm>
            <a:off x="6010215" y="2203577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14F44A1-3196-4FDB-ADA4-2536BC18E811}"/>
              </a:ext>
            </a:extLst>
          </p:cNvPr>
          <p:cNvSpPr txBox="1"/>
          <p:nvPr/>
        </p:nvSpPr>
        <p:spPr>
          <a:xfrm>
            <a:off x="6230907" y="2079540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9AA13090-0A98-4F97-84EB-6C32C0DEB4C7}"/>
              </a:ext>
            </a:extLst>
          </p:cNvPr>
          <p:cNvSpPr txBox="1"/>
          <p:nvPr/>
        </p:nvSpPr>
        <p:spPr>
          <a:xfrm>
            <a:off x="6315685" y="229671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FFEE946-1395-48D7-814B-5D770A359A43}"/>
              </a:ext>
            </a:extLst>
          </p:cNvPr>
          <p:cNvSpPr txBox="1"/>
          <p:nvPr/>
        </p:nvSpPr>
        <p:spPr>
          <a:xfrm>
            <a:off x="6633909" y="2685186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7F82982-908E-4806-AD36-E32975CAAEC3}"/>
              </a:ext>
            </a:extLst>
          </p:cNvPr>
          <p:cNvSpPr txBox="1"/>
          <p:nvPr/>
        </p:nvSpPr>
        <p:spPr>
          <a:xfrm>
            <a:off x="5653937" y="2657335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8E7C861-E5C7-49FE-83C0-F2DE1EBC4DB0}"/>
              </a:ext>
            </a:extLst>
          </p:cNvPr>
          <p:cNvSpPr txBox="1"/>
          <p:nvPr/>
        </p:nvSpPr>
        <p:spPr>
          <a:xfrm>
            <a:off x="6110003" y="1951429"/>
            <a:ext cx="4956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95C2B872-1D25-4FB0-B13F-26BB87098249}"/>
              </a:ext>
            </a:extLst>
          </p:cNvPr>
          <p:cNvSpPr txBox="1"/>
          <p:nvPr/>
        </p:nvSpPr>
        <p:spPr>
          <a:xfrm>
            <a:off x="5924185" y="2369878"/>
            <a:ext cx="634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5B5EF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</a:t>
            </a:r>
            <a:endParaRPr lang="ko-KR" altLang="en-US" sz="1600" dirty="0">
              <a:solidFill>
                <a:srgbClr val="5B5EF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62" name="직선 화살표 연결선 261">
            <a:extLst>
              <a:ext uri="{FF2B5EF4-FFF2-40B4-BE49-F238E27FC236}">
                <a16:creationId xmlns:a16="http://schemas.microsoft.com/office/drawing/2014/main" id="{293D7FFE-2FD4-447D-AFB4-A42DCDEDA86A}"/>
              </a:ext>
            </a:extLst>
          </p:cNvPr>
          <p:cNvCxnSpPr/>
          <p:nvPr/>
        </p:nvCxnSpPr>
        <p:spPr>
          <a:xfrm>
            <a:off x="2270027" y="1478182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직선 화살표 연결선 262">
            <a:extLst>
              <a:ext uri="{FF2B5EF4-FFF2-40B4-BE49-F238E27FC236}">
                <a16:creationId xmlns:a16="http://schemas.microsoft.com/office/drawing/2014/main" id="{80FE6AAE-DCB0-42A2-8846-43B0BADE6844}"/>
              </a:ext>
            </a:extLst>
          </p:cNvPr>
          <p:cNvCxnSpPr/>
          <p:nvPr/>
        </p:nvCxnSpPr>
        <p:spPr>
          <a:xfrm>
            <a:off x="2270027" y="3063658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8C36D25-6E13-45CB-98E3-0F6E2E353401}"/>
              </a:ext>
            </a:extLst>
          </p:cNvPr>
          <p:cNvSpPr txBox="1"/>
          <p:nvPr/>
        </p:nvSpPr>
        <p:spPr>
          <a:xfrm>
            <a:off x="2123283" y="1862933"/>
            <a:ext cx="1254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#1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/>
              <p:nvPr/>
            </p:nvSpPr>
            <p:spPr>
              <a:xfrm>
                <a:off x="3432664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AF1F9706-3E77-4F4B-BE53-68B099D66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4" y="1465323"/>
                <a:ext cx="35875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/>
              <p:nvPr/>
            </p:nvSpPr>
            <p:spPr>
              <a:xfrm>
                <a:off x="6236350" y="1465323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071915E-12B4-46CF-AF39-FC7AA714C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50" y="1465323"/>
                <a:ext cx="35875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5" name="직선 연결선 274">
            <a:extLst>
              <a:ext uri="{FF2B5EF4-FFF2-40B4-BE49-F238E27FC236}">
                <a16:creationId xmlns:a16="http://schemas.microsoft.com/office/drawing/2014/main" id="{E9CC54E8-AACB-4B07-ABA9-4CBB4B58EEC7}"/>
              </a:ext>
            </a:extLst>
          </p:cNvPr>
          <p:cNvCxnSpPr/>
          <p:nvPr/>
        </p:nvCxnSpPr>
        <p:spPr>
          <a:xfrm>
            <a:off x="3604730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>
            <a:extLst>
              <a:ext uri="{FF2B5EF4-FFF2-40B4-BE49-F238E27FC236}">
                <a16:creationId xmlns:a16="http://schemas.microsoft.com/office/drawing/2014/main" id="{65104A84-9903-400D-BD12-CCE95C038A07}"/>
              </a:ext>
            </a:extLst>
          </p:cNvPr>
          <p:cNvCxnSpPr/>
          <p:nvPr/>
        </p:nvCxnSpPr>
        <p:spPr>
          <a:xfrm>
            <a:off x="6416018" y="1422419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/>
              <p:nvPr/>
            </p:nvSpPr>
            <p:spPr>
              <a:xfrm>
                <a:off x="3432664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1E5A455-E0F6-4651-A91D-841D94EE0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664" y="3065644"/>
                <a:ext cx="35875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/>
              <p:nvPr/>
            </p:nvSpPr>
            <p:spPr>
              <a:xfrm>
                <a:off x="6236350" y="3065644"/>
                <a:ext cx="3587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2D3C570-F39A-4EE0-A2FF-432740D5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6350" y="3065644"/>
                <a:ext cx="35875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직선 연결선 278">
            <a:extLst>
              <a:ext uri="{FF2B5EF4-FFF2-40B4-BE49-F238E27FC236}">
                <a16:creationId xmlns:a16="http://schemas.microsoft.com/office/drawing/2014/main" id="{3C39A6C8-3EB9-4206-AA9F-F8696F2A6E67}"/>
              </a:ext>
            </a:extLst>
          </p:cNvPr>
          <p:cNvCxnSpPr/>
          <p:nvPr/>
        </p:nvCxnSpPr>
        <p:spPr>
          <a:xfrm>
            <a:off x="3604730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직선 연결선 279">
            <a:extLst>
              <a:ext uri="{FF2B5EF4-FFF2-40B4-BE49-F238E27FC236}">
                <a16:creationId xmlns:a16="http://schemas.microsoft.com/office/drawing/2014/main" id="{37EAF852-2521-434C-854E-0B41B0C5316F}"/>
              </a:ext>
            </a:extLst>
          </p:cNvPr>
          <p:cNvCxnSpPr/>
          <p:nvPr/>
        </p:nvCxnSpPr>
        <p:spPr>
          <a:xfrm>
            <a:off x="6416018" y="3022740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880D2BBC-DEB9-41E1-91BF-1C27BC894C85}"/>
              </a:ext>
            </a:extLst>
          </p:cNvPr>
          <p:cNvSpPr txBox="1"/>
          <p:nvPr/>
        </p:nvSpPr>
        <p:spPr>
          <a:xfrm>
            <a:off x="4914949" y="1862933"/>
            <a:ext cx="1279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#2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</a:p>
        </p:txBody>
      </p:sp>
      <p:pic>
        <p:nvPicPr>
          <p:cNvPr id="283" name="Picture 2">
            <a:extLst>
              <a:ext uri="{FF2B5EF4-FFF2-40B4-BE49-F238E27FC236}">
                <a16:creationId xmlns:a16="http://schemas.microsoft.com/office/drawing/2014/main" id="{9D2BE860-D728-4E25-84C2-509E503FF7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7" r="10079"/>
          <a:stretch/>
        </p:blipFill>
        <p:spPr bwMode="auto">
          <a:xfrm>
            <a:off x="3826898" y="3129926"/>
            <a:ext cx="2369098" cy="173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4" name="TextBox 283">
            <a:extLst>
              <a:ext uri="{FF2B5EF4-FFF2-40B4-BE49-F238E27FC236}">
                <a16:creationId xmlns:a16="http://schemas.microsoft.com/office/drawing/2014/main" id="{92E250B9-669F-4EDB-8B31-68D2D8E3D79D}"/>
              </a:ext>
            </a:extLst>
          </p:cNvPr>
          <p:cNvSpPr txBox="1"/>
          <p:nvPr/>
        </p:nvSpPr>
        <p:spPr>
          <a:xfrm>
            <a:off x="4555215" y="43412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3169739-2FFE-47C7-AF1D-9A7ACBFC4860}"/>
              </a:ext>
            </a:extLst>
          </p:cNvPr>
          <p:cNvSpPr txBox="1"/>
          <p:nvPr/>
        </p:nvSpPr>
        <p:spPr>
          <a:xfrm>
            <a:off x="4421291" y="4011351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E117062-419C-45D1-BE07-4D22F1E66049}"/>
              </a:ext>
            </a:extLst>
          </p:cNvPr>
          <p:cNvSpPr txBox="1"/>
          <p:nvPr/>
        </p:nvSpPr>
        <p:spPr>
          <a:xfrm>
            <a:off x="4716016" y="418926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B73EC6F2-E012-48E6-9463-1CD797BE35B0}"/>
              </a:ext>
            </a:extLst>
          </p:cNvPr>
          <p:cNvSpPr txBox="1"/>
          <p:nvPr/>
        </p:nvSpPr>
        <p:spPr>
          <a:xfrm>
            <a:off x="4911236" y="436953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81D15DE-E262-437D-B3E0-B0D7B19F1DBF}"/>
              </a:ext>
            </a:extLst>
          </p:cNvPr>
          <p:cNvSpPr txBox="1"/>
          <p:nvPr/>
        </p:nvSpPr>
        <p:spPr>
          <a:xfrm>
            <a:off x="5053506" y="413793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A76069F2-2AA8-46DF-BFF0-0961CC4014DC}"/>
              </a:ext>
            </a:extLst>
          </p:cNvPr>
          <p:cNvSpPr txBox="1"/>
          <p:nvPr/>
        </p:nvSpPr>
        <p:spPr>
          <a:xfrm>
            <a:off x="4740665" y="39003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2198AC0-3FD1-43E0-A4BC-C6C9287625F6}"/>
              </a:ext>
            </a:extLst>
          </p:cNvPr>
          <p:cNvSpPr txBox="1"/>
          <p:nvPr/>
        </p:nvSpPr>
        <p:spPr>
          <a:xfrm>
            <a:off x="4842075" y="373562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D2E9371-3674-4100-8732-293F89C28E78}"/>
              </a:ext>
            </a:extLst>
          </p:cNvPr>
          <p:cNvSpPr txBox="1"/>
          <p:nvPr/>
        </p:nvSpPr>
        <p:spPr>
          <a:xfrm>
            <a:off x="5023450" y="391710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540FCDD8-CBAD-4CF8-9819-6EE0D7C3F4B3}"/>
              </a:ext>
            </a:extLst>
          </p:cNvPr>
          <p:cNvSpPr txBox="1"/>
          <p:nvPr/>
        </p:nvSpPr>
        <p:spPr>
          <a:xfrm>
            <a:off x="5245077" y="434126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CF9F4CC8-9D2B-44FA-BDA4-6B5077C585D5}"/>
              </a:ext>
            </a:extLst>
          </p:cNvPr>
          <p:cNvSpPr txBox="1"/>
          <p:nvPr/>
        </p:nvSpPr>
        <p:spPr>
          <a:xfrm>
            <a:off x="4265105" y="431341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D49A766-A6EA-4353-AB45-975873E42F82}"/>
              </a:ext>
            </a:extLst>
          </p:cNvPr>
          <p:cNvSpPr txBox="1"/>
          <p:nvPr/>
        </p:nvSpPr>
        <p:spPr>
          <a:xfrm>
            <a:off x="4721171" y="360751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307" name="직선 화살표 연결선 306">
            <a:extLst>
              <a:ext uri="{FF2B5EF4-FFF2-40B4-BE49-F238E27FC236}">
                <a16:creationId xmlns:a16="http://schemas.microsoft.com/office/drawing/2014/main" id="{E3CE114E-EAEC-4F51-8632-081CFAC05A3E}"/>
              </a:ext>
            </a:extLst>
          </p:cNvPr>
          <p:cNvCxnSpPr/>
          <p:nvPr/>
        </p:nvCxnSpPr>
        <p:spPr>
          <a:xfrm>
            <a:off x="2270027" y="4719741"/>
            <a:ext cx="57606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TextBox 307">
            <a:extLst>
              <a:ext uri="{FF2B5EF4-FFF2-40B4-BE49-F238E27FC236}">
                <a16:creationId xmlns:a16="http://schemas.microsoft.com/office/drawing/2014/main" id="{C8A56B62-AD47-4C53-927A-1C19B2E5C4B4}"/>
              </a:ext>
            </a:extLst>
          </p:cNvPr>
          <p:cNvSpPr txBox="1"/>
          <p:nvPr/>
        </p:nvSpPr>
        <p:spPr>
          <a:xfrm>
            <a:off x="2143450" y="3412421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distribution of </a:t>
            </a:r>
          </a:p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differences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/>
              <p:nvPr/>
            </p:nvSpPr>
            <p:spPr>
              <a:xfrm>
                <a:off x="4645185" y="4721727"/>
                <a:ext cx="66935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sz="1100" b="0" i="1" smtClean="0">
                          <a:latin typeface="Cambria Math" panose="02040503050406030204" pitchFamily="18" charset="0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100" b="0" i="1" smtClean="0"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9337CEF2-7062-4C91-BF6E-882B475E8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85" y="4721727"/>
                <a:ext cx="66935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직선 연결선 310">
            <a:extLst>
              <a:ext uri="{FF2B5EF4-FFF2-40B4-BE49-F238E27FC236}">
                <a16:creationId xmlns:a16="http://schemas.microsoft.com/office/drawing/2014/main" id="{64F31221-F29A-48D8-9E15-5153CCF0EA76}"/>
              </a:ext>
            </a:extLst>
          </p:cNvPr>
          <p:cNvCxnSpPr/>
          <p:nvPr/>
        </p:nvCxnSpPr>
        <p:spPr>
          <a:xfrm>
            <a:off x="4972392" y="4678823"/>
            <a:ext cx="0" cy="1115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0AD0D108-71BF-432F-A08E-E8F5A946EC86}"/>
              </a:ext>
            </a:extLst>
          </p:cNvPr>
          <p:cNvSpPr txBox="1"/>
          <p:nvPr/>
        </p:nvSpPr>
        <p:spPr>
          <a:xfrm>
            <a:off x="4572817" y="378974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BA2BF029-2A8D-4892-B1FC-8BA6DEDC5F57}"/>
              </a:ext>
            </a:extLst>
          </p:cNvPr>
          <p:cNvSpPr txBox="1"/>
          <p:nvPr/>
        </p:nvSpPr>
        <p:spPr>
          <a:xfrm>
            <a:off x="4842075" y="344685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10794DF8-03D8-4954-BD8F-AB94DDB4DDD9}"/>
              </a:ext>
            </a:extLst>
          </p:cNvPr>
          <p:cNvSpPr txBox="1"/>
          <p:nvPr/>
        </p:nvSpPr>
        <p:spPr>
          <a:xfrm>
            <a:off x="7417359" y="4728247"/>
            <a:ext cx="1226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difference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5295F85A-D50A-4018-9CEE-F88126D16B59}"/>
              </a:ext>
            </a:extLst>
          </p:cNvPr>
          <p:cNvSpPr txBox="1"/>
          <p:nvPr/>
        </p:nvSpPr>
        <p:spPr>
          <a:xfrm>
            <a:off x="7539062" y="3077101"/>
            <a:ext cx="983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values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E8386D3A-F1C6-488E-8033-B7A3940F21C5}"/>
              </a:ext>
            </a:extLst>
          </p:cNvPr>
          <p:cNvSpPr txBox="1"/>
          <p:nvPr/>
        </p:nvSpPr>
        <p:spPr>
          <a:xfrm>
            <a:off x="7591542" y="1473766"/>
            <a:ext cx="87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data value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29" name="그림 328">
            <a:extLst>
              <a:ext uri="{FF2B5EF4-FFF2-40B4-BE49-F238E27FC236}">
                <a16:creationId xmlns:a16="http://schemas.microsoft.com/office/drawing/2014/main" id="{F9875368-482F-4290-8CA0-683E3D74D00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927883" y="1389961"/>
            <a:ext cx="1517508" cy="600785"/>
          </a:xfrm>
          <a:prstGeom prst="rect">
            <a:avLst/>
          </a:prstGeom>
        </p:spPr>
      </p:pic>
      <p:sp>
        <p:nvSpPr>
          <p:cNvPr id="330" name="TextBox 329">
            <a:extLst>
              <a:ext uri="{FF2B5EF4-FFF2-40B4-BE49-F238E27FC236}">
                <a16:creationId xmlns:a16="http://schemas.microsoft.com/office/drawing/2014/main" id="{2126F626-11BC-4D72-BCC9-B61FEFE0D163}"/>
              </a:ext>
            </a:extLst>
          </p:cNvPr>
          <p:cNvSpPr txBox="1"/>
          <p:nvPr/>
        </p:nvSpPr>
        <p:spPr>
          <a:xfrm>
            <a:off x="179512" y="1131590"/>
            <a:ext cx="13949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Calculating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 values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each population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31" name="그림 330">
            <a:extLst>
              <a:ext uri="{FF2B5EF4-FFF2-40B4-BE49-F238E27FC236}">
                <a16:creationId xmlns:a16="http://schemas.microsoft.com/office/drawing/2014/main" id="{963C65DE-6388-45DC-A85A-E9C35564C335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28" b="89926" l="8908" r="89916">
                        <a14:foregroundMark x1="79328" y1="42260" x2="81061" y2="42433"/>
                        <a14:foregroundMark x1="8908" y1="54054" x2="8908" y2="54054"/>
                        <a14:foregroundMark x1="9244" y1="55774" x2="9244" y2="55774"/>
                        <a14:backgroundMark x1="84706" y1="43489" x2="84706" y2="43489"/>
                        <a14:backgroundMark x1="84706" y1="43489" x2="84706" y2="43489"/>
                        <a14:backgroundMark x1="84538" y1="42998" x2="84538" y2="42998"/>
                        <a14:backgroundMark x1="84706" y1="42506" x2="84538" y2="42752"/>
                        <a14:backgroundMark x1="84538" y1="42752" x2="83866" y2="42752"/>
                        <a14:backgroundMark x1="83529" y1="43243" x2="83361" y2="43489"/>
                        <a14:backgroundMark x1="83866" y1="42998" x2="83866" y2="43243"/>
                        <a14:backgroundMark x1="83529" y1="43243" x2="83193" y2="43489"/>
                        <a14:backgroundMark x1="83193" y1="42998" x2="83193" y2="42998"/>
                        <a14:backgroundMark x1="83193" y1="42998" x2="83193" y2="42998"/>
                        <a14:backgroundMark x1="83025" y1="42998" x2="83025" y2="42998"/>
                        <a14:backgroundMark x1="83025" y1="42752" x2="83529" y2="42998"/>
                        <a14:backgroundMark x1="84034" y1="42506" x2="82017" y2="43980"/>
                      </a14:backgroundRemoval>
                    </a14:imgEffect>
                  </a14:imgLayer>
                </a14:imgProps>
              </a:ext>
            </a:extLst>
          </a:blip>
          <a:srcRect t="29798" b="12324"/>
          <a:stretch/>
        </p:blipFill>
        <p:spPr>
          <a:xfrm rot="5400000">
            <a:off x="927883" y="3053708"/>
            <a:ext cx="1517508" cy="600785"/>
          </a:xfrm>
          <a:prstGeom prst="rect">
            <a:avLst/>
          </a:prstGeom>
        </p:spPr>
      </p:pic>
      <p:sp>
        <p:nvSpPr>
          <p:cNvPr id="332" name="TextBox 331">
            <a:extLst>
              <a:ext uri="{FF2B5EF4-FFF2-40B4-BE49-F238E27FC236}">
                <a16:creationId xmlns:a16="http://schemas.microsoft.com/office/drawing/2014/main" id="{EBBC07F5-11A0-4B67-9E12-944EF60BCC0F}"/>
              </a:ext>
            </a:extLst>
          </p:cNvPr>
          <p:cNvSpPr txBox="1"/>
          <p:nvPr/>
        </p:nvSpPr>
        <p:spPr>
          <a:xfrm>
            <a:off x="435168" y="2850200"/>
            <a:ext cx="10413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Calculating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difference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means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8549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52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u="sng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차이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모평균의 차이</a:t>
                </a:r>
                <a:r>
                  <a:rPr lang="en-US" altLang="ko-KR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432" y="311156"/>
                <a:ext cx="2280754" cy="369332"/>
              </a:xfrm>
              <a:prstGeom prst="rect">
                <a:avLst/>
              </a:prstGeom>
              <a:blipFill>
                <a:blip r:embed="rId3"/>
                <a:stretch>
                  <a:fillRect l="-1872" t="-6557" r="-187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3060757" y="4083918"/>
            <a:ext cx="27542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표본평균 </a:t>
            </a:r>
            <a:r>
              <a:rPr lang="ko-KR" altLang="en-US" sz="20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 차이의 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 </a:t>
                </a:r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326" y="753142"/>
                <a:ext cx="1638975" cy="307777"/>
              </a:xfrm>
              <a:prstGeom prst="rect">
                <a:avLst/>
              </a:prstGeom>
              <a:blipFill>
                <a:blip r:embed="rId4"/>
                <a:stretch>
                  <a:fillRect l="-743" t="-2000" r="-743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모평균 차이</a:t>
                </a:r>
                <a:r>
                  <a:rPr lang="en-US" altLang="ko-KR" sz="140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197" y="748670"/>
                <a:ext cx="1547989" cy="307777"/>
              </a:xfrm>
              <a:prstGeom prst="rect">
                <a:avLst/>
              </a:prstGeom>
              <a:blipFill>
                <a:blip r:embed="rId5"/>
                <a:stretch>
                  <a:fillRect l="-394" t="-2000" r="-394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31752" y="1800218"/>
            <a:ext cx="12474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신뢰구간</a:t>
            </a:r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0466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4454104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3869596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5038613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4057250" y="23022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3958912" y="254336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4314708" y="26535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4287015" y="24375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4191351" y="209962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4474352" y="22215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4540741" y="254274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4025301" y="27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3929767" y="29063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3856148" y="307880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4273250" y="29146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4111341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3740881" y="32762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4539240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3902790" y="347925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3592978" y="3578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4191351" y="35342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4501163" y="33133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3978263" y="3244890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4581345" y="28577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4768786" y="33148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4645940" y="35032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4956591" y="36100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4481801" y="36636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4377890" y="193579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4164083" y="17683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2344315" y="311156"/>
                <a:ext cx="4225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Population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315" y="311156"/>
                <a:ext cx="4225004" cy="369332"/>
              </a:xfrm>
              <a:prstGeom prst="rect">
                <a:avLst/>
              </a:prstGeom>
              <a:blipFill>
                <a:blip r:embed="rId3"/>
                <a:stretch>
                  <a:fillRect l="-866" t="-6557" r="-72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EF22571D-3744-43F2-B47A-33FBDE888CF5}"/>
              </a:ext>
            </a:extLst>
          </p:cNvPr>
          <p:cNvSpPr txBox="1"/>
          <p:nvPr/>
        </p:nvSpPr>
        <p:spPr>
          <a:xfrm>
            <a:off x="2819033" y="4083918"/>
            <a:ext cx="3278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Differences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4526801" y="753142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801" y="753142"/>
                <a:ext cx="2177327" cy="307777"/>
              </a:xfrm>
              <a:prstGeom prst="rect">
                <a:avLst/>
              </a:prstGeom>
              <a:blipFill>
                <a:blip r:embed="rId4"/>
                <a:stretch>
                  <a:fillRect l="-840" t="-2000" r="-56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2123728" y="748670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748670"/>
                <a:ext cx="2177327" cy="307777"/>
              </a:xfrm>
              <a:prstGeom prst="rect">
                <a:avLst/>
              </a:prstGeom>
              <a:blipFill>
                <a:blip r:embed="rId5"/>
                <a:stretch>
                  <a:fillRect l="-559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화살표: 왼쪽/오른쪽 85">
            <a:extLst>
              <a:ext uri="{FF2B5EF4-FFF2-40B4-BE49-F238E27FC236}">
                <a16:creationId xmlns:a16="http://schemas.microsoft.com/office/drawing/2014/main" id="{EF7A27AD-799A-48D7-92C2-6074E551A6E9}"/>
              </a:ext>
            </a:extLst>
          </p:cNvPr>
          <p:cNvSpPr/>
          <p:nvPr/>
        </p:nvSpPr>
        <p:spPr>
          <a:xfrm>
            <a:off x="5375969" y="1832095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413CFF-9145-48E8-AA03-05D6C8B2F931}"/>
              </a:ext>
            </a:extLst>
          </p:cNvPr>
          <p:cNvSpPr txBox="1"/>
          <p:nvPr/>
        </p:nvSpPr>
        <p:spPr>
          <a:xfrm>
            <a:off x="5868144" y="1780823"/>
            <a:ext cx="1263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</a:t>
            </a:r>
          </a:p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 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화살표: 왼쪽/오른쪽 6">
            <a:extLst>
              <a:ext uri="{FF2B5EF4-FFF2-40B4-BE49-F238E27FC236}">
                <a16:creationId xmlns:a16="http://schemas.microsoft.com/office/drawing/2014/main" id="{0BD06648-DDF3-E87C-A343-BC5E878E7BF0}"/>
              </a:ext>
            </a:extLst>
          </p:cNvPr>
          <p:cNvSpPr/>
          <p:nvPr/>
        </p:nvSpPr>
        <p:spPr>
          <a:xfrm>
            <a:off x="3897425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6CF40-EAFF-40C9-D64B-69EC1C88151B}"/>
              </a:ext>
            </a:extLst>
          </p:cNvPr>
          <p:cNvSpPr txBox="1"/>
          <p:nvPr/>
        </p:nvSpPr>
        <p:spPr>
          <a:xfrm>
            <a:off x="5451460" y="3054026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*diff: difference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6968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94973" y="685369"/>
            <a:ext cx="7754054" cy="3772762"/>
            <a:chOff x="694973" y="685369"/>
            <a:chExt cx="7754054" cy="3772762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2712049" y="1054701"/>
              <a:ext cx="0" cy="3331422"/>
            </a:xfrm>
            <a:prstGeom prst="line">
              <a:avLst/>
            </a:prstGeom>
            <a:ln w="28575"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541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3296558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1753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2315195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2216857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2572653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2544960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2449296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2732297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2798686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2283246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2187712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2114093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2531195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2369286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1998826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2797185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2160735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1850923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2449296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2759108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2236208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2839290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3026731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2903885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3214536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2739746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2635835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2422028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모평균의 차이</a:t>
                  </a:r>
                  <a:r>
                    <a:rPr lang="en-US" altLang="ko-KR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chemeClr val="accent3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𝜇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377" y="685369"/>
                  <a:ext cx="228075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72" t="-6557" r="-1872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0271" y="1127355"/>
                  <a:ext cx="1638975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743" r="-743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4142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787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2155370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화살표: 왼쪽/오른쪽 85">
              <a:extLst>
                <a:ext uri="{FF2B5EF4-FFF2-40B4-BE49-F238E27FC236}">
                  <a16:creationId xmlns:a16="http://schemas.microsoft.com/office/drawing/2014/main" id="{EF7A27AD-799A-48D7-92C2-6074E551A6E9}"/>
                </a:ext>
              </a:extLst>
            </p:cNvPr>
            <p:cNvSpPr/>
            <p:nvPr/>
          </p:nvSpPr>
          <p:spPr>
            <a:xfrm>
              <a:off x="765764" y="1785580"/>
              <a:ext cx="492172" cy="197857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413CFF-9145-48E8-AA03-05D6C8B2F931}"/>
                </a:ext>
              </a:extLst>
            </p:cNvPr>
            <p:cNvSpPr txBox="1"/>
            <p:nvPr/>
          </p:nvSpPr>
          <p:spPr>
            <a:xfrm>
              <a:off x="694973" y="198343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: </a:t>
              </a:r>
              <a:r>
                <a:rPr lang="ko-KR" altLang="en-US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</a:t>
              </a:r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(100A%)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0E7FF59-BEE0-4C00-9F83-E09D00B0C516}"/>
                </a:ext>
              </a:extLst>
            </p:cNvPr>
            <p:cNvCxnSpPr>
              <a:cxnSpLocks/>
            </p:cNvCxnSpPr>
            <p:nvPr/>
          </p:nvCxnSpPr>
          <p:spPr>
            <a:xfrm>
              <a:off x="6804907" y="1054701"/>
              <a:ext cx="0" cy="3331422"/>
            </a:xfrm>
            <a:prstGeom prst="line">
              <a:avLst/>
            </a:prstGeom>
            <a:ln w="28575">
              <a:solidFill>
                <a:srgbClr val="D779F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1C795E2-4BAB-4B30-8615-EF5D39005982}"/>
                </a:ext>
              </a:extLst>
            </p:cNvPr>
            <p:cNvCxnSpPr>
              <a:cxnSpLocks/>
            </p:cNvCxnSpPr>
            <p:nvPr/>
          </p:nvCxnSpPr>
          <p:spPr>
            <a:xfrm>
              <a:off x="6220399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F755B02-EC7C-4BA0-A253-E7B3B6C7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389416" y="1420472"/>
              <a:ext cx="0" cy="2965651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4615" y="1577811"/>
              <a:ext cx="3064412" cy="2880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4AFB07-A04F-4BA4-AFC3-446CE5957D9D}"/>
                </a:ext>
              </a:extLst>
            </p:cNvPr>
            <p:cNvSpPr txBox="1"/>
            <p:nvPr/>
          </p:nvSpPr>
          <p:spPr>
            <a:xfrm>
              <a:off x="6598057" y="267642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6A70F32-8562-4E73-BD1D-CF9D36148B17}"/>
                </a:ext>
              </a:extLst>
            </p:cNvPr>
            <p:cNvSpPr txBox="1"/>
            <p:nvPr/>
          </p:nvSpPr>
          <p:spPr>
            <a:xfrm>
              <a:off x="6499719" y="291758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9C2B872-9BEB-4D28-96BF-A163FA23B2AE}"/>
                </a:ext>
              </a:extLst>
            </p:cNvPr>
            <p:cNvSpPr txBox="1"/>
            <p:nvPr/>
          </p:nvSpPr>
          <p:spPr>
            <a:xfrm>
              <a:off x="6855515" y="30278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F643D31-A1D1-4965-BB3A-247350DB9036}"/>
                </a:ext>
              </a:extLst>
            </p:cNvPr>
            <p:cNvSpPr txBox="1"/>
            <p:nvPr/>
          </p:nvSpPr>
          <p:spPr>
            <a:xfrm>
              <a:off x="6827822" y="281178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EFEF120-AE30-4C7C-8637-42BDD97D4151}"/>
                </a:ext>
              </a:extLst>
            </p:cNvPr>
            <p:cNvSpPr txBox="1"/>
            <p:nvPr/>
          </p:nvSpPr>
          <p:spPr>
            <a:xfrm>
              <a:off x="6732158" y="247383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F9F216-41A4-4695-A143-7F795D43D60F}"/>
                </a:ext>
              </a:extLst>
            </p:cNvPr>
            <p:cNvSpPr txBox="1"/>
            <p:nvPr/>
          </p:nvSpPr>
          <p:spPr>
            <a:xfrm>
              <a:off x="7015159" y="25957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A0E21AB-25E9-49DD-ADB4-0D3EC75B25A1}"/>
                </a:ext>
              </a:extLst>
            </p:cNvPr>
            <p:cNvSpPr txBox="1"/>
            <p:nvPr/>
          </p:nvSpPr>
          <p:spPr>
            <a:xfrm>
              <a:off x="7081548" y="291695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F7DFBB-01DD-4E1C-AA49-53D5262B1568}"/>
                </a:ext>
              </a:extLst>
            </p:cNvPr>
            <p:cNvSpPr txBox="1"/>
            <p:nvPr/>
          </p:nvSpPr>
          <p:spPr>
            <a:xfrm>
              <a:off x="6566108" y="3124723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0CF1C4-9476-4397-A3ED-365156FF8C0B}"/>
                </a:ext>
              </a:extLst>
            </p:cNvPr>
            <p:cNvSpPr txBox="1"/>
            <p:nvPr/>
          </p:nvSpPr>
          <p:spPr>
            <a:xfrm>
              <a:off x="6470574" y="328053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E0C0FF2-734F-440D-9121-2CA00E623972}"/>
                </a:ext>
              </a:extLst>
            </p:cNvPr>
            <p:cNvSpPr txBox="1"/>
            <p:nvPr/>
          </p:nvSpPr>
          <p:spPr>
            <a:xfrm>
              <a:off x="6396955" y="3453019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5621EA3-8E7A-411B-81FC-098BF5452E03}"/>
                </a:ext>
              </a:extLst>
            </p:cNvPr>
            <p:cNvSpPr txBox="1"/>
            <p:nvPr/>
          </p:nvSpPr>
          <p:spPr>
            <a:xfrm>
              <a:off x="6814057" y="32888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FA5586-4F2E-4F6A-A0FA-1855CDED3BDC}"/>
                </a:ext>
              </a:extLst>
            </p:cNvPr>
            <p:cNvSpPr txBox="1"/>
            <p:nvPr/>
          </p:nvSpPr>
          <p:spPr>
            <a:xfrm>
              <a:off x="6652148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41486BF-6F45-441A-95F3-D175221A8176}"/>
                </a:ext>
              </a:extLst>
            </p:cNvPr>
            <p:cNvSpPr txBox="1"/>
            <p:nvPr/>
          </p:nvSpPr>
          <p:spPr>
            <a:xfrm>
              <a:off x="6281688" y="365051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1BF9F06-0991-468D-8349-6B35F7061937}"/>
                </a:ext>
              </a:extLst>
            </p:cNvPr>
            <p:cNvSpPr txBox="1"/>
            <p:nvPr/>
          </p:nvSpPr>
          <p:spPr>
            <a:xfrm>
              <a:off x="7080047" y="3462670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8D047E-0D35-48CC-B73B-A5246B507DEC}"/>
                </a:ext>
              </a:extLst>
            </p:cNvPr>
            <p:cNvSpPr txBox="1"/>
            <p:nvPr/>
          </p:nvSpPr>
          <p:spPr>
            <a:xfrm>
              <a:off x="6443597" y="3853466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E688838-CA83-4471-9A4C-650BFD22C65B}"/>
                </a:ext>
              </a:extLst>
            </p:cNvPr>
            <p:cNvSpPr txBox="1"/>
            <p:nvPr/>
          </p:nvSpPr>
          <p:spPr>
            <a:xfrm>
              <a:off x="6133785" y="395269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CECF851-F0A1-4282-996C-B5D11CEB5290}"/>
                </a:ext>
              </a:extLst>
            </p:cNvPr>
            <p:cNvSpPr txBox="1"/>
            <p:nvPr/>
          </p:nvSpPr>
          <p:spPr>
            <a:xfrm>
              <a:off x="6732158" y="3908488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BC8545-3494-47F8-AF2D-6D5219239A00}"/>
                </a:ext>
              </a:extLst>
            </p:cNvPr>
            <p:cNvSpPr txBox="1"/>
            <p:nvPr/>
          </p:nvSpPr>
          <p:spPr>
            <a:xfrm>
              <a:off x="7041970" y="368754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B9808E6-A5DB-4C5B-8EA9-D7841F12F0BE}"/>
                </a:ext>
              </a:extLst>
            </p:cNvPr>
            <p:cNvSpPr txBox="1"/>
            <p:nvPr/>
          </p:nvSpPr>
          <p:spPr>
            <a:xfrm>
              <a:off x="6519070" y="3619103"/>
              <a:ext cx="522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u="sng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7FEB70C-285E-44D7-BC63-B77A268499EC}"/>
                </a:ext>
              </a:extLst>
            </p:cNvPr>
            <p:cNvSpPr txBox="1"/>
            <p:nvPr/>
          </p:nvSpPr>
          <p:spPr>
            <a:xfrm>
              <a:off x="7122152" y="323197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2D586DBC-82ED-4D02-8CDB-898A98F22D29}"/>
                </a:ext>
              </a:extLst>
            </p:cNvPr>
            <p:cNvSpPr txBox="1"/>
            <p:nvPr/>
          </p:nvSpPr>
          <p:spPr>
            <a:xfrm>
              <a:off x="7309593" y="368906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2289A32-88D1-4436-B105-8F109602B5F6}"/>
                </a:ext>
              </a:extLst>
            </p:cNvPr>
            <p:cNvSpPr txBox="1"/>
            <p:nvPr/>
          </p:nvSpPr>
          <p:spPr>
            <a:xfrm>
              <a:off x="7186747" y="3877494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378BD5B-1DD8-415E-B876-3BC7241E34FB}"/>
                </a:ext>
              </a:extLst>
            </p:cNvPr>
            <p:cNvSpPr txBox="1"/>
            <p:nvPr/>
          </p:nvSpPr>
          <p:spPr>
            <a:xfrm>
              <a:off x="7497398" y="3984271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ABCD1-0C74-4BB9-AA1C-4AA354CD99A4}"/>
                </a:ext>
              </a:extLst>
            </p:cNvPr>
            <p:cNvSpPr txBox="1"/>
            <p:nvPr/>
          </p:nvSpPr>
          <p:spPr>
            <a:xfrm>
              <a:off x="7022608" y="4037832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0BF79D4-31E0-457F-A861-F18F4B134B7E}"/>
                </a:ext>
              </a:extLst>
            </p:cNvPr>
            <p:cNvSpPr txBox="1"/>
            <p:nvPr/>
          </p:nvSpPr>
          <p:spPr>
            <a:xfrm>
              <a:off x="6918697" y="231000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298DBD4-3E3A-4ABA-AD91-E2BFAB365382}"/>
                </a:ext>
              </a:extLst>
            </p:cNvPr>
            <p:cNvSpPr txBox="1"/>
            <p:nvPr/>
          </p:nvSpPr>
          <p:spPr>
            <a:xfrm>
              <a:off x="6704890" y="2142555"/>
              <a:ext cx="4171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차이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460AABE-49C3-4A25-B0A5-5326C3838920}"/>
                    </a:ext>
                  </a:extLst>
                </p:cNvPr>
                <p:cNvSpPr txBox="1"/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표본 </a:t>
                  </a:r>
                  <a:r>
                    <a:rPr lang="ko-KR" altLang="en-US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평균의 차이</a:t>
                  </a:r>
                  <a:r>
                    <a:rPr lang="en-US" altLang="ko-KR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dirty="0" smtClean="0">
                          <a:solidFill>
                            <a:srgbClr val="D779F1"/>
                          </a:solidFill>
                          <a:latin typeface="Cambria Math"/>
                          <a:ea typeface="배달의민족 주아" panose="02020603020101020101" pitchFamily="18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 panose="02040503050406030204" pitchFamily="18" charset="0"/>
                                  <a:ea typeface="배달의민족 주아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b="0" i="1" dirty="0" smtClean="0">
                                  <a:solidFill>
                                    <a:srgbClr val="D779F1"/>
                                  </a:solidFill>
                                  <a:latin typeface="Cambria Math"/>
                                  <a:ea typeface="배달의민족 주아" panose="02020603020101020101" pitchFamily="18" charset="-127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dirty="0" smtClean="0">
                              <a:solidFill>
                                <a:srgbClr val="D779F1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srgbClr val="D779F1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)</a:t>
                  </a:r>
                  <a:endPara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460AABE-49C3-4A25-B0A5-5326C3838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14" y="685369"/>
                  <a:ext cx="253620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923" t="-6557" r="-2644" b="-262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637A9EBD-8651-4827-A9C8-718C09951F70}"/>
                    </a:ext>
                  </a:extLst>
                </p:cNvPr>
                <p:cNvSpPr txBox="1"/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 </a:t>
                  </a:r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637A9EBD-8651-4827-A9C8-718C09951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129" y="1127355"/>
                  <a:ext cx="1638975" cy="307777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72" r="-1115" b="-22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0DFB557-63B6-4825-A4E9-AA48679DDB80}"/>
                    </a:ext>
                  </a:extLst>
                </p:cNvPr>
                <p:cNvSpPr txBox="1"/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모평균 차이</a:t>
                  </a:r>
                  <a:r>
                    <a:rPr lang="en-US" altLang="ko-KR" sz="140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-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  <a:ea typeface="배달의민족 주아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accent3"/>
                              </a:solidFill>
                              <a:latin typeface="Cambria Math"/>
                              <a:ea typeface="배달의민족 주아" panose="02020603020101020101" pitchFamily="18" charset="-127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ko-KR" sz="1400" dirty="0">
                      <a:solidFill>
                        <a:schemeClr val="accent3"/>
                      </a:solidFill>
                      <a:latin typeface="배달의민족 주아" panose="02020603020101020101" pitchFamily="18" charset="-127"/>
                      <a:ea typeface="배달의민족 주아" panose="02020603020101020101" pitchFamily="18" charset="-127"/>
                    </a:rPr>
                    <a:t>SEM</a:t>
                  </a:r>
                  <a:endParaRPr lang="ko-KR" altLang="en-US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="" xmlns:a16="http://schemas.microsoft.com/office/drawing/2014/main" xmlns:a14="http://schemas.microsoft.com/office/drawing/2010/main" id="{30DFB557-63B6-4825-A4E9-AA48679DDB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000" y="1122883"/>
                  <a:ext cx="1547989" cy="30777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94" r="-394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7" name="화살표: 왼쪽/오른쪽 6">
              <a:extLst>
                <a:ext uri="{FF2B5EF4-FFF2-40B4-BE49-F238E27FC236}">
                  <a16:creationId xmlns:a16="http://schemas.microsoft.com/office/drawing/2014/main" id="{4E12E168-D9FF-4343-B35E-06DA76E44FB7}"/>
                </a:ext>
              </a:extLst>
            </p:cNvPr>
            <p:cNvSpPr/>
            <p:nvPr/>
          </p:nvSpPr>
          <p:spPr>
            <a:xfrm>
              <a:off x="6248228" y="2563564"/>
              <a:ext cx="1116759" cy="395714"/>
            </a:xfrm>
            <a:prstGeom prst="leftRightArrow">
              <a:avLst/>
            </a:prstGeom>
            <a:solidFill>
              <a:schemeClr val="accent6">
                <a:alpha val="90000"/>
              </a:schemeClr>
            </a:solidFill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0" name="그림 109" descr="텍스트, 클립아트이(가) 표시된 사진&#10;&#10;자동 생성된 설명">
              <a:extLst>
                <a:ext uri="{FF2B5EF4-FFF2-40B4-BE49-F238E27FC236}">
                  <a16:creationId xmlns:a16="http://schemas.microsoft.com/office/drawing/2014/main" id="{E1758220-5C9F-485A-936A-7C4BC6ADDE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59" t="17801" r="11172" b="16401"/>
            <a:stretch/>
          </p:blipFill>
          <p:spPr>
            <a:xfrm>
              <a:off x="4132459" y="2697468"/>
              <a:ext cx="1392796" cy="858990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93189C6-EBCC-4C60-9AD9-132E9B8E744E}"/>
                </a:ext>
              </a:extLst>
            </p:cNvPr>
            <p:cNvSpPr txBox="1"/>
            <p:nvPr/>
          </p:nvSpPr>
          <p:spPr>
            <a:xfrm>
              <a:off x="3995936" y="1774138"/>
              <a:ext cx="16658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신뢰구간을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표본 </a:t>
              </a:r>
              <a:r>
                <a:rPr lang="ko-KR" altLang="en-US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평균 차이를 </a:t>
              </a:r>
              <a:endPara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ko-KR" altLang="en-US" dirty="0">
                  <a:solidFill>
                    <a:srgbClr val="C00000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중심으로 이동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896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0E7FF59-BEE0-4C00-9F83-E09D00B0C516}"/>
              </a:ext>
            </a:extLst>
          </p:cNvPr>
          <p:cNvCxnSpPr>
            <a:cxnSpLocks/>
          </p:cNvCxnSpPr>
          <p:nvPr/>
        </p:nvCxnSpPr>
        <p:spPr>
          <a:xfrm>
            <a:off x="6804907" y="1054701"/>
            <a:ext cx="0" cy="3331422"/>
          </a:xfrm>
          <a:prstGeom prst="line">
            <a:avLst/>
          </a:prstGeom>
          <a:ln w="28575">
            <a:solidFill>
              <a:srgbClr val="D779F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1C795E2-4BAB-4B30-8615-EF5D39005982}"/>
              </a:ext>
            </a:extLst>
          </p:cNvPr>
          <p:cNvCxnSpPr>
            <a:cxnSpLocks/>
          </p:cNvCxnSpPr>
          <p:nvPr/>
        </p:nvCxnSpPr>
        <p:spPr>
          <a:xfrm>
            <a:off x="6220399" y="1420472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F755B02-EC7C-4BA0-A253-E7B3B6C7D81C}"/>
              </a:ext>
            </a:extLst>
          </p:cNvPr>
          <p:cNvCxnSpPr>
            <a:cxnSpLocks/>
          </p:cNvCxnSpPr>
          <p:nvPr/>
        </p:nvCxnSpPr>
        <p:spPr>
          <a:xfrm>
            <a:off x="7389416" y="1420472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4615" y="1577811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4AFB07-A04F-4BA4-AFC3-446CE5957D9D}"/>
              </a:ext>
            </a:extLst>
          </p:cNvPr>
          <p:cNvSpPr txBox="1"/>
          <p:nvPr/>
        </p:nvSpPr>
        <p:spPr>
          <a:xfrm>
            <a:off x="6598057" y="267642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70F32-8562-4E73-BD1D-CF9D36148B17}"/>
              </a:ext>
            </a:extLst>
          </p:cNvPr>
          <p:cNvSpPr txBox="1"/>
          <p:nvPr/>
        </p:nvSpPr>
        <p:spPr>
          <a:xfrm>
            <a:off x="6499719" y="29175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C2B872-9BEB-4D28-96BF-A163FA23B2AE}"/>
              </a:ext>
            </a:extLst>
          </p:cNvPr>
          <p:cNvSpPr txBox="1"/>
          <p:nvPr/>
        </p:nvSpPr>
        <p:spPr>
          <a:xfrm>
            <a:off x="6855515" y="30278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643D31-A1D1-4965-BB3A-247350DB9036}"/>
              </a:ext>
            </a:extLst>
          </p:cNvPr>
          <p:cNvSpPr txBox="1"/>
          <p:nvPr/>
        </p:nvSpPr>
        <p:spPr>
          <a:xfrm>
            <a:off x="6827822" y="281178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EFEF120-AE30-4C7C-8637-42BDD97D4151}"/>
              </a:ext>
            </a:extLst>
          </p:cNvPr>
          <p:cNvSpPr txBox="1"/>
          <p:nvPr/>
        </p:nvSpPr>
        <p:spPr>
          <a:xfrm>
            <a:off x="6732158" y="247383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F9F216-41A4-4695-A143-7F795D43D60F}"/>
              </a:ext>
            </a:extLst>
          </p:cNvPr>
          <p:cNvSpPr txBox="1"/>
          <p:nvPr/>
        </p:nvSpPr>
        <p:spPr>
          <a:xfrm>
            <a:off x="7015159" y="259576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A0E21AB-25E9-49DD-ADB4-0D3EC75B25A1}"/>
              </a:ext>
            </a:extLst>
          </p:cNvPr>
          <p:cNvSpPr txBox="1"/>
          <p:nvPr/>
        </p:nvSpPr>
        <p:spPr>
          <a:xfrm>
            <a:off x="7081548" y="29169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F7DFBB-01DD-4E1C-AA49-53D5262B1568}"/>
              </a:ext>
            </a:extLst>
          </p:cNvPr>
          <p:cNvSpPr txBox="1"/>
          <p:nvPr/>
        </p:nvSpPr>
        <p:spPr>
          <a:xfrm>
            <a:off x="6566108" y="312472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80CF1C4-9476-4397-A3ED-365156FF8C0B}"/>
              </a:ext>
            </a:extLst>
          </p:cNvPr>
          <p:cNvSpPr txBox="1"/>
          <p:nvPr/>
        </p:nvSpPr>
        <p:spPr>
          <a:xfrm>
            <a:off x="6470574" y="328053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E0C0FF2-734F-440D-9121-2CA00E623972}"/>
              </a:ext>
            </a:extLst>
          </p:cNvPr>
          <p:cNvSpPr txBox="1"/>
          <p:nvPr/>
        </p:nvSpPr>
        <p:spPr>
          <a:xfrm>
            <a:off x="6396955" y="34530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621EA3-8E7A-411B-81FC-098BF5452E03}"/>
              </a:ext>
            </a:extLst>
          </p:cNvPr>
          <p:cNvSpPr txBox="1"/>
          <p:nvPr/>
        </p:nvSpPr>
        <p:spPr>
          <a:xfrm>
            <a:off x="6814057" y="32888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1FA5586-4F2E-4F6A-A0FA-1855CDED3BDC}"/>
              </a:ext>
            </a:extLst>
          </p:cNvPr>
          <p:cNvSpPr txBox="1"/>
          <p:nvPr/>
        </p:nvSpPr>
        <p:spPr>
          <a:xfrm>
            <a:off x="6652148" y="34626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41486BF-6F45-441A-95F3-D175221A8176}"/>
              </a:ext>
            </a:extLst>
          </p:cNvPr>
          <p:cNvSpPr txBox="1"/>
          <p:nvPr/>
        </p:nvSpPr>
        <p:spPr>
          <a:xfrm>
            <a:off x="6281688" y="36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1BF9F06-0991-468D-8349-6B35F7061937}"/>
              </a:ext>
            </a:extLst>
          </p:cNvPr>
          <p:cNvSpPr txBox="1"/>
          <p:nvPr/>
        </p:nvSpPr>
        <p:spPr>
          <a:xfrm>
            <a:off x="7080047" y="346267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8D047E-0D35-48CC-B73B-A5246B507DEC}"/>
              </a:ext>
            </a:extLst>
          </p:cNvPr>
          <p:cNvSpPr txBox="1"/>
          <p:nvPr/>
        </p:nvSpPr>
        <p:spPr>
          <a:xfrm>
            <a:off x="6443597" y="385346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688838-CA83-4471-9A4C-650BFD22C65B}"/>
              </a:ext>
            </a:extLst>
          </p:cNvPr>
          <p:cNvSpPr txBox="1"/>
          <p:nvPr/>
        </p:nvSpPr>
        <p:spPr>
          <a:xfrm>
            <a:off x="6133785" y="395269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CECF851-F0A1-4282-996C-B5D11CEB5290}"/>
              </a:ext>
            </a:extLst>
          </p:cNvPr>
          <p:cNvSpPr txBox="1"/>
          <p:nvPr/>
        </p:nvSpPr>
        <p:spPr>
          <a:xfrm>
            <a:off x="6732158" y="390848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9BC8545-3494-47F8-AF2D-6D5219239A00}"/>
              </a:ext>
            </a:extLst>
          </p:cNvPr>
          <p:cNvSpPr txBox="1"/>
          <p:nvPr/>
        </p:nvSpPr>
        <p:spPr>
          <a:xfrm>
            <a:off x="7041970" y="368754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B9808E6-A5DB-4C5B-8EA9-D7841F12F0BE}"/>
              </a:ext>
            </a:extLst>
          </p:cNvPr>
          <p:cNvSpPr txBox="1"/>
          <p:nvPr/>
        </p:nvSpPr>
        <p:spPr>
          <a:xfrm>
            <a:off x="6519070" y="3619103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FEB70C-285E-44D7-BC63-B77A268499EC}"/>
              </a:ext>
            </a:extLst>
          </p:cNvPr>
          <p:cNvSpPr txBox="1"/>
          <p:nvPr/>
        </p:nvSpPr>
        <p:spPr>
          <a:xfrm>
            <a:off x="7122152" y="323197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D586DBC-82ED-4D02-8CDB-898A98F22D29}"/>
              </a:ext>
            </a:extLst>
          </p:cNvPr>
          <p:cNvSpPr txBox="1"/>
          <p:nvPr/>
        </p:nvSpPr>
        <p:spPr>
          <a:xfrm>
            <a:off x="7309593" y="368906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2289A32-88D1-4436-B105-8F109602B5F6}"/>
              </a:ext>
            </a:extLst>
          </p:cNvPr>
          <p:cNvSpPr txBox="1"/>
          <p:nvPr/>
        </p:nvSpPr>
        <p:spPr>
          <a:xfrm>
            <a:off x="7186747" y="3877494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78BD5B-1DD8-415E-B876-3BC7241E34FB}"/>
              </a:ext>
            </a:extLst>
          </p:cNvPr>
          <p:cNvSpPr txBox="1"/>
          <p:nvPr/>
        </p:nvSpPr>
        <p:spPr>
          <a:xfrm>
            <a:off x="7497398" y="398427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44ABCD1-0C74-4BB9-AA1C-4AA354CD99A4}"/>
              </a:ext>
            </a:extLst>
          </p:cNvPr>
          <p:cNvSpPr txBox="1"/>
          <p:nvPr/>
        </p:nvSpPr>
        <p:spPr>
          <a:xfrm>
            <a:off x="7022608" y="40378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BF79D4-31E0-457F-A861-F18F4B134B7E}"/>
              </a:ext>
            </a:extLst>
          </p:cNvPr>
          <p:cNvSpPr txBox="1"/>
          <p:nvPr/>
        </p:nvSpPr>
        <p:spPr>
          <a:xfrm>
            <a:off x="6918697" y="231000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298DBD4-3E3A-4ABA-AD91-E2BFAB365382}"/>
              </a:ext>
            </a:extLst>
          </p:cNvPr>
          <p:cNvSpPr txBox="1"/>
          <p:nvPr/>
        </p:nvSpPr>
        <p:spPr>
          <a:xfrm>
            <a:off x="6704890" y="214255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/>
              <p:nvPr/>
            </p:nvSpPr>
            <p:spPr>
              <a:xfrm>
                <a:off x="5548449" y="411510"/>
                <a:ext cx="25451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</a:t>
                </a:r>
              </a:p>
              <a:p>
                <a:pPr algn="ctr"/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Sample Means</a:t>
                </a:r>
                <a:r>
                  <a:rPr lang="ko-KR" altLang="en-US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solidFill>
                                  <a:srgbClr val="D779F1"/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D779F1"/>
                                </a:solidFill>
                                <a:latin typeface="Cambria Math"/>
                                <a:ea typeface="배달의민족 주아" panose="02020603020101020101" pitchFamily="18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D779F1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dirty="0" smtClean="0">
                                <a:solidFill>
                                  <a:srgbClr val="D779F1"/>
                                </a:solidFill>
                                <a:latin typeface="Cambria Math" panose="02040503050406030204" pitchFamily="18" charset="0"/>
                                <a:ea typeface="배달의민족 주아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dirty="0" smtClean="0">
                                <a:solidFill>
                                  <a:srgbClr val="D779F1"/>
                                </a:solidFill>
                                <a:latin typeface="Cambria Math"/>
                                <a:ea typeface="배달의민족 주아" panose="02020603020101020101" pitchFamily="18" charset="-127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D779F1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rgbClr val="D779F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rgbClr val="D779F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460AABE-49C3-4A25-B0A5-5326C3838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449" y="411510"/>
                <a:ext cx="2545119" cy="646331"/>
              </a:xfrm>
              <a:prstGeom prst="rect">
                <a:avLst/>
              </a:prstGeom>
              <a:blipFill>
                <a:blip r:embed="rId3"/>
                <a:stretch>
                  <a:fillRect l="-1435" t="-5660" r="-263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/>
              <p:nvPr/>
            </p:nvSpPr>
            <p:spPr>
              <a:xfrm>
                <a:off x="6876256" y="1127355"/>
                <a:ext cx="21901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37A9EBD-8651-4827-A9C8-718C09951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1127355"/>
                <a:ext cx="2190151" cy="307777"/>
              </a:xfrm>
              <a:prstGeom prst="rect">
                <a:avLst/>
              </a:prstGeom>
              <a:blipFill>
                <a:blip r:embed="rId4"/>
                <a:stretch>
                  <a:fillRect l="-557" t="-2000" r="-279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/>
              <p:nvPr/>
            </p:nvSpPr>
            <p:spPr>
              <a:xfrm>
                <a:off x="4554913" y="1122883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0DFB557-63B6-4825-A4E9-AA48679DD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913" y="1122883"/>
                <a:ext cx="2177327" cy="307777"/>
              </a:xfrm>
              <a:prstGeom prst="rect">
                <a:avLst/>
              </a:prstGeom>
              <a:blipFill>
                <a:blip r:embed="rId5"/>
                <a:stretch>
                  <a:fillRect l="-560" t="-1961" r="-28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화살표: 왼쪽/오른쪽 6">
            <a:extLst>
              <a:ext uri="{FF2B5EF4-FFF2-40B4-BE49-F238E27FC236}">
                <a16:creationId xmlns:a16="http://schemas.microsoft.com/office/drawing/2014/main" id="{4E12E168-D9FF-4343-B35E-06DA76E44FB7}"/>
              </a:ext>
            </a:extLst>
          </p:cNvPr>
          <p:cNvSpPr/>
          <p:nvPr/>
        </p:nvSpPr>
        <p:spPr>
          <a:xfrm>
            <a:off x="6248228" y="2563564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그림 10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1758220-5C9F-485A-936A-7C4BC6ADDE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459" t="17801" r="11172" b="16401"/>
          <a:stretch/>
        </p:blipFill>
        <p:spPr>
          <a:xfrm>
            <a:off x="4132459" y="2697468"/>
            <a:ext cx="1392796" cy="85899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293189C6-EBCC-4C60-9AD9-132E9B8E744E}"/>
              </a:ext>
            </a:extLst>
          </p:cNvPr>
          <p:cNvSpPr txBox="1"/>
          <p:nvPr/>
        </p:nvSpPr>
        <p:spPr>
          <a:xfrm>
            <a:off x="3752224" y="1563638"/>
            <a:ext cx="21532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Move the center of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confidence interval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to the difference </a:t>
            </a:r>
          </a:p>
          <a:p>
            <a:pPr algn="ctr"/>
            <a:r>
              <a:rPr lang="en-US" altLang="ko-KR" dirty="0">
                <a:solidFill>
                  <a:srgbClr val="C0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</a:t>
            </a:r>
            <a:endParaRPr lang="ko-KR" altLang="en-US" dirty="0">
              <a:solidFill>
                <a:srgbClr val="C0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" name="직선 연결선 53">
            <a:extLst>
              <a:ext uri="{FF2B5EF4-FFF2-40B4-BE49-F238E27FC236}">
                <a16:creationId xmlns:a16="http://schemas.microsoft.com/office/drawing/2014/main" id="{A379C0F8-622B-3470-9004-780BD4D526E2}"/>
              </a:ext>
            </a:extLst>
          </p:cNvPr>
          <p:cNvCxnSpPr>
            <a:cxnSpLocks/>
          </p:cNvCxnSpPr>
          <p:nvPr/>
        </p:nvCxnSpPr>
        <p:spPr>
          <a:xfrm>
            <a:off x="2832419" y="680488"/>
            <a:ext cx="0" cy="3331422"/>
          </a:xfrm>
          <a:prstGeom prst="line">
            <a:avLst/>
          </a:prstGeom>
          <a:ln w="2857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81">
            <a:extLst>
              <a:ext uri="{FF2B5EF4-FFF2-40B4-BE49-F238E27FC236}">
                <a16:creationId xmlns:a16="http://schemas.microsoft.com/office/drawing/2014/main" id="{DFF9A3CF-4735-1338-D3F9-BC523908E63A}"/>
              </a:ext>
            </a:extLst>
          </p:cNvPr>
          <p:cNvCxnSpPr>
            <a:cxnSpLocks/>
          </p:cNvCxnSpPr>
          <p:nvPr/>
        </p:nvCxnSpPr>
        <p:spPr>
          <a:xfrm>
            <a:off x="2247911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82">
            <a:extLst>
              <a:ext uri="{FF2B5EF4-FFF2-40B4-BE49-F238E27FC236}">
                <a16:creationId xmlns:a16="http://schemas.microsoft.com/office/drawing/2014/main" id="{4064F15F-9BE9-C2E7-E6F3-A9F3430D91D2}"/>
              </a:ext>
            </a:extLst>
          </p:cNvPr>
          <p:cNvCxnSpPr>
            <a:cxnSpLocks/>
          </p:cNvCxnSpPr>
          <p:nvPr/>
        </p:nvCxnSpPr>
        <p:spPr>
          <a:xfrm>
            <a:off x="3416928" y="1046259"/>
            <a:ext cx="0" cy="2965651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0DDA2087-872D-35D9-B554-D8784A99E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123" y="1203598"/>
            <a:ext cx="30644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842032-0C06-9824-B019-942960F8EB16}"/>
              </a:ext>
            </a:extLst>
          </p:cNvPr>
          <p:cNvSpPr txBox="1"/>
          <p:nvPr/>
        </p:nvSpPr>
        <p:spPr>
          <a:xfrm>
            <a:off x="2435565" y="230221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F9412E-7613-A53F-8133-BE600F44FBE1}"/>
              </a:ext>
            </a:extLst>
          </p:cNvPr>
          <p:cNvSpPr txBox="1"/>
          <p:nvPr/>
        </p:nvSpPr>
        <p:spPr>
          <a:xfrm>
            <a:off x="2337227" y="254336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4F032-99B1-9DA2-271E-6FF870E530BA}"/>
              </a:ext>
            </a:extLst>
          </p:cNvPr>
          <p:cNvSpPr txBox="1"/>
          <p:nvPr/>
        </p:nvSpPr>
        <p:spPr>
          <a:xfrm>
            <a:off x="2693023" y="26535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526754-4528-3CA0-7FA5-A47EF0769186}"/>
              </a:ext>
            </a:extLst>
          </p:cNvPr>
          <p:cNvSpPr txBox="1"/>
          <p:nvPr/>
        </p:nvSpPr>
        <p:spPr>
          <a:xfrm>
            <a:off x="2665330" y="243757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8B0710-2ED5-F2EA-D3E9-599CEF0FCEDD}"/>
              </a:ext>
            </a:extLst>
          </p:cNvPr>
          <p:cNvSpPr txBox="1"/>
          <p:nvPr/>
        </p:nvSpPr>
        <p:spPr>
          <a:xfrm>
            <a:off x="2569666" y="209962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DF4BD-C418-F94F-7561-A35F584BD4D6}"/>
              </a:ext>
            </a:extLst>
          </p:cNvPr>
          <p:cNvSpPr txBox="1"/>
          <p:nvPr/>
        </p:nvSpPr>
        <p:spPr>
          <a:xfrm>
            <a:off x="2852667" y="22215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0B745-34B5-2923-1094-1D68FF6B803D}"/>
              </a:ext>
            </a:extLst>
          </p:cNvPr>
          <p:cNvSpPr txBox="1"/>
          <p:nvPr/>
        </p:nvSpPr>
        <p:spPr>
          <a:xfrm>
            <a:off x="2919056" y="254274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81B7D-3079-73AC-CDAC-7629C246EA0C}"/>
              </a:ext>
            </a:extLst>
          </p:cNvPr>
          <p:cNvSpPr txBox="1"/>
          <p:nvPr/>
        </p:nvSpPr>
        <p:spPr>
          <a:xfrm>
            <a:off x="2403616" y="2750510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A2B2E-7C97-E897-28B3-4F59A297E000}"/>
              </a:ext>
            </a:extLst>
          </p:cNvPr>
          <p:cNvSpPr txBox="1"/>
          <p:nvPr/>
        </p:nvSpPr>
        <p:spPr>
          <a:xfrm>
            <a:off x="2308082" y="290632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244520-2F95-F558-0B12-B827B55C4630}"/>
              </a:ext>
            </a:extLst>
          </p:cNvPr>
          <p:cNvSpPr txBox="1"/>
          <p:nvPr/>
        </p:nvSpPr>
        <p:spPr>
          <a:xfrm>
            <a:off x="2234463" y="3078806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5A2C34-6784-9E7F-6215-56E4C9AAF5F4}"/>
              </a:ext>
            </a:extLst>
          </p:cNvPr>
          <p:cNvSpPr txBox="1"/>
          <p:nvPr/>
        </p:nvSpPr>
        <p:spPr>
          <a:xfrm>
            <a:off x="2651565" y="29146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4AE0DC-5B26-8A0B-5A47-A346BFB42CCD}"/>
              </a:ext>
            </a:extLst>
          </p:cNvPr>
          <p:cNvSpPr txBox="1"/>
          <p:nvPr/>
        </p:nvSpPr>
        <p:spPr>
          <a:xfrm>
            <a:off x="2489656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C3F70-6572-8590-3733-E22A5321A3DD}"/>
              </a:ext>
            </a:extLst>
          </p:cNvPr>
          <p:cNvSpPr txBox="1"/>
          <p:nvPr/>
        </p:nvSpPr>
        <p:spPr>
          <a:xfrm>
            <a:off x="2119196" y="327629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C9A867-D923-F73E-E2D4-F1B28E687EBC}"/>
              </a:ext>
            </a:extLst>
          </p:cNvPr>
          <p:cNvSpPr txBox="1"/>
          <p:nvPr/>
        </p:nvSpPr>
        <p:spPr>
          <a:xfrm>
            <a:off x="2917555" y="3088457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A20DDA-5333-B151-4249-2D4FA559E47F}"/>
              </a:ext>
            </a:extLst>
          </p:cNvPr>
          <p:cNvSpPr txBox="1"/>
          <p:nvPr/>
        </p:nvSpPr>
        <p:spPr>
          <a:xfrm>
            <a:off x="2281105" y="3479253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AF9E6-C24F-9C94-423D-7891A5665996}"/>
              </a:ext>
            </a:extLst>
          </p:cNvPr>
          <p:cNvSpPr txBox="1"/>
          <p:nvPr/>
        </p:nvSpPr>
        <p:spPr>
          <a:xfrm>
            <a:off x="1971293" y="357848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927BFF-4668-694C-83B5-13C0B47E7129}"/>
              </a:ext>
            </a:extLst>
          </p:cNvPr>
          <p:cNvSpPr txBox="1"/>
          <p:nvPr/>
        </p:nvSpPr>
        <p:spPr>
          <a:xfrm>
            <a:off x="2569666" y="3534275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D9907A-C761-4F53-B8C7-C75B46EC7DC8}"/>
              </a:ext>
            </a:extLst>
          </p:cNvPr>
          <p:cNvSpPr txBox="1"/>
          <p:nvPr/>
        </p:nvSpPr>
        <p:spPr>
          <a:xfrm>
            <a:off x="2879478" y="331333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331F84-D7CC-2ADA-DE69-220ABAFC96BA}"/>
              </a:ext>
            </a:extLst>
          </p:cNvPr>
          <p:cNvSpPr txBox="1"/>
          <p:nvPr/>
        </p:nvSpPr>
        <p:spPr>
          <a:xfrm>
            <a:off x="2356578" y="3244890"/>
            <a:ext cx="4856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u="sng" dirty="0">
                <a:solidFill>
                  <a:srgbClr val="D779F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600" u="sng" dirty="0">
              <a:solidFill>
                <a:srgbClr val="D779F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D87F95-329F-3B96-77FB-99A0154A2367}"/>
              </a:ext>
            </a:extLst>
          </p:cNvPr>
          <p:cNvSpPr txBox="1"/>
          <p:nvPr/>
        </p:nvSpPr>
        <p:spPr>
          <a:xfrm>
            <a:off x="2959660" y="285775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E64DAA-503C-F7B6-1282-C7018BBA19C4}"/>
              </a:ext>
            </a:extLst>
          </p:cNvPr>
          <p:cNvSpPr txBox="1"/>
          <p:nvPr/>
        </p:nvSpPr>
        <p:spPr>
          <a:xfrm>
            <a:off x="3147101" y="331484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256B1-C828-3FFC-22AF-F2DC520EC3E5}"/>
              </a:ext>
            </a:extLst>
          </p:cNvPr>
          <p:cNvSpPr txBox="1"/>
          <p:nvPr/>
        </p:nvSpPr>
        <p:spPr>
          <a:xfrm>
            <a:off x="3024255" y="3503281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1B68AC-BF85-68F6-531A-DBCDC90C6E20}"/>
              </a:ext>
            </a:extLst>
          </p:cNvPr>
          <p:cNvSpPr txBox="1"/>
          <p:nvPr/>
        </p:nvSpPr>
        <p:spPr>
          <a:xfrm>
            <a:off x="3334906" y="3610058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DA4FE8-39BE-5AA5-857C-226C4CBBDC3A}"/>
              </a:ext>
            </a:extLst>
          </p:cNvPr>
          <p:cNvSpPr txBox="1"/>
          <p:nvPr/>
        </p:nvSpPr>
        <p:spPr>
          <a:xfrm>
            <a:off x="2860116" y="3663619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D0F792-3D75-DE47-35DF-E48BB64BF408}"/>
              </a:ext>
            </a:extLst>
          </p:cNvPr>
          <p:cNvSpPr txBox="1"/>
          <p:nvPr/>
        </p:nvSpPr>
        <p:spPr>
          <a:xfrm>
            <a:off x="2756205" y="193579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5139F-F0E3-A66E-D38A-EADE23A1E24A}"/>
              </a:ext>
            </a:extLst>
          </p:cNvPr>
          <p:cNvSpPr txBox="1"/>
          <p:nvPr/>
        </p:nvSpPr>
        <p:spPr>
          <a:xfrm>
            <a:off x="2542398" y="1768342"/>
            <a:ext cx="397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diff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5F6D4-78F5-4908-18D0-544AEF8EEE6F}"/>
                  </a:ext>
                </a:extLst>
              </p:cNvPr>
              <p:cNvSpPr txBox="1"/>
              <p:nvPr/>
            </p:nvSpPr>
            <p:spPr>
              <a:xfrm>
                <a:off x="722630" y="311156"/>
                <a:ext cx="4225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Difference of Population Means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accent3"/>
                        </a:solidFill>
                        <a:latin typeface="Cambria Math"/>
                        <a:ea typeface="배달의민족 주아" panose="02020603020101020101" pitchFamily="18" charset="-127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  <a:endParaRPr lang="ko-KR" altLang="en-US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D5F6D4-78F5-4908-18D0-544AEF8EE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30" y="311156"/>
                <a:ext cx="4225004" cy="369332"/>
              </a:xfrm>
              <a:prstGeom prst="rect">
                <a:avLst/>
              </a:prstGeom>
              <a:blipFill>
                <a:blip r:embed="rId8"/>
                <a:stretch>
                  <a:fillRect l="-866" t="-6557" r="-72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ACEB7B17-AE12-86E2-591F-C07F55F50F5B}"/>
              </a:ext>
            </a:extLst>
          </p:cNvPr>
          <p:cNvSpPr txBox="1"/>
          <p:nvPr/>
        </p:nvSpPr>
        <p:spPr>
          <a:xfrm>
            <a:off x="1197348" y="4083918"/>
            <a:ext cx="3278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&lt;Distribution of Differences</a:t>
            </a:r>
          </a:p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of Sample Means&gt;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6ACD8-0FC7-8B86-E216-0E14902FB4FE}"/>
                  </a:ext>
                </a:extLst>
              </p:cNvPr>
              <p:cNvSpPr txBox="1"/>
              <p:nvPr/>
            </p:nvSpPr>
            <p:spPr>
              <a:xfrm>
                <a:off x="2905116" y="753142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BB6ACD8-0FC7-8B86-E216-0E14902F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116" y="753142"/>
                <a:ext cx="2177327" cy="307777"/>
              </a:xfrm>
              <a:prstGeom prst="rect">
                <a:avLst/>
              </a:prstGeom>
              <a:blipFill>
                <a:blip r:embed="rId4"/>
                <a:stretch>
                  <a:fillRect l="-840" t="-2000" r="-56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81687DA-EC36-9103-7F32-4BA0F12F5709}"/>
                  </a:ext>
                </a:extLst>
              </p:cNvPr>
              <p:cNvSpPr txBox="1"/>
              <p:nvPr/>
            </p:nvSpPr>
            <p:spPr>
              <a:xfrm>
                <a:off x="502043" y="748670"/>
                <a:ext cx="21773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Diff, of pop. means-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𝑡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accent3"/>
                            </a:solidFill>
                            <a:latin typeface="Cambria Math"/>
                            <a:ea typeface="배달의민족 주아" panose="02020603020101020101" pitchFamily="18" charset="-127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accent3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SEM</a:t>
                </a:r>
                <a:endParaRPr lang="ko-KR" altLang="en-US" sz="1400" dirty="0">
                  <a:solidFill>
                    <a:schemeClr val="accent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81687DA-EC36-9103-7F32-4BA0F12F5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043" y="748670"/>
                <a:ext cx="2177327" cy="307777"/>
              </a:xfrm>
              <a:prstGeom prst="rect">
                <a:avLst/>
              </a:prstGeom>
              <a:blipFill>
                <a:blip r:embed="rId9"/>
                <a:stretch>
                  <a:fillRect l="-559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화살표: 왼쪽/오른쪽 85">
            <a:extLst>
              <a:ext uri="{FF2B5EF4-FFF2-40B4-BE49-F238E27FC236}">
                <a16:creationId xmlns:a16="http://schemas.microsoft.com/office/drawing/2014/main" id="{7D621FAD-74AD-5941-7C29-417929A51F32}"/>
              </a:ext>
            </a:extLst>
          </p:cNvPr>
          <p:cNvSpPr/>
          <p:nvPr/>
        </p:nvSpPr>
        <p:spPr>
          <a:xfrm>
            <a:off x="717205" y="1448770"/>
            <a:ext cx="492172" cy="197857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F2D0819-E497-09D1-479E-D6539CDEE4CF}"/>
              </a:ext>
            </a:extLst>
          </p:cNvPr>
          <p:cNvSpPr txBox="1"/>
          <p:nvPr/>
        </p:nvSpPr>
        <p:spPr>
          <a:xfrm>
            <a:off x="650204" y="1658082"/>
            <a:ext cx="1263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Confidence</a:t>
            </a:r>
          </a:p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Interval (100A%)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9" name="화살표: 왼쪽/오른쪽 6">
            <a:extLst>
              <a:ext uri="{FF2B5EF4-FFF2-40B4-BE49-F238E27FC236}">
                <a16:creationId xmlns:a16="http://schemas.microsoft.com/office/drawing/2014/main" id="{35E46E9A-E6A5-0883-D374-64503214957D}"/>
              </a:ext>
            </a:extLst>
          </p:cNvPr>
          <p:cNvSpPr/>
          <p:nvPr/>
        </p:nvSpPr>
        <p:spPr>
          <a:xfrm>
            <a:off x="2275740" y="2189351"/>
            <a:ext cx="1116759" cy="395714"/>
          </a:xfrm>
          <a:prstGeom prst="leftRightArrow">
            <a:avLst/>
          </a:prstGeom>
          <a:solidFill>
            <a:schemeClr val="accent6">
              <a:alpha val="90000"/>
            </a:schemeClr>
          </a:solidFill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4561A16-5183-8F34-E22C-24E0C2D3404C}"/>
              </a:ext>
            </a:extLst>
          </p:cNvPr>
          <p:cNvSpPr txBox="1"/>
          <p:nvPr/>
        </p:nvSpPr>
        <p:spPr>
          <a:xfrm>
            <a:off x="3114222" y="3927884"/>
            <a:ext cx="11801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*diff: difference</a:t>
            </a:r>
            <a:endParaRPr lang="ko-KR" altLang="en-US" sz="11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5441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03C674-C6CF-4F36-B663-F067B8C6A3F1}"/>
                  </a:ext>
                </a:extLst>
              </p:cNvPr>
              <p:cNvSpPr txBox="1"/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5400" b="0" i="1" smtClean="0"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b="0" i="1" smtClean="0">
                                          <a:latin typeface="Cambria Math" panose="02040503050406030204" pitchFamily="18" charset="0"/>
                                          <a:ea typeface="+mj-ea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5400" b="0" i="1" smtClean="0">
                              <a:latin typeface="Cambria Math"/>
                            </a:rPr>
                            <m:t>− </m:t>
                          </m:r>
                          <m:r>
                            <m:rPr>
                              <m:lit/>
                            </m:rPr>
                            <a:rPr lang="en-US" altLang="ko-KR" sz="54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sz="54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 panose="02040503050406030204" pitchFamily="18" charset="0"/>
                                  <a:ea typeface="+mj-ea"/>
                                </a:rPr>
                                <m:t>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5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5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sz="5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F03C674-C6CF-4F36-B663-F067B8C6A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64" y="1165661"/>
                <a:ext cx="8349783" cy="200035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2128509" y="1230600"/>
            <a:ext cx="2844180" cy="869855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2295287" y="798553"/>
            <a:ext cx="251062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C000"/>
                </a:solidFill>
                <a:latin typeface="배달의민족 주아" pitchFamily="18" charset="-127"/>
                <a:ea typeface="배달의민족 주아" pitchFamily="18" charset="-127"/>
              </a:rPr>
              <a:t>두 표본 그룹 평균의 차이</a:t>
            </a:r>
          </a:p>
        </p:txBody>
      </p:sp>
      <p:sp>
        <p:nvSpPr>
          <p:cNvPr id="7" name="사각형: 둥근 모서리 7">
            <a:extLst>
              <a:ext uri="{FF2B5EF4-FFF2-40B4-BE49-F238E27FC236}">
                <a16:creationId xmlns:a16="http://schemas.microsoft.com/office/drawing/2014/main" id="{C9189074-32B1-4A02-B1FB-D9144D6A1906}"/>
              </a:ext>
            </a:extLst>
          </p:cNvPr>
          <p:cNvSpPr/>
          <p:nvPr/>
        </p:nvSpPr>
        <p:spPr>
          <a:xfrm>
            <a:off x="4191452" y="2371204"/>
            <a:ext cx="2293405" cy="875622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6B288-1C9F-4E2C-B891-CD0BAE381D16}"/>
              </a:ext>
            </a:extLst>
          </p:cNvPr>
          <p:cNvSpPr txBox="1"/>
          <p:nvPr/>
        </p:nvSpPr>
        <p:spPr>
          <a:xfrm>
            <a:off x="3405573" y="3390841"/>
            <a:ext cx="3865161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두 그룹 간 </a:t>
            </a:r>
            <a:r>
              <a:rPr lang="ko-KR" altLang="en-US" sz="280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평균 차이에 </a:t>
            </a:r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대한</a:t>
            </a:r>
            <a:endParaRPr lang="en-US" altLang="ko-KR" sz="2800" dirty="0">
              <a:solidFill>
                <a:srgbClr val="92D050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92D050"/>
                </a:solidFill>
                <a:latin typeface="배달의민족 주아" pitchFamily="18" charset="-127"/>
                <a:ea typeface="배달의민족 주아" pitchFamily="18" charset="-127"/>
              </a:rPr>
              <a:t>불확실도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2B2B1-E82B-41DB-8FAA-67F462520356}"/>
              </a:ext>
            </a:extLst>
          </p:cNvPr>
          <p:cNvSpPr txBox="1"/>
          <p:nvPr/>
        </p:nvSpPr>
        <p:spPr>
          <a:xfrm>
            <a:off x="166354" y="1016248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표본 </a:t>
            </a:r>
            <a:r>
              <a:rPr lang="ko-KR" altLang="en-US" sz="200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평균 차이의</a:t>
            </a:r>
            <a:endParaRPr lang="en-US" altLang="ko-KR" sz="2000" dirty="0">
              <a:solidFill>
                <a:schemeClr val="accent1"/>
              </a:solidFill>
              <a:latin typeface="배달의민족 주아" pitchFamily="18" charset="-127"/>
              <a:ea typeface="배달의민족 주아" pitchFamily="18" charset="-127"/>
            </a:endParaRPr>
          </a:p>
          <a:p>
            <a:pPr algn="ctr"/>
            <a:r>
              <a:rPr lang="ko-KR" altLang="en-US" sz="2000" dirty="0">
                <a:solidFill>
                  <a:schemeClr val="accent1"/>
                </a:solidFill>
                <a:latin typeface="배달의민족 주아" pitchFamily="18" charset="-127"/>
                <a:ea typeface="배달의민족 주아" pitchFamily="18" charset="-127"/>
              </a:rPr>
              <a:t>통계적인 지표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4EB803-9313-4680-82FD-41274E7585FC}"/>
              </a:ext>
            </a:extLst>
          </p:cNvPr>
          <p:cNvSpPr/>
          <p:nvPr/>
        </p:nvSpPr>
        <p:spPr>
          <a:xfrm>
            <a:off x="678466" y="1772497"/>
            <a:ext cx="747417" cy="91186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">
            <a:extLst>
              <a:ext uri="{FF2B5EF4-FFF2-40B4-BE49-F238E27FC236}">
                <a16:creationId xmlns:a16="http://schemas.microsoft.com/office/drawing/2014/main" id="{2A90EE11-FFDF-4793-BB72-3297684AEC64}"/>
              </a:ext>
            </a:extLst>
          </p:cNvPr>
          <p:cNvSpPr/>
          <p:nvPr/>
        </p:nvSpPr>
        <p:spPr>
          <a:xfrm>
            <a:off x="5870693" y="1230599"/>
            <a:ext cx="2844180" cy="86985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784F93-4521-42EA-8614-1F6026DF9643}"/>
              </a:ext>
            </a:extLst>
          </p:cNvPr>
          <p:cNvSpPr txBox="1"/>
          <p:nvPr/>
        </p:nvSpPr>
        <p:spPr>
          <a:xfrm>
            <a:off x="6163307" y="798553"/>
            <a:ext cx="22589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두 모집단 </a:t>
            </a:r>
            <a:r>
              <a:rPr lang="ko-KR" altLang="en-US" sz="2000">
                <a:solidFill>
                  <a:srgbClr val="FF0000"/>
                </a:solidFill>
                <a:latin typeface="배달의민족 주아" pitchFamily="18" charset="-127"/>
                <a:ea typeface="배달의민족 주아" pitchFamily="18" charset="-127"/>
              </a:rPr>
              <a:t>평균의 차이</a:t>
            </a:r>
            <a:endParaRPr lang="ko-KR" altLang="en-US" sz="2000" dirty="0">
              <a:solidFill>
                <a:srgbClr val="FF0000"/>
              </a:solidFill>
              <a:latin typeface="배달의민족 주아" pitchFamily="18" charset="-127"/>
              <a:ea typeface="배달의민족 주아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829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57626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3435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9D9BCB-D278-7CCD-D08A-57442D9C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DD6F2-C4EA-462C-84E1-1E69BDB6E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D123A1-48F1-71B9-9670-58C42C94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8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1CE9730-898A-4616-8CEB-DD3733AB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5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ABEE4F-48BB-0428-CFC3-C3CE47F56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5715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8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91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89" y="784259"/>
            <a:ext cx="4980297" cy="373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4590411" y="2947759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area: </a:t>
            </a:r>
          </a:p>
          <a:p>
            <a:pPr algn="ctr"/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0.3296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545" y="331080"/>
                <a:ext cx="76899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4658033" y="70341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1BB980-3874-45FF-B289-159802235E5D}"/>
                  </a:ext>
                </a:extLst>
              </p:cNvPr>
              <p:cNvSpPr txBox="1"/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=1</m:t>
                      </m:r>
                    </m:oMath>
                  </m:oMathPara>
                </a14:m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F31BB980-3874-45FF-B289-159802235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24" y="1407330"/>
                <a:ext cx="768993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5305158" y="1779662"/>
            <a:ext cx="0" cy="31271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12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7" y="836229"/>
            <a:ext cx="4628051" cy="3468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2" y="830647"/>
            <a:ext cx="4638261" cy="347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D05EFA-CCB1-49B4-BF5F-2F1B250DEFAC}"/>
              </a:ext>
            </a:extLst>
          </p:cNvPr>
          <p:cNvSpPr txBox="1"/>
          <p:nvPr/>
        </p:nvSpPr>
        <p:spPr>
          <a:xfrm>
            <a:off x="1811253" y="3147814"/>
            <a:ext cx="12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0.95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DE88EA-4DD8-4194-801B-0C749D0A581F}"/>
              </a:ext>
            </a:extLst>
          </p:cNvPr>
          <p:cNvSpPr txBox="1"/>
          <p:nvPr/>
        </p:nvSpPr>
        <p:spPr>
          <a:xfrm>
            <a:off x="6268581" y="314781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넓이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0.99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A188F4-F362-4997-AA79-AD40AE7ABD13}"/>
              </a:ext>
            </a:extLst>
          </p:cNvPr>
          <p:cNvCxnSpPr>
            <a:cxnSpLocks/>
          </p:cNvCxnSpPr>
          <p:nvPr/>
        </p:nvCxnSpPr>
        <p:spPr>
          <a:xfrm>
            <a:off x="3452857" y="2571750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A3A50EE-392C-4705-A30D-BA21B1E8A26A}"/>
              </a:ext>
            </a:extLst>
          </p:cNvPr>
          <p:cNvCxnSpPr>
            <a:cxnSpLocks/>
          </p:cNvCxnSpPr>
          <p:nvPr/>
        </p:nvCxnSpPr>
        <p:spPr>
          <a:xfrm>
            <a:off x="1425153" y="2565132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=−2.228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92" y="2263973"/>
                <a:ext cx="11079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E4EE2AE-D8F7-4FD0-A389-BCC26858631F}"/>
              </a:ext>
            </a:extLst>
          </p:cNvPr>
          <p:cNvCxnSpPr>
            <a:cxnSpLocks/>
          </p:cNvCxnSpPr>
          <p:nvPr/>
        </p:nvCxnSpPr>
        <p:spPr>
          <a:xfrm>
            <a:off x="5438763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7BD5BE-BAE5-4A67-B0B9-F5A315457A3D}"/>
                  </a:ext>
                </a:extLst>
              </p:cNvPr>
              <p:cNvSpPr txBox="1"/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=−3.169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B97BD5BE-BAE5-4A67-B0B9-F5A315457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38" y="2378372"/>
                <a:ext cx="1107931" cy="3077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CB434C2C-03AB-4616-80A1-A55C5A269E6E}"/>
              </a:ext>
            </a:extLst>
          </p:cNvPr>
          <p:cNvSpPr txBox="1"/>
          <p:nvPr/>
        </p:nvSpPr>
        <p:spPr>
          <a:xfrm>
            <a:off x="1093392" y="541232"/>
            <a:ext cx="69031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분포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자유도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10)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 경우 넓이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0.95, 0.99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를 얻기 위한 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t-value</a:t>
            </a:r>
            <a:r>
              <a:rPr lang="ko-KR" altLang="en-US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는</a:t>
            </a:r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1C83BC5-CD72-4402-A822-571C7099DA75}"/>
              </a:ext>
            </a:extLst>
          </p:cNvPr>
          <p:cNvCxnSpPr>
            <a:cxnSpLocks/>
          </p:cNvCxnSpPr>
          <p:nvPr/>
        </p:nvCxnSpPr>
        <p:spPr>
          <a:xfrm>
            <a:off x="8250419" y="2747704"/>
            <a:ext cx="0" cy="9761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E81D9F-AA9E-4174-AC1E-B87D76501210}"/>
                  </a:ext>
                </a:extLst>
              </p:cNvPr>
              <p:cNvSpPr txBox="1"/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dirty="0" smtClean="0">
                          <a:latin typeface="Cambria Math"/>
                          <a:ea typeface="배달의민족 주아" panose="02020603020101020101" pitchFamily="18" charset="-127"/>
                        </a:rPr>
                        <m:t>=3.169</m:t>
                      </m:r>
                    </m:oMath>
                  </m:oMathPara>
                </a14:m>
                <a:endParaRPr lang="ko-KR" altLang="en-US" sz="14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61E81D9F-AA9E-4174-AC1E-B87D7650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4" y="2378372"/>
                <a:ext cx="973280" cy="3077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BEB89F-A8AF-4478-B6C3-153D634CDB65}"/>
                  </a:ext>
                </a:extLst>
              </p:cNvPr>
              <p:cNvSpPr txBox="1"/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𝑡</m:t>
                      </m:r>
                      <m:r>
                        <a:rPr lang="en-US" altLang="ko-KR" sz="1400" b="0" i="1" smtClean="0">
                          <a:latin typeface="Cambria Math"/>
                          <a:ea typeface="배달의민족 주아" panose="02020603020101020101" pitchFamily="18" charset="-127"/>
                        </a:rPr>
                        <m:t>=2.228</m:t>
                      </m:r>
                    </m:oMath>
                  </m:oMathPara>
                </a14:m>
                <a:endParaRPr lang="ko-KR" altLang="en-US" sz="1400" i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3BEB89F-A8AF-4478-B6C3-153D634CD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217" y="2263973"/>
                <a:ext cx="973279" cy="30777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3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1006</Words>
  <Application>Microsoft Office PowerPoint</Application>
  <PresentationFormat>On-screen Show (16:9)</PresentationFormat>
  <Paragraphs>597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맑은 고딕</vt:lpstr>
      <vt:lpstr>배달의민족 주아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49</cp:revision>
  <dcterms:created xsi:type="dcterms:W3CDTF">2021-01-06T04:50:46Z</dcterms:created>
  <dcterms:modified xsi:type="dcterms:W3CDTF">2023-05-08T02:00:13Z</dcterms:modified>
</cp:coreProperties>
</file>