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132" y="5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62C59-A854-CF40-F238-0A9446577E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CC69F6-36F9-42DB-3E6C-2C928B1AD0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9FF6-7F59-F35F-2C83-8166F004B6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BE69A0-67A6-1727-2FD6-513C132314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20DC0-F400-65B7-F28B-24451155A0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6009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22C54B-EECA-1A2A-BBE8-B4911D33D1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1A2968A-1751-C5F4-F0A0-F3879E36BED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064D3B-CB3A-E4A1-A37B-F94A0EDA8D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5CCD68-2626-7EEF-F4E5-EFC5C8319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09062-25D1-222B-4F9C-33E7E39F59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45561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2E491B2-D21F-D7CA-5550-76F8264762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23F069-A213-04CD-30BF-896D5459B6F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B2D298-2BEC-4200-5417-217E1476D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C41517-3379-A05D-FACF-103A537086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270152-AADC-AD56-19C6-B8C2DAA361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107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1D99-0102-69AD-0A71-0B3A2BBDB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E156FD-23DB-2A83-6F31-00CEEF6D9EB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A5D269-1D1B-0100-A8EE-B916283302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565A48-AAB4-0B8A-BD6C-5C8376F8E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22E576-F3C2-57D6-C15F-1D7CA02E35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49669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4F017B-F84F-4119-5B9D-03419BBA86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4ADBA1D-CDEB-39C4-8B76-2479A5BA9E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87CA6D1-769C-B7C6-0581-C41816E476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567E6A-C06A-EE9C-B28E-8DDD16B646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E1A9A0-5264-88AB-0621-0C797A63A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3702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475FB-AD86-F32F-156C-1C100EE2FA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0193E-0D04-4324-1D23-1CA6E74B61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F22A94-0D06-C6EA-9DC1-D47CC3DAF0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AC57583-8E22-F195-E1A5-179E368E7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BA5960-7A53-FB16-2C22-F2DED2602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386607-E4C7-DEDD-FB2F-A9CE4C702E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461864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3C796-044E-BEAD-52B5-A7160F1DCB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2028C2-D4FB-C095-1587-E5A57A6E31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B437B7D-9C97-0164-D934-A69213A625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5CDA1D-E540-0F67-646B-581A36DC53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B7DE1E-BEA8-1AFD-231E-44B19927E26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2CE9934-D322-82B8-333C-961F6E6E5C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C73B38-5959-AE0F-F401-65904F71E8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0DCD97-24EC-0770-29A2-CBB8C6B29A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252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8FDBAA-CD39-06EC-1FAE-FFC2E972C3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0FA74C8-87E2-244F-9EFD-7AC575939E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D8794-2088-B851-3BA0-8B434F83AE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2F1F81-1E77-4AFC-3256-F4A6ECD5E3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40055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7D49E6E-1CCC-9273-01C9-A42DD7DF6A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95AA5D0-A397-8275-C680-B04F83CBC2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27A606-E77D-9BEB-9E95-F51F417F2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48499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847679-DC3B-30CA-B118-C0EAB0B9D2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31D05B-967F-FAF2-053B-FCACE1220D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DB0868-0C12-BFC4-5D3B-2182AE7BA70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6C9AA6-D68E-4638-73E4-72267C91F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8D09427-E119-6911-0071-3642B82EFD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4C05F03-08F3-DC83-A080-3A66C962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242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52315-F638-11D7-CFC3-83DF17743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C75DCFC-D3BD-F992-8210-94CD8FBF53B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252BABF-8295-ECF0-3AF5-515D70D4CA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3EE9E7-65FD-0D81-51BE-1547CE4371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E6E00A-C7A7-3EB0-2F6F-4CFD86234D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9DBD5-B50C-6C7D-255D-EA9140F08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2541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A942B0D-05A7-EFC1-52E1-F9B7B62C4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FAA80D-4536-018B-9888-A37BA4BB1B3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744379-1F26-8AFC-058C-CDA4925F35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03462D-6D44-4F97-A8FD-0E1E4A4C4884}" type="datetimeFigureOut">
              <a:rPr lang="en-US" smtClean="0"/>
              <a:t>4/17/2023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88367B-7609-C140-7F66-D16A120710E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F6287C-6528-7BCC-DA45-A6073307302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E2A5F2-BE84-47D3-941F-18776C75244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4131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4B6C0EA9-294B-03DB-8DB2-B3F7CBB38DB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889" y="337706"/>
            <a:ext cx="7678222" cy="618258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4F91EF49-CD62-62A4-B3D8-0E6C3F1F21EE}"/>
              </a:ext>
            </a:extLst>
          </p:cNvPr>
          <p:cNvSpPr/>
          <p:nvPr/>
        </p:nvSpPr>
        <p:spPr>
          <a:xfrm>
            <a:off x="2397919" y="397216"/>
            <a:ext cx="975811" cy="19854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E1318ACC-6D94-7BEF-985F-B430CBB4229D}"/>
              </a:ext>
            </a:extLst>
          </p:cNvPr>
          <p:cNvSpPr/>
          <p:nvPr/>
        </p:nvSpPr>
        <p:spPr>
          <a:xfrm>
            <a:off x="6166515" y="404812"/>
            <a:ext cx="975811" cy="183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4591DB4-A243-5A63-CDFB-B9989C9C5F47}"/>
              </a:ext>
            </a:extLst>
          </p:cNvPr>
          <p:cNvSpPr/>
          <p:nvPr/>
        </p:nvSpPr>
        <p:spPr>
          <a:xfrm>
            <a:off x="2616994" y="3429000"/>
            <a:ext cx="975811" cy="183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4F7416-69BA-72FE-62B6-F71E72E4B0F9}"/>
              </a:ext>
            </a:extLst>
          </p:cNvPr>
          <p:cNvSpPr txBox="1"/>
          <p:nvPr/>
        </p:nvSpPr>
        <p:spPr>
          <a:xfrm>
            <a:off x="2465028" y="342601"/>
            <a:ext cx="102303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Time Series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33AFD32-CF92-6F09-2361-A966F491C2A1}"/>
              </a:ext>
            </a:extLst>
          </p:cNvPr>
          <p:cNvSpPr txBox="1"/>
          <p:nvPr/>
        </p:nvSpPr>
        <p:spPr>
          <a:xfrm>
            <a:off x="2564805" y="3366789"/>
            <a:ext cx="145956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Complex Number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53B93A7-D51F-5FA5-DEC6-89E65F6B9345}"/>
              </a:ext>
            </a:extLst>
          </p:cNvPr>
          <p:cNvSpPr/>
          <p:nvPr/>
        </p:nvSpPr>
        <p:spPr>
          <a:xfrm>
            <a:off x="6366540" y="3428998"/>
            <a:ext cx="2882235" cy="1833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69D9603-7ACE-5A74-2120-C0B2CF42BA59}"/>
              </a:ext>
            </a:extLst>
          </p:cNvPr>
          <p:cNvSpPr txBox="1"/>
          <p:nvPr/>
        </p:nvSpPr>
        <p:spPr>
          <a:xfrm>
            <a:off x="6348090" y="3366789"/>
            <a:ext cx="25669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Polar Coordinate Representation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6CF5A75-64C6-D580-B4BD-B8839BB8B68C}"/>
              </a:ext>
            </a:extLst>
          </p:cNvPr>
          <p:cNvSpPr txBox="1"/>
          <p:nvPr/>
        </p:nvSpPr>
        <p:spPr>
          <a:xfrm>
            <a:off x="6166515" y="342601"/>
            <a:ext cx="1314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Rotating Vector</a:t>
            </a:r>
          </a:p>
        </p:txBody>
      </p:sp>
    </p:spTree>
    <p:extLst>
      <p:ext uri="{BB962C8B-B14F-4D97-AF65-F5344CB8AC3E}">
        <p14:creationId xmlns:p14="http://schemas.microsoft.com/office/powerpoint/2010/main" val="11987369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EC99C909-E0E6-1E56-8788-9A10537A7DED}"/>
              </a:ext>
            </a:extLst>
          </p:cNvPr>
          <p:cNvSpPr/>
          <p:nvPr/>
        </p:nvSpPr>
        <p:spPr>
          <a:xfrm>
            <a:off x="2614488" y="649706"/>
            <a:ext cx="453565" cy="2526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D2A7F09F-ADBE-2E6B-EE93-AF12A3381E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9785491"/>
                  </p:ext>
                </p:extLst>
              </p:nvPr>
            </p:nvGraphicFramePr>
            <p:xfrm>
              <a:off x="2032001" y="2552700"/>
              <a:ext cx="8127999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0571">
                      <a:extLst>
                        <a:ext uri="{9D8B030D-6E8A-4147-A177-3AD203B41FA5}">
                          <a16:colId xmlns:a16="http://schemas.microsoft.com/office/drawing/2014/main" val="336459172"/>
                        </a:ext>
                      </a:extLst>
                    </a:gridCol>
                    <a:gridCol w="3218635">
                      <a:extLst>
                        <a:ext uri="{9D8B030D-6E8A-4147-A177-3AD203B41FA5}">
                          <a16:colId xmlns:a16="http://schemas.microsoft.com/office/drawing/2014/main" val="3552484956"/>
                        </a:ext>
                      </a:extLst>
                    </a:gridCol>
                    <a:gridCol w="3278793">
                      <a:extLst>
                        <a:ext uri="{9D8B030D-6E8A-4147-A177-3AD203B41FA5}">
                          <a16:colId xmlns:a16="http://schemas.microsoft.com/office/drawing/2014/main" val="297532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Phasor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Waveforms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38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Representation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𝑉</m:t>
                                </m:r>
                                <m:r>
                                  <a:rPr lang="en-US" b="0" smtClean="0"/>
                                  <m:t>=</m:t>
                                </m:r>
                                <m:r>
                                  <a:rPr lang="en-US" b="0" smtClean="0"/>
                                  <m:t>𝑋</m:t>
                                </m:r>
                                <m:r>
                                  <a:rPr lang="en-US" b="0" smtClean="0"/>
                                  <m:t>+</m:t>
                                </m:r>
                                <m:r>
                                  <a:rPr lang="en-US" b="0" smtClean="0"/>
                                  <m:t>𝑗𝑌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𝑣</m:t>
                                </m:r>
                                <m:d>
                                  <m:dPr>
                                    <m:ctrlPr>
                                      <a:rPr lang="en-US" b="0" smtClean="0"/>
                                    </m:ctrlPr>
                                  </m:dPr>
                                  <m:e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d>
                                <m:r>
                                  <a:rPr lang="en-US" b="0" smtClean="0"/>
                                  <m:t>=</m:t>
                                </m:r>
                                <m:r>
                                  <a:rPr lang="en-US" b="0" smtClean="0"/>
                                  <m:t>𝑋</m:t>
                                </m:r>
                                <m:func>
                                  <m:funcPr>
                                    <m:ctrlPr>
                                      <a:rPr lang="en-US" b="0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smtClean="0"/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smtClean="0"/>
                                      <m:t>𝜔</m:t>
                                    </m:r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func>
                                <m:r>
                                  <a:rPr lang="en-US" b="0" smtClean="0"/>
                                  <m:t>−</m:t>
                                </m:r>
                                <m:r>
                                  <a:rPr lang="en-US" b="0" smtClean="0"/>
                                  <m:t>𝑌</m:t>
                                </m:r>
                                <m:func>
                                  <m:funcPr>
                                    <m:ctrlPr>
                                      <a:rPr lang="en-US" b="0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smtClean="0"/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smtClean="0"/>
                                      <m:t>𝜔</m:t>
                                    </m:r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algn="ctr"/>
                          <a:r>
                            <a:rPr lang="en-US" dirty="0"/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/>
                                <m:t>𝜔</m:t>
                              </m:r>
                              <m:r>
                                <a:rPr lang="en-US" b="0" smtClean="0"/>
                                <m:t>=2</m:t>
                              </m:r>
                              <m:r>
                                <a:rPr lang="en-US" b="0" smtClean="0"/>
                                <m:t>𝜋</m:t>
                              </m:r>
                              <m:r>
                                <a:rPr lang="en-US" b="0" smtClean="0"/>
                                <m:t>𝑓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5971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𝑎𝑉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𝑎𝑣</m:t>
                                </m:r>
                                <m:d>
                                  <m:dPr>
                                    <m:ctrlPr>
                                      <a:rPr lang="en-US" b="0" smtClean="0"/>
                                    </m:ctrlPr>
                                  </m:dPr>
                                  <m:e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d>
                                <m:r>
                                  <a:rPr lang="en-US" b="0" smtClean="0"/>
                                  <m:t>=</m:t>
                                </m:r>
                                <m:r>
                                  <a:rPr lang="en-US" b="0" smtClean="0"/>
                                  <m:t>𝑎𝑋</m:t>
                                </m:r>
                                <m:func>
                                  <m:funcPr>
                                    <m:ctrlPr>
                                      <a:rPr lang="en-US" b="0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smtClean="0"/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smtClean="0"/>
                                      <m:t>𝜔</m:t>
                                    </m:r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func>
                                <m:r>
                                  <a:rPr lang="en-US" b="0" smtClean="0"/>
                                  <m:t>−</m:t>
                                </m:r>
                                <m:r>
                                  <a:rPr lang="en-US" b="0" smtClean="0"/>
                                  <m:t>𝑎𝑌</m:t>
                                </m:r>
                                <m:func>
                                  <m:funcPr>
                                    <m:ctrlPr>
                                      <a:rPr lang="en-US" b="0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smtClean="0"/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smtClean="0"/>
                                      <m:t>𝜔</m:t>
                                    </m:r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188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Adding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smtClean="0"/>
                                    </m:ctrlPr>
                                  </m:sSubPr>
                                  <m:e>
                                    <m:r>
                                      <a:rPr lang="en-US" b="0" smtClean="0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smtClean="0"/>
                                      <m:t>1</m:t>
                                    </m:r>
                                  </m:sub>
                                </m:sSub>
                                <m:r>
                                  <a:rPr lang="en-US" b="0" smtClean="0"/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smtClean="0"/>
                                    </m:ctrlPr>
                                  </m:sSubPr>
                                  <m:e>
                                    <m:r>
                                      <a:rPr lang="en-US" b="0" smtClean="0"/>
                                      <m:t>𝑉</m:t>
                                    </m:r>
                                  </m:e>
                                  <m:sub>
                                    <m:r>
                                      <a:rPr lang="en-US" b="0" smtClean="0"/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b="0" smtClean="0"/>
                                    </m:ctrlPr>
                                  </m:sSubPr>
                                  <m:e>
                                    <m:r>
                                      <a:rPr lang="en-US" b="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smtClean="0"/>
                                      <m:t>1</m:t>
                                    </m:r>
                                  </m:sub>
                                </m:sSub>
                                <m:d>
                                  <m:dPr>
                                    <m:ctrlPr>
                                      <a:rPr lang="en-US" b="0" smtClean="0"/>
                                    </m:ctrlPr>
                                  </m:dPr>
                                  <m:e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d>
                                <m:r>
                                  <a:rPr lang="en-US" b="0" smtClean="0"/>
                                  <m:t>+</m:t>
                                </m:r>
                                <m:sSub>
                                  <m:sSubPr>
                                    <m:ctrlPr>
                                      <a:rPr lang="en-US" b="0" smtClean="0"/>
                                    </m:ctrlPr>
                                  </m:sSubPr>
                                  <m:e>
                                    <m:r>
                                      <a:rPr lang="en-US" b="0" smtClean="0"/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smtClean="0"/>
                                      <m:t>2</m:t>
                                    </m:r>
                                  </m:sub>
                                </m:sSub>
                                <m:r>
                                  <a:rPr lang="en-US" b="0" smtClean="0"/>
                                  <m:t>(</m:t>
                                </m:r>
                                <m:r>
                                  <a:rPr lang="en-US" b="0" smtClean="0"/>
                                  <m:t>𝑡</m:t>
                                </m:r>
                                <m:r>
                                  <a:rPr lang="en-US" b="0" smtClean="0"/>
                                  <m:t>)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619528274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8" name="Table 8">
                <a:extLst>
                  <a:ext uri="{FF2B5EF4-FFF2-40B4-BE49-F238E27FC236}">
                    <a16:creationId xmlns:a16="http://schemas.microsoft.com/office/drawing/2014/main" id="{D2A7F09F-ADBE-2E6B-EE93-AF12A3381E85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319785491"/>
                  </p:ext>
                </p:extLst>
              </p:nvPr>
            </p:nvGraphicFramePr>
            <p:xfrm>
              <a:off x="2032001" y="2552700"/>
              <a:ext cx="8127999" cy="1752600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0571">
                      <a:extLst>
                        <a:ext uri="{9D8B030D-6E8A-4147-A177-3AD203B41FA5}">
                          <a16:colId xmlns:a16="http://schemas.microsoft.com/office/drawing/2014/main" val="336459172"/>
                        </a:ext>
                      </a:extLst>
                    </a:gridCol>
                    <a:gridCol w="3218635">
                      <a:extLst>
                        <a:ext uri="{9D8B030D-6E8A-4147-A177-3AD203B41FA5}">
                          <a16:colId xmlns:a16="http://schemas.microsoft.com/office/drawing/2014/main" val="3552484956"/>
                        </a:ext>
                      </a:extLst>
                    </a:gridCol>
                    <a:gridCol w="3278793">
                      <a:extLst>
                        <a:ext uri="{9D8B030D-6E8A-4147-A177-3AD203B41FA5}">
                          <a16:colId xmlns:a16="http://schemas.microsoft.com/office/drawing/2014/main" val="297532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Phasor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Waveforms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389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Representation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947" t="-61321" r="-102273" b="-12924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141" t="-61321" r="-372" b="-12924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5971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Scaling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947" t="-280328" r="-102273" b="-1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141" t="-280328" r="-372" b="-1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18868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Adding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947" t="-380328" r="-102273" b="-2459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141" t="-380328" r="-372" b="-2459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619528274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34089163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6" name="Table 8">
                <a:extLst>
                  <a:ext uri="{FF2B5EF4-FFF2-40B4-BE49-F238E27FC236}">
                    <a16:creationId xmlns:a16="http://schemas.microsoft.com/office/drawing/2014/main" id="{E1D80400-6B02-EA8A-7970-2F5274DDB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351822"/>
                  </p:ext>
                </p:extLst>
              </p:nvPr>
            </p:nvGraphicFramePr>
            <p:xfrm>
              <a:off x="2031999" y="1445794"/>
              <a:ext cx="8127999" cy="19338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0571">
                      <a:extLst>
                        <a:ext uri="{9D8B030D-6E8A-4147-A177-3AD203B41FA5}">
                          <a16:colId xmlns:a16="http://schemas.microsoft.com/office/drawing/2014/main" val="336459172"/>
                        </a:ext>
                      </a:extLst>
                    </a:gridCol>
                    <a:gridCol w="3218635">
                      <a:extLst>
                        <a:ext uri="{9D8B030D-6E8A-4147-A177-3AD203B41FA5}">
                          <a16:colId xmlns:a16="http://schemas.microsoft.com/office/drawing/2014/main" val="3552484956"/>
                        </a:ext>
                      </a:extLst>
                    </a:gridCol>
                    <a:gridCol w="3278793">
                      <a:extLst>
                        <a:ext uri="{9D8B030D-6E8A-4147-A177-3AD203B41FA5}">
                          <a16:colId xmlns:a16="http://schemas.microsoft.com/office/drawing/2014/main" val="297532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Phasor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Waveforms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38973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Representation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𝑉</m:t>
                                </m:r>
                                <m:r>
                                  <a:rPr lang="en-US" b="0" smtClean="0"/>
                                  <m:t>=</m:t>
                                </m:r>
                                <m:r>
                                  <a:rPr lang="en-US" b="0" smtClean="0"/>
                                  <m:t>𝑋</m:t>
                                </m:r>
                                <m:r>
                                  <a:rPr lang="en-US" b="0" smtClean="0"/>
                                  <m:t>+</m:t>
                                </m:r>
                                <m:r>
                                  <a:rPr lang="en-US" b="0" smtClean="0"/>
                                  <m:t>𝑗𝑌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smtClean="0"/>
                                  <m:t>𝑣</m:t>
                                </m:r>
                                <m:d>
                                  <m:dPr>
                                    <m:ctrlPr>
                                      <a:rPr lang="en-US" b="0" smtClean="0"/>
                                    </m:ctrlPr>
                                  </m:dPr>
                                  <m:e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d>
                                <m:r>
                                  <a:rPr lang="en-US" b="0" smtClean="0"/>
                                  <m:t>=</m:t>
                                </m:r>
                                <m:r>
                                  <a:rPr lang="en-US" b="0" smtClean="0"/>
                                  <m:t>𝑋</m:t>
                                </m:r>
                                <m:func>
                                  <m:funcPr>
                                    <m:ctrlPr>
                                      <a:rPr lang="en-US" b="0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smtClean="0"/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smtClean="0"/>
                                      <m:t>𝜔</m:t>
                                    </m:r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func>
                                <m:r>
                                  <a:rPr lang="en-US" b="0" smtClean="0"/>
                                  <m:t>−</m:t>
                                </m:r>
                                <m:r>
                                  <a:rPr lang="en-US" b="0" smtClean="0"/>
                                  <m:t>𝑌</m:t>
                                </m:r>
                                <m:func>
                                  <m:funcPr>
                                    <m:ctrlPr>
                                      <a:rPr lang="en-US" b="0" smtClean="0"/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smtClean="0"/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smtClean="0"/>
                                      <m:t>𝜔</m:t>
                                    </m:r>
                                    <m:r>
                                      <a:rPr lang="en-US" b="0" smtClean="0"/>
                                      <m:t>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algn="ctr"/>
                          <a:r>
                            <a:rPr lang="en-US" dirty="0"/>
                            <a:t>Where </a:t>
                          </a:r>
                          <a14:m>
                            <m:oMath xmlns:m="http://schemas.openxmlformats.org/officeDocument/2006/math">
                              <m:r>
                                <a:rPr lang="en-US" b="0" smtClean="0"/>
                                <m:t>𝜔</m:t>
                              </m:r>
                              <m:r>
                                <a:rPr lang="en-US" b="0" smtClean="0"/>
                                <m:t>=2</m:t>
                              </m:r>
                              <m:r>
                                <a:rPr lang="en-US" b="0" smtClean="0"/>
                                <m:t>𝜋</m:t>
                              </m:r>
                              <m:r>
                                <a:rPr lang="en-US" b="0" smtClean="0"/>
                                <m:t>𝑓</m:t>
                              </m:r>
                            </m:oMath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955971421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Differentiation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acc>
                                  <m:accPr>
                                    <m:chr m:val="̇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V</m:t>
                                    </m:r>
                                  </m:e>
                                </m:acc>
                                <m:r>
                                  <a:rPr lang="en-US" b="0" i="0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+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𝑗𝑌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𝑗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𝑉</m:t>
                                </m:r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f>
                                  <m:f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Pr>
                                  <m:num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𝑑𝑣</m:t>
                                    </m:r>
                                  </m:num>
                                  <m:den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𝑑𝑡</m:t>
                                    </m:r>
                                  </m:den>
                                </m:f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𝑋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𝜔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𝑌</m:t>
                                </m:r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b="0" dirty="0"/>
                        </a:p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=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𝑌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cos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d>
                                  <m:d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𝑋</m:t>
                                    </m:r>
                                  </m:e>
                                </m:d>
                                <m:func>
                                  <m:func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funcPr>
                                  <m:fName>
                                    <m:r>
                                      <m:rPr>
                                        <m:sty m:val="p"/>
                                      </m:rPr>
                                      <a:rPr lang="en-US" b="0" i="0" smtClean="0">
                                        <a:latin typeface="Cambria Math" panose="02040503050406030204" pitchFamily="18" charset="0"/>
                                      </a:rPr>
                                      <m:t>sin</m:t>
                                    </m:r>
                                  </m:fName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𝜔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𝑡</m:t>
                                    </m:r>
                                  </m:e>
                                </m:func>
                              </m:oMath>
                            </m:oMathPara>
                          </a14:m>
                          <a:endParaRPr lang="en-US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884188687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6" name="Table 8">
                <a:extLst>
                  <a:ext uri="{FF2B5EF4-FFF2-40B4-BE49-F238E27FC236}">
                    <a16:creationId xmlns:a16="http://schemas.microsoft.com/office/drawing/2014/main" id="{E1D80400-6B02-EA8A-7970-2F5274DDB68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751351822"/>
                  </p:ext>
                </p:extLst>
              </p:nvPr>
            </p:nvGraphicFramePr>
            <p:xfrm>
              <a:off x="2031999" y="1445794"/>
              <a:ext cx="8127999" cy="1933893"/>
            </p:xfrm>
            <a:graphic>
              <a:graphicData uri="http://schemas.openxmlformats.org/drawingml/2006/table">
                <a:tbl>
                  <a:tblPr firstRow="1" bandRow="1">
                    <a:tableStyleId>{5940675A-B579-460E-94D1-54222C63F5DA}</a:tableStyleId>
                  </a:tblPr>
                  <a:tblGrid>
                    <a:gridCol w="1630571">
                      <a:extLst>
                        <a:ext uri="{9D8B030D-6E8A-4147-A177-3AD203B41FA5}">
                          <a16:colId xmlns:a16="http://schemas.microsoft.com/office/drawing/2014/main" val="336459172"/>
                        </a:ext>
                      </a:extLst>
                    </a:gridCol>
                    <a:gridCol w="3218635">
                      <a:extLst>
                        <a:ext uri="{9D8B030D-6E8A-4147-A177-3AD203B41FA5}">
                          <a16:colId xmlns:a16="http://schemas.microsoft.com/office/drawing/2014/main" val="3552484956"/>
                        </a:ext>
                      </a:extLst>
                    </a:gridCol>
                    <a:gridCol w="3278793">
                      <a:extLst>
                        <a:ext uri="{9D8B030D-6E8A-4147-A177-3AD203B41FA5}">
                          <a16:colId xmlns:a16="http://schemas.microsoft.com/office/drawing/2014/main" val="297532339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 algn="ctr"/>
                          <a:endParaRPr lang="en-US" dirty="0"/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Phasor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Waveforms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extLst>
                      <a:ext uri="{0D108BD9-81ED-4DB2-BD59-A6C34878D82A}">
                        <a16:rowId xmlns:a16="http://schemas.microsoft.com/office/drawing/2014/main" val="645938973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Representation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947" t="-62857" r="-102273" b="-1533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141" t="-62857" r="-372" b="-1533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955971421"/>
                      </a:ext>
                    </a:extLst>
                  </a:tr>
                  <a:tr h="92297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dirty="0"/>
                            <a:t>Differentiation</a:t>
                          </a:r>
                        </a:p>
                      </a:txBody>
                      <a:tcPr anchor="ctr">
                        <a:solidFill>
                          <a:schemeClr val="bg2"/>
                        </a:solid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50947" t="-112500" r="-102273" b="-592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48141" t="-112500" r="-372" b="-592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8418868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5831787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98</Words>
  <Application>Microsoft Office PowerPoint</Application>
  <PresentationFormat>Widescreen</PresentationFormat>
  <Paragraphs>28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Office Theme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여동훈</dc:creator>
  <cp:lastModifiedBy>여동훈</cp:lastModifiedBy>
  <cp:revision>2</cp:revision>
  <dcterms:created xsi:type="dcterms:W3CDTF">2023-04-17T14:39:56Z</dcterms:created>
  <dcterms:modified xsi:type="dcterms:W3CDTF">2023-04-17T14:49:47Z</dcterms:modified>
</cp:coreProperties>
</file>